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584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1584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1b4b77a1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1b4b77a1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1b4b77a11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1b4b77a11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b4b77a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b4b77a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b4b77a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b4b77a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b4b77a1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b4b77a1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b4b77a1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b4b77a1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1b4b77a1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1b4b77a1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1b4b77a11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1b4b77a11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b4b77a1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b4b77a1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1b4b77a11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1b4b77a11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2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392" y="4083125"/>
            <a:ext cx="6074499" cy="21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2529913" y="4083150"/>
            <a:ext cx="2120700" cy="2120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cxnSp>
        <p:nvCxnSpPr>
          <p:cNvPr id="56" name="Google Shape;56;p13"/>
          <p:cNvCxnSpPr>
            <a:stCxn id="54" idx="3"/>
            <a:endCxn id="55" idx="2"/>
          </p:cNvCxnSpPr>
          <p:nvPr/>
        </p:nvCxnSpPr>
        <p:spPr>
          <a:xfrm>
            <a:off x="9711891" y="5143500"/>
            <a:ext cx="2817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10060550" y="4464900"/>
            <a:ext cx="21207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3637400" y="3404525"/>
            <a:ext cx="36534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second audio sample</a:t>
            </a:r>
            <a:endParaRPr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Frequency Cepstral Coefficients (MFCCs)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33" y="1609375"/>
            <a:ext cx="5105051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/>
          <p:nvPr/>
        </p:nvSpPr>
        <p:spPr>
          <a:xfrm>
            <a:off x="2691306" y="4681650"/>
            <a:ext cx="1880100" cy="923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MFCCs</a:t>
            </a:r>
            <a:endParaRPr sz="3000"/>
          </a:p>
        </p:txBody>
      </p:sp>
      <p:sp>
        <p:nvSpPr>
          <p:cNvPr id="338" name="Google Shape;338;p22"/>
          <p:cNvSpPr/>
          <p:nvPr/>
        </p:nvSpPr>
        <p:spPr>
          <a:xfrm flipH="1">
            <a:off x="1231225" y="1605488"/>
            <a:ext cx="230700" cy="212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9" name="Google Shape;339;p22"/>
          <p:cNvCxnSpPr>
            <a:stCxn id="338" idx="2"/>
            <a:endCxn id="337" idx="0"/>
          </p:cNvCxnSpPr>
          <p:nvPr/>
        </p:nvCxnSpPr>
        <p:spPr>
          <a:xfrm>
            <a:off x="1346575" y="3726188"/>
            <a:ext cx="2284800" cy="95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2"/>
          <p:cNvCxnSpPr>
            <a:stCxn id="337" idx="2"/>
            <a:endCxn id="341" idx="0"/>
          </p:cNvCxnSpPr>
          <p:nvPr/>
        </p:nvCxnSpPr>
        <p:spPr>
          <a:xfrm flipH="1">
            <a:off x="3217656" y="5605350"/>
            <a:ext cx="413700" cy="95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22"/>
          <p:cNvSpPr txBox="1"/>
          <p:nvPr/>
        </p:nvSpPr>
        <p:spPr>
          <a:xfrm>
            <a:off x="1386700" y="6561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-1.043</a:t>
            </a:r>
            <a:endParaRPr sz="2400"/>
          </a:p>
        </p:txBody>
      </p:sp>
      <p:sp>
        <p:nvSpPr>
          <p:cNvPr id="343" name="Google Shape;343;p22"/>
          <p:cNvSpPr txBox="1"/>
          <p:nvPr/>
        </p:nvSpPr>
        <p:spPr>
          <a:xfrm>
            <a:off x="1386700" y="74758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0.5467</a:t>
            </a:r>
            <a:endParaRPr sz="2400"/>
          </a:p>
        </p:txBody>
      </p:sp>
      <p:sp>
        <p:nvSpPr>
          <p:cNvPr id="344" name="Google Shape;344;p22"/>
          <p:cNvSpPr txBox="1"/>
          <p:nvPr/>
        </p:nvSpPr>
        <p:spPr>
          <a:xfrm>
            <a:off x="1386700" y="79330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0.0476</a:t>
            </a:r>
            <a:endParaRPr sz="2400"/>
          </a:p>
        </p:txBody>
      </p:sp>
      <p:sp>
        <p:nvSpPr>
          <p:cNvPr id="345" name="Google Shape;345;p22"/>
          <p:cNvSpPr txBox="1"/>
          <p:nvPr/>
        </p:nvSpPr>
        <p:spPr>
          <a:xfrm>
            <a:off x="1386700" y="83902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0.153</a:t>
            </a:r>
            <a:endParaRPr sz="2400"/>
          </a:p>
        </p:txBody>
      </p:sp>
      <p:sp>
        <p:nvSpPr>
          <p:cNvPr id="346" name="Google Shape;346;p22"/>
          <p:cNvSpPr txBox="1"/>
          <p:nvPr/>
        </p:nvSpPr>
        <p:spPr>
          <a:xfrm>
            <a:off x="1386700" y="8847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-1.173</a:t>
            </a:r>
            <a:endParaRPr sz="2400"/>
          </a:p>
        </p:txBody>
      </p:sp>
      <p:sp>
        <p:nvSpPr>
          <p:cNvPr id="347" name="Google Shape;347;p22"/>
          <p:cNvSpPr txBox="1"/>
          <p:nvPr/>
        </p:nvSpPr>
        <p:spPr>
          <a:xfrm>
            <a:off x="731050" y="6565300"/>
            <a:ext cx="65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348" name="Google Shape;348;p22"/>
          <p:cNvSpPr txBox="1"/>
          <p:nvPr/>
        </p:nvSpPr>
        <p:spPr>
          <a:xfrm>
            <a:off x="869200" y="74797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349" name="Google Shape;349;p22"/>
          <p:cNvSpPr txBox="1"/>
          <p:nvPr/>
        </p:nvSpPr>
        <p:spPr>
          <a:xfrm>
            <a:off x="869200" y="79369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350" name="Google Shape;350;p22"/>
          <p:cNvSpPr txBox="1"/>
          <p:nvPr/>
        </p:nvSpPr>
        <p:spPr>
          <a:xfrm>
            <a:off x="869200" y="83941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51" name="Google Shape;351;p22"/>
          <p:cNvSpPr txBox="1"/>
          <p:nvPr/>
        </p:nvSpPr>
        <p:spPr>
          <a:xfrm>
            <a:off x="869200" y="88513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352" name="Google Shape;352;p22"/>
          <p:cNvSpPr txBox="1"/>
          <p:nvPr/>
        </p:nvSpPr>
        <p:spPr>
          <a:xfrm>
            <a:off x="2605900" y="6561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-0.816</a:t>
            </a:r>
            <a:endParaRPr sz="2400"/>
          </a:p>
        </p:txBody>
      </p:sp>
      <p:sp>
        <p:nvSpPr>
          <p:cNvPr id="353" name="Google Shape;353;p22"/>
          <p:cNvSpPr txBox="1"/>
          <p:nvPr/>
        </p:nvSpPr>
        <p:spPr>
          <a:xfrm>
            <a:off x="2605900" y="74758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0.442</a:t>
            </a:r>
            <a:endParaRPr sz="2400"/>
          </a:p>
        </p:txBody>
      </p:sp>
      <p:sp>
        <p:nvSpPr>
          <p:cNvPr id="354" name="Google Shape;354;p22"/>
          <p:cNvSpPr txBox="1"/>
          <p:nvPr/>
        </p:nvSpPr>
        <p:spPr>
          <a:xfrm>
            <a:off x="2605900" y="79330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0.836</a:t>
            </a:r>
            <a:endParaRPr sz="2400"/>
          </a:p>
        </p:txBody>
      </p:sp>
      <p:sp>
        <p:nvSpPr>
          <p:cNvPr id="355" name="Google Shape;355;p22"/>
          <p:cNvSpPr txBox="1"/>
          <p:nvPr/>
        </p:nvSpPr>
        <p:spPr>
          <a:xfrm>
            <a:off x="2605900" y="83902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-0.671</a:t>
            </a:r>
            <a:endParaRPr sz="2400"/>
          </a:p>
        </p:txBody>
      </p:sp>
      <p:sp>
        <p:nvSpPr>
          <p:cNvPr id="356" name="Google Shape;356;p22"/>
          <p:cNvSpPr txBox="1"/>
          <p:nvPr/>
        </p:nvSpPr>
        <p:spPr>
          <a:xfrm>
            <a:off x="2605900" y="8847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0.462</a:t>
            </a:r>
            <a:endParaRPr sz="2400"/>
          </a:p>
        </p:txBody>
      </p:sp>
      <p:sp>
        <p:nvSpPr>
          <p:cNvPr id="357" name="Google Shape;357;p22"/>
          <p:cNvSpPr txBox="1"/>
          <p:nvPr/>
        </p:nvSpPr>
        <p:spPr>
          <a:xfrm rot="-5400000">
            <a:off x="1650100" y="6962700"/>
            <a:ext cx="450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58" name="Google Shape;358;p22"/>
          <p:cNvSpPr txBox="1"/>
          <p:nvPr/>
        </p:nvSpPr>
        <p:spPr>
          <a:xfrm rot="-5400000">
            <a:off x="2869300" y="6962700"/>
            <a:ext cx="450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59" name="Google Shape;359;p22"/>
          <p:cNvSpPr txBox="1"/>
          <p:nvPr/>
        </p:nvSpPr>
        <p:spPr>
          <a:xfrm>
            <a:off x="1402600" y="9308500"/>
            <a:ext cx="1223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360" name="Google Shape;360;p22"/>
          <p:cNvSpPr txBox="1"/>
          <p:nvPr/>
        </p:nvSpPr>
        <p:spPr>
          <a:xfrm>
            <a:off x="2621800" y="9308500"/>
            <a:ext cx="1223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Frequency Cepstral Coefficients (MFCCs)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33" y="1609375"/>
            <a:ext cx="5105051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/>
          <p:nvPr/>
        </p:nvSpPr>
        <p:spPr>
          <a:xfrm>
            <a:off x="2691306" y="4681650"/>
            <a:ext cx="1880100" cy="923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MFCCs</a:t>
            </a:r>
            <a:endParaRPr sz="3000"/>
          </a:p>
        </p:txBody>
      </p:sp>
      <p:sp>
        <p:nvSpPr>
          <p:cNvPr id="368" name="Google Shape;368;p23"/>
          <p:cNvSpPr/>
          <p:nvPr/>
        </p:nvSpPr>
        <p:spPr>
          <a:xfrm flipH="1">
            <a:off x="5953175" y="1605475"/>
            <a:ext cx="230700" cy="212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1386700" y="6561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-1.043</a:t>
            </a:r>
            <a:endParaRPr sz="2400"/>
          </a:p>
        </p:txBody>
      </p:sp>
      <p:sp>
        <p:nvSpPr>
          <p:cNvPr id="370" name="Google Shape;370;p23"/>
          <p:cNvSpPr txBox="1"/>
          <p:nvPr/>
        </p:nvSpPr>
        <p:spPr>
          <a:xfrm>
            <a:off x="1386700" y="74758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0.5467</a:t>
            </a:r>
            <a:endParaRPr sz="2400"/>
          </a:p>
        </p:txBody>
      </p:sp>
      <p:sp>
        <p:nvSpPr>
          <p:cNvPr id="371" name="Google Shape;371;p23"/>
          <p:cNvSpPr txBox="1"/>
          <p:nvPr/>
        </p:nvSpPr>
        <p:spPr>
          <a:xfrm>
            <a:off x="1386700" y="79330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0.0476</a:t>
            </a:r>
            <a:endParaRPr sz="2400"/>
          </a:p>
        </p:txBody>
      </p:sp>
      <p:sp>
        <p:nvSpPr>
          <p:cNvPr id="372" name="Google Shape;372;p23"/>
          <p:cNvSpPr txBox="1"/>
          <p:nvPr/>
        </p:nvSpPr>
        <p:spPr>
          <a:xfrm>
            <a:off x="1386700" y="83902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0.153</a:t>
            </a:r>
            <a:endParaRPr sz="2400"/>
          </a:p>
        </p:txBody>
      </p:sp>
      <p:sp>
        <p:nvSpPr>
          <p:cNvPr id="373" name="Google Shape;373;p23"/>
          <p:cNvSpPr txBox="1"/>
          <p:nvPr/>
        </p:nvSpPr>
        <p:spPr>
          <a:xfrm>
            <a:off x="1386700" y="8847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-1.173</a:t>
            </a:r>
            <a:endParaRPr sz="2400"/>
          </a:p>
        </p:txBody>
      </p:sp>
      <p:sp>
        <p:nvSpPr>
          <p:cNvPr id="374" name="Google Shape;374;p23"/>
          <p:cNvSpPr txBox="1"/>
          <p:nvPr/>
        </p:nvSpPr>
        <p:spPr>
          <a:xfrm>
            <a:off x="731050" y="6565300"/>
            <a:ext cx="65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375" name="Google Shape;375;p23"/>
          <p:cNvSpPr txBox="1"/>
          <p:nvPr/>
        </p:nvSpPr>
        <p:spPr>
          <a:xfrm>
            <a:off x="869200" y="74797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376" name="Google Shape;376;p23"/>
          <p:cNvSpPr txBox="1"/>
          <p:nvPr/>
        </p:nvSpPr>
        <p:spPr>
          <a:xfrm>
            <a:off x="869200" y="79369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377" name="Google Shape;377;p23"/>
          <p:cNvSpPr txBox="1"/>
          <p:nvPr/>
        </p:nvSpPr>
        <p:spPr>
          <a:xfrm>
            <a:off x="869200" y="83941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78" name="Google Shape;378;p23"/>
          <p:cNvSpPr txBox="1"/>
          <p:nvPr/>
        </p:nvSpPr>
        <p:spPr>
          <a:xfrm>
            <a:off x="869200" y="88513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379" name="Google Shape;379;p23"/>
          <p:cNvSpPr txBox="1"/>
          <p:nvPr/>
        </p:nvSpPr>
        <p:spPr>
          <a:xfrm>
            <a:off x="2605900" y="6561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-0.816</a:t>
            </a:r>
            <a:endParaRPr sz="2400"/>
          </a:p>
        </p:txBody>
      </p:sp>
      <p:sp>
        <p:nvSpPr>
          <p:cNvPr id="380" name="Google Shape;380;p23"/>
          <p:cNvSpPr txBox="1"/>
          <p:nvPr/>
        </p:nvSpPr>
        <p:spPr>
          <a:xfrm>
            <a:off x="2605900" y="74758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0.442</a:t>
            </a:r>
            <a:endParaRPr sz="2400"/>
          </a:p>
        </p:txBody>
      </p:sp>
      <p:sp>
        <p:nvSpPr>
          <p:cNvPr id="381" name="Google Shape;381;p23"/>
          <p:cNvSpPr txBox="1"/>
          <p:nvPr/>
        </p:nvSpPr>
        <p:spPr>
          <a:xfrm>
            <a:off x="2605900" y="79330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0.836</a:t>
            </a:r>
            <a:endParaRPr sz="2400"/>
          </a:p>
        </p:txBody>
      </p:sp>
      <p:sp>
        <p:nvSpPr>
          <p:cNvPr id="382" name="Google Shape;382;p23"/>
          <p:cNvSpPr txBox="1"/>
          <p:nvPr/>
        </p:nvSpPr>
        <p:spPr>
          <a:xfrm>
            <a:off x="2605900" y="83902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-0.671</a:t>
            </a:r>
            <a:endParaRPr sz="2400"/>
          </a:p>
        </p:txBody>
      </p:sp>
      <p:sp>
        <p:nvSpPr>
          <p:cNvPr id="383" name="Google Shape;383;p23"/>
          <p:cNvSpPr txBox="1"/>
          <p:nvPr/>
        </p:nvSpPr>
        <p:spPr>
          <a:xfrm>
            <a:off x="2605900" y="8847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0.462</a:t>
            </a:r>
            <a:endParaRPr sz="2400"/>
          </a:p>
        </p:txBody>
      </p:sp>
      <p:sp>
        <p:nvSpPr>
          <p:cNvPr id="384" name="Google Shape;384;p23"/>
          <p:cNvSpPr txBox="1"/>
          <p:nvPr/>
        </p:nvSpPr>
        <p:spPr>
          <a:xfrm>
            <a:off x="4358500" y="6561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-0.184</a:t>
            </a:r>
            <a:endParaRPr sz="2400"/>
          </a:p>
        </p:txBody>
      </p:sp>
      <p:sp>
        <p:nvSpPr>
          <p:cNvPr id="385" name="Google Shape;385;p23"/>
          <p:cNvSpPr txBox="1"/>
          <p:nvPr/>
        </p:nvSpPr>
        <p:spPr>
          <a:xfrm>
            <a:off x="4358500" y="74758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-0.523</a:t>
            </a:r>
            <a:endParaRPr sz="2400"/>
          </a:p>
        </p:txBody>
      </p:sp>
      <p:sp>
        <p:nvSpPr>
          <p:cNvPr id="386" name="Google Shape;386;p23"/>
          <p:cNvSpPr txBox="1"/>
          <p:nvPr/>
        </p:nvSpPr>
        <p:spPr>
          <a:xfrm>
            <a:off x="4358500" y="79330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0.185</a:t>
            </a:r>
            <a:endParaRPr sz="2400"/>
          </a:p>
        </p:txBody>
      </p:sp>
      <p:sp>
        <p:nvSpPr>
          <p:cNvPr id="387" name="Google Shape;387;p23"/>
          <p:cNvSpPr txBox="1"/>
          <p:nvPr/>
        </p:nvSpPr>
        <p:spPr>
          <a:xfrm>
            <a:off x="4358500" y="83902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-0.248</a:t>
            </a:r>
            <a:endParaRPr sz="2400"/>
          </a:p>
        </p:txBody>
      </p:sp>
      <p:sp>
        <p:nvSpPr>
          <p:cNvPr id="388" name="Google Shape;388;p23"/>
          <p:cNvSpPr txBox="1"/>
          <p:nvPr/>
        </p:nvSpPr>
        <p:spPr>
          <a:xfrm>
            <a:off x="4358500" y="8847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-1.218</a:t>
            </a:r>
            <a:endParaRPr sz="2400"/>
          </a:p>
        </p:txBody>
      </p:sp>
      <p:sp>
        <p:nvSpPr>
          <p:cNvPr id="389" name="Google Shape;389;p23"/>
          <p:cNvSpPr txBox="1"/>
          <p:nvPr/>
        </p:nvSpPr>
        <p:spPr>
          <a:xfrm rot="-5400000">
            <a:off x="1650100" y="6962700"/>
            <a:ext cx="450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0" name="Google Shape;390;p23"/>
          <p:cNvSpPr txBox="1"/>
          <p:nvPr/>
        </p:nvSpPr>
        <p:spPr>
          <a:xfrm rot="-5400000">
            <a:off x="2869300" y="6962700"/>
            <a:ext cx="450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1" name="Google Shape;391;p23"/>
          <p:cNvSpPr txBox="1"/>
          <p:nvPr/>
        </p:nvSpPr>
        <p:spPr>
          <a:xfrm rot="-5400000">
            <a:off x="4621900" y="6962700"/>
            <a:ext cx="450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2" name="Google Shape;392;p23"/>
          <p:cNvSpPr txBox="1"/>
          <p:nvPr/>
        </p:nvSpPr>
        <p:spPr>
          <a:xfrm>
            <a:off x="3868750" y="6565300"/>
            <a:ext cx="45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3" name="Google Shape;393;p23"/>
          <p:cNvSpPr txBox="1"/>
          <p:nvPr/>
        </p:nvSpPr>
        <p:spPr>
          <a:xfrm>
            <a:off x="3868750" y="7479700"/>
            <a:ext cx="45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4" name="Google Shape;394;p23"/>
          <p:cNvSpPr txBox="1"/>
          <p:nvPr/>
        </p:nvSpPr>
        <p:spPr>
          <a:xfrm>
            <a:off x="3868750" y="7936900"/>
            <a:ext cx="45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5" name="Google Shape;395;p23"/>
          <p:cNvSpPr txBox="1"/>
          <p:nvPr/>
        </p:nvSpPr>
        <p:spPr>
          <a:xfrm>
            <a:off x="3868750" y="8394100"/>
            <a:ext cx="45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6" name="Google Shape;396;p23"/>
          <p:cNvSpPr txBox="1"/>
          <p:nvPr/>
        </p:nvSpPr>
        <p:spPr>
          <a:xfrm>
            <a:off x="3868750" y="8851300"/>
            <a:ext cx="45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cxnSp>
        <p:nvCxnSpPr>
          <p:cNvPr id="397" name="Google Shape;397;p23"/>
          <p:cNvCxnSpPr>
            <a:stCxn id="368" idx="2"/>
            <a:endCxn id="367" idx="0"/>
          </p:cNvCxnSpPr>
          <p:nvPr/>
        </p:nvCxnSpPr>
        <p:spPr>
          <a:xfrm flipH="1">
            <a:off x="3631325" y="3726175"/>
            <a:ext cx="2437200" cy="95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23"/>
          <p:cNvCxnSpPr>
            <a:stCxn id="367" idx="2"/>
            <a:endCxn id="384" idx="0"/>
          </p:cNvCxnSpPr>
          <p:nvPr/>
        </p:nvCxnSpPr>
        <p:spPr>
          <a:xfrm>
            <a:off x="3631356" y="5605350"/>
            <a:ext cx="1338900" cy="95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3"/>
          <p:cNvSpPr txBox="1"/>
          <p:nvPr/>
        </p:nvSpPr>
        <p:spPr>
          <a:xfrm>
            <a:off x="1402600" y="9308500"/>
            <a:ext cx="1223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400" name="Google Shape;400;p23"/>
          <p:cNvSpPr txBox="1"/>
          <p:nvPr/>
        </p:nvSpPr>
        <p:spPr>
          <a:xfrm>
            <a:off x="2621800" y="9308500"/>
            <a:ext cx="1223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401" name="Google Shape;401;p23"/>
          <p:cNvSpPr txBox="1"/>
          <p:nvPr/>
        </p:nvSpPr>
        <p:spPr>
          <a:xfrm>
            <a:off x="4374400" y="9308500"/>
            <a:ext cx="1223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48</a:t>
            </a:r>
            <a:endParaRPr sz="2400"/>
          </a:p>
        </p:txBody>
      </p:sp>
      <p:pic>
        <p:nvPicPr>
          <p:cNvPr id="402" name="Google Shape;4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600" y="6469675"/>
            <a:ext cx="9401010" cy="2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600" y="2367800"/>
            <a:ext cx="9401010" cy="247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23"/>
          <p:cNvCxnSpPr/>
          <p:nvPr/>
        </p:nvCxnSpPr>
        <p:spPr>
          <a:xfrm>
            <a:off x="6111106" y="8143000"/>
            <a:ext cx="1510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23"/>
          <p:cNvSpPr txBox="1"/>
          <p:nvPr/>
        </p:nvSpPr>
        <p:spPr>
          <a:xfrm>
            <a:off x="10764950" y="5545975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“hello”</a:t>
            </a:r>
            <a:endParaRPr sz="3000"/>
          </a:p>
        </p:txBody>
      </p:sp>
      <p:sp>
        <p:nvSpPr>
          <p:cNvPr id="406" name="Google Shape;406;p23"/>
          <p:cNvSpPr txBox="1"/>
          <p:nvPr/>
        </p:nvSpPr>
        <p:spPr>
          <a:xfrm>
            <a:off x="10764950" y="1444100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“stop”</a:t>
            </a:r>
            <a:endParaRPr sz="300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92" y="1944475"/>
            <a:ext cx="6074499" cy="21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>
            <a:off x="2510775" y="6234500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2190800" y="8458250"/>
            <a:ext cx="2812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4"/>
          <p:cNvSpPr txBox="1"/>
          <p:nvPr/>
        </p:nvSpPr>
        <p:spPr>
          <a:xfrm rot="-5400000">
            <a:off x="1037400" y="701332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68" name="Google Shape;68;p14"/>
          <p:cNvSpPr txBox="1"/>
          <p:nvPr/>
        </p:nvSpPr>
        <p:spPr>
          <a:xfrm>
            <a:off x="2448500" y="87437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1987050" y="8444625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4126525" y="847187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 kHz</a:t>
            </a:r>
            <a:endParaRPr sz="2400"/>
          </a:p>
        </p:txBody>
      </p:sp>
      <p:sp>
        <p:nvSpPr>
          <p:cNvPr id="71" name="Google Shape;71;p14"/>
          <p:cNvSpPr/>
          <p:nvPr/>
        </p:nvSpPr>
        <p:spPr>
          <a:xfrm>
            <a:off x="3339325" y="1944500"/>
            <a:ext cx="128700" cy="212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4"/>
          <p:cNvCxnSpPr>
            <a:stCxn id="71" idx="2"/>
          </p:cNvCxnSpPr>
          <p:nvPr/>
        </p:nvCxnSpPr>
        <p:spPr>
          <a:xfrm>
            <a:off x="3403675" y="4065200"/>
            <a:ext cx="0" cy="204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3559225" y="4627088"/>
            <a:ext cx="47151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Fast Fourier Transform (FFT)</a:t>
            </a:r>
            <a:endParaRPr sz="2400"/>
          </a:p>
        </p:txBody>
      </p:sp>
      <p:sp>
        <p:nvSpPr>
          <p:cNvPr id="74" name="Google Shape;74;p14"/>
          <p:cNvSpPr txBox="1"/>
          <p:nvPr/>
        </p:nvSpPr>
        <p:spPr>
          <a:xfrm>
            <a:off x="1902900" y="1265900"/>
            <a:ext cx="47151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second audio sample (“hello”)</a:t>
            </a:r>
            <a:endParaRPr sz="2400"/>
          </a:p>
        </p:txBody>
      </p:sp>
      <p:sp>
        <p:nvSpPr>
          <p:cNvPr id="75" name="Google Shape;75;p14"/>
          <p:cNvSpPr txBox="1"/>
          <p:nvPr/>
        </p:nvSpPr>
        <p:spPr>
          <a:xfrm>
            <a:off x="6264525" y="8746125"/>
            <a:ext cx="58263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Voice frequency range: 300 - 3400 Hz</a:t>
            </a: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2522550" y="7000098"/>
            <a:ext cx="2248100" cy="1465750"/>
          </a:xfrm>
          <a:custGeom>
            <a:avLst/>
            <a:gdLst/>
            <a:ahLst/>
            <a:cxnLst/>
            <a:rect l="l" t="t" r="r" b="b"/>
            <a:pathLst>
              <a:path w="89924" h="58630" extrusionOk="0">
                <a:moveTo>
                  <a:pt x="0" y="58630"/>
                </a:moveTo>
                <a:cubicBezTo>
                  <a:pt x="786" y="57339"/>
                  <a:pt x="3087" y="60651"/>
                  <a:pt x="4715" y="50884"/>
                </a:cubicBezTo>
                <a:cubicBezTo>
                  <a:pt x="6343" y="41117"/>
                  <a:pt x="8308" y="-196"/>
                  <a:pt x="9767" y="28"/>
                </a:cubicBezTo>
                <a:cubicBezTo>
                  <a:pt x="11226" y="253"/>
                  <a:pt x="12068" y="45158"/>
                  <a:pt x="13471" y="52231"/>
                </a:cubicBezTo>
                <a:cubicBezTo>
                  <a:pt x="14874" y="59304"/>
                  <a:pt x="16840" y="43474"/>
                  <a:pt x="18187" y="42464"/>
                </a:cubicBezTo>
                <a:cubicBezTo>
                  <a:pt x="19534" y="41454"/>
                  <a:pt x="20489" y="46001"/>
                  <a:pt x="21555" y="46169"/>
                </a:cubicBezTo>
                <a:cubicBezTo>
                  <a:pt x="22622" y="46337"/>
                  <a:pt x="23576" y="41509"/>
                  <a:pt x="24586" y="43474"/>
                </a:cubicBezTo>
                <a:cubicBezTo>
                  <a:pt x="25596" y="45439"/>
                  <a:pt x="26438" y="60090"/>
                  <a:pt x="27617" y="57957"/>
                </a:cubicBezTo>
                <a:cubicBezTo>
                  <a:pt x="28796" y="55824"/>
                  <a:pt x="30535" y="31462"/>
                  <a:pt x="31658" y="30676"/>
                </a:cubicBezTo>
                <a:cubicBezTo>
                  <a:pt x="32781" y="29890"/>
                  <a:pt x="33118" y="48919"/>
                  <a:pt x="34353" y="53241"/>
                </a:cubicBezTo>
                <a:cubicBezTo>
                  <a:pt x="35588" y="57563"/>
                  <a:pt x="36486" y="56048"/>
                  <a:pt x="39068" y="56609"/>
                </a:cubicBezTo>
                <a:cubicBezTo>
                  <a:pt x="41650" y="57170"/>
                  <a:pt x="41369" y="56497"/>
                  <a:pt x="49845" y="56609"/>
                </a:cubicBezTo>
                <a:cubicBezTo>
                  <a:pt x="58321" y="56721"/>
                  <a:pt x="83244" y="57171"/>
                  <a:pt x="89924" y="5728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92" y="1944475"/>
            <a:ext cx="6074499" cy="21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rot="10800000">
            <a:off x="2510775" y="6234500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2190800" y="8458250"/>
            <a:ext cx="2812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 rot="-5400000">
            <a:off x="1037400" y="701332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86" name="Google Shape;86;p15"/>
          <p:cNvSpPr txBox="1"/>
          <p:nvPr/>
        </p:nvSpPr>
        <p:spPr>
          <a:xfrm>
            <a:off x="2448500" y="87437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87" name="Google Shape;87;p15"/>
          <p:cNvSpPr txBox="1"/>
          <p:nvPr/>
        </p:nvSpPr>
        <p:spPr>
          <a:xfrm>
            <a:off x="1987050" y="8444625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88" name="Google Shape;88;p15"/>
          <p:cNvSpPr txBox="1"/>
          <p:nvPr/>
        </p:nvSpPr>
        <p:spPr>
          <a:xfrm>
            <a:off x="4126525" y="847187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 kHz</a:t>
            </a:r>
            <a:endParaRPr sz="2400"/>
          </a:p>
        </p:txBody>
      </p:sp>
      <p:sp>
        <p:nvSpPr>
          <p:cNvPr id="89" name="Google Shape;89;p15"/>
          <p:cNvSpPr/>
          <p:nvPr/>
        </p:nvSpPr>
        <p:spPr>
          <a:xfrm>
            <a:off x="3415525" y="1944500"/>
            <a:ext cx="128700" cy="212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 flipH="1">
            <a:off x="3400975" y="4065200"/>
            <a:ext cx="78900" cy="202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3559225" y="4627088"/>
            <a:ext cx="47151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Fast Fourier Transform (FFT)</a:t>
            </a:r>
            <a:endParaRPr sz="2400"/>
          </a:p>
        </p:txBody>
      </p:sp>
      <p:sp>
        <p:nvSpPr>
          <p:cNvPr id="92" name="Google Shape;92;p15"/>
          <p:cNvSpPr txBox="1"/>
          <p:nvPr/>
        </p:nvSpPr>
        <p:spPr>
          <a:xfrm>
            <a:off x="1902900" y="1265900"/>
            <a:ext cx="47151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second audio sample (“hello”)</a:t>
            </a:r>
            <a:endParaRPr sz="2400"/>
          </a:p>
        </p:txBody>
      </p:sp>
      <p:sp>
        <p:nvSpPr>
          <p:cNvPr id="93" name="Google Shape;93;p15"/>
          <p:cNvSpPr txBox="1"/>
          <p:nvPr/>
        </p:nvSpPr>
        <p:spPr>
          <a:xfrm>
            <a:off x="6264525" y="8746125"/>
            <a:ext cx="58263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Voice frequency range: 300 - 3400 Hz</a:t>
            </a:r>
            <a:endParaRPr sz="24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150" y="4874625"/>
            <a:ext cx="76200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12006750" y="4874550"/>
            <a:ext cx="128700" cy="2343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866700" y="7274775"/>
            <a:ext cx="7140050" cy="786225"/>
          </a:xfrm>
          <a:custGeom>
            <a:avLst/>
            <a:gdLst/>
            <a:ahLst/>
            <a:cxnLst/>
            <a:rect l="l" t="t" r="r" b="b"/>
            <a:pathLst>
              <a:path w="285602" h="31449" extrusionOk="0">
                <a:moveTo>
                  <a:pt x="0" y="17514"/>
                </a:moveTo>
                <a:cubicBezTo>
                  <a:pt x="37721" y="19759"/>
                  <a:pt x="178726" y="33905"/>
                  <a:pt x="226326" y="30986"/>
                </a:cubicBezTo>
                <a:cubicBezTo>
                  <a:pt x="273926" y="28067"/>
                  <a:pt x="275723" y="5164"/>
                  <a:pt x="285602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" name="Google Shape;97;p15"/>
          <p:cNvSpPr txBox="1"/>
          <p:nvPr/>
        </p:nvSpPr>
        <p:spPr>
          <a:xfrm rot="-5400000">
            <a:off x="7995600" y="584347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98" name="Google Shape;98;p15"/>
          <p:cNvSpPr txBox="1"/>
          <p:nvPr/>
        </p:nvSpPr>
        <p:spPr>
          <a:xfrm>
            <a:off x="14747350" y="72062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9177675" y="4874625"/>
            <a:ext cx="0" cy="65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16421950" y="7489100"/>
            <a:ext cx="622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5"/>
          <p:cNvSpPr txBox="1"/>
          <p:nvPr/>
        </p:nvSpPr>
        <p:spPr>
          <a:xfrm>
            <a:off x="10876600" y="4196013"/>
            <a:ext cx="47151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Spectrogram</a:t>
            </a:r>
            <a:endParaRPr sz="3000"/>
          </a:p>
        </p:txBody>
      </p:sp>
      <p:sp>
        <p:nvSpPr>
          <p:cNvPr id="102" name="Google Shape;102;p15"/>
          <p:cNvSpPr/>
          <p:nvPr/>
        </p:nvSpPr>
        <p:spPr>
          <a:xfrm>
            <a:off x="2522150" y="7659936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Footer Placeholder 2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Nyquist-Shannon Sampling Theorem</a:t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947538" y="4451075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627563" y="6674775"/>
            <a:ext cx="507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6"/>
          <p:cNvSpPr txBox="1"/>
          <p:nvPr/>
        </p:nvSpPr>
        <p:spPr>
          <a:xfrm rot="-5400000">
            <a:off x="-525837" y="52299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111" name="Google Shape;111;p16"/>
          <p:cNvSpPr txBox="1"/>
          <p:nvPr/>
        </p:nvSpPr>
        <p:spPr>
          <a:xfrm>
            <a:off x="885263" y="696027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423813" y="6661200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113" name="Google Shape;113;p16"/>
          <p:cNvSpPr/>
          <p:nvPr/>
        </p:nvSpPr>
        <p:spPr>
          <a:xfrm>
            <a:off x="912388" y="5870161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16"/>
          <p:cNvSpPr txBox="1"/>
          <p:nvPr/>
        </p:nvSpPr>
        <p:spPr>
          <a:xfrm>
            <a:off x="2563288" y="667482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115" name="Google Shape;115;p16"/>
          <p:cNvSpPr txBox="1"/>
          <p:nvPr/>
        </p:nvSpPr>
        <p:spPr>
          <a:xfrm>
            <a:off x="4702763" y="670207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 kHz</a:t>
            </a:r>
            <a:endParaRPr sz="2400"/>
          </a:p>
        </p:txBody>
      </p:sp>
      <p:sp>
        <p:nvSpPr>
          <p:cNvPr id="116" name="Google Shape;116;p16"/>
          <p:cNvSpPr/>
          <p:nvPr/>
        </p:nvSpPr>
        <p:spPr>
          <a:xfrm>
            <a:off x="3118138" y="6237344"/>
            <a:ext cx="2169650" cy="407775"/>
          </a:xfrm>
          <a:custGeom>
            <a:avLst/>
            <a:gdLst/>
            <a:ahLst/>
            <a:cxnLst/>
            <a:rect l="l" t="t" r="r" b="b"/>
            <a:pathLst>
              <a:path w="86786" h="16311" extrusionOk="0">
                <a:moveTo>
                  <a:pt x="0" y="16078"/>
                </a:moveTo>
                <a:cubicBezTo>
                  <a:pt x="2404" y="15341"/>
                  <a:pt x="11168" y="14333"/>
                  <a:pt x="14425" y="11657"/>
                </a:cubicBezTo>
                <a:cubicBezTo>
                  <a:pt x="17682" y="8981"/>
                  <a:pt x="17915" y="-170"/>
                  <a:pt x="19544" y="24"/>
                </a:cubicBezTo>
                <a:cubicBezTo>
                  <a:pt x="21173" y="218"/>
                  <a:pt x="20513" y="10261"/>
                  <a:pt x="24197" y="12820"/>
                </a:cubicBezTo>
                <a:cubicBezTo>
                  <a:pt x="27881" y="15379"/>
                  <a:pt x="31217" y="14798"/>
                  <a:pt x="41648" y="15380"/>
                </a:cubicBezTo>
                <a:cubicBezTo>
                  <a:pt x="52080" y="15962"/>
                  <a:pt x="79263" y="16156"/>
                  <a:pt x="86786" y="1631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16"/>
          <p:cNvSpPr txBox="1"/>
          <p:nvPr/>
        </p:nvSpPr>
        <p:spPr>
          <a:xfrm>
            <a:off x="6922050" y="1710000"/>
            <a:ext cx="44439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r>
              <a:rPr lang="en" sz="3000" baseline="-25000"/>
              <a:t>s</a:t>
            </a:r>
            <a:r>
              <a:rPr lang="en" sz="3000"/>
              <a:t> &gt; 2B</a:t>
            </a:r>
            <a:endParaRPr sz="3000"/>
          </a:p>
        </p:txBody>
      </p:sp>
      <p:sp>
        <p:nvSpPr>
          <p:cNvPr id="118" name="Google Shape;118;p16"/>
          <p:cNvSpPr txBox="1"/>
          <p:nvPr/>
        </p:nvSpPr>
        <p:spPr>
          <a:xfrm>
            <a:off x="5435250" y="2514600"/>
            <a:ext cx="7417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</a:t>
            </a:r>
            <a:r>
              <a:rPr lang="en" sz="2400" baseline="-25000"/>
              <a:t>s</a:t>
            </a:r>
            <a:r>
              <a:rPr lang="en" sz="2400"/>
              <a:t> is the sampling frequency (Hz)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 is the highest frequency component (Hz)</a:t>
            </a:r>
            <a:endParaRPr sz="2400"/>
          </a:p>
        </p:txBody>
      </p:sp>
      <p:sp>
        <p:nvSpPr>
          <p:cNvPr id="119" name="Google Shape;119;p16"/>
          <p:cNvSpPr/>
          <p:nvPr/>
        </p:nvSpPr>
        <p:spPr>
          <a:xfrm>
            <a:off x="948463" y="4747675"/>
            <a:ext cx="2211600" cy="192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415038" y="8453325"/>
            <a:ext cx="34761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Nyquist frequency: ½ </a:t>
            </a: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 baseline="-250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cxnSp>
        <p:nvCxnSpPr>
          <p:cNvPr id="121" name="Google Shape;121;p16"/>
          <p:cNvCxnSpPr>
            <a:stCxn id="120" idx="0"/>
            <a:endCxn id="114" idx="2"/>
          </p:cNvCxnSpPr>
          <p:nvPr/>
        </p:nvCxnSpPr>
        <p:spPr>
          <a:xfrm rot="10800000">
            <a:off x="3153088" y="7128825"/>
            <a:ext cx="0" cy="132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6"/>
          <p:cNvSpPr txBox="1"/>
          <p:nvPr/>
        </p:nvSpPr>
        <p:spPr>
          <a:xfrm>
            <a:off x="3937913" y="7770525"/>
            <a:ext cx="27093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Sampling rate: </a:t>
            </a: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 baseline="-25000">
                <a:solidFill>
                  <a:schemeClr val="dk1"/>
                </a:solidFill>
              </a:rPr>
              <a:t>s</a:t>
            </a:r>
            <a:endParaRPr sz="2400"/>
          </a:p>
        </p:txBody>
      </p:sp>
      <p:cxnSp>
        <p:nvCxnSpPr>
          <p:cNvPr id="123" name="Google Shape;123;p16"/>
          <p:cNvCxnSpPr>
            <a:stCxn id="122" idx="0"/>
            <a:endCxn id="115" idx="2"/>
          </p:cNvCxnSpPr>
          <p:nvPr/>
        </p:nvCxnSpPr>
        <p:spPr>
          <a:xfrm rot="10800000">
            <a:off x="5292563" y="7156125"/>
            <a:ext cx="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6"/>
          <p:cNvCxnSpPr/>
          <p:nvPr/>
        </p:nvCxnSpPr>
        <p:spPr>
          <a:xfrm rot="10800000">
            <a:off x="9002338" y="4451075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8682363" y="6674775"/>
            <a:ext cx="287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6"/>
          <p:cNvSpPr txBox="1"/>
          <p:nvPr/>
        </p:nvSpPr>
        <p:spPr>
          <a:xfrm rot="-5400000">
            <a:off x="7528963" y="52299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127" name="Google Shape;127;p16"/>
          <p:cNvSpPr txBox="1"/>
          <p:nvPr/>
        </p:nvSpPr>
        <p:spPr>
          <a:xfrm>
            <a:off x="8940063" y="696027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128" name="Google Shape;128;p16"/>
          <p:cNvSpPr txBox="1"/>
          <p:nvPr/>
        </p:nvSpPr>
        <p:spPr>
          <a:xfrm>
            <a:off x="8478613" y="6661200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129" name="Google Shape;129;p16"/>
          <p:cNvSpPr/>
          <p:nvPr/>
        </p:nvSpPr>
        <p:spPr>
          <a:xfrm>
            <a:off x="8967188" y="5870161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Google Shape;130;p16"/>
          <p:cNvSpPr txBox="1"/>
          <p:nvPr/>
        </p:nvSpPr>
        <p:spPr>
          <a:xfrm>
            <a:off x="10628413" y="667482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 kHz</a:t>
            </a:r>
            <a:endParaRPr sz="2400"/>
          </a:p>
        </p:txBody>
      </p:sp>
      <p:sp>
        <p:nvSpPr>
          <p:cNvPr id="131" name="Google Shape;131;p16"/>
          <p:cNvSpPr/>
          <p:nvPr/>
        </p:nvSpPr>
        <p:spPr>
          <a:xfrm flipH="1">
            <a:off x="9044413" y="6237344"/>
            <a:ext cx="2169650" cy="407775"/>
          </a:xfrm>
          <a:custGeom>
            <a:avLst/>
            <a:gdLst/>
            <a:ahLst/>
            <a:cxnLst/>
            <a:rect l="l" t="t" r="r" b="b"/>
            <a:pathLst>
              <a:path w="86786" h="16311" extrusionOk="0">
                <a:moveTo>
                  <a:pt x="0" y="16078"/>
                </a:moveTo>
                <a:cubicBezTo>
                  <a:pt x="2404" y="15341"/>
                  <a:pt x="11168" y="14333"/>
                  <a:pt x="14425" y="11657"/>
                </a:cubicBezTo>
                <a:cubicBezTo>
                  <a:pt x="17682" y="8981"/>
                  <a:pt x="17915" y="-170"/>
                  <a:pt x="19544" y="24"/>
                </a:cubicBezTo>
                <a:cubicBezTo>
                  <a:pt x="21173" y="218"/>
                  <a:pt x="20513" y="10261"/>
                  <a:pt x="24197" y="12820"/>
                </a:cubicBezTo>
                <a:cubicBezTo>
                  <a:pt x="27881" y="15379"/>
                  <a:pt x="31217" y="14798"/>
                  <a:pt x="41648" y="15380"/>
                </a:cubicBezTo>
                <a:cubicBezTo>
                  <a:pt x="52080" y="15962"/>
                  <a:pt x="79263" y="16156"/>
                  <a:pt x="86786" y="1631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16"/>
          <p:cNvSpPr/>
          <p:nvPr/>
        </p:nvSpPr>
        <p:spPr>
          <a:xfrm>
            <a:off x="9003263" y="4747675"/>
            <a:ext cx="2211600" cy="192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838" y="4364400"/>
            <a:ext cx="3271750" cy="31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6787375" y="5250250"/>
            <a:ext cx="813000" cy="145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2629425" y="5250250"/>
            <a:ext cx="813000" cy="145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9133400" y="7648600"/>
            <a:ext cx="1991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“Aliasing”</a:t>
            </a:r>
            <a:endParaRPr sz="240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Nyquist-Shannon Sampling Theorem</a:t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 rot="10800000">
            <a:off x="944438" y="4451075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624463" y="6674775"/>
            <a:ext cx="507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7"/>
          <p:cNvSpPr txBox="1"/>
          <p:nvPr/>
        </p:nvSpPr>
        <p:spPr>
          <a:xfrm rot="-5400000">
            <a:off x="-528937" y="52299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145" name="Google Shape;145;p17"/>
          <p:cNvSpPr txBox="1"/>
          <p:nvPr/>
        </p:nvSpPr>
        <p:spPr>
          <a:xfrm>
            <a:off x="882163" y="696027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146" name="Google Shape;146;p17"/>
          <p:cNvSpPr txBox="1"/>
          <p:nvPr/>
        </p:nvSpPr>
        <p:spPr>
          <a:xfrm>
            <a:off x="420713" y="6661200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147" name="Google Shape;147;p17"/>
          <p:cNvSpPr/>
          <p:nvPr/>
        </p:nvSpPr>
        <p:spPr>
          <a:xfrm>
            <a:off x="909288" y="5870161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Google Shape;148;p17"/>
          <p:cNvSpPr txBox="1"/>
          <p:nvPr/>
        </p:nvSpPr>
        <p:spPr>
          <a:xfrm>
            <a:off x="2560188" y="667482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149" name="Google Shape;149;p17"/>
          <p:cNvSpPr txBox="1"/>
          <p:nvPr/>
        </p:nvSpPr>
        <p:spPr>
          <a:xfrm>
            <a:off x="4699663" y="670207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 kHz</a:t>
            </a:r>
            <a:endParaRPr sz="2400"/>
          </a:p>
        </p:txBody>
      </p:sp>
      <p:sp>
        <p:nvSpPr>
          <p:cNvPr id="150" name="Google Shape;150;p17"/>
          <p:cNvSpPr/>
          <p:nvPr/>
        </p:nvSpPr>
        <p:spPr>
          <a:xfrm>
            <a:off x="3115038" y="6237344"/>
            <a:ext cx="2169650" cy="407775"/>
          </a:xfrm>
          <a:custGeom>
            <a:avLst/>
            <a:gdLst/>
            <a:ahLst/>
            <a:cxnLst/>
            <a:rect l="l" t="t" r="r" b="b"/>
            <a:pathLst>
              <a:path w="86786" h="16311" extrusionOk="0">
                <a:moveTo>
                  <a:pt x="0" y="16078"/>
                </a:moveTo>
                <a:cubicBezTo>
                  <a:pt x="2404" y="15341"/>
                  <a:pt x="11168" y="14333"/>
                  <a:pt x="14425" y="11657"/>
                </a:cubicBezTo>
                <a:cubicBezTo>
                  <a:pt x="17682" y="8981"/>
                  <a:pt x="17915" y="-170"/>
                  <a:pt x="19544" y="24"/>
                </a:cubicBezTo>
                <a:cubicBezTo>
                  <a:pt x="21173" y="218"/>
                  <a:pt x="20513" y="10261"/>
                  <a:pt x="24197" y="12820"/>
                </a:cubicBezTo>
                <a:cubicBezTo>
                  <a:pt x="27881" y="15379"/>
                  <a:pt x="31217" y="14798"/>
                  <a:pt x="41648" y="15380"/>
                </a:cubicBezTo>
                <a:cubicBezTo>
                  <a:pt x="52080" y="15962"/>
                  <a:pt x="79263" y="16156"/>
                  <a:pt x="86786" y="1631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17"/>
          <p:cNvSpPr txBox="1"/>
          <p:nvPr/>
        </p:nvSpPr>
        <p:spPr>
          <a:xfrm>
            <a:off x="6922050" y="1710000"/>
            <a:ext cx="44439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r>
              <a:rPr lang="en" sz="3000" baseline="-25000"/>
              <a:t>s</a:t>
            </a:r>
            <a:r>
              <a:rPr lang="en" sz="3000"/>
              <a:t> &gt; 2B</a:t>
            </a:r>
            <a:endParaRPr sz="3000"/>
          </a:p>
        </p:txBody>
      </p:sp>
      <p:sp>
        <p:nvSpPr>
          <p:cNvPr id="152" name="Google Shape;152;p17"/>
          <p:cNvSpPr txBox="1"/>
          <p:nvPr/>
        </p:nvSpPr>
        <p:spPr>
          <a:xfrm>
            <a:off x="5435250" y="2514600"/>
            <a:ext cx="7417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</a:t>
            </a:r>
            <a:r>
              <a:rPr lang="en" sz="2400" baseline="-25000"/>
              <a:t>s</a:t>
            </a:r>
            <a:r>
              <a:rPr lang="en" sz="2400"/>
              <a:t> is the sampling frequency (Hz)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 is the highest frequency component (Hz)</a:t>
            </a:r>
            <a:endParaRPr sz="2400"/>
          </a:p>
        </p:txBody>
      </p:sp>
      <p:sp>
        <p:nvSpPr>
          <p:cNvPr id="153" name="Google Shape;153;p17"/>
          <p:cNvSpPr/>
          <p:nvPr/>
        </p:nvSpPr>
        <p:spPr>
          <a:xfrm>
            <a:off x="945363" y="4747675"/>
            <a:ext cx="2211600" cy="192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411938" y="8453325"/>
            <a:ext cx="34761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Nyquist frequency: ½ </a:t>
            </a: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 baseline="-250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cxnSp>
        <p:nvCxnSpPr>
          <p:cNvPr id="155" name="Google Shape;155;p17"/>
          <p:cNvCxnSpPr>
            <a:stCxn id="154" idx="0"/>
            <a:endCxn id="148" idx="2"/>
          </p:cNvCxnSpPr>
          <p:nvPr/>
        </p:nvCxnSpPr>
        <p:spPr>
          <a:xfrm rot="10800000">
            <a:off x="3149988" y="7128825"/>
            <a:ext cx="0" cy="132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7"/>
          <p:cNvSpPr txBox="1"/>
          <p:nvPr/>
        </p:nvSpPr>
        <p:spPr>
          <a:xfrm>
            <a:off x="3934813" y="7770525"/>
            <a:ext cx="27093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Sampling rate: </a:t>
            </a: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 baseline="-25000">
                <a:solidFill>
                  <a:schemeClr val="dk1"/>
                </a:solidFill>
              </a:rPr>
              <a:t>s</a:t>
            </a:r>
            <a:endParaRPr sz="2400"/>
          </a:p>
        </p:txBody>
      </p:sp>
      <p:cxnSp>
        <p:nvCxnSpPr>
          <p:cNvPr id="157" name="Google Shape;157;p17"/>
          <p:cNvCxnSpPr>
            <a:stCxn id="156" idx="0"/>
            <a:endCxn id="149" idx="2"/>
          </p:cNvCxnSpPr>
          <p:nvPr/>
        </p:nvCxnSpPr>
        <p:spPr>
          <a:xfrm rot="10800000">
            <a:off x="5289463" y="7156125"/>
            <a:ext cx="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14742838" y="4451075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14422863" y="6674775"/>
            <a:ext cx="287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7"/>
          <p:cNvSpPr txBox="1"/>
          <p:nvPr/>
        </p:nvSpPr>
        <p:spPr>
          <a:xfrm rot="-5400000">
            <a:off x="13269463" y="52299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161" name="Google Shape;161;p17"/>
          <p:cNvSpPr txBox="1"/>
          <p:nvPr/>
        </p:nvSpPr>
        <p:spPr>
          <a:xfrm>
            <a:off x="14680563" y="696027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162" name="Google Shape;162;p17"/>
          <p:cNvSpPr txBox="1"/>
          <p:nvPr/>
        </p:nvSpPr>
        <p:spPr>
          <a:xfrm>
            <a:off x="14219113" y="6661200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163" name="Google Shape;163;p17"/>
          <p:cNvSpPr/>
          <p:nvPr/>
        </p:nvSpPr>
        <p:spPr>
          <a:xfrm>
            <a:off x="14707688" y="5870161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17"/>
          <p:cNvSpPr txBox="1"/>
          <p:nvPr/>
        </p:nvSpPr>
        <p:spPr>
          <a:xfrm>
            <a:off x="16358588" y="667482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 kHz</a:t>
            </a:r>
            <a:endParaRPr sz="2400"/>
          </a:p>
        </p:txBody>
      </p:sp>
      <p:sp>
        <p:nvSpPr>
          <p:cNvPr id="165" name="Google Shape;165;p17"/>
          <p:cNvSpPr/>
          <p:nvPr/>
        </p:nvSpPr>
        <p:spPr>
          <a:xfrm>
            <a:off x="14743763" y="4747675"/>
            <a:ext cx="2211600" cy="192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13097863" y="5250250"/>
            <a:ext cx="813000" cy="145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</a:t>
            </a:r>
            <a:endParaRPr/>
          </a:p>
        </p:txBody>
      </p:sp>
      <p:cxnSp>
        <p:nvCxnSpPr>
          <p:cNvPr id="167" name="Google Shape;167;p17"/>
          <p:cNvCxnSpPr/>
          <p:nvPr/>
        </p:nvCxnSpPr>
        <p:spPr>
          <a:xfrm>
            <a:off x="963250" y="4832600"/>
            <a:ext cx="21522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3199975" y="6660200"/>
            <a:ext cx="21522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/>
          <p:cNvCxnSpPr/>
          <p:nvPr/>
        </p:nvCxnSpPr>
        <p:spPr>
          <a:xfrm rot="10800000">
            <a:off x="3103675" y="4839500"/>
            <a:ext cx="96300" cy="18207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/>
          <p:cNvCxnSpPr/>
          <p:nvPr/>
        </p:nvCxnSpPr>
        <p:spPr>
          <a:xfrm rot="10800000">
            <a:off x="7679450" y="4451075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7359475" y="6674775"/>
            <a:ext cx="507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7"/>
          <p:cNvSpPr txBox="1"/>
          <p:nvPr/>
        </p:nvSpPr>
        <p:spPr>
          <a:xfrm rot="-5400000">
            <a:off x="6206075" y="52299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173" name="Google Shape;173;p17"/>
          <p:cNvSpPr txBox="1"/>
          <p:nvPr/>
        </p:nvSpPr>
        <p:spPr>
          <a:xfrm>
            <a:off x="7617175" y="696027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174" name="Google Shape;174;p17"/>
          <p:cNvSpPr txBox="1"/>
          <p:nvPr/>
        </p:nvSpPr>
        <p:spPr>
          <a:xfrm>
            <a:off x="7155725" y="6661200"/>
            <a:ext cx="56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175" name="Google Shape;175;p17"/>
          <p:cNvSpPr/>
          <p:nvPr/>
        </p:nvSpPr>
        <p:spPr>
          <a:xfrm>
            <a:off x="7644300" y="5870161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Google Shape;176;p17"/>
          <p:cNvSpPr txBox="1"/>
          <p:nvPr/>
        </p:nvSpPr>
        <p:spPr>
          <a:xfrm>
            <a:off x="9295200" y="667482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177" name="Google Shape;177;p17"/>
          <p:cNvSpPr txBox="1"/>
          <p:nvPr/>
        </p:nvSpPr>
        <p:spPr>
          <a:xfrm>
            <a:off x="11434675" y="6702075"/>
            <a:ext cx="117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 kHz</a:t>
            </a:r>
            <a:endParaRPr sz="2400"/>
          </a:p>
        </p:txBody>
      </p:sp>
      <p:sp>
        <p:nvSpPr>
          <p:cNvPr id="178" name="Google Shape;178;p17"/>
          <p:cNvSpPr/>
          <p:nvPr/>
        </p:nvSpPr>
        <p:spPr>
          <a:xfrm>
            <a:off x="7680375" y="4747675"/>
            <a:ext cx="2211600" cy="192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8146950" y="8453325"/>
            <a:ext cx="34761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Nyquist frequency: ½ </a:t>
            </a: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 baseline="-250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cxnSp>
        <p:nvCxnSpPr>
          <p:cNvPr id="180" name="Google Shape;180;p17"/>
          <p:cNvCxnSpPr>
            <a:stCxn id="179" idx="0"/>
            <a:endCxn id="176" idx="2"/>
          </p:cNvCxnSpPr>
          <p:nvPr/>
        </p:nvCxnSpPr>
        <p:spPr>
          <a:xfrm rot="10800000">
            <a:off x="9885000" y="7128825"/>
            <a:ext cx="0" cy="132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7"/>
          <p:cNvSpPr txBox="1"/>
          <p:nvPr/>
        </p:nvSpPr>
        <p:spPr>
          <a:xfrm>
            <a:off x="10669825" y="7770525"/>
            <a:ext cx="27093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Sampling rate: </a:t>
            </a: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 baseline="-25000">
                <a:solidFill>
                  <a:schemeClr val="dk1"/>
                </a:solidFill>
              </a:rPr>
              <a:t>s</a:t>
            </a:r>
            <a:endParaRPr sz="2400"/>
          </a:p>
        </p:txBody>
      </p:sp>
      <p:cxnSp>
        <p:nvCxnSpPr>
          <p:cNvPr id="182" name="Google Shape;182;p17"/>
          <p:cNvCxnSpPr>
            <a:stCxn id="181" idx="0"/>
            <a:endCxn id="177" idx="2"/>
          </p:cNvCxnSpPr>
          <p:nvPr/>
        </p:nvCxnSpPr>
        <p:spPr>
          <a:xfrm rot="10800000">
            <a:off x="12024475" y="7156125"/>
            <a:ext cx="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7"/>
          <p:cNvSpPr/>
          <p:nvPr/>
        </p:nvSpPr>
        <p:spPr>
          <a:xfrm>
            <a:off x="5987388" y="5250250"/>
            <a:ext cx="813000" cy="145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cxnSp>
        <p:nvCxnSpPr>
          <p:cNvPr id="184" name="Google Shape;184;p17"/>
          <p:cNvCxnSpPr/>
          <p:nvPr/>
        </p:nvCxnSpPr>
        <p:spPr>
          <a:xfrm>
            <a:off x="9855975" y="6640450"/>
            <a:ext cx="23151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7"/>
          <p:cNvSpPr txBox="1"/>
          <p:nvPr/>
        </p:nvSpPr>
        <p:spPr>
          <a:xfrm>
            <a:off x="1411950" y="3648250"/>
            <a:ext cx="3048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Low-pass (“anti-aliasing”) filter</a:t>
            </a:r>
            <a:endParaRPr sz="240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Nyquist-Shannon Sampling Theorem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6363563" y="3141075"/>
            <a:ext cx="2187000" cy="2001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Analog Low-Pass Filter</a:t>
            </a:r>
            <a:endParaRPr sz="2400"/>
          </a:p>
        </p:txBody>
      </p:sp>
      <p:cxnSp>
        <p:nvCxnSpPr>
          <p:cNvPr id="192" name="Google Shape;192;p18"/>
          <p:cNvCxnSpPr/>
          <p:nvPr/>
        </p:nvCxnSpPr>
        <p:spPr>
          <a:xfrm>
            <a:off x="7145200" y="4543000"/>
            <a:ext cx="29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8"/>
          <p:cNvCxnSpPr/>
          <p:nvPr/>
        </p:nvCxnSpPr>
        <p:spPr>
          <a:xfrm>
            <a:off x="7476415" y="4836100"/>
            <a:ext cx="339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7429711" y="4531300"/>
            <a:ext cx="50100" cy="30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8"/>
          <p:cNvSpPr/>
          <p:nvPr/>
        </p:nvSpPr>
        <p:spPr>
          <a:xfrm rot="5400000">
            <a:off x="9504713" y="2815350"/>
            <a:ext cx="2187000" cy="2652450"/>
          </a:xfrm>
          <a:prstGeom prst="flowChartOffpageConnector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9359187" y="3484875"/>
            <a:ext cx="25653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Analog-to-Digital Converter (ADC) sampling</a:t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3375875"/>
            <a:ext cx="3041326" cy="15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998800" y="2822675"/>
            <a:ext cx="2290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Audio Signal</a:t>
            </a:r>
            <a:endParaRPr sz="2400"/>
          </a:p>
        </p:txBody>
      </p:sp>
      <p:sp>
        <p:nvSpPr>
          <p:cNvPr id="199" name="Google Shape;199;p18"/>
          <p:cNvSpPr/>
          <p:nvPr/>
        </p:nvSpPr>
        <p:spPr>
          <a:xfrm rot="5400000">
            <a:off x="4224163" y="3699525"/>
            <a:ext cx="1773600" cy="884100"/>
          </a:xfrm>
          <a:prstGeom prst="trapezoid">
            <a:avLst>
              <a:gd name="adj" fmla="val 25000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3965725" y="2701575"/>
            <a:ext cx="2290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201" name="Google Shape;201;p18"/>
          <p:cNvSpPr txBox="1"/>
          <p:nvPr/>
        </p:nvSpPr>
        <p:spPr>
          <a:xfrm>
            <a:off x="12645875" y="3699525"/>
            <a:ext cx="55377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microcontroller or recording device</a:t>
            </a:r>
            <a:endParaRPr sz="2400"/>
          </a:p>
        </p:txBody>
      </p:sp>
      <p:cxnSp>
        <p:nvCxnSpPr>
          <p:cNvPr id="202" name="Google Shape;202;p18"/>
          <p:cNvCxnSpPr/>
          <p:nvPr/>
        </p:nvCxnSpPr>
        <p:spPr>
          <a:xfrm>
            <a:off x="3835326" y="4141575"/>
            <a:ext cx="66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8"/>
          <p:cNvCxnSpPr>
            <a:stCxn id="199" idx="0"/>
            <a:endCxn id="191" idx="1"/>
          </p:cNvCxnSpPr>
          <p:nvPr/>
        </p:nvCxnSpPr>
        <p:spPr>
          <a:xfrm>
            <a:off x="5553013" y="4141575"/>
            <a:ext cx="8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8"/>
          <p:cNvCxnSpPr>
            <a:stCxn id="191" idx="3"/>
            <a:endCxn id="195" idx="2"/>
          </p:cNvCxnSpPr>
          <p:nvPr/>
        </p:nvCxnSpPr>
        <p:spPr>
          <a:xfrm>
            <a:off x="8550563" y="4141575"/>
            <a:ext cx="721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8"/>
          <p:cNvCxnSpPr/>
          <p:nvPr/>
        </p:nvCxnSpPr>
        <p:spPr>
          <a:xfrm>
            <a:off x="11924438" y="4141575"/>
            <a:ext cx="8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8"/>
          <p:cNvSpPr/>
          <p:nvPr/>
        </p:nvSpPr>
        <p:spPr>
          <a:xfrm>
            <a:off x="9685688" y="6417675"/>
            <a:ext cx="2187000" cy="2001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Digital Low-Pass Filter</a:t>
            </a:r>
            <a:endParaRPr sz="2400"/>
          </a:p>
        </p:txBody>
      </p:sp>
      <p:cxnSp>
        <p:nvCxnSpPr>
          <p:cNvPr id="207" name="Google Shape;207;p18"/>
          <p:cNvCxnSpPr/>
          <p:nvPr/>
        </p:nvCxnSpPr>
        <p:spPr>
          <a:xfrm>
            <a:off x="10467325" y="7819600"/>
            <a:ext cx="29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10798540" y="8112700"/>
            <a:ext cx="339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/>
          <p:nvPr/>
        </p:nvCxnSpPr>
        <p:spPr>
          <a:xfrm>
            <a:off x="10751836" y="7807900"/>
            <a:ext cx="50100" cy="30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8"/>
          <p:cNvSpPr/>
          <p:nvPr/>
        </p:nvSpPr>
        <p:spPr>
          <a:xfrm rot="5400000">
            <a:off x="6525850" y="6091950"/>
            <a:ext cx="2187000" cy="2652450"/>
          </a:xfrm>
          <a:prstGeom prst="flowChartOffpageConnector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6380275" y="6761475"/>
            <a:ext cx="25653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Analog-to-Digital Converter (ADC) sampling</a:t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6652475"/>
            <a:ext cx="3041326" cy="15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998800" y="6099275"/>
            <a:ext cx="2290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Audio Signal</a:t>
            </a:r>
            <a:endParaRPr sz="2400"/>
          </a:p>
        </p:txBody>
      </p:sp>
      <p:sp>
        <p:nvSpPr>
          <p:cNvPr id="214" name="Google Shape;214;p18"/>
          <p:cNvSpPr/>
          <p:nvPr/>
        </p:nvSpPr>
        <p:spPr>
          <a:xfrm rot="5400000">
            <a:off x="4224163" y="6976125"/>
            <a:ext cx="1773600" cy="884100"/>
          </a:xfrm>
          <a:prstGeom prst="trapezoid">
            <a:avLst>
              <a:gd name="adj" fmla="val 25000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3965725" y="5978175"/>
            <a:ext cx="2290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216" name="Google Shape;216;p18"/>
          <p:cNvSpPr txBox="1"/>
          <p:nvPr/>
        </p:nvSpPr>
        <p:spPr>
          <a:xfrm>
            <a:off x="12645875" y="6976125"/>
            <a:ext cx="55377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microcontroller or recording device</a:t>
            </a:r>
            <a:endParaRPr sz="2400"/>
          </a:p>
        </p:txBody>
      </p:sp>
      <p:cxnSp>
        <p:nvCxnSpPr>
          <p:cNvPr id="217" name="Google Shape;217;p18"/>
          <p:cNvCxnSpPr/>
          <p:nvPr/>
        </p:nvCxnSpPr>
        <p:spPr>
          <a:xfrm>
            <a:off x="3835326" y="7418175"/>
            <a:ext cx="66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8"/>
          <p:cNvCxnSpPr/>
          <p:nvPr/>
        </p:nvCxnSpPr>
        <p:spPr>
          <a:xfrm>
            <a:off x="11924438" y="7418175"/>
            <a:ext cx="8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8"/>
          <p:cNvCxnSpPr>
            <a:endCxn id="210" idx="2"/>
          </p:cNvCxnSpPr>
          <p:nvPr/>
        </p:nvCxnSpPr>
        <p:spPr>
          <a:xfrm>
            <a:off x="5553025" y="7418175"/>
            <a:ext cx="740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18"/>
          <p:cNvCxnSpPr>
            <a:endCxn id="206" idx="1"/>
          </p:cNvCxnSpPr>
          <p:nvPr/>
        </p:nvCxnSpPr>
        <p:spPr>
          <a:xfrm>
            <a:off x="8945588" y="7418175"/>
            <a:ext cx="740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Footer Placehold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Nyquist-Shannon Sampling Theorem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2443050" y="4457100"/>
            <a:ext cx="134019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Lesson:</a:t>
            </a:r>
            <a:r>
              <a:rPr lang="en" sz="3600"/>
              <a:t> make sure what you’re recording is less than half the sampling frequency!</a:t>
            </a:r>
            <a:endParaRPr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Frequency Cepstral Coefficients (MFCCs)</a:t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92" y="1944475"/>
            <a:ext cx="6074499" cy="21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0"/>
          <p:cNvCxnSpPr/>
          <p:nvPr/>
        </p:nvCxnSpPr>
        <p:spPr>
          <a:xfrm rot="10800000">
            <a:off x="3790450" y="6234500"/>
            <a:ext cx="0" cy="250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3470475" y="8458250"/>
            <a:ext cx="2812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0"/>
          <p:cNvSpPr txBox="1"/>
          <p:nvPr/>
        </p:nvSpPr>
        <p:spPr>
          <a:xfrm rot="-5400000">
            <a:off x="2317075" y="7013325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Amplitude</a:t>
            </a:r>
            <a:endParaRPr sz="2400"/>
          </a:p>
        </p:txBody>
      </p:sp>
      <p:sp>
        <p:nvSpPr>
          <p:cNvPr id="236" name="Google Shape;236;p20"/>
          <p:cNvSpPr txBox="1"/>
          <p:nvPr/>
        </p:nvSpPr>
        <p:spPr>
          <a:xfrm>
            <a:off x="3728175" y="8743700"/>
            <a:ext cx="2296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237" name="Google Shape;237;p20"/>
          <p:cNvSpPr txBox="1"/>
          <p:nvPr/>
        </p:nvSpPr>
        <p:spPr>
          <a:xfrm>
            <a:off x="3036375" y="8444625"/>
            <a:ext cx="796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300</a:t>
            </a:r>
            <a:endParaRPr sz="2400"/>
          </a:p>
        </p:txBody>
      </p:sp>
      <p:sp>
        <p:nvSpPr>
          <p:cNvPr id="238" name="Google Shape;238;p20"/>
          <p:cNvSpPr/>
          <p:nvPr/>
        </p:nvSpPr>
        <p:spPr>
          <a:xfrm>
            <a:off x="2624425" y="1944500"/>
            <a:ext cx="128700" cy="212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0"/>
          <p:cNvCxnSpPr>
            <a:stCxn id="238" idx="2"/>
          </p:cNvCxnSpPr>
          <p:nvPr/>
        </p:nvCxnSpPr>
        <p:spPr>
          <a:xfrm>
            <a:off x="2688775" y="4065200"/>
            <a:ext cx="1241100" cy="18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20"/>
          <p:cNvSpPr txBox="1"/>
          <p:nvPr/>
        </p:nvSpPr>
        <p:spPr>
          <a:xfrm>
            <a:off x="756175" y="4864300"/>
            <a:ext cx="24264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Take FFT of window</a:t>
            </a:r>
            <a:endParaRPr sz="2400"/>
          </a:p>
        </p:txBody>
      </p:sp>
      <p:sp>
        <p:nvSpPr>
          <p:cNvPr id="241" name="Google Shape;241;p20"/>
          <p:cNvSpPr/>
          <p:nvPr/>
        </p:nvSpPr>
        <p:spPr>
          <a:xfrm>
            <a:off x="3801825" y="7659936"/>
            <a:ext cx="2222025" cy="804675"/>
          </a:xfrm>
          <a:custGeom>
            <a:avLst/>
            <a:gdLst/>
            <a:ahLst/>
            <a:cxnLst/>
            <a:rect l="l" t="t" r="r" b="b"/>
            <a:pathLst>
              <a:path w="88881" h="32187" extrusionOk="0">
                <a:moveTo>
                  <a:pt x="0" y="32187"/>
                </a:moveTo>
                <a:cubicBezTo>
                  <a:pt x="698" y="30869"/>
                  <a:pt x="2948" y="29628"/>
                  <a:pt x="4189" y="24276"/>
                </a:cubicBezTo>
                <a:cubicBezTo>
                  <a:pt x="5430" y="18925"/>
                  <a:pt x="6438" y="-232"/>
                  <a:pt x="7446" y="78"/>
                </a:cubicBezTo>
                <a:cubicBezTo>
                  <a:pt x="8454" y="388"/>
                  <a:pt x="8765" y="22957"/>
                  <a:pt x="10238" y="26137"/>
                </a:cubicBezTo>
                <a:cubicBezTo>
                  <a:pt x="11712" y="29317"/>
                  <a:pt x="13805" y="19390"/>
                  <a:pt x="16287" y="19157"/>
                </a:cubicBezTo>
                <a:cubicBezTo>
                  <a:pt x="18769" y="18924"/>
                  <a:pt x="22802" y="25051"/>
                  <a:pt x="25129" y="24741"/>
                </a:cubicBezTo>
                <a:cubicBezTo>
                  <a:pt x="27456" y="24431"/>
                  <a:pt x="28774" y="16908"/>
                  <a:pt x="30248" y="17296"/>
                </a:cubicBezTo>
                <a:cubicBezTo>
                  <a:pt x="31722" y="17684"/>
                  <a:pt x="31877" y="24974"/>
                  <a:pt x="33971" y="27068"/>
                </a:cubicBezTo>
                <a:cubicBezTo>
                  <a:pt x="36065" y="29162"/>
                  <a:pt x="33660" y="29240"/>
                  <a:pt x="42812" y="29860"/>
                </a:cubicBezTo>
                <a:cubicBezTo>
                  <a:pt x="51964" y="30481"/>
                  <a:pt x="81203" y="30636"/>
                  <a:pt x="88881" y="307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2" name="Google Shape;242;p20"/>
          <p:cNvCxnSpPr/>
          <p:nvPr/>
        </p:nvCxnSpPr>
        <p:spPr>
          <a:xfrm rot="10800000" flipH="1">
            <a:off x="3804175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 rot="10800000">
            <a:off x="3916900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0"/>
          <p:cNvCxnSpPr/>
          <p:nvPr/>
        </p:nvCxnSpPr>
        <p:spPr>
          <a:xfrm rot="10800000" flipH="1">
            <a:off x="3956575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/>
          <p:nvPr/>
        </p:nvCxnSpPr>
        <p:spPr>
          <a:xfrm rot="10800000">
            <a:off x="4069300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/>
          <p:nvPr/>
        </p:nvCxnSpPr>
        <p:spPr>
          <a:xfrm rot="10800000" flipH="1">
            <a:off x="4108975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0"/>
          <p:cNvCxnSpPr/>
          <p:nvPr/>
        </p:nvCxnSpPr>
        <p:spPr>
          <a:xfrm rot="10800000">
            <a:off x="4221700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0"/>
          <p:cNvCxnSpPr/>
          <p:nvPr/>
        </p:nvCxnSpPr>
        <p:spPr>
          <a:xfrm rot="10800000" flipH="1">
            <a:off x="4261375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0"/>
          <p:cNvCxnSpPr/>
          <p:nvPr/>
        </p:nvCxnSpPr>
        <p:spPr>
          <a:xfrm rot="10800000">
            <a:off x="4374100" y="6509000"/>
            <a:ext cx="990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0"/>
          <p:cNvCxnSpPr/>
          <p:nvPr/>
        </p:nvCxnSpPr>
        <p:spPr>
          <a:xfrm rot="10800000" flipH="1">
            <a:off x="4413775" y="6509000"/>
            <a:ext cx="1446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0"/>
          <p:cNvCxnSpPr/>
          <p:nvPr/>
        </p:nvCxnSpPr>
        <p:spPr>
          <a:xfrm rot="10800000">
            <a:off x="4578625" y="6509000"/>
            <a:ext cx="1446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0"/>
          <p:cNvCxnSpPr/>
          <p:nvPr/>
        </p:nvCxnSpPr>
        <p:spPr>
          <a:xfrm rot="10800000" flipH="1">
            <a:off x="4879938" y="6509000"/>
            <a:ext cx="2475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0"/>
          <p:cNvCxnSpPr/>
          <p:nvPr/>
        </p:nvCxnSpPr>
        <p:spPr>
          <a:xfrm rot="10800000">
            <a:off x="5141300" y="6509000"/>
            <a:ext cx="2475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0"/>
          <p:cNvCxnSpPr/>
          <p:nvPr/>
        </p:nvCxnSpPr>
        <p:spPr>
          <a:xfrm rot="10800000" flipH="1">
            <a:off x="5325550" y="6509000"/>
            <a:ext cx="3519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0"/>
          <p:cNvCxnSpPr/>
          <p:nvPr/>
        </p:nvCxnSpPr>
        <p:spPr>
          <a:xfrm rot="10800000">
            <a:off x="5686675" y="6509000"/>
            <a:ext cx="3519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0"/>
          <p:cNvCxnSpPr/>
          <p:nvPr/>
        </p:nvCxnSpPr>
        <p:spPr>
          <a:xfrm rot="10800000" flipH="1">
            <a:off x="4642375" y="6509000"/>
            <a:ext cx="1446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0"/>
          <p:cNvCxnSpPr/>
          <p:nvPr/>
        </p:nvCxnSpPr>
        <p:spPr>
          <a:xfrm rot="10800000">
            <a:off x="4807225" y="6509000"/>
            <a:ext cx="144600" cy="194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0"/>
          <p:cNvSpPr txBox="1"/>
          <p:nvPr/>
        </p:nvSpPr>
        <p:spPr>
          <a:xfrm>
            <a:off x="9502300" y="19444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1.063</a:t>
            </a:r>
            <a:endParaRPr sz="2400"/>
          </a:p>
        </p:txBody>
      </p:sp>
      <p:sp>
        <p:nvSpPr>
          <p:cNvPr id="259" name="Google Shape;259;p20"/>
          <p:cNvSpPr txBox="1"/>
          <p:nvPr/>
        </p:nvSpPr>
        <p:spPr>
          <a:xfrm>
            <a:off x="9502300" y="24016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0.407</a:t>
            </a:r>
            <a:endParaRPr sz="2400"/>
          </a:p>
        </p:txBody>
      </p:sp>
      <p:sp>
        <p:nvSpPr>
          <p:cNvPr id="260" name="Google Shape;260;p20"/>
          <p:cNvSpPr txBox="1"/>
          <p:nvPr/>
        </p:nvSpPr>
        <p:spPr>
          <a:xfrm>
            <a:off x="9502300" y="28588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0.229</a:t>
            </a:r>
            <a:endParaRPr sz="2400"/>
          </a:p>
        </p:txBody>
      </p:sp>
      <p:sp>
        <p:nvSpPr>
          <p:cNvPr id="261" name="Google Shape;261;p20"/>
          <p:cNvSpPr txBox="1"/>
          <p:nvPr/>
        </p:nvSpPr>
        <p:spPr>
          <a:xfrm>
            <a:off x="9502300" y="33160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0.164</a:t>
            </a:r>
            <a:endParaRPr sz="2400"/>
          </a:p>
        </p:txBody>
      </p:sp>
      <p:sp>
        <p:nvSpPr>
          <p:cNvPr id="262" name="Google Shape;262;p20"/>
          <p:cNvSpPr txBox="1"/>
          <p:nvPr/>
        </p:nvSpPr>
        <p:spPr>
          <a:xfrm>
            <a:off x="9502300" y="37732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0.352</a:t>
            </a:r>
            <a:endParaRPr sz="2400"/>
          </a:p>
        </p:txBody>
      </p:sp>
      <p:sp>
        <p:nvSpPr>
          <p:cNvPr id="263" name="Google Shape;263;p20"/>
          <p:cNvSpPr txBox="1"/>
          <p:nvPr/>
        </p:nvSpPr>
        <p:spPr>
          <a:xfrm>
            <a:off x="5200675" y="8444625"/>
            <a:ext cx="187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8000 Hz</a:t>
            </a:r>
            <a:endParaRPr sz="2400"/>
          </a:p>
        </p:txBody>
      </p:sp>
      <p:sp>
        <p:nvSpPr>
          <p:cNvPr id="264" name="Google Shape;264;p20"/>
          <p:cNvSpPr txBox="1"/>
          <p:nvPr/>
        </p:nvSpPr>
        <p:spPr>
          <a:xfrm>
            <a:off x="9502300" y="42304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0.015</a:t>
            </a:r>
            <a:endParaRPr sz="2400"/>
          </a:p>
        </p:txBody>
      </p:sp>
      <p:sp>
        <p:nvSpPr>
          <p:cNvPr id="265" name="Google Shape;265;p20"/>
          <p:cNvSpPr txBox="1"/>
          <p:nvPr/>
        </p:nvSpPr>
        <p:spPr>
          <a:xfrm>
            <a:off x="9502300" y="46876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0.012</a:t>
            </a:r>
            <a:endParaRPr sz="2400"/>
          </a:p>
        </p:txBody>
      </p:sp>
      <p:sp>
        <p:nvSpPr>
          <p:cNvPr id="266" name="Google Shape;266;p20"/>
          <p:cNvSpPr txBox="1"/>
          <p:nvPr/>
        </p:nvSpPr>
        <p:spPr>
          <a:xfrm>
            <a:off x="9502300" y="514487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0.007</a:t>
            </a:r>
            <a:endParaRPr sz="2400"/>
          </a:p>
        </p:txBody>
      </p:sp>
      <p:cxnSp>
        <p:nvCxnSpPr>
          <p:cNvPr id="267" name="Google Shape;267;p20"/>
          <p:cNvCxnSpPr>
            <a:endCxn id="258" idx="1"/>
          </p:cNvCxnSpPr>
          <p:nvPr/>
        </p:nvCxnSpPr>
        <p:spPr>
          <a:xfrm rot="10800000" flipH="1">
            <a:off x="3918100" y="2171425"/>
            <a:ext cx="5584200" cy="431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0"/>
          <p:cNvCxnSpPr>
            <a:endCxn id="259" idx="1"/>
          </p:cNvCxnSpPr>
          <p:nvPr/>
        </p:nvCxnSpPr>
        <p:spPr>
          <a:xfrm rot="10800000" flipH="1">
            <a:off x="4092700" y="2628625"/>
            <a:ext cx="5409600" cy="3891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0"/>
          <p:cNvCxnSpPr>
            <a:endCxn id="260" idx="1"/>
          </p:cNvCxnSpPr>
          <p:nvPr/>
        </p:nvCxnSpPr>
        <p:spPr>
          <a:xfrm rot="10800000" flipH="1">
            <a:off x="4243900" y="3085825"/>
            <a:ext cx="5258400" cy="344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0"/>
          <p:cNvCxnSpPr>
            <a:endCxn id="261" idx="1"/>
          </p:cNvCxnSpPr>
          <p:nvPr/>
        </p:nvCxnSpPr>
        <p:spPr>
          <a:xfrm rot="10800000" flipH="1">
            <a:off x="4418500" y="3543025"/>
            <a:ext cx="5083800" cy="298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0"/>
          <p:cNvCxnSpPr>
            <a:endCxn id="262" idx="1"/>
          </p:cNvCxnSpPr>
          <p:nvPr/>
        </p:nvCxnSpPr>
        <p:spPr>
          <a:xfrm rot="10800000" flipH="1">
            <a:off x="4592800" y="4000225"/>
            <a:ext cx="4909500" cy="250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0"/>
          <p:cNvCxnSpPr>
            <a:endCxn id="264" idx="1"/>
          </p:cNvCxnSpPr>
          <p:nvPr/>
        </p:nvCxnSpPr>
        <p:spPr>
          <a:xfrm rot="10800000" flipH="1">
            <a:off x="4813900" y="4457425"/>
            <a:ext cx="4688400" cy="206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0"/>
          <p:cNvCxnSpPr>
            <a:endCxn id="265" idx="1"/>
          </p:cNvCxnSpPr>
          <p:nvPr/>
        </p:nvCxnSpPr>
        <p:spPr>
          <a:xfrm rot="10800000" flipH="1">
            <a:off x="5139700" y="4914625"/>
            <a:ext cx="4362600" cy="159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0"/>
          <p:cNvCxnSpPr>
            <a:endCxn id="266" idx="1"/>
          </p:cNvCxnSpPr>
          <p:nvPr/>
        </p:nvCxnSpPr>
        <p:spPr>
          <a:xfrm rot="10800000" flipH="1">
            <a:off x="5686600" y="5371825"/>
            <a:ext cx="3815700" cy="113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75" name="Google Shape;275;p20"/>
          <p:cNvSpPr txBox="1"/>
          <p:nvPr/>
        </p:nvSpPr>
        <p:spPr>
          <a:xfrm>
            <a:off x="6529900" y="6345600"/>
            <a:ext cx="28122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Compute Mel-spaced filterbank energies </a:t>
            </a:r>
            <a:endParaRPr sz="2400"/>
          </a:p>
        </p:txBody>
      </p:sp>
      <p:sp>
        <p:nvSpPr>
          <p:cNvPr id="276" name="Google Shape;276;p20"/>
          <p:cNvSpPr txBox="1"/>
          <p:nvPr/>
        </p:nvSpPr>
        <p:spPr>
          <a:xfrm>
            <a:off x="10726000" y="1709575"/>
            <a:ext cx="14718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Low freq. energy</a:t>
            </a:r>
            <a:endParaRPr sz="2400"/>
          </a:p>
        </p:txBody>
      </p:sp>
      <p:sp>
        <p:nvSpPr>
          <p:cNvPr id="277" name="Google Shape;277;p20"/>
          <p:cNvSpPr txBox="1"/>
          <p:nvPr/>
        </p:nvSpPr>
        <p:spPr>
          <a:xfrm>
            <a:off x="10726000" y="4864300"/>
            <a:ext cx="16986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freq. energy</a:t>
            </a: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9493600" y="6338963"/>
            <a:ext cx="1241100" cy="923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log()</a:t>
            </a:r>
            <a:endParaRPr sz="3000"/>
          </a:p>
        </p:txBody>
      </p:sp>
      <p:sp>
        <p:nvSpPr>
          <p:cNvPr id="279" name="Google Shape;279;p20"/>
          <p:cNvSpPr/>
          <p:nvPr/>
        </p:nvSpPr>
        <p:spPr>
          <a:xfrm>
            <a:off x="9493600" y="8002850"/>
            <a:ext cx="1241100" cy="923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DCT</a:t>
            </a:r>
            <a:endParaRPr sz="3000"/>
          </a:p>
        </p:txBody>
      </p:sp>
      <p:sp>
        <p:nvSpPr>
          <p:cNvPr id="280" name="Google Shape;280;p20"/>
          <p:cNvSpPr txBox="1"/>
          <p:nvPr/>
        </p:nvSpPr>
        <p:spPr>
          <a:xfrm>
            <a:off x="10744550" y="6210725"/>
            <a:ext cx="22968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Compute log of each value</a:t>
            </a:r>
            <a:endParaRPr sz="2400"/>
          </a:p>
        </p:txBody>
      </p:sp>
      <p:sp>
        <p:nvSpPr>
          <p:cNvPr id="281" name="Google Shape;281;p20"/>
          <p:cNvSpPr txBox="1"/>
          <p:nvPr/>
        </p:nvSpPr>
        <p:spPr>
          <a:xfrm>
            <a:off x="7171175" y="7510550"/>
            <a:ext cx="2222100" cy="1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Compute Discrete Cosine Transform</a:t>
            </a:r>
            <a:endParaRPr sz="2400"/>
          </a:p>
        </p:txBody>
      </p:sp>
      <p:cxnSp>
        <p:nvCxnSpPr>
          <p:cNvPr id="282" name="Google Shape;282;p20"/>
          <p:cNvCxnSpPr>
            <a:stCxn id="266" idx="2"/>
            <a:endCxn id="278" idx="0"/>
          </p:cNvCxnSpPr>
          <p:nvPr/>
        </p:nvCxnSpPr>
        <p:spPr>
          <a:xfrm>
            <a:off x="10114150" y="5598775"/>
            <a:ext cx="0" cy="7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0"/>
          <p:cNvCxnSpPr>
            <a:stCxn id="278" idx="2"/>
            <a:endCxn id="279" idx="0"/>
          </p:cNvCxnSpPr>
          <p:nvPr/>
        </p:nvCxnSpPr>
        <p:spPr>
          <a:xfrm>
            <a:off x="10114150" y="7262663"/>
            <a:ext cx="0" cy="74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0"/>
          <p:cNvSpPr txBox="1"/>
          <p:nvPr/>
        </p:nvSpPr>
        <p:spPr>
          <a:xfrm>
            <a:off x="15276475" y="34269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-16.38</a:t>
            </a:r>
            <a:endParaRPr sz="2400"/>
          </a:p>
        </p:txBody>
      </p:sp>
      <p:sp>
        <p:nvSpPr>
          <p:cNvPr id="285" name="Google Shape;285;p20"/>
          <p:cNvSpPr txBox="1"/>
          <p:nvPr/>
        </p:nvSpPr>
        <p:spPr>
          <a:xfrm>
            <a:off x="15276475" y="38841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4.477</a:t>
            </a:r>
            <a:endParaRPr sz="2400"/>
          </a:p>
        </p:txBody>
      </p:sp>
      <p:sp>
        <p:nvSpPr>
          <p:cNvPr id="286" name="Google Shape;286;p20"/>
          <p:cNvSpPr txBox="1"/>
          <p:nvPr/>
        </p:nvSpPr>
        <p:spPr>
          <a:xfrm>
            <a:off x="15276475" y="43413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-5.061</a:t>
            </a:r>
            <a:endParaRPr sz="2400"/>
          </a:p>
        </p:txBody>
      </p:sp>
      <p:sp>
        <p:nvSpPr>
          <p:cNvPr id="287" name="Google Shape;287;p20"/>
          <p:cNvSpPr txBox="1"/>
          <p:nvPr/>
        </p:nvSpPr>
        <p:spPr>
          <a:xfrm>
            <a:off x="15276475" y="47985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-0.749</a:t>
            </a:r>
            <a:endParaRPr sz="2400"/>
          </a:p>
        </p:txBody>
      </p:sp>
      <p:sp>
        <p:nvSpPr>
          <p:cNvPr id="288" name="Google Shape;288;p20"/>
          <p:cNvSpPr txBox="1"/>
          <p:nvPr/>
        </p:nvSpPr>
        <p:spPr>
          <a:xfrm>
            <a:off x="15276475" y="52557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-2.340</a:t>
            </a:r>
            <a:endParaRPr sz="2400"/>
          </a:p>
        </p:txBody>
      </p:sp>
      <p:sp>
        <p:nvSpPr>
          <p:cNvPr id="289" name="Google Shape;289;p20"/>
          <p:cNvSpPr txBox="1"/>
          <p:nvPr/>
        </p:nvSpPr>
        <p:spPr>
          <a:xfrm>
            <a:off x="15276475" y="57129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-6.093</a:t>
            </a:r>
            <a:endParaRPr sz="2400"/>
          </a:p>
        </p:txBody>
      </p:sp>
      <p:sp>
        <p:nvSpPr>
          <p:cNvPr id="290" name="Google Shape;290;p20"/>
          <p:cNvSpPr txBox="1"/>
          <p:nvPr/>
        </p:nvSpPr>
        <p:spPr>
          <a:xfrm>
            <a:off x="15276475" y="61701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-1.043</a:t>
            </a:r>
            <a:endParaRPr sz="2400"/>
          </a:p>
        </p:txBody>
      </p:sp>
      <p:sp>
        <p:nvSpPr>
          <p:cNvPr id="291" name="Google Shape;291;p20"/>
          <p:cNvSpPr txBox="1"/>
          <p:nvPr/>
        </p:nvSpPr>
        <p:spPr>
          <a:xfrm>
            <a:off x="15276475" y="66273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3.221</a:t>
            </a:r>
            <a:endParaRPr sz="2400"/>
          </a:p>
        </p:txBody>
      </p:sp>
      <p:sp>
        <p:nvSpPr>
          <p:cNvPr id="292" name="Google Shape;292;p20"/>
          <p:cNvSpPr txBox="1"/>
          <p:nvPr/>
        </p:nvSpPr>
        <p:spPr>
          <a:xfrm>
            <a:off x="16500175" y="34308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93" name="Google Shape;293;p20"/>
          <p:cNvSpPr txBox="1"/>
          <p:nvPr/>
        </p:nvSpPr>
        <p:spPr>
          <a:xfrm>
            <a:off x="16500175" y="38880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94" name="Google Shape;294;p20"/>
          <p:cNvSpPr txBox="1"/>
          <p:nvPr/>
        </p:nvSpPr>
        <p:spPr>
          <a:xfrm>
            <a:off x="16500175" y="43452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295" name="Google Shape;295;p20"/>
          <p:cNvSpPr txBox="1"/>
          <p:nvPr/>
        </p:nvSpPr>
        <p:spPr>
          <a:xfrm>
            <a:off x="16500175" y="48024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296" name="Google Shape;296;p20"/>
          <p:cNvSpPr txBox="1"/>
          <p:nvPr/>
        </p:nvSpPr>
        <p:spPr>
          <a:xfrm>
            <a:off x="16500175" y="52596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2400"/>
          </a:p>
        </p:txBody>
      </p:sp>
      <p:sp>
        <p:nvSpPr>
          <p:cNvPr id="297" name="Google Shape;297;p20"/>
          <p:cNvSpPr txBox="1"/>
          <p:nvPr/>
        </p:nvSpPr>
        <p:spPr>
          <a:xfrm>
            <a:off x="16500175" y="57168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298" name="Google Shape;298;p20"/>
          <p:cNvSpPr txBox="1"/>
          <p:nvPr/>
        </p:nvSpPr>
        <p:spPr>
          <a:xfrm>
            <a:off x="16500175" y="61740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endParaRPr sz="2400"/>
          </a:p>
        </p:txBody>
      </p:sp>
      <p:sp>
        <p:nvSpPr>
          <p:cNvPr id="299" name="Google Shape;299;p20"/>
          <p:cNvSpPr txBox="1"/>
          <p:nvPr/>
        </p:nvSpPr>
        <p:spPr>
          <a:xfrm>
            <a:off x="16500175" y="6631206"/>
            <a:ext cx="124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endParaRPr sz="2400"/>
          </a:p>
        </p:txBody>
      </p:sp>
      <p:cxnSp>
        <p:nvCxnSpPr>
          <p:cNvPr id="300" name="Google Shape;300;p20"/>
          <p:cNvCxnSpPr/>
          <p:nvPr/>
        </p:nvCxnSpPr>
        <p:spPr>
          <a:xfrm rot="10800000">
            <a:off x="14790775" y="3436550"/>
            <a:ext cx="29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0"/>
          <p:cNvCxnSpPr/>
          <p:nvPr/>
        </p:nvCxnSpPr>
        <p:spPr>
          <a:xfrm rot="10800000">
            <a:off x="14790775" y="7085100"/>
            <a:ext cx="29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14790775" y="3448200"/>
            <a:ext cx="0" cy="363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0"/>
          <p:cNvSpPr/>
          <p:nvPr/>
        </p:nvSpPr>
        <p:spPr>
          <a:xfrm>
            <a:off x="10754100" y="5716750"/>
            <a:ext cx="4036850" cy="2792050"/>
          </a:xfrm>
          <a:custGeom>
            <a:avLst/>
            <a:gdLst/>
            <a:ahLst/>
            <a:cxnLst/>
            <a:rect l="l" t="t" r="r" b="b"/>
            <a:pathLst>
              <a:path w="161474" h="111682" extrusionOk="0">
                <a:moveTo>
                  <a:pt x="0" y="111682"/>
                </a:moveTo>
                <a:cubicBezTo>
                  <a:pt x="14193" y="106796"/>
                  <a:pt x="66854" y="98343"/>
                  <a:pt x="85157" y="82366"/>
                </a:cubicBezTo>
                <a:cubicBezTo>
                  <a:pt x="103461" y="66389"/>
                  <a:pt x="97102" y="29549"/>
                  <a:pt x="109821" y="15821"/>
                </a:cubicBezTo>
                <a:cubicBezTo>
                  <a:pt x="122541" y="2093"/>
                  <a:pt x="152865" y="2637"/>
                  <a:pt x="161474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4" name="Google Shape;304;p20"/>
          <p:cNvSpPr txBox="1"/>
          <p:nvPr/>
        </p:nvSpPr>
        <p:spPr>
          <a:xfrm>
            <a:off x="15276475" y="7262675"/>
            <a:ext cx="2010900" cy="1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Cepstral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Coefficients</a:t>
            </a:r>
            <a:endParaRPr sz="2400"/>
          </a:p>
        </p:txBody>
      </p:sp>
      <p:cxnSp>
        <p:nvCxnSpPr>
          <p:cNvPr id="305" name="Google Shape;305;p20"/>
          <p:cNvCxnSpPr/>
          <p:nvPr/>
        </p:nvCxnSpPr>
        <p:spPr>
          <a:xfrm>
            <a:off x="15441325" y="6858150"/>
            <a:ext cx="88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15441325" y="6400950"/>
            <a:ext cx="88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15441325" y="5943750"/>
            <a:ext cx="88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Footer Placeholder 7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Frequency Cepstral Coefficients (MFCCs)</a:t>
            </a:r>
            <a:endParaRPr/>
          </a:p>
        </p:txBody>
      </p:sp>
      <p:pic>
        <p:nvPicPr>
          <p:cNvPr id="313" name="Google Shape;3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33" y="1609375"/>
            <a:ext cx="5105051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/>
          <p:nvPr/>
        </p:nvSpPr>
        <p:spPr>
          <a:xfrm>
            <a:off x="2691306" y="4681650"/>
            <a:ext cx="1880100" cy="923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MFCCs</a:t>
            </a:r>
            <a:endParaRPr sz="3000"/>
          </a:p>
        </p:txBody>
      </p:sp>
      <p:sp>
        <p:nvSpPr>
          <p:cNvPr id="315" name="Google Shape;315;p21"/>
          <p:cNvSpPr/>
          <p:nvPr/>
        </p:nvSpPr>
        <p:spPr>
          <a:xfrm flipH="1">
            <a:off x="1078825" y="1605488"/>
            <a:ext cx="230700" cy="212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" name="Google Shape;316;p21"/>
          <p:cNvCxnSpPr>
            <a:stCxn id="315" idx="2"/>
            <a:endCxn id="314" idx="0"/>
          </p:cNvCxnSpPr>
          <p:nvPr/>
        </p:nvCxnSpPr>
        <p:spPr>
          <a:xfrm>
            <a:off x="1194175" y="3726188"/>
            <a:ext cx="2437200" cy="95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1"/>
          <p:cNvCxnSpPr>
            <a:stCxn id="314" idx="2"/>
            <a:endCxn id="318" idx="0"/>
          </p:cNvCxnSpPr>
          <p:nvPr/>
        </p:nvCxnSpPr>
        <p:spPr>
          <a:xfrm flipH="1">
            <a:off x="1998456" y="5605350"/>
            <a:ext cx="1632900" cy="95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21"/>
          <p:cNvSpPr txBox="1"/>
          <p:nvPr/>
        </p:nvSpPr>
        <p:spPr>
          <a:xfrm>
            <a:off x="1386700" y="6561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-1.043</a:t>
            </a:r>
            <a:endParaRPr sz="2400"/>
          </a:p>
        </p:txBody>
      </p:sp>
      <p:sp>
        <p:nvSpPr>
          <p:cNvPr id="320" name="Google Shape;320;p21"/>
          <p:cNvSpPr txBox="1"/>
          <p:nvPr/>
        </p:nvSpPr>
        <p:spPr>
          <a:xfrm>
            <a:off x="1386700" y="74758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0.5467</a:t>
            </a:r>
            <a:endParaRPr sz="2400"/>
          </a:p>
        </p:txBody>
      </p:sp>
      <p:sp>
        <p:nvSpPr>
          <p:cNvPr id="321" name="Google Shape;321;p21"/>
          <p:cNvSpPr txBox="1"/>
          <p:nvPr/>
        </p:nvSpPr>
        <p:spPr>
          <a:xfrm>
            <a:off x="1386700" y="79330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0.0476</a:t>
            </a:r>
            <a:endParaRPr sz="2400"/>
          </a:p>
        </p:txBody>
      </p:sp>
      <p:sp>
        <p:nvSpPr>
          <p:cNvPr id="322" name="Google Shape;322;p21"/>
          <p:cNvSpPr txBox="1"/>
          <p:nvPr/>
        </p:nvSpPr>
        <p:spPr>
          <a:xfrm>
            <a:off x="1386700" y="83902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0.153</a:t>
            </a:r>
            <a:endParaRPr sz="2400"/>
          </a:p>
        </p:txBody>
      </p:sp>
      <p:sp>
        <p:nvSpPr>
          <p:cNvPr id="323" name="Google Shape;323;p21"/>
          <p:cNvSpPr txBox="1"/>
          <p:nvPr/>
        </p:nvSpPr>
        <p:spPr>
          <a:xfrm>
            <a:off x="1386700" y="8847425"/>
            <a:ext cx="1223700" cy="45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-1.173</a:t>
            </a:r>
            <a:endParaRPr sz="2400"/>
          </a:p>
        </p:txBody>
      </p:sp>
      <p:sp>
        <p:nvSpPr>
          <p:cNvPr id="324" name="Google Shape;324;p21"/>
          <p:cNvSpPr txBox="1"/>
          <p:nvPr/>
        </p:nvSpPr>
        <p:spPr>
          <a:xfrm>
            <a:off x="731050" y="6565300"/>
            <a:ext cx="65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325" name="Google Shape;325;p21"/>
          <p:cNvSpPr txBox="1"/>
          <p:nvPr/>
        </p:nvSpPr>
        <p:spPr>
          <a:xfrm>
            <a:off x="869200" y="74797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326" name="Google Shape;326;p21"/>
          <p:cNvSpPr txBox="1"/>
          <p:nvPr/>
        </p:nvSpPr>
        <p:spPr>
          <a:xfrm>
            <a:off x="869200" y="79369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327" name="Google Shape;327;p21"/>
          <p:cNvSpPr txBox="1"/>
          <p:nvPr/>
        </p:nvSpPr>
        <p:spPr>
          <a:xfrm>
            <a:off x="869200" y="83941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28" name="Google Shape;328;p21"/>
          <p:cNvSpPr txBox="1"/>
          <p:nvPr/>
        </p:nvSpPr>
        <p:spPr>
          <a:xfrm>
            <a:off x="869200" y="8851300"/>
            <a:ext cx="5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329" name="Google Shape;329;p21"/>
          <p:cNvSpPr txBox="1"/>
          <p:nvPr/>
        </p:nvSpPr>
        <p:spPr>
          <a:xfrm rot="-5400000">
            <a:off x="1650100" y="6962700"/>
            <a:ext cx="450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30" name="Google Shape;330;p21"/>
          <p:cNvSpPr txBox="1"/>
          <p:nvPr/>
        </p:nvSpPr>
        <p:spPr>
          <a:xfrm>
            <a:off x="1402600" y="9308500"/>
            <a:ext cx="1223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Custom</PresentationFormat>
  <Paragraphs>198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Slide 1</vt:lpstr>
      <vt:lpstr>Fourier Transform</vt:lpstr>
      <vt:lpstr>Fourier Transform</vt:lpstr>
      <vt:lpstr>Nyquist-Shannon Sampling Theorem</vt:lpstr>
      <vt:lpstr>Nyquist-Shannon Sampling Theorem</vt:lpstr>
      <vt:lpstr>Nyquist-Shannon Sampling Theorem</vt:lpstr>
      <vt:lpstr>Nyquist-Shannon Sampling Theorem</vt:lpstr>
      <vt:lpstr>Mel Frequency Cepstral Coefficients (MFCCs)</vt:lpstr>
      <vt:lpstr>Mel Frequency Cepstral Coefficients (MFCCs)</vt:lpstr>
      <vt:lpstr>Mel Frequency Cepstral Coefficients (MFCCs)</vt:lpstr>
      <vt:lpstr>Mel Frequency Cepstral Coefficients (MFCCs)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2021-05-24T21:18:13Z</dcterms:modified>
</cp:coreProperties>
</file>