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-432" y="-91"/>
      </p:cViewPr>
      <p:guideLst>
        <p:guide orient="horz" pos="324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94c542460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94c542460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94c542460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94c542460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94c542460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94c542460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94c542460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94c542460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23417" y="1489150"/>
            <a:ext cx="17041200" cy="41052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5720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marL="914400" lvl="1" indent="-406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 algn="ctr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 algn="ctr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 algn="ctr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 algn="ctr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 algn="ctr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marL="914400" lvl="1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marL="457200" lvl="0" indent="-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marL="914400" lvl="1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Char char="●"/>
              <a:defRPr sz="3600">
                <a:solidFill>
                  <a:schemeClr val="dk2"/>
                </a:solidFill>
              </a:defRPr>
            </a:lvl1pPr>
            <a:lvl2pPr marL="914400" lvl="1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2pPr>
            <a:lvl3pPr marL="1371600" lvl="2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3pPr>
            <a:lvl4pPr marL="1828800" lvl="3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4pPr>
            <a:lvl5pPr marL="2286000" lvl="4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5pPr>
            <a:lvl6pPr marL="2743200" lvl="5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6pPr>
            <a:lvl7pPr marL="3200400" lvl="6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7pPr>
            <a:lvl8pPr marL="3657600" lvl="7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8pPr>
            <a:lvl9pPr marL="4114800" lvl="8" indent="-40640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 algn="r">
              <a:buNone/>
              <a:defRPr sz="2000">
                <a:solidFill>
                  <a:schemeClr val="dk2"/>
                </a:solidFill>
              </a:defRPr>
            </a:lvl1pPr>
            <a:lvl2pPr lvl="1" algn="r">
              <a:buNone/>
              <a:defRPr sz="2000">
                <a:solidFill>
                  <a:schemeClr val="dk2"/>
                </a:solidFill>
              </a:defRPr>
            </a:lvl2pPr>
            <a:lvl3pPr lvl="2" algn="r">
              <a:buNone/>
              <a:defRPr sz="2000">
                <a:solidFill>
                  <a:schemeClr val="dk2"/>
                </a:solidFill>
              </a:defRPr>
            </a:lvl3pPr>
            <a:lvl4pPr lvl="3" algn="r">
              <a:buNone/>
              <a:defRPr sz="2000">
                <a:solidFill>
                  <a:schemeClr val="dk2"/>
                </a:solidFill>
              </a:defRPr>
            </a:lvl4pPr>
            <a:lvl5pPr lvl="4" algn="r">
              <a:buNone/>
              <a:defRPr sz="2000">
                <a:solidFill>
                  <a:schemeClr val="dk2"/>
                </a:solidFill>
              </a:defRPr>
            </a:lvl5pPr>
            <a:lvl6pPr lvl="5" algn="r">
              <a:buNone/>
              <a:defRPr sz="2000">
                <a:solidFill>
                  <a:schemeClr val="dk2"/>
                </a:solidFill>
              </a:defRPr>
            </a:lvl6pPr>
            <a:lvl7pPr lvl="6" algn="r">
              <a:buNone/>
              <a:defRPr sz="2000">
                <a:solidFill>
                  <a:schemeClr val="dk2"/>
                </a:solidFill>
              </a:defRPr>
            </a:lvl7pPr>
            <a:lvl8pPr lvl="7" algn="r">
              <a:buNone/>
              <a:defRPr sz="2000">
                <a:solidFill>
                  <a:schemeClr val="dk2"/>
                </a:solidFill>
              </a:defRPr>
            </a:lvl8pPr>
            <a:lvl9pPr lvl="8" algn="r">
              <a:buNone/>
              <a:defRPr sz="2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9534525"/>
            <a:ext cx="5791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2637" y="1845675"/>
            <a:ext cx="9034325" cy="315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2625" y="5152175"/>
            <a:ext cx="9034324" cy="28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5138" y="5778650"/>
            <a:ext cx="3009900" cy="280035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5063" y="5778650"/>
            <a:ext cx="3009900" cy="280035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4950" y="5778675"/>
            <a:ext cx="3009900" cy="280035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24950" y="659100"/>
            <a:ext cx="3009900" cy="3152775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4" name="Google Shape;64;p14"/>
          <p:cNvSpPr/>
          <p:nvPr/>
        </p:nvSpPr>
        <p:spPr>
          <a:xfrm rot="-5400000">
            <a:off x="13180125" y="1860788"/>
            <a:ext cx="1648800" cy="749400"/>
          </a:xfrm>
          <a:prstGeom prst="trapezoid">
            <a:avLst>
              <a:gd name="adj" fmla="val 36369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" name="Google Shape;65;p14"/>
          <p:cNvCxnSpPr>
            <a:stCxn id="64" idx="0"/>
          </p:cNvCxnSpPr>
          <p:nvPr/>
        </p:nvCxnSpPr>
        <p:spPr>
          <a:xfrm rot="10800000">
            <a:off x="12580425" y="2235488"/>
            <a:ext cx="10494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6" name="Google Shape;66;p14"/>
          <p:cNvSpPr txBox="1"/>
          <p:nvPr/>
        </p:nvSpPr>
        <p:spPr>
          <a:xfrm>
            <a:off x="12840675" y="659100"/>
            <a:ext cx="2327700" cy="6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microphone</a:t>
            </a:r>
            <a:endParaRPr sz="2400"/>
          </a:p>
        </p:txBody>
      </p:sp>
      <p:sp>
        <p:nvSpPr>
          <p:cNvPr id="67" name="Google Shape;67;p14"/>
          <p:cNvSpPr/>
          <p:nvPr/>
        </p:nvSpPr>
        <p:spPr>
          <a:xfrm>
            <a:off x="9560100" y="4311513"/>
            <a:ext cx="2139600" cy="967500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Compute MFCCs</a:t>
            </a:r>
            <a:endParaRPr sz="2400"/>
          </a:p>
        </p:txBody>
      </p:sp>
      <p:sp>
        <p:nvSpPr>
          <p:cNvPr id="68" name="Google Shape;68;p14"/>
          <p:cNvSpPr txBox="1"/>
          <p:nvPr/>
        </p:nvSpPr>
        <p:spPr>
          <a:xfrm>
            <a:off x="9505600" y="-8700"/>
            <a:ext cx="2139600" cy="6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5333 samples</a:t>
            </a:r>
            <a:endParaRPr sz="2400"/>
          </a:p>
        </p:txBody>
      </p:sp>
      <p:cxnSp>
        <p:nvCxnSpPr>
          <p:cNvPr id="69" name="Google Shape;69;p14"/>
          <p:cNvCxnSpPr>
            <a:stCxn id="67" idx="2"/>
          </p:cNvCxnSpPr>
          <p:nvPr/>
        </p:nvCxnSpPr>
        <p:spPr>
          <a:xfrm>
            <a:off x="10629900" y="5279013"/>
            <a:ext cx="0" cy="475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0" name="Google Shape;70;p14"/>
          <p:cNvSpPr txBox="1"/>
          <p:nvPr/>
        </p:nvSpPr>
        <p:spPr>
          <a:xfrm>
            <a:off x="286175" y="5778650"/>
            <a:ext cx="2818800" cy="11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MFCCs</a:t>
            </a:r>
            <a:endParaRPr sz="24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(1 second of audio)</a:t>
            </a:r>
            <a:endParaRPr sz="2400"/>
          </a:p>
        </p:txBody>
      </p:sp>
      <p:sp>
        <p:nvSpPr>
          <p:cNvPr id="71" name="Google Shape;71;p14"/>
          <p:cNvSpPr/>
          <p:nvPr/>
        </p:nvSpPr>
        <p:spPr>
          <a:xfrm>
            <a:off x="13028775" y="6109025"/>
            <a:ext cx="2139600" cy="2139600"/>
          </a:xfrm>
          <a:prstGeom prst="ellipse">
            <a:avLst/>
          </a:prstGeom>
          <a:solidFill>
            <a:srgbClr val="FFF2CC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Inference</a:t>
            </a:r>
            <a:endParaRPr sz="2400"/>
          </a:p>
        </p:txBody>
      </p:sp>
      <p:cxnSp>
        <p:nvCxnSpPr>
          <p:cNvPr id="72" name="Google Shape;72;p14"/>
          <p:cNvCxnSpPr>
            <a:stCxn id="62" idx="3"/>
            <a:endCxn id="71" idx="2"/>
          </p:cNvCxnSpPr>
          <p:nvPr/>
        </p:nvCxnSpPr>
        <p:spPr>
          <a:xfrm>
            <a:off x="12134850" y="7178850"/>
            <a:ext cx="894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" name="Google Shape;73;p14"/>
          <p:cNvCxnSpPr>
            <a:endCxn id="74" idx="1"/>
          </p:cNvCxnSpPr>
          <p:nvPr/>
        </p:nvCxnSpPr>
        <p:spPr>
          <a:xfrm rot="10800000" flipH="1">
            <a:off x="15168375" y="6378725"/>
            <a:ext cx="829200" cy="800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" name="Google Shape;75;p14"/>
          <p:cNvCxnSpPr>
            <a:stCxn id="71" idx="6"/>
            <a:endCxn id="76" idx="1"/>
          </p:cNvCxnSpPr>
          <p:nvPr/>
        </p:nvCxnSpPr>
        <p:spPr>
          <a:xfrm rot="10800000" flipH="1">
            <a:off x="15168375" y="6912125"/>
            <a:ext cx="829200" cy="266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4" name="Google Shape;74;p14"/>
          <p:cNvSpPr txBox="1"/>
          <p:nvPr/>
        </p:nvSpPr>
        <p:spPr>
          <a:xfrm>
            <a:off x="15997575" y="6044825"/>
            <a:ext cx="2139600" cy="6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</a:t>
            </a:r>
            <a:r>
              <a:rPr lang="en" sz="2400" baseline="-25000"/>
              <a:t>_noise</a:t>
            </a:r>
            <a:endParaRPr sz="2400" baseline="-25000"/>
          </a:p>
        </p:txBody>
      </p:sp>
      <p:sp>
        <p:nvSpPr>
          <p:cNvPr id="76" name="Google Shape;76;p14"/>
          <p:cNvSpPr txBox="1"/>
          <p:nvPr/>
        </p:nvSpPr>
        <p:spPr>
          <a:xfrm>
            <a:off x="15997575" y="6578225"/>
            <a:ext cx="2139600" cy="6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</a:t>
            </a:r>
            <a:r>
              <a:rPr lang="en" sz="2400" baseline="-25000"/>
              <a:t>_unknown</a:t>
            </a:r>
            <a:endParaRPr sz="2400" baseline="-25000"/>
          </a:p>
        </p:txBody>
      </p:sp>
      <p:sp>
        <p:nvSpPr>
          <p:cNvPr id="77" name="Google Shape;77;p14"/>
          <p:cNvSpPr txBox="1"/>
          <p:nvPr/>
        </p:nvSpPr>
        <p:spPr>
          <a:xfrm>
            <a:off x="15997575" y="7111625"/>
            <a:ext cx="2139600" cy="6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</a:t>
            </a:r>
            <a:r>
              <a:rPr lang="en" sz="2400" baseline="-25000"/>
              <a:t>hello</a:t>
            </a:r>
            <a:endParaRPr sz="2400" baseline="-25000"/>
          </a:p>
        </p:txBody>
      </p:sp>
      <p:sp>
        <p:nvSpPr>
          <p:cNvPr id="78" name="Google Shape;78;p14"/>
          <p:cNvSpPr txBox="1"/>
          <p:nvPr/>
        </p:nvSpPr>
        <p:spPr>
          <a:xfrm>
            <a:off x="15997575" y="7645025"/>
            <a:ext cx="2139600" cy="6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</a:t>
            </a:r>
            <a:r>
              <a:rPr lang="en" sz="2400" baseline="-25000"/>
              <a:t>stop</a:t>
            </a:r>
            <a:endParaRPr sz="2400" baseline="-25000"/>
          </a:p>
        </p:txBody>
      </p:sp>
      <p:cxnSp>
        <p:nvCxnSpPr>
          <p:cNvPr id="79" name="Google Shape;79;p14"/>
          <p:cNvCxnSpPr>
            <a:stCxn id="71" idx="6"/>
            <a:endCxn id="77" idx="1"/>
          </p:cNvCxnSpPr>
          <p:nvPr/>
        </p:nvCxnSpPr>
        <p:spPr>
          <a:xfrm>
            <a:off x="15168375" y="7178825"/>
            <a:ext cx="829200" cy="266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" name="Google Shape;80;p14"/>
          <p:cNvCxnSpPr>
            <a:stCxn id="71" idx="6"/>
            <a:endCxn id="78" idx="1"/>
          </p:cNvCxnSpPr>
          <p:nvPr/>
        </p:nvCxnSpPr>
        <p:spPr>
          <a:xfrm>
            <a:off x="15168375" y="7178825"/>
            <a:ext cx="829200" cy="800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" name="Google Shape;81;p14"/>
          <p:cNvCxnSpPr>
            <a:stCxn id="63" idx="2"/>
            <a:endCxn id="67" idx="0"/>
          </p:cNvCxnSpPr>
          <p:nvPr/>
        </p:nvCxnSpPr>
        <p:spPr>
          <a:xfrm>
            <a:off x="10629900" y="3811875"/>
            <a:ext cx="0" cy="499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2" name="Google Shape;82;p14"/>
          <p:cNvSpPr/>
          <p:nvPr/>
        </p:nvSpPr>
        <p:spPr>
          <a:xfrm>
            <a:off x="15997575" y="6179225"/>
            <a:ext cx="1308300" cy="5334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5138" y="5778650"/>
            <a:ext cx="3009900" cy="280035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5063" y="5778650"/>
            <a:ext cx="3009900" cy="280035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4950" y="5778675"/>
            <a:ext cx="3009900" cy="280035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0" name="Google Shape;90;p15"/>
          <p:cNvSpPr/>
          <p:nvPr/>
        </p:nvSpPr>
        <p:spPr>
          <a:xfrm rot="-5400000">
            <a:off x="13180125" y="1860788"/>
            <a:ext cx="1648800" cy="749400"/>
          </a:xfrm>
          <a:prstGeom prst="trapezoid">
            <a:avLst>
              <a:gd name="adj" fmla="val 36369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1" name="Google Shape;91;p15"/>
          <p:cNvCxnSpPr>
            <a:stCxn id="90" idx="0"/>
          </p:cNvCxnSpPr>
          <p:nvPr/>
        </p:nvCxnSpPr>
        <p:spPr>
          <a:xfrm rot="10800000">
            <a:off x="12580425" y="2235488"/>
            <a:ext cx="10494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2" name="Google Shape;92;p15"/>
          <p:cNvSpPr txBox="1"/>
          <p:nvPr/>
        </p:nvSpPr>
        <p:spPr>
          <a:xfrm>
            <a:off x="12840675" y="659100"/>
            <a:ext cx="2327700" cy="6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microphone</a:t>
            </a:r>
            <a:endParaRPr sz="2400"/>
          </a:p>
        </p:txBody>
      </p:sp>
      <p:sp>
        <p:nvSpPr>
          <p:cNvPr id="93" name="Google Shape;93;p15"/>
          <p:cNvSpPr/>
          <p:nvPr/>
        </p:nvSpPr>
        <p:spPr>
          <a:xfrm>
            <a:off x="9560100" y="4311513"/>
            <a:ext cx="2139600" cy="967500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Compute MFCCs</a:t>
            </a:r>
            <a:endParaRPr sz="2400"/>
          </a:p>
        </p:txBody>
      </p:sp>
      <p:sp>
        <p:nvSpPr>
          <p:cNvPr id="94" name="Google Shape;94;p15"/>
          <p:cNvSpPr txBox="1"/>
          <p:nvPr/>
        </p:nvSpPr>
        <p:spPr>
          <a:xfrm>
            <a:off x="9505600" y="-8700"/>
            <a:ext cx="2139600" cy="6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5333 samples</a:t>
            </a:r>
            <a:endParaRPr sz="2400"/>
          </a:p>
        </p:txBody>
      </p:sp>
      <p:cxnSp>
        <p:nvCxnSpPr>
          <p:cNvPr id="95" name="Google Shape;95;p15"/>
          <p:cNvCxnSpPr>
            <a:stCxn id="93" idx="2"/>
          </p:cNvCxnSpPr>
          <p:nvPr/>
        </p:nvCxnSpPr>
        <p:spPr>
          <a:xfrm>
            <a:off x="10629900" y="5279013"/>
            <a:ext cx="0" cy="475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" name="Google Shape;96;p15"/>
          <p:cNvSpPr txBox="1"/>
          <p:nvPr/>
        </p:nvSpPr>
        <p:spPr>
          <a:xfrm>
            <a:off x="286175" y="5778650"/>
            <a:ext cx="2818800" cy="11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MFCCs</a:t>
            </a:r>
            <a:endParaRPr sz="24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(1 second of audio)</a:t>
            </a:r>
            <a:endParaRPr sz="2400"/>
          </a:p>
        </p:txBody>
      </p:sp>
      <p:sp>
        <p:nvSpPr>
          <p:cNvPr id="97" name="Google Shape;97;p15"/>
          <p:cNvSpPr/>
          <p:nvPr/>
        </p:nvSpPr>
        <p:spPr>
          <a:xfrm>
            <a:off x="13028775" y="6109025"/>
            <a:ext cx="2139600" cy="2139600"/>
          </a:xfrm>
          <a:prstGeom prst="ellipse">
            <a:avLst/>
          </a:prstGeom>
          <a:solidFill>
            <a:srgbClr val="FFF2CC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Inference</a:t>
            </a:r>
            <a:endParaRPr sz="2400"/>
          </a:p>
        </p:txBody>
      </p:sp>
      <p:cxnSp>
        <p:nvCxnSpPr>
          <p:cNvPr id="98" name="Google Shape;98;p15"/>
          <p:cNvCxnSpPr>
            <a:stCxn id="89" idx="3"/>
            <a:endCxn id="97" idx="2"/>
          </p:cNvCxnSpPr>
          <p:nvPr/>
        </p:nvCxnSpPr>
        <p:spPr>
          <a:xfrm>
            <a:off x="12134850" y="7178850"/>
            <a:ext cx="894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9" name="Google Shape;99;p15"/>
          <p:cNvCxnSpPr>
            <a:endCxn id="100" idx="1"/>
          </p:cNvCxnSpPr>
          <p:nvPr/>
        </p:nvCxnSpPr>
        <p:spPr>
          <a:xfrm rot="10800000" flipH="1">
            <a:off x="15168375" y="6378725"/>
            <a:ext cx="829200" cy="800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1" name="Google Shape;101;p15"/>
          <p:cNvCxnSpPr>
            <a:stCxn id="97" idx="6"/>
            <a:endCxn id="102" idx="1"/>
          </p:cNvCxnSpPr>
          <p:nvPr/>
        </p:nvCxnSpPr>
        <p:spPr>
          <a:xfrm rot="10800000" flipH="1">
            <a:off x="15168375" y="6912125"/>
            <a:ext cx="829200" cy="266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0" name="Google Shape;100;p15"/>
          <p:cNvSpPr txBox="1"/>
          <p:nvPr/>
        </p:nvSpPr>
        <p:spPr>
          <a:xfrm>
            <a:off x="15997575" y="6044825"/>
            <a:ext cx="2139600" cy="6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</a:t>
            </a:r>
            <a:r>
              <a:rPr lang="en" sz="2400" baseline="-25000"/>
              <a:t>_noise</a:t>
            </a:r>
            <a:endParaRPr sz="2400" baseline="-25000"/>
          </a:p>
        </p:txBody>
      </p:sp>
      <p:sp>
        <p:nvSpPr>
          <p:cNvPr id="102" name="Google Shape;102;p15"/>
          <p:cNvSpPr txBox="1"/>
          <p:nvPr/>
        </p:nvSpPr>
        <p:spPr>
          <a:xfrm>
            <a:off x="15997575" y="6578225"/>
            <a:ext cx="2139600" cy="6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</a:t>
            </a:r>
            <a:r>
              <a:rPr lang="en" sz="2400" baseline="-25000"/>
              <a:t>_unknown</a:t>
            </a:r>
            <a:endParaRPr sz="2400" baseline="-25000"/>
          </a:p>
        </p:txBody>
      </p:sp>
      <p:sp>
        <p:nvSpPr>
          <p:cNvPr id="103" name="Google Shape;103;p15"/>
          <p:cNvSpPr txBox="1"/>
          <p:nvPr/>
        </p:nvSpPr>
        <p:spPr>
          <a:xfrm>
            <a:off x="15997575" y="7111625"/>
            <a:ext cx="2139600" cy="6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</a:t>
            </a:r>
            <a:r>
              <a:rPr lang="en" sz="2400" baseline="-25000"/>
              <a:t>hello</a:t>
            </a:r>
            <a:endParaRPr sz="2400" baseline="-25000"/>
          </a:p>
        </p:txBody>
      </p:sp>
      <p:sp>
        <p:nvSpPr>
          <p:cNvPr id="104" name="Google Shape;104;p15"/>
          <p:cNvSpPr txBox="1"/>
          <p:nvPr/>
        </p:nvSpPr>
        <p:spPr>
          <a:xfrm>
            <a:off x="15997575" y="7645025"/>
            <a:ext cx="2139600" cy="6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</a:t>
            </a:r>
            <a:r>
              <a:rPr lang="en" sz="2400" baseline="-25000"/>
              <a:t>stop</a:t>
            </a:r>
            <a:endParaRPr sz="2400" baseline="-25000"/>
          </a:p>
        </p:txBody>
      </p:sp>
      <p:cxnSp>
        <p:nvCxnSpPr>
          <p:cNvPr id="105" name="Google Shape;105;p15"/>
          <p:cNvCxnSpPr>
            <a:stCxn id="97" idx="6"/>
            <a:endCxn id="103" idx="1"/>
          </p:cNvCxnSpPr>
          <p:nvPr/>
        </p:nvCxnSpPr>
        <p:spPr>
          <a:xfrm>
            <a:off x="15168375" y="7178825"/>
            <a:ext cx="829200" cy="266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6" name="Google Shape;106;p15"/>
          <p:cNvCxnSpPr>
            <a:stCxn id="97" idx="6"/>
            <a:endCxn id="104" idx="1"/>
          </p:cNvCxnSpPr>
          <p:nvPr/>
        </p:nvCxnSpPr>
        <p:spPr>
          <a:xfrm>
            <a:off x="15168375" y="7178825"/>
            <a:ext cx="829200" cy="800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7" name="Google Shape;107;p15"/>
          <p:cNvCxnSpPr>
            <a:stCxn id="108" idx="2"/>
            <a:endCxn id="93" idx="0"/>
          </p:cNvCxnSpPr>
          <p:nvPr/>
        </p:nvCxnSpPr>
        <p:spPr>
          <a:xfrm>
            <a:off x="10629900" y="3812013"/>
            <a:ext cx="0" cy="499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09" name="Google Shape;10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24950" y="658950"/>
            <a:ext cx="3009900" cy="3152775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0" name="Google Shape;11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36763" y="5778825"/>
            <a:ext cx="3009900" cy="280035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11" name="Google Shape;111;p15"/>
          <p:cNvCxnSpPr/>
          <p:nvPr/>
        </p:nvCxnSpPr>
        <p:spPr>
          <a:xfrm rot="10800000">
            <a:off x="5250625" y="8915850"/>
            <a:ext cx="4738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2" name="Google Shape;112;p15"/>
          <p:cNvSpPr txBox="1"/>
          <p:nvPr/>
        </p:nvSpPr>
        <p:spPr>
          <a:xfrm>
            <a:off x="5833225" y="8915850"/>
            <a:ext cx="3573600" cy="11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MFCCs slide back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(dropping oldest chunk)</a:t>
            </a:r>
            <a:endParaRPr sz="2400"/>
          </a:p>
        </p:txBody>
      </p:sp>
      <p:sp>
        <p:nvSpPr>
          <p:cNvPr id="113" name="Google Shape;113;p15"/>
          <p:cNvSpPr/>
          <p:nvPr/>
        </p:nvSpPr>
        <p:spPr>
          <a:xfrm>
            <a:off x="15997575" y="6179225"/>
            <a:ext cx="1308300" cy="5334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5138" y="5778650"/>
            <a:ext cx="3009900" cy="280035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9" name="Google Shape;11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5063" y="5778650"/>
            <a:ext cx="3009900" cy="280035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20" name="Google Shape;12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4950" y="5778675"/>
            <a:ext cx="3009900" cy="280035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1" name="Google Shape;121;p16"/>
          <p:cNvSpPr/>
          <p:nvPr/>
        </p:nvSpPr>
        <p:spPr>
          <a:xfrm rot="-5400000">
            <a:off x="13180125" y="1860788"/>
            <a:ext cx="1648800" cy="749400"/>
          </a:xfrm>
          <a:prstGeom prst="trapezoid">
            <a:avLst>
              <a:gd name="adj" fmla="val 36369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2" name="Google Shape;122;p16"/>
          <p:cNvCxnSpPr>
            <a:stCxn id="121" idx="0"/>
          </p:cNvCxnSpPr>
          <p:nvPr/>
        </p:nvCxnSpPr>
        <p:spPr>
          <a:xfrm rot="10800000">
            <a:off x="12580425" y="2235488"/>
            <a:ext cx="10494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3" name="Google Shape;123;p16"/>
          <p:cNvSpPr txBox="1"/>
          <p:nvPr/>
        </p:nvSpPr>
        <p:spPr>
          <a:xfrm>
            <a:off x="12840675" y="659100"/>
            <a:ext cx="2327700" cy="6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microphone</a:t>
            </a:r>
            <a:endParaRPr sz="2400"/>
          </a:p>
        </p:txBody>
      </p:sp>
      <p:sp>
        <p:nvSpPr>
          <p:cNvPr id="124" name="Google Shape;124;p16"/>
          <p:cNvSpPr/>
          <p:nvPr/>
        </p:nvSpPr>
        <p:spPr>
          <a:xfrm>
            <a:off x="9560100" y="4311513"/>
            <a:ext cx="2139600" cy="967500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Compute MFCCs</a:t>
            </a:r>
            <a:endParaRPr sz="2400"/>
          </a:p>
        </p:txBody>
      </p:sp>
      <p:sp>
        <p:nvSpPr>
          <p:cNvPr id="125" name="Google Shape;125;p16"/>
          <p:cNvSpPr txBox="1"/>
          <p:nvPr/>
        </p:nvSpPr>
        <p:spPr>
          <a:xfrm>
            <a:off x="9505600" y="-8700"/>
            <a:ext cx="2139600" cy="6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5333 samples</a:t>
            </a:r>
            <a:endParaRPr sz="2400"/>
          </a:p>
        </p:txBody>
      </p:sp>
      <p:cxnSp>
        <p:nvCxnSpPr>
          <p:cNvPr id="126" name="Google Shape;126;p16"/>
          <p:cNvCxnSpPr>
            <a:stCxn id="124" idx="2"/>
          </p:cNvCxnSpPr>
          <p:nvPr/>
        </p:nvCxnSpPr>
        <p:spPr>
          <a:xfrm>
            <a:off x="10629900" y="5279013"/>
            <a:ext cx="0" cy="475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7" name="Google Shape;127;p16"/>
          <p:cNvSpPr txBox="1"/>
          <p:nvPr/>
        </p:nvSpPr>
        <p:spPr>
          <a:xfrm>
            <a:off x="286175" y="5778650"/>
            <a:ext cx="2818800" cy="11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MFCCs</a:t>
            </a:r>
            <a:endParaRPr sz="24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(1 second of audio)</a:t>
            </a:r>
            <a:endParaRPr sz="2400"/>
          </a:p>
        </p:txBody>
      </p:sp>
      <p:sp>
        <p:nvSpPr>
          <p:cNvPr id="128" name="Google Shape;128;p16"/>
          <p:cNvSpPr/>
          <p:nvPr/>
        </p:nvSpPr>
        <p:spPr>
          <a:xfrm>
            <a:off x="13028775" y="6109025"/>
            <a:ext cx="2139600" cy="2139600"/>
          </a:xfrm>
          <a:prstGeom prst="ellipse">
            <a:avLst/>
          </a:prstGeom>
          <a:solidFill>
            <a:srgbClr val="FFF2CC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Inference</a:t>
            </a:r>
            <a:endParaRPr sz="2400"/>
          </a:p>
        </p:txBody>
      </p:sp>
      <p:cxnSp>
        <p:nvCxnSpPr>
          <p:cNvPr id="129" name="Google Shape;129;p16"/>
          <p:cNvCxnSpPr>
            <a:stCxn id="120" idx="3"/>
            <a:endCxn id="128" idx="2"/>
          </p:cNvCxnSpPr>
          <p:nvPr/>
        </p:nvCxnSpPr>
        <p:spPr>
          <a:xfrm>
            <a:off x="12134850" y="7178850"/>
            <a:ext cx="894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0" name="Google Shape;130;p16"/>
          <p:cNvCxnSpPr>
            <a:endCxn id="131" idx="1"/>
          </p:cNvCxnSpPr>
          <p:nvPr/>
        </p:nvCxnSpPr>
        <p:spPr>
          <a:xfrm rot="10800000" flipH="1">
            <a:off x="15168375" y="6378725"/>
            <a:ext cx="829200" cy="800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2" name="Google Shape;132;p16"/>
          <p:cNvCxnSpPr>
            <a:stCxn id="128" idx="6"/>
            <a:endCxn id="133" idx="1"/>
          </p:cNvCxnSpPr>
          <p:nvPr/>
        </p:nvCxnSpPr>
        <p:spPr>
          <a:xfrm rot="10800000" flipH="1">
            <a:off x="15168375" y="6912125"/>
            <a:ext cx="829200" cy="266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1" name="Google Shape;131;p16"/>
          <p:cNvSpPr txBox="1"/>
          <p:nvPr/>
        </p:nvSpPr>
        <p:spPr>
          <a:xfrm>
            <a:off x="15997575" y="6044825"/>
            <a:ext cx="2139600" cy="6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</a:t>
            </a:r>
            <a:r>
              <a:rPr lang="en" sz="2400" baseline="-25000"/>
              <a:t>_noise</a:t>
            </a:r>
            <a:endParaRPr sz="2400" baseline="-25000"/>
          </a:p>
        </p:txBody>
      </p:sp>
      <p:sp>
        <p:nvSpPr>
          <p:cNvPr id="133" name="Google Shape;133;p16"/>
          <p:cNvSpPr txBox="1"/>
          <p:nvPr/>
        </p:nvSpPr>
        <p:spPr>
          <a:xfrm>
            <a:off x="15997575" y="6578225"/>
            <a:ext cx="2139600" cy="6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</a:t>
            </a:r>
            <a:r>
              <a:rPr lang="en" sz="2400" baseline="-25000"/>
              <a:t>_unknown</a:t>
            </a:r>
            <a:endParaRPr sz="2400" baseline="-25000"/>
          </a:p>
        </p:txBody>
      </p:sp>
      <p:sp>
        <p:nvSpPr>
          <p:cNvPr id="134" name="Google Shape;134;p16"/>
          <p:cNvSpPr txBox="1"/>
          <p:nvPr/>
        </p:nvSpPr>
        <p:spPr>
          <a:xfrm>
            <a:off x="15997575" y="7111625"/>
            <a:ext cx="2139600" cy="6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</a:t>
            </a:r>
            <a:r>
              <a:rPr lang="en" sz="2400" baseline="-25000"/>
              <a:t>hello</a:t>
            </a:r>
            <a:endParaRPr sz="2400" baseline="-25000"/>
          </a:p>
        </p:txBody>
      </p:sp>
      <p:sp>
        <p:nvSpPr>
          <p:cNvPr id="135" name="Google Shape;135;p16"/>
          <p:cNvSpPr txBox="1"/>
          <p:nvPr/>
        </p:nvSpPr>
        <p:spPr>
          <a:xfrm>
            <a:off x="15997575" y="7645025"/>
            <a:ext cx="2139600" cy="6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</a:t>
            </a:r>
            <a:r>
              <a:rPr lang="en" sz="2400" baseline="-25000"/>
              <a:t>stop</a:t>
            </a:r>
            <a:endParaRPr sz="2400" baseline="-25000"/>
          </a:p>
        </p:txBody>
      </p:sp>
      <p:cxnSp>
        <p:nvCxnSpPr>
          <p:cNvPr id="136" name="Google Shape;136;p16"/>
          <p:cNvCxnSpPr>
            <a:stCxn id="128" idx="6"/>
            <a:endCxn id="134" idx="1"/>
          </p:cNvCxnSpPr>
          <p:nvPr/>
        </p:nvCxnSpPr>
        <p:spPr>
          <a:xfrm>
            <a:off x="15168375" y="7178825"/>
            <a:ext cx="829200" cy="266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7" name="Google Shape;137;p16"/>
          <p:cNvCxnSpPr>
            <a:stCxn id="128" idx="6"/>
            <a:endCxn id="135" idx="1"/>
          </p:cNvCxnSpPr>
          <p:nvPr/>
        </p:nvCxnSpPr>
        <p:spPr>
          <a:xfrm>
            <a:off x="15168375" y="7178825"/>
            <a:ext cx="829200" cy="800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8" name="Google Shape;138;p16"/>
          <p:cNvCxnSpPr>
            <a:stCxn id="139" idx="2"/>
            <a:endCxn id="124" idx="0"/>
          </p:cNvCxnSpPr>
          <p:nvPr/>
        </p:nvCxnSpPr>
        <p:spPr>
          <a:xfrm>
            <a:off x="10629900" y="3812013"/>
            <a:ext cx="0" cy="499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0" name="Google Shape;140;p16"/>
          <p:cNvSpPr/>
          <p:nvPr/>
        </p:nvSpPr>
        <p:spPr>
          <a:xfrm>
            <a:off x="15997575" y="6712625"/>
            <a:ext cx="1308300" cy="5334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1" name="Google Shape;14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36763" y="5778825"/>
            <a:ext cx="3009900" cy="280035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42" name="Google Shape;14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36775" y="659100"/>
            <a:ext cx="3009900" cy="3152775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43" name="Google Shape;14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4950" y="5778650"/>
            <a:ext cx="3009900" cy="280035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44" name="Google Shape;14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136763" y="5778675"/>
            <a:ext cx="3009900" cy="280035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45" name="Google Shape;145;p16"/>
          <p:cNvCxnSpPr/>
          <p:nvPr/>
        </p:nvCxnSpPr>
        <p:spPr>
          <a:xfrm rot="10800000">
            <a:off x="5250625" y="8915850"/>
            <a:ext cx="4738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6" name="Google Shape;146;p16"/>
          <p:cNvSpPr txBox="1"/>
          <p:nvPr/>
        </p:nvSpPr>
        <p:spPr>
          <a:xfrm>
            <a:off x="5833225" y="8915850"/>
            <a:ext cx="3573600" cy="11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MFCCs slide back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(dropping oldest chunk)</a:t>
            </a:r>
            <a:endParaRPr sz="2400"/>
          </a:p>
        </p:txBody>
      </p:sp>
      <p:sp>
        <p:nvSpPr>
          <p:cNvPr id="147" name="Google Shape;147;p16"/>
          <p:cNvSpPr/>
          <p:nvPr/>
        </p:nvSpPr>
        <p:spPr>
          <a:xfrm>
            <a:off x="15997575" y="6179225"/>
            <a:ext cx="1308300" cy="5334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5138" y="5778650"/>
            <a:ext cx="3009900" cy="280035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53" name="Google Shape;15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5063" y="5778650"/>
            <a:ext cx="3009900" cy="280035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4950" y="5778675"/>
            <a:ext cx="3009900" cy="280035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5" name="Google Shape;155;p17"/>
          <p:cNvSpPr/>
          <p:nvPr/>
        </p:nvSpPr>
        <p:spPr>
          <a:xfrm rot="-5400000">
            <a:off x="13180125" y="1860788"/>
            <a:ext cx="1648800" cy="749400"/>
          </a:xfrm>
          <a:prstGeom prst="trapezoid">
            <a:avLst>
              <a:gd name="adj" fmla="val 36369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6" name="Google Shape;156;p17"/>
          <p:cNvCxnSpPr>
            <a:stCxn id="155" idx="0"/>
          </p:cNvCxnSpPr>
          <p:nvPr/>
        </p:nvCxnSpPr>
        <p:spPr>
          <a:xfrm rot="10800000">
            <a:off x="12580425" y="2235488"/>
            <a:ext cx="10494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7" name="Google Shape;157;p17"/>
          <p:cNvSpPr txBox="1"/>
          <p:nvPr/>
        </p:nvSpPr>
        <p:spPr>
          <a:xfrm>
            <a:off x="12840675" y="659100"/>
            <a:ext cx="2327700" cy="6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microphone</a:t>
            </a:r>
            <a:endParaRPr sz="2400"/>
          </a:p>
        </p:txBody>
      </p:sp>
      <p:sp>
        <p:nvSpPr>
          <p:cNvPr id="158" name="Google Shape;158;p17"/>
          <p:cNvSpPr/>
          <p:nvPr/>
        </p:nvSpPr>
        <p:spPr>
          <a:xfrm>
            <a:off x="9560100" y="4311513"/>
            <a:ext cx="2139600" cy="967500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Compute MFCCs</a:t>
            </a:r>
            <a:endParaRPr sz="2400"/>
          </a:p>
        </p:txBody>
      </p:sp>
      <p:sp>
        <p:nvSpPr>
          <p:cNvPr id="159" name="Google Shape;159;p17"/>
          <p:cNvSpPr txBox="1"/>
          <p:nvPr/>
        </p:nvSpPr>
        <p:spPr>
          <a:xfrm>
            <a:off x="9505600" y="-8700"/>
            <a:ext cx="2139600" cy="6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5333 samples</a:t>
            </a:r>
            <a:endParaRPr sz="2400"/>
          </a:p>
        </p:txBody>
      </p:sp>
      <p:cxnSp>
        <p:nvCxnSpPr>
          <p:cNvPr id="160" name="Google Shape;160;p17"/>
          <p:cNvCxnSpPr>
            <a:stCxn id="158" idx="2"/>
          </p:cNvCxnSpPr>
          <p:nvPr/>
        </p:nvCxnSpPr>
        <p:spPr>
          <a:xfrm>
            <a:off x="10629900" y="5279013"/>
            <a:ext cx="0" cy="475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1" name="Google Shape;161;p17"/>
          <p:cNvSpPr txBox="1"/>
          <p:nvPr/>
        </p:nvSpPr>
        <p:spPr>
          <a:xfrm>
            <a:off x="286175" y="5778650"/>
            <a:ext cx="2818800" cy="11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MFCCs</a:t>
            </a:r>
            <a:endParaRPr sz="24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(1 second of audio)</a:t>
            </a:r>
            <a:endParaRPr sz="2400"/>
          </a:p>
        </p:txBody>
      </p:sp>
      <p:sp>
        <p:nvSpPr>
          <p:cNvPr id="162" name="Google Shape;162;p17"/>
          <p:cNvSpPr/>
          <p:nvPr/>
        </p:nvSpPr>
        <p:spPr>
          <a:xfrm>
            <a:off x="13028775" y="6109025"/>
            <a:ext cx="2139600" cy="2139600"/>
          </a:xfrm>
          <a:prstGeom prst="ellipse">
            <a:avLst/>
          </a:prstGeom>
          <a:solidFill>
            <a:srgbClr val="FFF2CC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Inference</a:t>
            </a:r>
            <a:endParaRPr sz="2400"/>
          </a:p>
        </p:txBody>
      </p:sp>
      <p:cxnSp>
        <p:nvCxnSpPr>
          <p:cNvPr id="163" name="Google Shape;163;p17"/>
          <p:cNvCxnSpPr>
            <a:stCxn id="154" idx="3"/>
            <a:endCxn id="162" idx="2"/>
          </p:cNvCxnSpPr>
          <p:nvPr/>
        </p:nvCxnSpPr>
        <p:spPr>
          <a:xfrm>
            <a:off x="12134850" y="7178850"/>
            <a:ext cx="894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" name="Google Shape;164;p17"/>
          <p:cNvCxnSpPr>
            <a:endCxn id="165" idx="1"/>
          </p:cNvCxnSpPr>
          <p:nvPr/>
        </p:nvCxnSpPr>
        <p:spPr>
          <a:xfrm rot="10800000" flipH="1">
            <a:off x="15168375" y="6378725"/>
            <a:ext cx="829200" cy="800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6" name="Google Shape;166;p17"/>
          <p:cNvCxnSpPr>
            <a:stCxn id="162" idx="6"/>
            <a:endCxn id="167" idx="1"/>
          </p:cNvCxnSpPr>
          <p:nvPr/>
        </p:nvCxnSpPr>
        <p:spPr>
          <a:xfrm rot="10800000" flipH="1">
            <a:off x="15168375" y="6912125"/>
            <a:ext cx="829200" cy="266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5" name="Google Shape;165;p17"/>
          <p:cNvSpPr txBox="1"/>
          <p:nvPr/>
        </p:nvSpPr>
        <p:spPr>
          <a:xfrm>
            <a:off x="15997575" y="6044825"/>
            <a:ext cx="2139600" cy="6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</a:t>
            </a:r>
            <a:r>
              <a:rPr lang="en" sz="2400" baseline="-25000"/>
              <a:t>_noise</a:t>
            </a:r>
            <a:endParaRPr sz="2400" baseline="-25000"/>
          </a:p>
        </p:txBody>
      </p:sp>
      <p:sp>
        <p:nvSpPr>
          <p:cNvPr id="167" name="Google Shape;167;p17"/>
          <p:cNvSpPr txBox="1"/>
          <p:nvPr/>
        </p:nvSpPr>
        <p:spPr>
          <a:xfrm>
            <a:off x="15997575" y="6578225"/>
            <a:ext cx="2139600" cy="6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</a:t>
            </a:r>
            <a:r>
              <a:rPr lang="en" sz="2400" baseline="-25000"/>
              <a:t>_unknown</a:t>
            </a:r>
            <a:endParaRPr sz="2400" baseline="-25000"/>
          </a:p>
        </p:txBody>
      </p:sp>
      <p:sp>
        <p:nvSpPr>
          <p:cNvPr id="168" name="Google Shape;168;p17"/>
          <p:cNvSpPr txBox="1"/>
          <p:nvPr/>
        </p:nvSpPr>
        <p:spPr>
          <a:xfrm>
            <a:off x="15997575" y="7111625"/>
            <a:ext cx="2139600" cy="6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</a:t>
            </a:r>
            <a:r>
              <a:rPr lang="en" sz="2400" baseline="-25000"/>
              <a:t>hello</a:t>
            </a:r>
            <a:endParaRPr sz="2400" baseline="-25000"/>
          </a:p>
        </p:txBody>
      </p:sp>
      <p:sp>
        <p:nvSpPr>
          <p:cNvPr id="169" name="Google Shape;169;p17"/>
          <p:cNvSpPr txBox="1"/>
          <p:nvPr/>
        </p:nvSpPr>
        <p:spPr>
          <a:xfrm>
            <a:off x="15997575" y="7645025"/>
            <a:ext cx="2139600" cy="6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</a:t>
            </a:r>
            <a:r>
              <a:rPr lang="en" sz="2400" baseline="-25000"/>
              <a:t>stop</a:t>
            </a:r>
            <a:endParaRPr sz="2400" baseline="-25000"/>
          </a:p>
        </p:txBody>
      </p:sp>
      <p:cxnSp>
        <p:nvCxnSpPr>
          <p:cNvPr id="170" name="Google Shape;170;p17"/>
          <p:cNvCxnSpPr>
            <a:stCxn id="162" idx="6"/>
            <a:endCxn id="168" idx="1"/>
          </p:cNvCxnSpPr>
          <p:nvPr/>
        </p:nvCxnSpPr>
        <p:spPr>
          <a:xfrm>
            <a:off x="15168375" y="7178825"/>
            <a:ext cx="829200" cy="266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" name="Google Shape;171;p17"/>
          <p:cNvCxnSpPr>
            <a:stCxn id="162" idx="6"/>
            <a:endCxn id="169" idx="1"/>
          </p:cNvCxnSpPr>
          <p:nvPr/>
        </p:nvCxnSpPr>
        <p:spPr>
          <a:xfrm>
            <a:off x="15168375" y="7178825"/>
            <a:ext cx="829200" cy="800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2" name="Google Shape;172;p17"/>
          <p:cNvCxnSpPr>
            <a:stCxn id="173" idx="2"/>
            <a:endCxn id="158" idx="0"/>
          </p:cNvCxnSpPr>
          <p:nvPr/>
        </p:nvCxnSpPr>
        <p:spPr>
          <a:xfrm>
            <a:off x="10629900" y="3812013"/>
            <a:ext cx="0" cy="499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4" name="Google Shape;174;p17"/>
          <p:cNvSpPr/>
          <p:nvPr/>
        </p:nvSpPr>
        <p:spPr>
          <a:xfrm>
            <a:off x="15997575" y="6712625"/>
            <a:ext cx="1308300" cy="5334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5" name="Google Shape;17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36763" y="5778825"/>
            <a:ext cx="3009900" cy="280035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6" name="Google Shape;17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36775" y="659100"/>
            <a:ext cx="3009900" cy="3152775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7" name="Google Shape;17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4950" y="5778650"/>
            <a:ext cx="3009900" cy="280035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8" name="Google Shape;17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136763" y="5778675"/>
            <a:ext cx="3009900" cy="280035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79" name="Google Shape;179;p17"/>
          <p:cNvCxnSpPr/>
          <p:nvPr/>
        </p:nvCxnSpPr>
        <p:spPr>
          <a:xfrm rot="10800000">
            <a:off x="5250625" y="8915850"/>
            <a:ext cx="4738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0" name="Google Shape;180;p17"/>
          <p:cNvSpPr txBox="1"/>
          <p:nvPr/>
        </p:nvSpPr>
        <p:spPr>
          <a:xfrm>
            <a:off x="5833225" y="8915850"/>
            <a:ext cx="3573600" cy="11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MFCCs slide back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(dropping oldest chunk)</a:t>
            </a:r>
            <a:endParaRPr sz="2400"/>
          </a:p>
        </p:txBody>
      </p:sp>
      <p:pic>
        <p:nvPicPr>
          <p:cNvPr id="181" name="Google Shape;181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136775" y="659100"/>
            <a:ext cx="3009900" cy="3152775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2" name="Google Shape;1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4975" y="5778638"/>
            <a:ext cx="3009900" cy="280035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3" name="Google Shape;18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26788" y="5778663"/>
            <a:ext cx="3009900" cy="280035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4" name="Google Shape;184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136763" y="5778675"/>
            <a:ext cx="3009900" cy="280035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5" name="Google Shape;185;p17"/>
          <p:cNvSpPr/>
          <p:nvPr/>
        </p:nvSpPr>
        <p:spPr>
          <a:xfrm>
            <a:off x="15997575" y="7246025"/>
            <a:ext cx="1308300" cy="5334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Office PowerPoint</Application>
  <PresentationFormat>Custom</PresentationFormat>
  <Paragraphs>51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Simple Light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sgmustadio</cp:lastModifiedBy>
  <cp:revision>1</cp:revision>
  <dcterms:modified xsi:type="dcterms:W3CDTF">2021-05-24T21:22:59Z</dcterms:modified>
</cp:coreProperties>
</file>