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-432" y="-91"/>
      </p:cViewPr>
      <p:guideLst>
        <p:guide orient="horz" pos="324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9549f711d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a9549f711d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9549f711d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a9549f711d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a9549f711d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a9549f711d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a9549f711d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a9549f711d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a9549f711d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a9549f711d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a9549f711d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a9549f711d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a9549f711d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a9549f711d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a9549f711d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a9549f711d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a9549f711d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a9549f711d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a9549f711d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a9549f711d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9549f711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9549f711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a9549f711d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a9549f711d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a9549f711d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a9549f711d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a9549f711d_0_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a9549f711d_0_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a9549f711d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a9549f711d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abddf4b5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abddf4b5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bddf4b53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bddf4b53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9549f711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9549f711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9549f711d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9549f711d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9549f711d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9549f711d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9549f711d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9549f711d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9549f711d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9549f711d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9549f711d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9549f711d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9549f711d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9549f711d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marL="914400" lvl="1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marL="1371600" lvl="2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marL="1828800" lvl="3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marL="2286000" lvl="4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marL="2743200" lvl="5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marL="3200400" lvl="6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marL="3657600" lvl="7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marL="4114800" lvl="8" indent="-4064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9534525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000">
        <p:fade/>
      </p:transition>
    </mc:Choice>
    <mc:Fallback>
      <p:transition spd="slow">
        <p:fade/>
      </p:transition>
    </mc:Fallback>
  </mc:AlternateConten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6165500" y="3963575"/>
            <a:ext cx="0" cy="2666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rot="10800000">
            <a:off x="6165500" y="6629975"/>
            <a:ext cx="6622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13"/>
          <p:cNvSpPr txBox="1"/>
          <p:nvPr/>
        </p:nvSpPr>
        <p:spPr>
          <a:xfrm rot="-5400000">
            <a:off x="3984525" y="4469275"/>
            <a:ext cx="3353400" cy="9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Number of times a particular result occurs</a:t>
            </a:r>
            <a:endParaRPr sz="2400"/>
          </a:p>
        </p:txBody>
      </p:sp>
      <p:sp>
        <p:nvSpPr>
          <p:cNvPr id="57" name="Google Shape;57;p13"/>
          <p:cNvSpPr txBox="1"/>
          <p:nvPr/>
        </p:nvSpPr>
        <p:spPr>
          <a:xfrm>
            <a:off x="10280100" y="7021225"/>
            <a:ext cx="33534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Confidence score 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(for label “hello”): P</a:t>
            </a:r>
            <a:r>
              <a:rPr lang="en" sz="2400" baseline="-25000"/>
              <a:t>hello</a:t>
            </a:r>
            <a:endParaRPr sz="2400" baseline="-25000"/>
          </a:p>
        </p:txBody>
      </p:sp>
      <p:sp>
        <p:nvSpPr>
          <p:cNvPr id="58" name="Google Shape;58;p13"/>
          <p:cNvSpPr txBox="1"/>
          <p:nvPr/>
        </p:nvSpPr>
        <p:spPr>
          <a:xfrm>
            <a:off x="5784050" y="66299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0.0</a:t>
            </a:r>
            <a:endParaRPr sz="2400"/>
          </a:p>
        </p:txBody>
      </p:sp>
      <p:sp>
        <p:nvSpPr>
          <p:cNvPr id="59" name="Google Shape;59;p13"/>
          <p:cNvSpPr txBox="1"/>
          <p:nvPr/>
        </p:nvSpPr>
        <p:spPr>
          <a:xfrm>
            <a:off x="12025100" y="66299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60" name="Google Shape;60;p13"/>
          <p:cNvSpPr/>
          <p:nvPr/>
        </p:nvSpPr>
        <p:spPr>
          <a:xfrm>
            <a:off x="7422575" y="4075075"/>
            <a:ext cx="619800" cy="2557800"/>
          </a:xfrm>
          <a:prstGeom prst="rect">
            <a:avLst/>
          </a:prstGeom>
          <a:solidFill>
            <a:srgbClr val="FCE5CD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6802675" y="4509900"/>
            <a:ext cx="619800" cy="2123100"/>
          </a:xfrm>
          <a:prstGeom prst="rect">
            <a:avLst/>
          </a:prstGeom>
          <a:solidFill>
            <a:srgbClr val="FCE5CD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6182875" y="6009750"/>
            <a:ext cx="619800" cy="623100"/>
          </a:xfrm>
          <a:prstGeom prst="rect">
            <a:avLst/>
          </a:prstGeom>
          <a:solidFill>
            <a:srgbClr val="FCE5CD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8046500" y="4509900"/>
            <a:ext cx="619800" cy="2123100"/>
          </a:xfrm>
          <a:prstGeom prst="rect">
            <a:avLst/>
          </a:prstGeom>
          <a:solidFill>
            <a:srgbClr val="FCE5CD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8662275" y="6009750"/>
            <a:ext cx="619800" cy="623100"/>
          </a:xfrm>
          <a:prstGeom prst="rect">
            <a:avLst/>
          </a:prstGeom>
          <a:solidFill>
            <a:srgbClr val="FCE5CD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0530025" y="4075075"/>
            <a:ext cx="619800" cy="25578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9910125" y="4509900"/>
            <a:ext cx="619800" cy="21231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9290325" y="6009750"/>
            <a:ext cx="619800" cy="6231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1153950" y="4509900"/>
            <a:ext cx="619800" cy="21231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1769725" y="6009750"/>
            <a:ext cx="619800" cy="6231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6182875" y="4075150"/>
            <a:ext cx="1543325" cy="2557725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Google Shape;71;p13"/>
          <p:cNvSpPr/>
          <p:nvPr/>
        </p:nvSpPr>
        <p:spPr>
          <a:xfrm>
            <a:off x="9307075" y="4075150"/>
            <a:ext cx="1543325" cy="2557725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Google Shape;72;p13"/>
          <p:cNvSpPr/>
          <p:nvPr/>
        </p:nvSpPr>
        <p:spPr>
          <a:xfrm flipH="1">
            <a:off x="7711700" y="4075150"/>
            <a:ext cx="1543325" cy="2557725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Google Shape;73;p13"/>
          <p:cNvSpPr/>
          <p:nvPr/>
        </p:nvSpPr>
        <p:spPr>
          <a:xfrm flipH="1">
            <a:off x="10835900" y="4075150"/>
            <a:ext cx="1543325" cy="2557725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623400" y="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a Threshold</a:t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6328100" y="2686175"/>
            <a:ext cx="59373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Histogram (“hello” vs. “not hello”)</a:t>
            </a:r>
            <a:endParaRPr sz="3000"/>
          </a:p>
        </p:txBody>
      </p:sp>
      <p:sp>
        <p:nvSpPr>
          <p:cNvPr id="76" name="Google Shape;76;p13"/>
          <p:cNvSpPr txBox="1"/>
          <p:nvPr/>
        </p:nvSpPr>
        <p:spPr>
          <a:xfrm>
            <a:off x="9092875" y="3451975"/>
            <a:ext cx="34941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True Positives (TP)</a:t>
            </a:r>
            <a:endParaRPr sz="2400"/>
          </a:p>
        </p:txBody>
      </p:sp>
      <p:sp>
        <p:nvSpPr>
          <p:cNvPr id="77" name="Google Shape;77;p13"/>
          <p:cNvSpPr txBox="1"/>
          <p:nvPr/>
        </p:nvSpPr>
        <p:spPr>
          <a:xfrm>
            <a:off x="5985425" y="3451975"/>
            <a:ext cx="34941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True Negatives (TN)</a:t>
            </a:r>
            <a:endParaRPr sz="2400"/>
          </a:p>
        </p:txBody>
      </p:sp>
      <p:cxnSp>
        <p:nvCxnSpPr>
          <p:cNvPr id="78" name="Google Shape;78;p13"/>
          <p:cNvCxnSpPr/>
          <p:nvPr/>
        </p:nvCxnSpPr>
        <p:spPr>
          <a:xfrm>
            <a:off x="9286100" y="3971275"/>
            <a:ext cx="0" cy="3096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9" name="Google Shape;79;p13"/>
          <p:cNvSpPr txBox="1"/>
          <p:nvPr/>
        </p:nvSpPr>
        <p:spPr>
          <a:xfrm>
            <a:off x="7711700" y="7067825"/>
            <a:ext cx="23505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Threshold: 0.5</a:t>
            </a:r>
            <a:endParaRPr sz="240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4" name="Google Shape;294;p22"/>
          <p:cNvCxnSpPr/>
          <p:nvPr/>
        </p:nvCxnSpPr>
        <p:spPr>
          <a:xfrm>
            <a:off x="2334800" y="3963575"/>
            <a:ext cx="0" cy="2666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" name="Google Shape;295;p22"/>
          <p:cNvCxnSpPr/>
          <p:nvPr/>
        </p:nvCxnSpPr>
        <p:spPr>
          <a:xfrm rot="10800000">
            <a:off x="2334800" y="6629975"/>
            <a:ext cx="6622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6" name="Google Shape;296;p22"/>
          <p:cNvSpPr txBox="1"/>
          <p:nvPr/>
        </p:nvSpPr>
        <p:spPr>
          <a:xfrm rot="-5400000">
            <a:off x="153825" y="4469275"/>
            <a:ext cx="3353400" cy="9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Number of times a particular result occurs</a:t>
            </a:r>
            <a:endParaRPr sz="2400"/>
          </a:p>
        </p:txBody>
      </p:sp>
      <p:sp>
        <p:nvSpPr>
          <p:cNvPr id="297" name="Google Shape;297;p22"/>
          <p:cNvSpPr txBox="1"/>
          <p:nvPr/>
        </p:nvSpPr>
        <p:spPr>
          <a:xfrm>
            <a:off x="6449400" y="7021225"/>
            <a:ext cx="33534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Confidence score 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(for label “hello”): P</a:t>
            </a:r>
            <a:r>
              <a:rPr lang="en" sz="2400" baseline="-25000"/>
              <a:t>hello</a:t>
            </a:r>
            <a:endParaRPr sz="2400" baseline="-25000"/>
          </a:p>
        </p:txBody>
      </p:sp>
      <p:sp>
        <p:nvSpPr>
          <p:cNvPr id="298" name="Google Shape;298;p22"/>
          <p:cNvSpPr txBox="1"/>
          <p:nvPr/>
        </p:nvSpPr>
        <p:spPr>
          <a:xfrm>
            <a:off x="1953350" y="66299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0.0</a:t>
            </a:r>
            <a:endParaRPr sz="2400"/>
          </a:p>
        </p:txBody>
      </p:sp>
      <p:sp>
        <p:nvSpPr>
          <p:cNvPr id="299" name="Google Shape;299;p22"/>
          <p:cNvSpPr txBox="1"/>
          <p:nvPr/>
        </p:nvSpPr>
        <p:spPr>
          <a:xfrm>
            <a:off x="8194400" y="66299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300" name="Google Shape;300;p22"/>
          <p:cNvSpPr/>
          <p:nvPr/>
        </p:nvSpPr>
        <p:spPr>
          <a:xfrm>
            <a:off x="2352175" y="4581500"/>
            <a:ext cx="1755224" cy="2051551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1" name="Google Shape;301;p22"/>
          <p:cNvSpPr/>
          <p:nvPr/>
        </p:nvSpPr>
        <p:spPr>
          <a:xfrm>
            <a:off x="3830500" y="5265875"/>
            <a:ext cx="2369930" cy="1366848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2" name="Google Shape;302;p22"/>
          <p:cNvSpPr/>
          <p:nvPr/>
        </p:nvSpPr>
        <p:spPr>
          <a:xfrm flipH="1">
            <a:off x="4091051" y="4581500"/>
            <a:ext cx="1755224" cy="2051551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3" name="Google Shape;303;p22"/>
          <p:cNvSpPr/>
          <p:nvPr/>
        </p:nvSpPr>
        <p:spPr>
          <a:xfrm flipH="1">
            <a:off x="6178595" y="5265875"/>
            <a:ext cx="2369930" cy="1366848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4" name="Google Shape;304;p22"/>
          <p:cNvSpPr txBox="1">
            <a:spLocks noGrp="1"/>
          </p:cNvSpPr>
          <p:nvPr>
            <p:ph type="title"/>
          </p:nvPr>
        </p:nvSpPr>
        <p:spPr>
          <a:xfrm>
            <a:off x="623400" y="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</a:t>
            </a:r>
            <a:endParaRPr/>
          </a:p>
        </p:txBody>
      </p:sp>
      <p:sp>
        <p:nvSpPr>
          <p:cNvPr id="305" name="Google Shape;305;p22"/>
          <p:cNvSpPr txBox="1"/>
          <p:nvPr/>
        </p:nvSpPr>
        <p:spPr>
          <a:xfrm>
            <a:off x="2497400" y="2686175"/>
            <a:ext cx="59373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Histogram (“hello” vs. “not hello”)</a:t>
            </a:r>
            <a:endParaRPr sz="3000"/>
          </a:p>
        </p:txBody>
      </p:sp>
      <p:cxnSp>
        <p:nvCxnSpPr>
          <p:cNvPr id="306" name="Google Shape;306;p22"/>
          <p:cNvCxnSpPr/>
          <p:nvPr/>
        </p:nvCxnSpPr>
        <p:spPr>
          <a:xfrm>
            <a:off x="4244213" y="3971275"/>
            <a:ext cx="0" cy="3096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22"/>
          <p:cNvCxnSpPr/>
          <p:nvPr/>
        </p:nvCxnSpPr>
        <p:spPr>
          <a:xfrm rot="10800000">
            <a:off x="12733875" y="6815225"/>
            <a:ext cx="3339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22"/>
          <p:cNvCxnSpPr/>
          <p:nvPr/>
        </p:nvCxnSpPr>
        <p:spPr>
          <a:xfrm rot="5400000">
            <a:off x="11064225" y="5141425"/>
            <a:ext cx="3339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9" name="Google Shape;309;p22"/>
          <p:cNvSpPr txBox="1"/>
          <p:nvPr/>
        </p:nvSpPr>
        <p:spPr>
          <a:xfrm>
            <a:off x="11862675" y="2336363"/>
            <a:ext cx="5081700" cy="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Receiver Operating Characteristics (ROC) Curve</a:t>
            </a:r>
            <a:endParaRPr sz="3000"/>
          </a:p>
        </p:txBody>
      </p:sp>
      <p:sp>
        <p:nvSpPr>
          <p:cNvPr id="310" name="Google Shape;310;p22"/>
          <p:cNvSpPr txBox="1"/>
          <p:nvPr/>
        </p:nvSpPr>
        <p:spPr>
          <a:xfrm>
            <a:off x="11396625" y="4750700"/>
            <a:ext cx="1337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TPR</a:t>
            </a:r>
            <a:endParaRPr sz="2400"/>
          </a:p>
        </p:txBody>
      </p:sp>
      <p:sp>
        <p:nvSpPr>
          <p:cNvPr id="311" name="Google Shape;311;p22"/>
          <p:cNvSpPr txBox="1"/>
          <p:nvPr/>
        </p:nvSpPr>
        <p:spPr>
          <a:xfrm>
            <a:off x="13734975" y="6811075"/>
            <a:ext cx="1337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FPR</a:t>
            </a:r>
            <a:endParaRPr sz="2400"/>
          </a:p>
        </p:txBody>
      </p:sp>
      <p:sp>
        <p:nvSpPr>
          <p:cNvPr id="312" name="Google Shape;312;p22"/>
          <p:cNvSpPr txBox="1"/>
          <p:nvPr/>
        </p:nvSpPr>
        <p:spPr>
          <a:xfrm>
            <a:off x="15310275" y="68110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313" name="Google Shape;313;p22"/>
          <p:cNvSpPr txBox="1"/>
          <p:nvPr/>
        </p:nvSpPr>
        <p:spPr>
          <a:xfrm>
            <a:off x="11970975" y="68193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0.0</a:t>
            </a:r>
            <a:endParaRPr sz="2400"/>
          </a:p>
        </p:txBody>
      </p:sp>
      <p:sp>
        <p:nvSpPr>
          <p:cNvPr id="314" name="Google Shape;314;p22"/>
          <p:cNvSpPr txBox="1"/>
          <p:nvPr/>
        </p:nvSpPr>
        <p:spPr>
          <a:xfrm>
            <a:off x="11970975" y="34717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315" name="Google Shape;315;p22"/>
          <p:cNvSpPr/>
          <p:nvPr/>
        </p:nvSpPr>
        <p:spPr>
          <a:xfrm>
            <a:off x="12620775" y="6702125"/>
            <a:ext cx="226200" cy="22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2"/>
          <p:cNvSpPr/>
          <p:nvPr/>
        </p:nvSpPr>
        <p:spPr>
          <a:xfrm>
            <a:off x="12810225" y="5183675"/>
            <a:ext cx="226200" cy="22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2"/>
          <p:cNvSpPr/>
          <p:nvPr/>
        </p:nvSpPr>
        <p:spPr>
          <a:xfrm>
            <a:off x="13191225" y="4345475"/>
            <a:ext cx="226200" cy="22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2"/>
          <p:cNvSpPr/>
          <p:nvPr/>
        </p:nvSpPr>
        <p:spPr>
          <a:xfrm>
            <a:off x="13800825" y="3865138"/>
            <a:ext cx="226200" cy="22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2"/>
          <p:cNvSpPr/>
          <p:nvPr/>
        </p:nvSpPr>
        <p:spPr>
          <a:xfrm>
            <a:off x="14442500" y="3673975"/>
            <a:ext cx="226200" cy="22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4" name="Google Shape;324;p23"/>
          <p:cNvCxnSpPr/>
          <p:nvPr/>
        </p:nvCxnSpPr>
        <p:spPr>
          <a:xfrm>
            <a:off x="2334800" y="3963575"/>
            <a:ext cx="0" cy="2666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5" name="Google Shape;325;p23"/>
          <p:cNvCxnSpPr/>
          <p:nvPr/>
        </p:nvCxnSpPr>
        <p:spPr>
          <a:xfrm rot="10800000">
            <a:off x="2334800" y="6629975"/>
            <a:ext cx="6622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23"/>
          <p:cNvSpPr txBox="1"/>
          <p:nvPr/>
        </p:nvSpPr>
        <p:spPr>
          <a:xfrm rot="-5400000">
            <a:off x="153825" y="4469275"/>
            <a:ext cx="3353400" cy="9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Number of times a particular result occurs</a:t>
            </a:r>
            <a:endParaRPr sz="2400"/>
          </a:p>
        </p:txBody>
      </p:sp>
      <p:sp>
        <p:nvSpPr>
          <p:cNvPr id="327" name="Google Shape;327;p23"/>
          <p:cNvSpPr txBox="1"/>
          <p:nvPr/>
        </p:nvSpPr>
        <p:spPr>
          <a:xfrm>
            <a:off x="6449400" y="7021225"/>
            <a:ext cx="33534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Confidence score 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(for label “hello”): P</a:t>
            </a:r>
            <a:r>
              <a:rPr lang="en" sz="2400" baseline="-25000"/>
              <a:t>hello</a:t>
            </a:r>
            <a:endParaRPr sz="2400" baseline="-25000"/>
          </a:p>
        </p:txBody>
      </p:sp>
      <p:sp>
        <p:nvSpPr>
          <p:cNvPr id="328" name="Google Shape;328;p23"/>
          <p:cNvSpPr txBox="1"/>
          <p:nvPr/>
        </p:nvSpPr>
        <p:spPr>
          <a:xfrm>
            <a:off x="1953350" y="66299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0.0</a:t>
            </a:r>
            <a:endParaRPr sz="2400"/>
          </a:p>
        </p:txBody>
      </p:sp>
      <p:sp>
        <p:nvSpPr>
          <p:cNvPr id="329" name="Google Shape;329;p23"/>
          <p:cNvSpPr txBox="1"/>
          <p:nvPr/>
        </p:nvSpPr>
        <p:spPr>
          <a:xfrm>
            <a:off x="8194400" y="66299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330" name="Google Shape;330;p23"/>
          <p:cNvSpPr/>
          <p:nvPr/>
        </p:nvSpPr>
        <p:spPr>
          <a:xfrm>
            <a:off x="2352175" y="4581500"/>
            <a:ext cx="1755224" cy="2051551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1" name="Google Shape;331;p23"/>
          <p:cNvSpPr/>
          <p:nvPr/>
        </p:nvSpPr>
        <p:spPr>
          <a:xfrm>
            <a:off x="3830500" y="5265875"/>
            <a:ext cx="2369930" cy="1366848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" name="Google Shape;332;p23"/>
          <p:cNvSpPr/>
          <p:nvPr/>
        </p:nvSpPr>
        <p:spPr>
          <a:xfrm flipH="1">
            <a:off x="4091051" y="4581500"/>
            <a:ext cx="1755224" cy="2051551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3" name="Google Shape;333;p23"/>
          <p:cNvSpPr/>
          <p:nvPr/>
        </p:nvSpPr>
        <p:spPr>
          <a:xfrm flipH="1">
            <a:off x="6178595" y="5265875"/>
            <a:ext cx="2369930" cy="1366848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4" name="Google Shape;334;p23"/>
          <p:cNvSpPr txBox="1">
            <a:spLocks noGrp="1"/>
          </p:cNvSpPr>
          <p:nvPr>
            <p:ph type="title"/>
          </p:nvPr>
        </p:nvSpPr>
        <p:spPr>
          <a:xfrm>
            <a:off x="623400" y="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</a:t>
            </a:r>
            <a:endParaRPr/>
          </a:p>
        </p:txBody>
      </p:sp>
      <p:sp>
        <p:nvSpPr>
          <p:cNvPr id="335" name="Google Shape;335;p23"/>
          <p:cNvSpPr txBox="1"/>
          <p:nvPr/>
        </p:nvSpPr>
        <p:spPr>
          <a:xfrm>
            <a:off x="2497400" y="2686175"/>
            <a:ext cx="59373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Histogram (“hello” vs. “not hello”)</a:t>
            </a:r>
            <a:endParaRPr sz="3000"/>
          </a:p>
        </p:txBody>
      </p:sp>
      <p:cxnSp>
        <p:nvCxnSpPr>
          <p:cNvPr id="336" name="Google Shape;336;p23"/>
          <p:cNvCxnSpPr/>
          <p:nvPr/>
        </p:nvCxnSpPr>
        <p:spPr>
          <a:xfrm>
            <a:off x="3046538" y="3971275"/>
            <a:ext cx="0" cy="3096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37" name="Google Shape;337;p23"/>
          <p:cNvCxnSpPr/>
          <p:nvPr/>
        </p:nvCxnSpPr>
        <p:spPr>
          <a:xfrm rot="10800000">
            <a:off x="12733875" y="6815225"/>
            <a:ext cx="3339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" name="Google Shape;338;p23"/>
          <p:cNvCxnSpPr/>
          <p:nvPr/>
        </p:nvCxnSpPr>
        <p:spPr>
          <a:xfrm rot="5400000">
            <a:off x="11064225" y="5141425"/>
            <a:ext cx="3339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9" name="Google Shape;339;p23"/>
          <p:cNvSpPr txBox="1"/>
          <p:nvPr/>
        </p:nvSpPr>
        <p:spPr>
          <a:xfrm>
            <a:off x="11862675" y="2336363"/>
            <a:ext cx="5081700" cy="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Receiver Operating Characteristics (ROC) Curve</a:t>
            </a:r>
            <a:endParaRPr sz="3000"/>
          </a:p>
        </p:txBody>
      </p:sp>
      <p:sp>
        <p:nvSpPr>
          <p:cNvPr id="340" name="Google Shape;340;p23"/>
          <p:cNvSpPr txBox="1"/>
          <p:nvPr/>
        </p:nvSpPr>
        <p:spPr>
          <a:xfrm>
            <a:off x="11396625" y="4750700"/>
            <a:ext cx="1337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TPR</a:t>
            </a:r>
            <a:endParaRPr sz="2400"/>
          </a:p>
        </p:txBody>
      </p:sp>
      <p:sp>
        <p:nvSpPr>
          <p:cNvPr id="341" name="Google Shape;341;p23"/>
          <p:cNvSpPr txBox="1"/>
          <p:nvPr/>
        </p:nvSpPr>
        <p:spPr>
          <a:xfrm>
            <a:off x="13734975" y="6811075"/>
            <a:ext cx="1337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FPR</a:t>
            </a:r>
            <a:endParaRPr sz="2400"/>
          </a:p>
        </p:txBody>
      </p:sp>
      <p:sp>
        <p:nvSpPr>
          <p:cNvPr id="342" name="Google Shape;342;p23"/>
          <p:cNvSpPr txBox="1"/>
          <p:nvPr/>
        </p:nvSpPr>
        <p:spPr>
          <a:xfrm>
            <a:off x="15310275" y="68110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343" name="Google Shape;343;p23"/>
          <p:cNvSpPr txBox="1"/>
          <p:nvPr/>
        </p:nvSpPr>
        <p:spPr>
          <a:xfrm>
            <a:off x="11970975" y="68193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0.0</a:t>
            </a:r>
            <a:endParaRPr sz="2400"/>
          </a:p>
        </p:txBody>
      </p:sp>
      <p:sp>
        <p:nvSpPr>
          <p:cNvPr id="344" name="Google Shape;344;p23"/>
          <p:cNvSpPr txBox="1"/>
          <p:nvPr/>
        </p:nvSpPr>
        <p:spPr>
          <a:xfrm>
            <a:off x="11970975" y="34717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345" name="Google Shape;345;p23"/>
          <p:cNvSpPr/>
          <p:nvPr/>
        </p:nvSpPr>
        <p:spPr>
          <a:xfrm>
            <a:off x="12620775" y="6702125"/>
            <a:ext cx="226200" cy="22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3"/>
          <p:cNvSpPr/>
          <p:nvPr/>
        </p:nvSpPr>
        <p:spPr>
          <a:xfrm>
            <a:off x="15197625" y="3597775"/>
            <a:ext cx="226200" cy="22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3"/>
          <p:cNvSpPr/>
          <p:nvPr/>
        </p:nvSpPr>
        <p:spPr>
          <a:xfrm>
            <a:off x="14442500" y="3673975"/>
            <a:ext cx="226200" cy="22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3"/>
          <p:cNvSpPr/>
          <p:nvPr/>
        </p:nvSpPr>
        <p:spPr>
          <a:xfrm>
            <a:off x="12810225" y="5183675"/>
            <a:ext cx="226200" cy="22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3"/>
          <p:cNvSpPr/>
          <p:nvPr/>
        </p:nvSpPr>
        <p:spPr>
          <a:xfrm>
            <a:off x="13191225" y="4345475"/>
            <a:ext cx="226200" cy="22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3"/>
          <p:cNvSpPr/>
          <p:nvPr/>
        </p:nvSpPr>
        <p:spPr>
          <a:xfrm>
            <a:off x="13800825" y="3865138"/>
            <a:ext cx="226200" cy="22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5" name="Google Shape;355;p24"/>
          <p:cNvCxnSpPr/>
          <p:nvPr/>
        </p:nvCxnSpPr>
        <p:spPr>
          <a:xfrm>
            <a:off x="2334800" y="3963575"/>
            <a:ext cx="0" cy="2666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24"/>
          <p:cNvCxnSpPr/>
          <p:nvPr/>
        </p:nvCxnSpPr>
        <p:spPr>
          <a:xfrm rot="10800000">
            <a:off x="2334800" y="6629975"/>
            <a:ext cx="6622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7" name="Google Shape;357;p24"/>
          <p:cNvSpPr txBox="1"/>
          <p:nvPr/>
        </p:nvSpPr>
        <p:spPr>
          <a:xfrm rot="-5400000">
            <a:off x="153825" y="4469275"/>
            <a:ext cx="3353400" cy="9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Number of times a particular result occurs</a:t>
            </a:r>
            <a:endParaRPr sz="2400"/>
          </a:p>
        </p:txBody>
      </p:sp>
      <p:sp>
        <p:nvSpPr>
          <p:cNvPr id="358" name="Google Shape;358;p24"/>
          <p:cNvSpPr txBox="1"/>
          <p:nvPr/>
        </p:nvSpPr>
        <p:spPr>
          <a:xfrm>
            <a:off x="6449400" y="7021225"/>
            <a:ext cx="33534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Confidence score 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(for label “hello”): P</a:t>
            </a:r>
            <a:r>
              <a:rPr lang="en" sz="2400" baseline="-25000"/>
              <a:t>hello</a:t>
            </a:r>
            <a:endParaRPr sz="2400" baseline="-25000"/>
          </a:p>
        </p:txBody>
      </p:sp>
      <p:sp>
        <p:nvSpPr>
          <p:cNvPr id="359" name="Google Shape;359;p24"/>
          <p:cNvSpPr txBox="1"/>
          <p:nvPr/>
        </p:nvSpPr>
        <p:spPr>
          <a:xfrm>
            <a:off x="1953350" y="66299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0.0</a:t>
            </a:r>
            <a:endParaRPr sz="2400"/>
          </a:p>
        </p:txBody>
      </p:sp>
      <p:sp>
        <p:nvSpPr>
          <p:cNvPr id="360" name="Google Shape;360;p24"/>
          <p:cNvSpPr txBox="1"/>
          <p:nvPr/>
        </p:nvSpPr>
        <p:spPr>
          <a:xfrm>
            <a:off x="8194400" y="66299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361" name="Google Shape;361;p24"/>
          <p:cNvSpPr/>
          <p:nvPr/>
        </p:nvSpPr>
        <p:spPr>
          <a:xfrm>
            <a:off x="2352175" y="4581500"/>
            <a:ext cx="1755224" cy="2051551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2" name="Google Shape;362;p24"/>
          <p:cNvSpPr/>
          <p:nvPr/>
        </p:nvSpPr>
        <p:spPr>
          <a:xfrm>
            <a:off x="3830500" y="5265875"/>
            <a:ext cx="2369930" cy="1366848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3" name="Google Shape;363;p24"/>
          <p:cNvSpPr/>
          <p:nvPr/>
        </p:nvSpPr>
        <p:spPr>
          <a:xfrm flipH="1">
            <a:off x="4091051" y="4581500"/>
            <a:ext cx="1755224" cy="2051551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4" name="Google Shape;364;p24"/>
          <p:cNvSpPr/>
          <p:nvPr/>
        </p:nvSpPr>
        <p:spPr>
          <a:xfrm flipH="1">
            <a:off x="6178595" y="5265875"/>
            <a:ext cx="2369930" cy="1366848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5" name="Google Shape;365;p24"/>
          <p:cNvSpPr txBox="1">
            <a:spLocks noGrp="1"/>
          </p:cNvSpPr>
          <p:nvPr>
            <p:ph type="title"/>
          </p:nvPr>
        </p:nvSpPr>
        <p:spPr>
          <a:xfrm>
            <a:off x="623400" y="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</a:t>
            </a:r>
            <a:endParaRPr/>
          </a:p>
        </p:txBody>
      </p:sp>
      <p:sp>
        <p:nvSpPr>
          <p:cNvPr id="366" name="Google Shape;366;p24"/>
          <p:cNvSpPr txBox="1"/>
          <p:nvPr/>
        </p:nvSpPr>
        <p:spPr>
          <a:xfrm>
            <a:off x="2497400" y="2686175"/>
            <a:ext cx="59373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Histogram (“hello” vs. “not hello”)</a:t>
            </a:r>
            <a:endParaRPr sz="3000"/>
          </a:p>
        </p:txBody>
      </p:sp>
      <p:cxnSp>
        <p:nvCxnSpPr>
          <p:cNvPr id="367" name="Google Shape;367;p24"/>
          <p:cNvCxnSpPr/>
          <p:nvPr/>
        </p:nvCxnSpPr>
        <p:spPr>
          <a:xfrm>
            <a:off x="2352663" y="3971275"/>
            <a:ext cx="0" cy="3096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24"/>
          <p:cNvCxnSpPr/>
          <p:nvPr/>
        </p:nvCxnSpPr>
        <p:spPr>
          <a:xfrm rot="10800000">
            <a:off x="12733875" y="6815225"/>
            <a:ext cx="3339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" name="Google Shape;369;p24"/>
          <p:cNvCxnSpPr/>
          <p:nvPr/>
        </p:nvCxnSpPr>
        <p:spPr>
          <a:xfrm rot="5400000">
            <a:off x="11064225" y="5141425"/>
            <a:ext cx="3339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0" name="Google Shape;370;p24"/>
          <p:cNvSpPr txBox="1"/>
          <p:nvPr/>
        </p:nvSpPr>
        <p:spPr>
          <a:xfrm>
            <a:off x="11862675" y="2336363"/>
            <a:ext cx="5081700" cy="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Receiver Operating Characteristics (ROC) Curve</a:t>
            </a:r>
            <a:endParaRPr sz="3000"/>
          </a:p>
        </p:txBody>
      </p:sp>
      <p:sp>
        <p:nvSpPr>
          <p:cNvPr id="371" name="Google Shape;371;p24"/>
          <p:cNvSpPr txBox="1"/>
          <p:nvPr/>
        </p:nvSpPr>
        <p:spPr>
          <a:xfrm>
            <a:off x="11396625" y="4750700"/>
            <a:ext cx="1337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TPR</a:t>
            </a:r>
            <a:endParaRPr sz="2400"/>
          </a:p>
        </p:txBody>
      </p:sp>
      <p:sp>
        <p:nvSpPr>
          <p:cNvPr id="372" name="Google Shape;372;p24"/>
          <p:cNvSpPr txBox="1"/>
          <p:nvPr/>
        </p:nvSpPr>
        <p:spPr>
          <a:xfrm>
            <a:off x="13734975" y="6811075"/>
            <a:ext cx="1337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FPR</a:t>
            </a:r>
            <a:endParaRPr sz="2400"/>
          </a:p>
        </p:txBody>
      </p:sp>
      <p:sp>
        <p:nvSpPr>
          <p:cNvPr id="373" name="Google Shape;373;p24"/>
          <p:cNvSpPr txBox="1"/>
          <p:nvPr/>
        </p:nvSpPr>
        <p:spPr>
          <a:xfrm>
            <a:off x="15310275" y="68110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374" name="Google Shape;374;p24"/>
          <p:cNvSpPr txBox="1"/>
          <p:nvPr/>
        </p:nvSpPr>
        <p:spPr>
          <a:xfrm>
            <a:off x="11970975" y="68193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0.0</a:t>
            </a:r>
            <a:endParaRPr sz="2400"/>
          </a:p>
        </p:txBody>
      </p:sp>
      <p:sp>
        <p:nvSpPr>
          <p:cNvPr id="375" name="Google Shape;375;p24"/>
          <p:cNvSpPr txBox="1"/>
          <p:nvPr/>
        </p:nvSpPr>
        <p:spPr>
          <a:xfrm>
            <a:off x="11970975" y="34717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376" name="Google Shape;376;p24"/>
          <p:cNvSpPr/>
          <p:nvPr/>
        </p:nvSpPr>
        <p:spPr>
          <a:xfrm>
            <a:off x="15578625" y="3597775"/>
            <a:ext cx="226200" cy="22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4"/>
          <p:cNvSpPr/>
          <p:nvPr/>
        </p:nvSpPr>
        <p:spPr>
          <a:xfrm>
            <a:off x="12620775" y="6702125"/>
            <a:ext cx="226200" cy="22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4"/>
          <p:cNvSpPr/>
          <p:nvPr/>
        </p:nvSpPr>
        <p:spPr>
          <a:xfrm>
            <a:off x="15197625" y="3597775"/>
            <a:ext cx="226200" cy="22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4"/>
          <p:cNvSpPr/>
          <p:nvPr/>
        </p:nvSpPr>
        <p:spPr>
          <a:xfrm>
            <a:off x="14442500" y="3673975"/>
            <a:ext cx="226200" cy="22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4"/>
          <p:cNvSpPr/>
          <p:nvPr/>
        </p:nvSpPr>
        <p:spPr>
          <a:xfrm>
            <a:off x="12810225" y="5183675"/>
            <a:ext cx="226200" cy="22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4"/>
          <p:cNvSpPr/>
          <p:nvPr/>
        </p:nvSpPr>
        <p:spPr>
          <a:xfrm>
            <a:off x="13191225" y="4345475"/>
            <a:ext cx="226200" cy="22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4"/>
          <p:cNvSpPr/>
          <p:nvPr/>
        </p:nvSpPr>
        <p:spPr>
          <a:xfrm>
            <a:off x="13800825" y="3865138"/>
            <a:ext cx="226200" cy="22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Google Shape;387;p25"/>
          <p:cNvCxnSpPr/>
          <p:nvPr/>
        </p:nvCxnSpPr>
        <p:spPr>
          <a:xfrm>
            <a:off x="2334800" y="3963575"/>
            <a:ext cx="0" cy="2666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25"/>
          <p:cNvCxnSpPr/>
          <p:nvPr/>
        </p:nvCxnSpPr>
        <p:spPr>
          <a:xfrm rot="10800000">
            <a:off x="2334800" y="6629975"/>
            <a:ext cx="6622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9" name="Google Shape;389;p25"/>
          <p:cNvSpPr txBox="1"/>
          <p:nvPr/>
        </p:nvSpPr>
        <p:spPr>
          <a:xfrm rot="-5400000">
            <a:off x="153825" y="4469275"/>
            <a:ext cx="3353400" cy="9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Number of times a particular result occurs</a:t>
            </a:r>
            <a:endParaRPr sz="2400"/>
          </a:p>
        </p:txBody>
      </p:sp>
      <p:sp>
        <p:nvSpPr>
          <p:cNvPr id="390" name="Google Shape;390;p25"/>
          <p:cNvSpPr txBox="1"/>
          <p:nvPr/>
        </p:nvSpPr>
        <p:spPr>
          <a:xfrm>
            <a:off x="6449400" y="7021225"/>
            <a:ext cx="33534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Confidence score 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(for label “hello”): P</a:t>
            </a:r>
            <a:r>
              <a:rPr lang="en" sz="2400" baseline="-25000"/>
              <a:t>hello</a:t>
            </a:r>
            <a:endParaRPr sz="2400" baseline="-25000"/>
          </a:p>
        </p:txBody>
      </p:sp>
      <p:sp>
        <p:nvSpPr>
          <p:cNvPr id="391" name="Google Shape;391;p25"/>
          <p:cNvSpPr txBox="1"/>
          <p:nvPr/>
        </p:nvSpPr>
        <p:spPr>
          <a:xfrm>
            <a:off x="1953350" y="66299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0.0</a:t>
            </a:r>
            <a:endParaRPr sz="2400"/>
          </a:p>
        </p:txBody>
      </p:sp>
      <p:sp>
        <p:nvSpPr>
          <p:cNvPr id="392" name="Google Shape;392;p25"/>
          <p:cNvSpPr txBox="1"/>
          <p:nvPr/>
        </p:nvSpPr>
        <p:spPr>
          <a:xfrm>
            <a:off x="8194400" y="66299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393" name="Google Shape;393;p25"/>
          <p:cNvSpPr/>
          <p:nvPr/>
        </p:nvSpPr>
        <p:spPr>
          <a:xfrm>
            <a:off x="2352175" y="4581500"/>
            <a:ext cx="1755224" cy="2051551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4" name="Google Shape;394;p25"/>
          <p:cNvSpPr/>
          <p:nvPr/>
        </p:nvSpPr>
        <p:spPr>
          <a:xfrm>
            <a:off x="3830500" y="5265875"/>
            <a:ext cx="2369930" cy="1366848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5" name="Google Shape;395;p25"/>
          <p:cNvSpPr/>
          <p:nvPr/>
        </p:nvSpPr>
        <p:spPr>
          <a:xfrm flipH="1">
            <a:off x="4091051" y="4581500"/>
            <a:ext cx="1755224" cy="2051551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6" name="Google Shape;396;p25"/>
          <p:cNvSpPr/>
          <p:nvPr/>
        </p:nvSpPr>
        <p:spPr>
          <a:xfrm flipH="1">
            <a:off x="6178595" y="5265875"/>
            <a:ext cx="2369930" cy="1366848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7" name="Google Shape;397;p25"/>
          <p:cNvSpPr txBox="1">
            <a:spLocks noGrp="1"/>
          </p:cNvSpPr>
          <p:nvPr>
            <p:ph type="title"/>
          </p:nvPr>
        </p:nvSpPr>
        <p:spPr>
          <a:xfrm>
            <a:off x="623400" y="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</a:t>
            </a:r>
            <a:endParaRPr/>
          </a:p>
        </p:txBody>
      </p:sp>
      <p:sp>
        <p:nvSpPr>
          <p:cNvPr id="398" name="Google Shape;398;p25"/>
          <p:cNvSpPr txBox="1"/>
          <p:nvPr/>
        </p:nvSpPr>
        <p:spPr>
          <a:xfrm>
            <a:off x="2497400" y="2686175"/>
            <a:ext cx="59373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Histogram (“hello” vs. “not hello”)</a:t>
            </a:r>
            <a:endParaRPr sz="3000"/>
          </a:p>
        </p:txBody>
      </p:sp>
      <p:cxnSp>
        <p:nvCxnSpPr>
          <p:cNvPr id="399" name="Google Shape;399;p25"/>
          <p:cNvCxnSpPr/>
          <p:nvPr/>
        </p:nvCxnSpPr>
        <p:spPr>
          <a:xfrm rot="10800000">
            <a:off x="12733875" y="6815225"/>
            <a:ext cx="3339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" name="Google Shape;400;p25"/>
          <p:cNvCxnSpPr/>
          <p:nvPr/>
        </p:nvCxnSpPr>
        <p:spPr>
          <a:xfrm rot="5400000">
            <a:off x="11064225" y="5141425"/>
            <a:ext cx="3339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1" name="Google Shape;401;p25"/>
          <p:cNvSpPr txBox="1"/>
          <p:nvPr/>
        </p:nvSpPr>
        <p:spPr>
          <a:xfrm>
            <a:off x="11862675" y="2336363"/>
            <a:ext cx="5081700" cy="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Receiver Operating Characteristics (ROC) Curve</a:t>
            </a:r>
            <a:endParaRPr sz="3000"/>
          </a:p>
        </p:txBody>
      </p:sp>
      <p:sp>
        <p:nvSpPr>
          <p:cNvPr id="402" name="Google Shape;402;p25"/>
          <p:cNvSpPr txBox="1"/>
          <p:nvPr/>
        </p:nvSpPr>
        <p:spPr>
          <a:xfrm>
            <a:off x="11396625" y="4750700"/>
            <a:ext cx="1337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TPR</a:t>
            </a:r>
            <a:endParaRPr sz="2400"/>
          </a:p>
        </p:txBody>
      </p:sp>
      <p:sp>
        <p:nvSpPr>
          <p:cNvPr id="403" name="Google Shape;403;p25"/>
          <p:cNvSpPr txBox="1"/>
          <p:nvPr/>
        </p:nvSpPr>
        <p:spPr>
          <a:xfrm>
            <a:off x="13734975" y="6811075"/>
            <a:ext cx="1337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FPR</a:t>
            </a:r>
            <a:endParaRPr sz="2400"/>
          </a:p>
        </p:txBody>
      </p:sp>
      <p:sp>
        <p:nvSpPr>
          <p:cNvPr id="404" name="Google Shape;404;p25"/>
          <p:cNvSpPr txBox="1"/>
          <p:nvPr/>
        </p:nvSpPr>
        <p:spPr>
          <a:xfrm>
            <a:off x="15310275" y="68110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405" name="Google Shape;405;p25"/>
          <p:cNvSpPr txBox="1"/>
          <p:nvPr/>
        </p:nvSpPr>
        <p:spPr>
          <a:xfrm>
            <a:off x="11970975" y="68193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0.0</a:t>
            </a:r>
            <a:endParaRPr sz="2400"/>
          </a:p>
        </p:txBody>
      </p:sp>
      <p:sp>
        <p:nvSpPr>
          <p:cNvPr id="406" name="Google Shape;406;p25"/>
          <p:cNvSpPr txBox="1"/>
          <p:nvPr/>
        </p:nvSpPr>
        <p:spPr>
          <a:xfrm>
            <a:off x="11970975" y="34717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407" name="Google Shape;407;p25"/>
          <p:cNvSpPr/>
          <p:nvPr/>
        </p:nvSpPr>
        <p:spPr>
          <a:xfrm>
            <a:off x="15578625" y="3597775"/>
            <a:ext cx="226200" cy="22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5"/>
          <p:cNvSpPr/>
          <p:nvPr/>
        </p:nvSpPr>
        <p:spPr>
          <a:xfrm>
            <a:off x="12620775" y="6702125"/>
            <a:ext cx="226200" cy="22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5"/>
          <p:cNvSpPr/>
          <p:nvPr/>
        </p:nvSpPr>
        <p:spPr>
          <a:xfrm>
            <a:off x="15197625" y="3597775"/>
            <a:ext cx="226200" cy="22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5"/>
          <p:cNvSpPr/>
          <p:nvPr/>
        </p:nvSpPr>
        <p:spPr>
          <a:xfrm>
            <a:off x="14442500" y="3673975"/>
            <a:ext cx="226200" cy="22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5"/>
          <p:cNvSpPr/>
          <p:nvPr/>
        </p:nvSpPr>
        <p:spPr>
          <a:xfrm>
            <a:off x="12810225" y="5183675"/>
            <a:ext cx="226200" cy="22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5"/>
          <p:cNvSpPr/>
          <p:nvPr/>
        </p:nvSpPr>
        <p:spPr>
          <a:xfrm>
            <a:off x="13191225" y="4345475"/>
            <a:ext cx="226200" cy="22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5"/>
          <p:cNvSpPr/>
          <p:nvPr/>
        </p:nvSpPr>
        <p:spPr>
          <a:xfrm>
            <a:off x="13800825" y="3865138"/>
            <a:ext cx="226200" cy="22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5"/>
          <p:cNvSpPr/>
          <p:nvPr/>
        </p:nvSpPr>
        <p:spPr>
          <a:xfrm>
            <a:off x="12746475" y="3707179"/>
            <a:ext cx="2975125" cy="3113750"/>
          </a:xfrm>
          <a:custGeom>
            <a:avLst/>
            <a:gdLst/>
            <a:ahLst/>
            <a:cxnLst/>
            <a:rect l="l" t="t" r="r" b="b"/>
            <a:pathLst>
              <a:path w="119005" h="124550" extrusionOk="0">
                <a:moveTo>
                  <a:pt x="0" y="124550"/>
                </a:moveTo>
                <a:cubicBezTo>
                  <a:pt x="1267" y="114221"/>
                  <a:pt x="3802" y="78228"/>
                  <a:pt x="7604" y="62576"/>
                </a:cubicBezTo>
                <a:cubicBezTo>
                  <a:pt x="11406" y="46924"/>
                  <a:pt x="15968" y="39511"/>
                  <a:pt x="22812" y="30639"/>
                </a:cubicBezTo>
                <a:cubicBezTo>
                  <a:pt x="29656" y="21768"/>
                  <a:pt x="40175" y="13973"/>
                  <a:pt x="48666" y="9347"/>
                </a:cubicBezTo>
                <a:cubicBezTo>
                  <a:pt x="57157" y="4721"/>
                  <a:pt x="64825" y="4405"/>
                  <a:pt x="73760" y="2884"/>
                </a:cubicBezTo>
                <a:cubicBezTo>
                  <a:pt x="82695" y="1363"/>
                  <a:pt x="94735" y="666"/>
                  <a:pt x="102276" y="222"/>
                </a:cubicBezTo>
                <a:cubicBezTo>
                  <a:pt x="109817" y="-222"/>
                  <a:pt x="116217" y="222"/>
                  <a:pt x="119005" y="22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Footer Placeholder 2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" name="Google Shape;419;p26"/>
          <p:cNvCxnSpPr/>
          <p:nvPr/>
        </p:nvCxnSpPr>
        <p:spPr>
          <a:xfrm>
            <a:off x="2334800" y="3963575"/>
            <a:ext cx="0" cy="2666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0" name="Google Shape;420;p26"/>
          <p:cNvCxnSpPr/>
          <p:nvPr/>
        </p:nvCxnSpPr>
        <p:spPr>
          <a:xfrm rot="10800000">
            <a:off x="2334800" y="6629975"/>
            <a:ext cx="6622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1" name="Google Shape;421;p26"/>
          <p:cNvSpPr txBox="1"/>
          <p:nvPr/>
        </p:nvSpPr>
        <p:spPr>
          <a:xfrm rot="-5400000">
            <a:off x="153825" y="4469275"/>
            <a:ext cx="3353400" cy="9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Number of times a particular result occurs</a:t>
            </a:r>
            <a:endParaRPr sz="2400"/>
          </a:p>
        </p:txBody>
      </p:sp>
      <p:sp>
        <p:nvSpPr>
          <p:cNvPr id="422" name="Google Shape;422;p26"/>
          <p:cNvSpPr txBox="1"/>
          <p:nvPr/>
        </p:nvSpPr>
        <p:spPr>
          <a:xfrm>
            <a:off x="6449400" y="7021225"/>
            <a:ext cx="33534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Confidence score 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(for label “hello”): P</a:t>
            </a:r>
            <a:r>
              <a:rPr lang="en" sz="2400" baseline="-25000"/>
              <a:t>hello</a:t>
            </a:r>
            <a:endParaRPr sz="2400" baseline="-25000"/>
          </a:p>
        </p:txBody>
      </p:sp>
      <p:sp>
        <p:nvSpPr>
          <p:cNvPr id="423" name="Google Shape;423;p26"/>
          <p:cNvSpPr txBox="1"/>
          <p:nvPr/>
        </p:nvSpPr>
        <p:spPr>
          <a:xfrm>
            <a:off x="1953350" y="66299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0.0</a:t>
            </a:r>
            <a:endParaRPr sz="2400"/>
          </a:p>
        </p:txBody>
      </p:sp>
      <p:sp>
        <p:nvSpPr>
          <p:cNvPr id="424" name="Google Shape;424;p26"/>
          <p:cNvSpPr txBox="1"/>
          <p:nvPr/>
        </p:nvSpPr>
        <p:spPr>
          <a:xfrm>
            <a:off x="8194400" y="66299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425" name="Google Shape;425;p26"/>
          <p:cNvSpPr/>
          <p:nvPr/>
        </p:nvSpPr>
        <p:spPr>
          <a:xfrm>
            <a:off x="2352175" y="4581500"/>
            <a:ext cx="1755224" cy="2051551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6" name="Google Shape;426;p26"/>
          <p:cNvSpPr/>
          <p:nvPr/>
        </p:nvSpPr>
        <p:spPr>
          <a:xfrm>
            <a:off x="3830500" y="5265875"/>
            <a:ext cx="2369930" cy="1366848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7" name="Google Shape;427;p26"/>
          <p:cNvSpPr/>
          <p:nvPr/>
        </p:nvSpPr>
        <p:spPr>
          <a:xfrm flipH="1">
            <a:off x="4091051" y="4581500"/>
            <a:ext cx="1755224" cy="2051551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8" name="Google Shape;428;p26"/>
          <p:cNvSpPr/>
          <p:nvPr/>
        </p:nvSpPr>
        <p:spPr>
          <a:xfrm flipH="1">
            <a:off x="6178595" y="5265875"/>
            <a:ext cx="2369930" cy="1366848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9" name="Google Shape;429;p26"/>
          <p:cNvSpPr txBox="1">
            <a:spLocks noGrp="1"/>
          </p:cNvSpPr>
          <p:nvPr>
            <p:ph type="title"/>
          </p:nvPr>
        </p:nvSpPr>
        <p:spPr>
          <a:xfrm>
            <a:off x="623400" y="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</a:t>
            </a:r>
            <a:endParaRPr/>
          </a:p>
        </p:txBody>
      </p:sp>
      <p:sp>
        <p:nvSpPr>
          <p:cNvPr id="430" name="Google Shape;430;p26"/>
          <p:cNvSpPr txBox="1"/>
          <p:nvPr/>
        </p:nvSpPr>
        <p:spPr>
          <a:xfrm>
            <a:off x="2497400" y="2686175"/>
            <a:ext cx="59373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Histogram (“hello” vs. “not hello”)</a:t>
            </a:r>
            <a:endParaRPr sz="3000"/>
          </a:p>
        </p:txBody>
      </p:sp>
      <p:cxnSp>
        <p:nvCxnSpPr>
          <p:cNvPr id="431" name="Google Shape;431;p26"/>
          <p:cNvCxnSpPr/>
          <p:nvPr/>
        </p:nvCxnSpPr>
        <p:spPr>
          <a:xfrm rot="10800000">
            <a:off x="12733875" y="6815225"/>
            <a:ext cx="3339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2" name="Google Shape;432;p26"/>
          <p:cNvCxnSpPr/>
          <p:nvPr/>
        </p:nvCxnSpPr>
        <p:spPr>
          <a:xfrm rot="5400000">
            <a:off x="11064225" y="5141425"/>
            <a:ext cx="3339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3" name="Google Shape;433;p26"/>
          <p:cNvSpPr txBox="1"/>
          <p:nvPr/>
        </p:nvSpPr>
        <p:spPr>
          <a:xfrm>
            <a:off x="11862675" y="2336363"/>
            <a:ext cx="5081700" cy="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Receiver Operating Characteristics (ROC) Curve</a:t>
            </a:r>
            <a:endParaRPr sz="3000"/>
          </a:p>
        </p:txBody>
      </p:sp>
      <p:sp>
        <p:nvSpPr>
          <p:cNvPr id="434" name="Google Shape;434;p26"/>
          <p:cNvSpPr txBox="1"/>
          <p:nvPr/>
        </p:nvSpPr>
        <p:spPr>
          <a:xfrm>
            <a:off x="11396625" y="4750700"/>
            <a:ext cx="1337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TPR</a:t>
            </a:r>
            <a:endParaRPr sz="2400"/>
          </a:p>
        </p:txBody>
      </p:sp>
      <p:sp>
        <p:nvSpPr>
          <p:cNvPr id="435" name="Google Shape;435;p26"/>
          <p:cNvSpPr txBox="1"/>
          <p:nvPr/>
        </p:nvSpPr>
        <p:spPr>
          <a:xfrm>
            <a:off x="13734975" y="6811075"/>
            <a:ext cx="1337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FPR</a:t>
            </a:r>
            <a:endParaRPr sz="2400"/>
          </a:p>
        </p:txBody>
      </p:sp>
      <p:sp>
        <p:nvSpPr>
          <p:cNvPr id="436" name="Google Shape;436;p26"/>
          <p:cNvSpPr txBox="1"/>
          <p:nvPr/>
        </p:nvSpPr>
        <p:spPr>
          <a:xfrm>
            <a:off x="15310275" y="68110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437" name="Google Shape;437;p26"/>
          <p:cNvSpPr txBox="1"/>
          <p:nvPr/>
        </p:nvSpPr>
        <p:spPr>
          <a:xfrm>
            <a:off x="11970975" y="68193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0.0</a:t>
            </a:r>
            <a:endParaRPr sz="2400"/>
          </a:p>
        </p:txBody>
      </p:sp>
      <p:sp>
        <p:nvSpPr>
          <p:cNvPr id="438" name="Google Shape;438;p26"/>
          <p:cNvSpPr txBox="1"/>
          <p:nvPr/>
        </p:nvSpPr>
        <p:spPr>
          <a:xfrm>
            <a:off x="11970975" y="34717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439" name="Google Shape;439;p26"/>
          <p:cNvSpPr/>
          <p:nvPr/>
        </p:nvSpPr>
        <p:spPr>
          <a:xfrm>
            <a:off x="12746475" y="3707179"/>
            <a:ext cx="2975125" cy="3113750"/>
          </a:xfrm>
          <a:custGeom>
            <a:avLst/>
            <a:gdLst/>
            <a:ahLst/>
            <a:cxnLst/>
            <a:rect l="l" t="t" r="r" b="b"/>
            <a:pathLst>
              <a:path w="119005" h="124550" extrusionOk="0">
                <a:moveTo>
                  <a:pt x="0" y="124550"/>
                </a:moveTo>
                <a:cubicBezTo>
                  <a:pt x="1267" y="114221"/>
                  <a:pt x="3802" y="78228"/>
                  <a:pt x="7604" y="62576"/>
                </a:cubicBezTo>
                <a:cubicBezTo>
                  <a:pt x="11406" y="46924"/>
                  <a:pt x="15968" y="39511"/>
                  <a:pt x="22812" y="30639"/>
                </a:cubicBezTo>
                <a:cubicBezTo>
                  <a:pt x="29656" y="21768"/>
                  <a:pt x="40175" y="13973"/>
                  <a:pt x="48666" y="9347"/>
                </a:cubicBezTo>
                <a:cubicBezTo>
                  <a:pt x="57157" y="4721"/>
                  <a:pt x="64825" y="4405"/>
                  <a:pt x="73760" y="2884"/>
                </a:cubicBezTo>
                <a:cubicBezTo>
                  <a:pt x="82695" y="1363"/>
                  <a:pt x="94735" y="666"/>
                  <a:pt x="102276" y="222"/>
                </a:cubicBezTo>
                <a:cubicBezTo>
                  <a:pt x="109817" y="-222"/>
                  <a:pt x="116217" y="222"/>
                  <a:pt x="119005" y="22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" name="Google Shape;440;p26"/>
          <p:cNvSpPr txBox="1"/>
          <p:nvPr/>
        </p:nvSpPr>
        <p:spPr>
          <a:xfrm>
            <a:off x="13098150" y="4750700"/>
            <a:ext cx="31557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Area Under the Curve 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(AUC)</a:t>
            </a:r>
            <a:endParaRPr sz="240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5" name="Google Shape;445;p27"/>
          <p:cNvCxnSpPr/>
          <p:nvPr/>
        </p:nvCxnSpPr>
        <p:spPr>
          <a:xfrm>
            <a:off x="2334800" y="3963575"/>
            <a:ext cx="0" cy="2666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27"/>
          <p:cNvCxnSpPr/>
          <p:nvPr/>
        </p:nvCxnSpPr>
        <p:spPr>
          <a:xfrm rot="10800000">
            <a:off x="2334800" y="6629975"/>
            <a:ext cx="6622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7" name="Google Shape;447;p27"/>
          <p:cNvSpPr txBox="1"/>
          <p:nvPr/>
        </p:nvSpPr>
        <p:spPr>
          <a:xfrm rot="-5400000">
            <a:off x="153825" y="4469275"/>
            <a:ext cx="3353400" cy="9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Number of times a particular result occurs</a:t>
            </a:r>
            <a:endParaRPr sz="2400"/>
          </a:p>
        </p:txBody>
      </p:sp>
      <p:sp>
        <p:nvSpPr>
          <p:cNvPr id="448" name="Google Shape;448;p27"/>
          <p:cNvSpPr txBox="1"/>
          <p:nvPr/>
        </p:nvSpPr>
        <p:spPr>
          <a:xfrm>
            <a:off x="6449400" y="7021225"/>
            <a:ext cx="33534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Confidence score 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(for label “hello”): P</a:t>
            </a:r>
            <a:r>
              <a:rPr lang="en" sz="2400" baseline="-25000"/>
              <a:t>hello</a:t>
            </a:r>
            <a:endParaRPr sz="2400" baseline="-25000"/>
          </a:p>
        </p:txBody>
      </p:sp>
      <p:sp>
        <p:nvSpPr>
          <p:cNvPr id="449" name="Google Shape;449;p27"/>
          <p:cNvSpPr txBox="1"/>
          <p:nvPr/>
        </p:nvSpPr>
        <p:spPr>
          <a:xfrm>
            <a:off x="1953350" y="66299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0.0</a:t>
            </a:r>
            <a:endParaRPr sz="2400"/>
          </a:p>
        </p:txBody>
      </p:sp>
      <p:sp>
        <p:nvSpPr>
          <p:cNvPr id="450" name="Google Shape;450;p27"/>
          <p:cNvSpPr txBox="1"/>
          <p:nvPr/>
        </p:nvSpPr>
        <p:spPr>
          <a:xfrm>
            <a:off x="8194400" y="66299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451" name="Google Shape;451;p27"/>
          <p:cNvSpPr txBox="1">
            <a:spLocks noGrp="1"/>
          </p:cNvSpPr>
          <p:nvPr>
            <p:ph type="title"/>
          </p:nvPr>
        </p:nvSpPr>
        <p:spPr>
          <a:xfrm>
            <a:off x="623400" y="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</a:t>
            </a:r>
            <a:endParaRPr/>
          </a:p>
        </p:txBody>
      </p:sp>
      <p:sp>
        <p:nvSpPr>
          <p:cNvPr id="452" name="Google Shape;452;p27"/>
          <p:cNvSpPr txBox="1"/>
          <p:nvPr/>
        </p:nvSpPr>
        <p:spPr>
          <a:xfrm>
            <a:off x="2497400" y="2686175"/>
            <a:ext cx="59373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Histogram (“hello” vs. “not hello”)</a:t>
            </a:r>
            <a:endParaRPr sz="3000"/>
          </a:p>
        </p:txBody>
      </p:sp>
      <p:cxnSp>
        <p:nvCxnSpPr>
          <p:cNvPr id="453" name="Google Shape;453;p27"/>
          <p:cNvCxnSpPr/>
          <p:nvPr/>
        </p:nvCxnSpPr>
        <p:spPr>
          <a:xfrm rot="10800000">
            <a:off x="12733875" y="6815225"/>
            <a:ext cx="3339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27"/>
          <p:cNvCxnSpPr/>
          <p:nvPr/>
        </p:nvCxnSpPr>
        <p:spPr>
          <a:xfrm rot="5400000">
            <a:off x="11064225" y="5141425"/>
            <a:ext cx="3339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5" name="Google Shape;455;p27"/>
          <p:cNvSpPr txBox="1"/>
          <p:nvPr/>
        </p:nvSpPr>
        <p:spPr>
          <a:xfrm>
            <a:off x="11862675" y="2336363"/>
            <a:ext cx="5081700" cy="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Receiver Operating Characteristics (ROC) Curve</a:t>
            </a:r>
            <a:endParaRPr sz="3000"/>
          </a:p>
        </p:txBody>
      </p:sp>
      <p:sp>
        <p:nvSpPr>
          <p:cNvPr id="456" name="Google Shape;456;p27"/>
          <p:cNvSpPr txBox="1"/>
          <p:nvPr/>
        </p:nvSpPr>
        <p:spPr>
          <a:xfrm>
            <a:off x="11396625" y="4750700"/>
            <a:ext cx="1337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TPR</a:t>
            </a:r>
            <a:endParaRPr sz="2400"/>
          </a:p>
        </p:txBody>
      </p:sp>
      <p:sp>
        <p:nvSpPr>
          <p:cNvPr id="457" name="Google Shape;457;p27"/>
          <p:cNvSpPr txBox="1"/>
          <p:nvPr/>
        </p:nvSpPr>
        <p:spPr>
          <a:xfrm>
            <a:off x="13734975" y="6811075"/>
            <a:ext cx="1337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FPR</a:t>
            </a:r>
            <a:endParaRPr sz="2400"/>
          </a:p>
        </p:txBody>
      </p:sp>
      <p:sp>
        <p:nvSpPr>
          <p:cNvPr id="458" name="Google Shape;458;p27"/>
          <p:cNvSpPr txBox="1"/>
          <p:nvPr/>
        </p:nvSpPr>
        <p:spPr>
          <a:xfrm>
            <a:off x="15310275" y="68110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459" name="Google Shape;459;p27"/>
          <p:cNvSpPr txBox="1"/>
          <p:nvPr/>
        </p:nvSpPr>
        <p:spPr>
          <a:xfrm>
            <a:off x="11970975" y="68193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0.0</a:t>
            </a:r>
            <a:endParaRPr sz="2400"/>
          </a:p>
        </p:txBody>
      </p:sp>
      <p:sp>
        <p:nvSpPr>
          <p:cNvPr id="460" name="Google Shape;460;p27"/>
          <p:cNvSpPr txBox="1"/>
          <p:nvPr/>
        </p:nvSpPr>
        <p:spPr>
          <a:xfrm>
            <a:off x="11970975" y="34717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461" name="Google Shape;461;p27"/>
          <p:cNvSpPr txBox="1"/>
          <p:nvPr/>
        </p:nvSpPr>
        <p:spPr>
          <a:xfrm>
            <a:off x="13098150" y="4750700"/>
            <a:ext cx="31557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Area Under the Curve 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(AUC)</a:t>
            </a:r>
            <a:endParaRPr sz="2400"/>
          </a:p>
        </p:txBody>
      </p:sp>
      <p:sp>
        <p:nvSpPr>
          <p:cNvPr id="462" name="Google Shape;462;p27"/>
          <p:cNvSpPr/>
          <p:nvPr/>
        </p:nvSpPr>
        <p:spPr>
          <a:xfrm>
            <a:off x="2367875" y="4075150"/>
            <a:ext cx="1543325" cy="2557725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3" name="Google Shape;463;p27"/>
          <p:cNvSpPr/>
          <p:nvPr/>
        </p:nvSpPr>
        <p:spPr>
          <a:xfrm>
            <a:off x="5492075" y="4075150"/>
            <a:ext cx="1543325" cy="2557725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4" name="Google Shape;464;p27"/>
          <p:cNvSpPr/>
          <p:nvPr/>
        </p:nvSpPr>
        <p:spPr>
          <a:xfrm flipH="1">
            <a:off x="3896700" y="4075150"/>
            <a:ext cx="1543325" cy="2557725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5" name="Google Shape;465;p27"/>
          <p:cNvSpPr/>
          <p:nvPr/>
        </p:nvSpPr>
        <p:spPr>
          <a:xfrm flipH="1">
            <a:off x="7020900" y="4075150"/>
            <a:ext cx="1543325" cy="2557725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466" name="Google Shape;466;p27"/>
          <p:cNvCxnSpPr>
            <a:endCxn id="460" idx="3"/>
          </p:cNvCxnSpPr>
          <p:nvPr/>
        </p:nvCxnSpPr>
        <p:spPr>
          <a:xfrm rot="10800000">
            <a:off x="12733875" y="3710875"/>
            <a:ext cx="0" cy="3100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27"/>
          <p:cNvCxnSpPr/>
          <p:nvPr/>
        </p:nvCxnSpPr>
        <p:spPr>
          <a:xfrm rot="10800000">
            <a:off x="12733900" y="3710875"/>
            <a:ext cx="30105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8" name="Google Shape;468;p27"/>
          <p:cNvSpPr txBox="1"/>
          <p:nvPr/>
        </p:nvSpPr>
        <p:spPr>
          <a:xfrm>
            <a:off x="13388325" y="7718225"/>
            <a:ext cx="2030400" cy="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AUC = 1.0</a:t>
            </a:r>
            <a:endParaRPr sz="240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3" name="Google Shape;473;p28"/>
          <p:cNvCxnSpPr/>
          <p:nvPr/>
        </p:nvCxnSpPr>
        <p:spPr>
          <a:xfrm>
            <a:off x="2334800" y="3963575"/>
            <a:ext cx="0" cy="2666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Google Shape;474;p28"/>
          <p:cNvCxnSpPr/>
          <p:nvPr/>
        </p:nvCxnSpPr>
        <p:spPr>
          <a:xfrm rot="10800000">
            <a:off x="2334800" y="6629975"/>
            <a:ext cx="6622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5" name="Google Shape;475;p28"/>
          <p:cNvSpPr txBox="1"/>
          <p:nvPr/>
        </p:nvSpPr>
        <p:spPr>
          <a:xfrm rot="-5400000">
            <a:off x="153825" y="4469275"/>
            <a:ext cx="3353400" cy="9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Number of times a particular result occurs</a:t>
            </a:r>
            <a:endParaRPr sz="2400"/>
          </a:p>
        </p:txBody>
      </p:sp>
      <p:sp>
        <p:nvSpPr>
          <p:cNvPr id="476" name="Google Shape;476;p28"/>
          <p:cNvSpPr txBox="1"/>
          <p:nvPr/>
        </p:nvSpPr>
        <p:spPr>
          <a:xfrm>
            <a:off x="6449400" y="7021225"/>
            <a:ext cx="33534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Confidence score 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(for label “hello”): P</a:t>
            </a:r>
            <a:r>
              <a:rPr lang="en" sz="2400" baseline="-25000"/>
              <a:t>hello</a:t>
            </a:r>
            <a:endParaRPr sz="2400" baseline="-25000"/>
          </a:p>
        </p:txBody>
      </p:sp>
      <p:sp>
        <p:nvSpPr>
          <p:cNvPr id="477" name="Google Shape;477;p28"/>
          <p:cNvSpPr txBox="1"/>
          <p:nvPr/>
        </p:nvSpPr>
        <p:spPr>
          <a:xfrm>
            <a:off x="1953350" y="66299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0.0</a:t>
            </a:r>
            <a:endParaRPr sz="2400"/>
          </a:p>
        </p:txBody>
      </p:sp>
      <p:sp>
        <p:nvSpPr>
          <p:cNvPr id="478" name="Google Shape;478;p28"/>
          <p:cNvSpPr txBox="1"/>
          <p:nvPr/>
        </p:nvSpPr>
        <p:spPr>
          <a:xfrm>
            <a:off x="8194400" y="66299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479" name="Google Shape;479;p28"/>
          <p:cNvSpPr txBox="1">
            <a:spLocks noGrp="1"/>
          </p:cNvSpPr>
          <p:nvPr>
            <p:ph type="title"/>
          </p:nvPr>
        </p:nvSpPr>
        <p:spPr>
          <a:xfrm>
            <a:off x="623400" y="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</a:t>
            </a:r>
            <a:endParaRPr/>
          </a:p>
        </p:txBody>
      </p:sp>
      <p:sp>
        <p:nvSpPr>
          <p:cNvPr id="480" name="Google Shape;480;p28"/>
          <p:cNvSpPr txBox="1"/>
          <p:nvPr/>
        </p:nvSpPr>
        <p:spPr>
          <a:xfrm>
            <a:off x="2497400" y="2686175"/>
            <a:ext cx="59373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Histogram (“hello” vs. “not hello”)</a:t>
            </a:r>
            <a:endParaRPr sz="3000"/>
          </a:p>
        </p:txBody>
      </p:sp>
      <p:cxnSp>
        <p:nvCxnSpPr>
          <p:cNvPr id="481" name="Google Shape;481;p28"/>
          <p:cNvCxnSpPr/>
          <p:nvPr/>
        </p:nvCxnSpPr>
        <p:spPr>
          <a:xfrm rot="10800000">
            <a:off x="12733875" y="6815225"/>
            <a:ext cx="3339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" name="Google Shape;482;p28"/>
          <p:cNvCxnSpPr/>
          <p:nvPr/>
        </p:nvCxnSpPr>
        <p:spPr>
          <a:xfrm rot="5400000">
            <a:off x="11064225" y="5141425"/>
            <a:ext cx="3339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3" name="Google Shape;483;p28"/>
          <p:cNvSpPr txBox="1"/>
          <p:nvPr/>
        </p:nvSpPr>
        <p:spPr>
          <a:xfrm>
            <a:off x="11862675" y="2336363"/>
            <a:ext cx="5081700" cy="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Receiver Operating Characteristics (ROC) Curve</a:t>
            </a:r>
            <a:endParaRPr sz="3000"/>
          </a:p>
        </p:txBody>
      </p:sp>
      <p:sp>
        <p:nvSpPr>
          <p:cNvPr id="484" name="Google Shape;484;p28"/>
          <p:cNvSpPr txBox="1"/>
          <p:nvPr/>
        </p:nvSpPr>
        <p:spPr>
          <a:xfrm>
            <a:off x="11396625" y="4750700"/>
            <a:ext cx="1337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TPR</a:t>
            </a:r>
            <a:endParaRPr sz="2400"/>
          </a:p>
        </p:txBody>
      </p:sp>
      <p:sp>
        <p:nvSpPr>
          <p:cNvPr id="485" name="Google Shape;485;p28"/>
          <p:cNvSpPr txBox="1"/>
          <p:nvPr/>
        </p:nvSpPr>
        <p:spPr>
          <a:xfrm>
            <a:off x="13734975" y="6811075"/>
            <a:ext cx="1337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FPR</a:t>
            </a:r>
            <a:endParaRPr sz="2400"/>
          </a:p>
        </p:txBody>
      </p:sp>
      <p:sp>
        <p:nvSpPr>
          <p:cNvPr id="486" name="Google Shape;486;p28"/>
          <p:cNvSpPr txBox="1"/>
          <p:nvPr/>
        </p:nvSpPr>
        <p:spPr>
          <a:xfrm>
            <a:off x="15310275" y="68110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487" name="Google Shape;487;p28"/>
          <p:cNvSpPr txBox="1"/>
          <p:nvPr/>
        </p:nvSpPr>
        <p:spPr>
          <a:xfrm>
            <a:off x="11970975" y="68193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0.0</a:t>
            </a:r>
            <a:endParaRPr sz="2400"/>
          </a:p>
        </p:txBody>
      </p:sp>
      <p:sp>
        <p:nvSpPr>
          <p:cNvPr id="488" name="Google Shape;488;p28"/>
          <p:cNvSpPr txBox="1"/>
          <p:nvPr/>
        </p:nvSpPr>
        <p:spPr>
          <a:xfrm>
            <a:off x="11970975" y="34717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489" name="Google Shape;489;p28"/>
          <p:cNvSpPr txBox="1"/>
          <p:nvPr/>
        </p:nvSpPr>
        <p:spPr>
          <a:xfrm>
            <a:off x="14029650" y="5206125"/>
            <a:ext cx="31557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Area Under the Curve 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(AUC)</a:t>
            </a:r>
            <a:endParaRPr sz="2400"/>
          </a:p>
        </p:txBody>
      </p:sp>
      <p:sp>
        <p:nvSpPr>
          <p:cNvPr id="490" name="Google Shape;490;p28"/>
          <p:cNvSpPr/>
          <p:nvPr/>
        </p:nvSpPr>
        <p:spPr>
          <a:xfrm>
            <a:off x="3933388" y="4075150"/>
            <a:ext cx="1543325" cy="2557725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1" name="Google Shape;491;p28"/>
          <p:cNvSpPr/>
          <p:nvPr/>
        </p:nvSpPr>
        <p:spPr>
          <a:xfrm>
            <a:off x="3905100" y="4075150"/>
            <a:ext cx="1543325" cy="2557725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2" name="Google Shape;492;p28"/>
          <p:cNvSpPr/>
          <p:nvPr/>
        </p:nvSpPr>
        <p:spPr>
          <a:xfrm flipH="1">
            <a:off x="5462213" y="4075150"/>
            <a:ext cx="1543325" cy="2557725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3" name="Google Shape;493;p28"/>
          <p:cNvSpPr/>
          <p:nvPr/>
        </p:nvSpPr>
        <p:spPr>
          <a:xfrm flipH="1">
            <a:off x="5433925" y="4075150"/>
            <a:ext cx="1543325" cy="2557725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494" name="Google Shape;494;p28"/>
          <p:cNvCxnSpPr/>
          <p:nvPr/>
        </p:nvCxnSpPr>
        <p:spPr>
          <a:xfrm flipH="1">
            <a:off x="12731200" y="3710875"/>
            <a:ext cx="3013200" cy="3110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5" name="Google Shape;495;p28"/>
          <p:cNvSpPr txBox="1"/>
          <p:nvPr/>
        </p:nvSpPr>
        <p:spPr>
          <a:xfrm>
            <a:off x="13388325" y="7718225"/>
            <a:ext cx="2030400" cy="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AUC = 0.5</a:t>
            </a:r>
            <a:endParaRPr sz="240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9"/>
          <p:cNvSpPr txBox="1">
            <a:spLocks noGrp="1"/>
          </p:cNvSpPr>
          <p:nvPr>
            <p:ph type="title"/>
          </p:nvPr>
        </p:nvSpPr>
        <p:spPr>
          <a:xfrm>
            <a:off x="623400" y="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Determinism</a:t>
            </a: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8079450" y="3821075"/>
            <a:ext cx="2129100" cy="21291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H(</a:t>
            </a:r>
            <a:r>
              <a:rPr lang="en" sz="3000" b="1"/>
              <a:t>x</a:t>
            </a:r>
            <a:r>
              <a:rPr lang="en" sz="3000"/>
              <a:t>)</a:t>
            </a:r>
            <a:endParaRPr sz="3000"/>
          </a:p>
        </p:txBody>
      </p:sp>
      <p:cxnSp>
        <p:nvCxnSpPr>
          <p:cNvPr id="502" name="Google Shape;502;p29"/>
          <p:cNvCxnSpPr>
            <a:endCxn id="501" idx="2"/>
          </p:cNvCxnSpPr>
          <p:nvPr/>
        </p:nvCxnSpPr>
        <p:spPr>
          <a:xfrm>
            <a:off x="6786750" y="4885625"/>
            <a:ext cx="1292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3" name="Google Shape;503;p29"/>
          <p:cNvSpPr txBox="1"/>
          <p:nvPr/>
        </p:nvSpPr>
        <p:spPr>
          <a:xfrm>
            <a:off x="5893225" y="4562375"/>
            <a:ext cx="988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x</a:t>
            </a:r>
            <a:endParaRPr sz="3000" b="1"/>
          </a:p>
        </p:txBody>
      </p:sp>
      <p:sp>
        <p:nvSpPr>
          <p:cNvPr id="504" name="Google Shape;504;p29"/>
          <p:cNvSpPr txBox="1"/>
          <p:nvPr/>
        </p:nvSpPr>
        <p:spPr>
          <a:xfrm>
            <a:off x="11501250" y="4562375"/>
            <a:ext cx="988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y</a:t>
            </a:r>
            <a:endParaRPr sz="3000" b="1"/>
          </a:p>
        </p:txBody>
      </p:sp>
      <p:cxnSp>
        <p:nvCxnSpPr>
          <p:cNvPr id="505" name="Google Shape;505;p29"/>
          <p:cNvCxnSpPr/>
          <p:nvPr/>
        </p:nvCxnSpPr>
        <p:spPr>
          <a:xfrm>
            <a:off x="10208550" y="4885625"/>
            <a:ext cx="1292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0"/>
          <p:cNvSpPr txBox="1">
            <a:spLocks noGrp="1"/>
          </p:cNvSpPr>
          <p:nvPr>
            <p:ph type="title"/>
          </p:nvPr>
        </p:nvSpPr>
        <p:spPr>
          <a:xfrm>
            <a:off x="623400" y="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Probabilistic (Stochastic) Function</a:t>
            </a:r>
            <a:endParaRPr/>
          </a:p>
        </p:txBody>
      </p:sp>
      <p:sp>
        <p:nvSpPr>
          <p:cNvPr id="511" name="Google Shape;511;p30"/>
          <p:cNvSpPr/>
          <p:nvPr/>
        </p:nvSpPr>
        <p:spPr>
          <a:xfrm>
            <a:off x="8079450" y="3821075"/>
            <a:ext cx="2129100" cy="21291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H(</a:t>
            </a:r>
            <a:r>
              <a:rPr lang="en" sz="3000" b="1"/>
              <a:t>x</a:t>
            </a:r>
            <a:r>
              <a:rPr lang="en" sz="3000"/>
              <a:t>)</a:t>
            </a:r>
            <a:endParaRPr sz="3000"/>
          </a:p>
        </p:txBody>
      </p:sp>
      <p:cxnSp>
        <p:nvCxnSpPr>
          <p:cNvPr id="512" name="Google Shape;512;p30"/>
          <p:cNvCxnSpPr>
            <a:endCxn id="511" idx="2"/>
          </p:cNvCxnSpPr>
          <p:nvPr/>
        </p:nvCxnSpPr>
        <p:spPr>
          <a:xfrm>
            <a:off x="6786750" y="4885625"/>
            <a:ext cx="1292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3" name="Google Shape;513;p30"/>
          <p:cNvSpPr txBox="1"/>
          <p:nvPr/>
        </p:nvSpPr>
        <p:spPr>
          <a:xfrm>
            <a:off x="5893225" y="4562375"/>
            <a:ext cx="988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x</a:t>
            </a:r>
            <a:endParaRPr sz="3000" b="1"/>
          </a:p>
        </p:txBody>
      </p:sp>
      <p:sp>
        <p:nvSpPr>
          <p:cNvPr id="514" name="Google Shape;514;p30"/>
          <p:cNvSpPr txBox="1"/>
          <p:nvPr/>
        </p:nvSpPr>
        <p:spPr>
          <a:xfrm>
            <a:off x="11501250" y="4562375"/>
            <a:ext cx="372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42729"/>
                </a:solidFill>
                <a:highlight>
                  <a:srgbClr val="FFFFFF"/>
                </a:highlight>
              </a:rPr>
              <a:t>{</a:t>
            </a:r>
            <a:r>
              <a:rPr lang="en" sz="3000" b="1">
                <a:solidFill>
                  <a:srgbClr val="242729"/>
                </a:solidFill>
                <a:highlight>
                  <a:srgbClr val="FFFFFF"/>
                </a:highlight>
              </a:rPr>
              <a:t>y</a:t>
            </a:r>
            <a:r>
              <a:rPr lang="en" sz="3000" baseline="-25000">
                <a:solidFill>
                  <a:srgbClr val="242729"/>
                </a:solidFill>
                <a:highlight>
                  <a:srgbClr val="FFFFFF"/>
                </a:highlight>
              </a:rPr>
              <a:t>lower</a:t>
            </a:r>
            <a:r>
              <a:rPr lang="en" sz="3000">
                <a:solidFill>
                  <a:srgbClr val="242729"/>
                </a:solidFill>
                <a:highlight>
                  <a:srgbClr val="FFFFFF"/>
                </a:highlight>
              </a:rPr>
              <a:t> </a:t>
            </a:r>
            <a:r>
              <a:rPr lang="en" sz="3000" u="sng">
                <a:solidFill>
                  <a:srgbClr val="242729"/>
                </a:solidFill>
                <a:highlight>
                  <a:srgbClr val="FFFFFF"/>
                </a:highlight>
              </a:rPr>
              <a:t>&lt;</a:t>
            </a:r>
            <a:r>
              <a:rPr lang="en" sz="3000">
                <a:solidFill>
                  <a:srgbClr val="242729"/>
                </a:solidFill>
                <a:highlight>
                  <a:srgbClr val="FFFFFF"/>
                </a:highlight>
              </a:rPr>
              <a:t> </a:t>
            </a:r>
            <a:r>
              <a:rPr lang="en" sz="3000" b="1">
                <a:solidFill>
                  <a:srgbClr val="242729"/>
                </a:solidFill>
                <a:highlight>
                  <a:srgbClr val="FFFFFF"/>
                </a:highlight>
              </a:rPr>
              <a:t>y</a:t>
            </a:r>
            <a:r>
              <a:rPr lang="en" sz="3000">
                <a:solidFill>
                  <a:srgbClr val="242729"/>
                </a:solidFill>
                <a:highlight>
                  <a:srgbClr val="FFFFFF"/>
                </a:highlight>
              </a:rPr>
              <a:t> </a:t>
            </a:r>
            <a:r>
              <a:rPr lang="en" sz="3000" u="sng">
                <a:solidFill>
                  <a:srgbClr val="242729"/>
                </a:solidFill>
                <a:highlight>
                  <a:srgbClr val="FFFFFF"/>
                </a:highlight>
              </a:rPr>
              <a:t>&lt;</a:t>
            </a:r>
            <a:r>
              <a:rPr lang="en" sz="3000">
                <a:solidFill>
                  <a:srgbClr val="242729"/>
                </a:solidFill>
                <a:highlight>
                  <a:srgbClr val="FFFFFF"/>
                </a:highlight>
              </a:rPr>
              <a:t> </a:t>
            </a:r>
            <a:r>
              <a:rPr lang="en" sz="3000" b="1">
                <a:solidFill>
                  <a:srgbClr val="242729"/>
                </a:solidFill>
                <a:highlight>
                  <a:srgbClr val="FFFFFF"/>
                </a:highlight>
              </a:rPr>
              <a:t>y</a:t>
            </a:r>
            <a:r>
              <a:rPr lang="en" sz="3000" baseline="-25000">
                <a:solidFill>
                  <a:srgbClr val="242729"/>
                </a:solidFill>
                <a:highlight>
                  <a:srgbClr val="FFFFFF"/>
                </a:highlight>
              </a:rPr>
              <a:t>upper</a:t>
            </a:r>
            <a:r>
              <a:rPr lang="en" sz="3000">
                <a:solidFill>
                  <a:srgbClr val="242729"/>
                </a:solidFill>
                <a:highlight>
                  <a:srgbClr val="FFFFFF"/>
                </a:highlight>
              </a:rPr>
              <a:t>}</a:t>
            </a:r>
            <a:endParaRPr sz="3000" b="1"/>
          </a:p>
        </p:txBody>
      </p:sp>
      <p:cxnSp>
        <p:nvCxnSpPr>
          <p:cNvPr id="515" name="Google Shape;515;p30"/>
          <p:cNvCxnSpPr/>
          <p:nvPr/>
        </p:nvCxnSpPr>
        <p:spPr>
          <a:xfrm>
            <a:off x="10208550" y="4885625"/>
            <a:ext cx="1292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1"/>
          <p:cNvSpPr txBox="1">
            <a:spLocks noGrp="1"/>
          </p:cNvSpPr>
          <p:nvPr>
            <p:ph type="title"/>
          </p:nvPr>
        </p:nvSpPr>
        <p:spPr>
          <a:xfrm>
            <a:off x="623400" y="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521" name="Google Shape;521;p31"/>
          <p:cNvSpPr/>
          <p:nvPr/>
        </p:nvSpPr>
        <p:spPr>
          <a:xfrm>
            <a:off x="8079450" y="3821075"/>
            <a:ext cx="2129100" cy="21291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</a:t>
            </a:r>
            <a:endParaRPr sz="3000"/>
          </a:p>
        </p:txBody>
      </p:sp>
      <p:cxnSp>
        <p:nvCxnSpPr>
          <p:cNvPr id="522" name="Google Shape;522;p31"/>
          <p:cNvCxnSpPr>
            <a:endCxn id="521" idx="2"/>
          </p:cNvCxnSpPr>
          <p:nvPr/>
        </p:nvCxnSpPr>
        <p:spPr>
          <a:xfrm>
            <a:off x="6786750" y="4885625"/>
            <a:ext cx="1292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3" name="Google Shape;523;p31"/>
          <p:cNvSpPr txBox="1"/>
          <p:nvPr/>
        </p:nvSpPr>
        <p:spPr>
          <a:xfrm>
            <a:off x="5893225" y="4562375"/>
            <a:ext cx="988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x</a:t>
            </a:r>
            <a:endParaRPr sz="3000" b="1"/>
          </a:p>
        </p:txBody>
      </p:sp>
      <p:sp>
        <p:nvSpPr>
          <p:cNvPr id="524" name="Google Shape;524;p31"/>
          <p:cNvSpPr txBox="1"/>
          <p:nvPr/>
        </p:nvSpPr>
        <p:spPr>
          <a:xfrm>
            <a:off x="11501250" y="4562375"/>
            <a:ext cx="988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y</a:t>
            </a:r>
            <a:endParaRPr sz="3000" b="1"/>
          </a:p>
        </p:txBody>
      </p:sp>
      <p:cxnSp>
        <p:nvCxnSpPr>
          <p:cNvPr id="525" name="Google Shape;525;p31"/>
          <p:cNvCxnSpPr/>
          <p:nvPr/>
        </p:nvCxnSpPr>
        <p:spPr>
          <a:xfrm>
            <a:off x="10208550" y="4885625"/>
            <a:ext cx="1292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4"/>
          <p:cNvCxnSpPr/>
          <p:nvPr/>
        </p:nvCxnSpPr>
        <p:spPr>
          <a:xfrm>
            <a:off x="6165500" y="3963575"/>
            <a:ext cx="0" cy="2666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4"/>
          <p:cNvCxnSpPr/>
          <p:nvPr/>
        </p:nvCxnSpPr>
        <p:spPr>
          <a:xfrm rot="10800000">
            <a:off x="6165500" y="6629975"/>
            <a:ext cx="6622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4"/>
          <p:cNvSpPr txBox="1"/>
          <p:nvPr/>
        </p:nvSpPr>
        <p:spPr>
          <a:xfrm rot="-5400000">
            <a:off x="3984525" y="4469275"/>
            <a:ext cx="3353400" cy="9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Number of times a particular result occurs</a:t>
            </a:r>
            <a:endParaRPr sz="2400"/>
          </a:p>
        </p:txBody>
      </p:sp>
      <p:sp>
        <p:nvSpPr>
          <p:cNvPr id="87" name="Google Shape;87;p14"/>
          <p:cNvSpPr txBox="1"/>
          <p:nvPr/>
        </p:nvSpPr>
        <p:spPr>
          <a:xfrm>
            <a:off x="10280100" y="7021225"/>
            <a:ext cx="33534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Confidence score 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(for label “hello”): P</a:t>
            </a:r>
            <a:r>
              <a:rPr lang="en" sz="2400" baseline="-25000"/>
              <a:t>hello</a:t>
            </a:r>
            <a:endParaRPr sz="2400" baseline="-25000"/>
          </a:p>
        </p:txBody>
      </p:sp>
      <p:sp>
        <p:nvSpPr>
          <p:cNvPr id="88" name="Google Shape;88;p14"/>
          <p:cNvSpPr txBox="1"/>
          <p:nvPr/>
        </p:nvSpPr>
        <p:spPr>
          <a:xfrm>
            <a:off x="5784050" y="66299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0.0</a:t>
            </a:r>
            <a:endParaRPr sz="2400"/>
          </a:p>
        </p:txBody>
      </p:sp>
      <p:sp>
        <p:nvSpPr>
          <p:cNvPr id="89" name="Google Shape;89;p14"/>
          <p:cNvSpPr txBox="1"/>
          <p:nvPr/>
        </p:nvSpPr>
        <p:spPr>
          <a:xfrm>
            <a:off x="12025100" y="66299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90" name="Google Shape;90;p14"/>
          <p:cNvSpPr/>
          <p:nvPr/>
        </p:nvSpPr>
        <p:spPr>
          <a:xfrm>
            <a:off x="6182875" y="4581500"/>
            <a:ext cx="1755224" cy="2051551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Google Shape;91;p14"/>
          <p:cNvSpPr/>
          <p:nvPr/>
        </p:nvSpPr>
        <p:spPr>
          <a:xfrm>
            <a:off x="7661200" y="5265875"/>
            <a:ext cx="2369930" cy="1366848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Google Shape;92;p14"/>
          <p:cNvSpPr/>
          <p:nvPr/>
        </p:nvSpPr>
        <p:spPr>
          <a:xfrm flipH="1">
            <a:off x="7921751" y="4581500"/>
            <a:ext cx="1755224" cy="2051551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Google Shape;93;p14"/>
          <p:cNvSpPr/>
          <p:nvPr/>
        </p:nvSpPr>
        <p:spPr>
          <a:xfrm flipH="1">
            <a:off x="10009295" y="5265875"/>
            <a:ext cx="2369930" cy="1366848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623400" y="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a Threshold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6328100" y="2686175"/>
            <a:ext cx="59373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Histogram (“hello” vs. “not hello”)</a:t>
            </a:r>
            <a:endParaRPr sz="3000"/>
          </a:p>
        </p:txBody>
      </p:sp>
      <p:sp>
        <p:nvSpPr>
          <p:cNvPr id="96" name="Google Shape;96;p14"/>
          <p:cNvSpPr txBox="1"/>
          <p:nvPr/>
        </p:nvSpPr>
        <p:spPr>
          <a:xfrm>
            <a:off x="9092875" y="3451975"/>
            <a:ext cx="34941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True Positives (TP)</a:t>
            </a:r>
            <a:endParaRPr sz="2400"/>
          </a:p>
        </p:txBody>
      </p:sp>
      <p:sp>
        <p:nvSpPr>
          <p:cNvPr id="97" name="Google Shape;97;p14"/>
          <p:cNvSpPr txBox="1"/>
          <p:nvPr/>
        </p:nvSpPr>
        <p:spPr>
          <a:xfrm>
            <a:off x="5985425" y="3451975"/>
            <a:ext cx="34941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True Negatives (TN)</a:t>
            </a:r>
            <a:endParaRPr sz="2400"/>
          </a:p>
        </p:txBody>
      </p:sp>
      <p:cxnSp>
        <p:nvCxnSpPr>
          <p:cNvPr id="98" name="Google Shape;98;p14"/>
          <p:cNvCxnSpPr/>
          <p:nvPr/>
        </p:nvCxnSpPr>
        <p:spPr>
          <a:xfrm>
            <a:off x="9286100" y="3971275"/>
            <a:ext cx="0" cy="3096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9" name="Google Shape;99;p14"/>
          <p:cNvSpPr txBox="1"/>
          <p:nvPr/>
        </p:nvSpPr>
        <p:spPr>
          <a:xfrm>
            <a:off x="7711700" y="7067825"/>
            <a:ext cx="23505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Threshold: 0.5</a:t>
            </a:r>
            <a:endParaRPr sz="2400"/>
          </a:p>
        </p:txBody>
      </p:sp>
      <p:sp>
        <p:nvSpPr>
          <p:cNvPr id="100" name="Google Shape;100;p14"/>
          <p:cNvSpPr txBox="1"/>
          <p:nvPr/>
        </p:nvSpPr>
        <p:spPr>
          <a:xfrm>
            <a:off x="12586975" y="4356575"/>
            <a:ext cx="3157800" cy="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False Positives (FP)</a:t>
            </a:r>
            <a:endParaRPr sz="2400"/>
          </a:p>
        </p:txBody>
      </p:sp>
      <p:cxnSp>
        <p:nvCxnSpPr>
          <p:cNvPr id="101" name="Google Shape;101;p14"/>
          <p:cNvCxnSpPr>
            <a:stCxn id="100" idx="1"/>
          </p:cNvCxnSpPr>
          <p:nvPr/>
        </p:nvCxnSpPr>
        <p:spPr>
          <a:xfrm flipH="1">
            <a:off x="9429175" y="4811225"/>
            <a:ext cx="3157800" cy="1671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14"/>
          <p:cNvCxnSpPr>
            <a:stCxn id="96" idx="2"/>
          </p:cNvCxnSpPr>
          <p:nvPr/>
        </p:nvCxnSpPr>
        <p:spPr>
          <a:xfrm flipH="1">
            <a:off x="10398625" y="4075075"/>
            <a:ext cx="441300" cy="1419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4"/>
          <p:cNvCxnSpPr>
            <a:stCxn id="97" idx="2"/>
          </p:cNvCxnSpPr>
          <p:nvPr/>
        </p:nvCxnSpPr>
        <p:spPr>
          <a:xfrm>
            <a:off x="7732475" y="4075075"/>
            <a:ext cx="80700" cy="88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" name="Google Shape;104;p14"/>
          <p:cNvSpPr txBox="1"/>
          <p:nvPr/>
        </p:nvSpPr>
        <p:spPr>
          <a:xfrm>
            <a:off x="3389150" y="7139475"/>
            <a:ext cx="31578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False Negatives (FN)</a:t>
            </a:r>
            <a:endParaRPr sz="2400"/>
          </a:p>
        </p:txBody>
      </p:sp>
      <p:cxnSp>
        <p:nvCxnSpPr>
          <p:cNvPr id="105" name="Google Shape;105;p14"/>
          <p:cNvCxnSpPr>
            <a:stCxn id="104" idx="3"/>
          </p:cNvCxnSpPr>
          <p:nvPr/>
        </p:nvCxnSpPr>
        <p:spPr>
          <a:xfrm rot="10800000" flipH="1">
            <a:off x="6546950" y="6444375"/>
            <a:ext cx="1494600" cy="1030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Footer Placeholder 2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2"/>
          <p:cNvSpPr/>
          <p:nvPr/>
        </p:nvSpPr>
        <p:spPr>
          <a:xfrm>
            <a:off x="5199300" y="2319275"/>
            <a:ext cx="7889400" cy="31962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Computer</a:t>
            </a:r>
            <a:endParaRPr sz="3000"/>
          </a:p>
        </p:txBody>
      </p:sp>
      <p:sp>
        <p:nvSpPr>
          <p:cNvPr id="531" name="Google Shape;531;p32"/>
          <p:cNvSpPr txBox="1">
            <a:spLocks noGrp="1"/>
          </p:cNvSpPr>
          <p:nvPr>
            <p:ph type="title"/>
          </p:nvPr>
        </p:nvSpPr>
        <p:spPr>
          <a:xfrm>
            <a:off x="623400" y="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532" name="Google Shape;532;p32"/>
          <p:cNvSpPr/>
          <p:nvPr/>
        </p:nvSpPr>
        <p:spPr>
          <a:xfrm>
            <a:off x="8079450" y="2642450"/>
            <a:ext cx="2129100" cy="21291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</a:t>
            </a:r>
            <a:endParaRPr sz="3000"/>
          </a:p>
        </p:txBody>
      </p:sp>
      <p:cxnSp>
        <p:nvCxnSpPr>
          <p:cNvPr id="533" name="Google Shape;533;p32"/>
          <p:cNvCxnSpPr>
            <a:endCxn id="532" idx="2"/>
          </p:cNvCxnSpPr>
          <p:nvPr/>
        </p:nvCxnSpPr>
        <p:spPr>
          <a:xfrm>
            <a:off x="6786750" y="3707000"/>
            <a:ext cx="1292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4" name="Google Shape;534;p32"/>
          <p:cNvSpPr txBox="1"/>
          <p:nvPr/>
        </p:nvSpPr>
        <p:spPr>
          <a:xfrm>
            <a:off x="5893225" y="3383750"/>
            <a:ext cx="988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x</a:t>
            </a:r>
            <a:endParaRPr sz="3000" b="1"/>
          </a:p>
        </p:txBody>
      </p:sp>
      <p:sp>
        <p:nvSpPr>
          <p:cNvPr id="535" name="Google Shape;535;p32"/>
          <p:cNvSpPr txBox="1"/>
          <p:nvPr/>
        </p:nvSpPr>
        <p:spPr>
          <a:xfrm>
            <a:off x="11501250" y="3383750"/>
            <a:ext cx="988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y</a:t>
            </a:r>
            <a:endParaRPr sz="3000" b="1"/>
          </a:p>
        </p:txBody>
      </p:sp>
      <p:cxnSp>
        <p:nvCxnSpPr>
          <p:cNvPr id="536" name="Google Shape;536;p32"/>
          <p:cNvCxnSpPr/>
          <p:nvPr/>
        </p:nvCxnSpPr>
        <p:spPr>
          <a:xfrm>
            <a:off x="10208550" y="3707000"/>
            <a:ext cx="1292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7" name="Google Shape;537;p32"/>
          <p:cNvSpPr/>
          <p:nvPr/>
        </p:nvSpPr>
        <p:spPr>
          <a:xfrm>
            <a:off x="5199300" y="6045625"/>
            <a:ext cx="7889400" cy="3196200"/>
          </a:xfrm>
          <a:prstGeom prst="rect">
            <a:avLst/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Embedded Device</a:t>
            </a:r>
            <a:endParaRPr sz="3000"/>
          </a:p>
        </p:txBody>
      </p:sp>
      <p:sp>
        <p:nvSpPr>
          <p:cNvPr id="538" name="Google Shape;538;p32"/>
          <p:cNvSpPr/>
          <p:nvPr/>
        </p:nvSpPr>
        <p:spPr>
          <a:xfrm>
            <a:off x="8079450" y="6368800"/>
            <a:ext cx="2129100" cy="21291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</a:t>
            </a:r>
            <a:endParaRPr sz="3000"/>
          </a:p>
        </p:txBody>
      </p:sp>
      <p:cxnSp>
        <p:nvCxnSpPr>
          <p:cNvPr id="539" name="Google Shape;539;p32"/>
          <p:cNvCxnSpPr>
            <a:endCxn id="538" idx="2"/>
          </p:cNvCxnSpPr>
          <p:nvPr/>
        </p:nvCxnSpPr>
        <p:spPr>
          <a:xfrm>
            <a:off x="6786750" y="7433350"/>
            <a:ext cx="1292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0" name="Google Shape;540;p32"/>
          <p:cNvSpPr txBox="1"/>
          <p:nvPr/>
        </p:nvSpPr>
        <p:spPr>
          <a:xfrm>
            <a:off x="5893225" y="7110100"/>
            <a:ext cx="988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x</a:t>
            </a:r>
            <a:endParaRPr sz="3000" b="1"/>
          </a:p>
        </p:txBody>
      </p:sp>
      <p:sp>
        <p:nvSpPr>
          <p:cNvPr id="541" name="Google Shape;541;p32"/>
          <p:cNvSpPr txBox="1"/>
          <p:nvPr/>
        </p:nvSpPr>
        <p:spPr>
          <a:xfrm>
            <a:off x="11501250" y="7110100"/>
            <a:ext cx="988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y</a:t>
            </a:r>
            <a:endParaRPr sz="3000" b="1"/>
          </a:p>
        </p:txBody>
      </p:sp>
      <p:cxnSp>
        <p:nvCxnSpPr>
          <p:cNvPr id="542" name="Google Shape;542;p32"/>
          <p:cNvCxnSpPr/>
          <p:nvPr/>
        </p:nvCxnSpPr>
        <p:spPr>
          <a:xfrm>
            <a:off x="10208550" y="7433350"/>
            <a:ext cx="1292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Footer Placeholder 1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 txBox="1">
            <a:spLocks noGrp="1"/>
          </p:cNvSpPr>
          <p:nvPr>
            <p:ph type="title"/>
          </p:nvPr>
        </p:nvSpPr>
        <p:spPr>
          <a:xfrm>
            <a:off x="623400" y="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Average Filter (MAF)</a:t>
            </a:r>
            <a:endParaRPr/>
          </a:p>
        </p:txBody>
      </p:sp>
      <p:cxnSp>
        <p:nvCxnSpPr>
          <p:cNvPr id="548" name="Google Shape;548;p33"/>
          <p:cNvCxnSpPr/>
          <p:nvPr/>
        </p:nvCxnSpPr>
        <p:spPr>
          <a:xfrm>
            <a:off x="11262163" y="3774388"/>
            <a:ext cx="0" cy="2666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9" name="Google Shape;549;p33"/>
          <p:cNvCxnSpPr/>
          <p:nvPr/>
        </p:nvCxnSpPr>
        <p:spPr>
          <a:xfrm rot="10800000">
            <a:off x="11262038" y="6440788"/>
            <a:ext cx="5106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50" name="Google Shape;550;p33"/>
          <p:cNvSpPr txBox="1"/>
          <p:nvPr/>
        </p:nvSpPr>
        <p:spPr>
          <a:xfrm>
            <a:off x="9876763" y="5096688"/>
            <a:ext cx="12177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target</a:t>
            </a:r>
            <a:endParaRPr sz="2400" baseline="-25000"/>
          </a:p>
        </p:txBody>
      </p:sp>
      <p:sp>
        <p:nvSpPr>
          <p:cNvPr id="551" name="Google Shape;551;p33"/>
          <p:cNvSpPr txBox="1"/>
          <p:nvPr/>
        </p:nvSpPr>
        <p:spPr>
          <a:xfrm>
            <a:off x="10538538" y="6440788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</a:t>
            </a:r>
            <a:endParaRPr sz="2400"/>
          </a:p>
        </p:txBody>
      </p:sp>
      <p:sp>
        <p:nvSpPr>
          <p:cNvPr id="552" name="Google Shape;552;p33"/>
          <p:cNvSpPr txBox="1"/>
          <p:nvPr/>
        </p:nvSpPr>
        <p:spPr>
          <a:xfrm>
            <a:off x="10499263" y="3774388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553" name="Google Shape;553;p33"/>
          <p:cNvSpPr txBox="1"/>
          <p:nvPr/>
        </p:nvSpPr>
        <p:spPr>
          <a:xfrm>
            <a:off x="12252300" y="6592588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2.0</a:t>
            </a:r>
            <a:endParaRPr sz="2400"/>
          </a:p>
        </p:txBody>
      </p:sp>
      <p:cxnSp>
        <p:nvCxnSpPr>
          <p:cNvPr id="554" name="Google Shape;554;p33"/>
          <p:cNvCxnSpPr/>
          <p:nvPr/>
        </p:nvCxnSpPr>
        <p:spPr>
          <a:xfrm>
            <a:off x="11490763" y="6288988"/>
            <a:ext cx="0" cy="30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5" name="Google Shape;555;p33"/>
          <p:cNvCxnSpPr/>
          <p:nvPr/>
        </p:nvCxnSpPr>
        <p:spPr>
          <a:xfrm>
            <a:off x="11719363" y="6288988"/>
            <a:ext cx="0" cy="30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6" name="Google Shape;556;p33"/>
          <p:cNvCxnSpPr/>
          <p:nvPr/>
        </p:nvCxnSpPr>
        <p:spPr>
          <a:xfrm>
            <a:off x="11947963" y="6288988"/>
            <a:ext cx="0" cy="30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7" name="Google Shape;557;p33"/>
          <p:cNvCxnSpPr/>
          <p:nvPr/>
        </p:nvCxnSpPr>
        <p:spPr>
          <a:xfrm>
            <a:off x="12176563" y="6288988"/>
            <a:ext cx="0" cy="30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8" name="Google Shape;558;p33"/>
          <p:cNvCxnSpPr/>
          <p:nvPr/>
        </p:nvCxnSpPr>
        <p:spPr>
          <a:xfrm>
            <a:off x="12405163" y="6288988"/>
            <a:ext cx="0" cy="30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9" name="Google Shape;559;p33"/>
          <p:cNvCxnSpPr/>
          <p:nvPr/>
        </p:nvCxnSpPr>
        <p:spPr>
          <a:xfrm>
            <a:off x="12633763" y="6288988"/>
            <a:ext cx="0" cy="30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0" name="Google Shape;560;p33"/>
          <p:cNvCxnSpPr/>
          <p:nvPr/>
        </p:nvCxnSpPr>
        <p:spPr>
          <a:xfrm>
            <a:off x="12862363" y="6288988"/>
            <a:ext cx="0" cy="30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1" name="Google Shape;561;p33"/>
          <p:cNvCxnSpPr/>
          <p:nvPr/>
        </p:nvCxnSpPr>
        <p:spPr>
          <a:xfrm>
            <a:off x="13090963" y="6288988"/>
            <a:ext cx="0" cy="30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2" name="Google Shape;562;p33"/>
          <p:cNvCxnSpPr/>
          <p:nvPr/>
        </p:nvCxnSpPr>
        <p:spPr>
          <a:xfrm>
            <a:off x="13319563" y="6288988"/>
            <a:ext cx="0" cy="30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3" name="Google Shape;563;p33"/>
          <p:cNvCxnSpPr/>
          <p:nvPr/>
        </p:nvCxnSpPr>
        <p:spPr>
          <a:xfrm>
            <a:off x="13548163" y="6288988"/>
            <a:ext cx="0" cy="30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Google Shape;564;p33"/>
          <p:cNvCxnSpPr/>
          <p:nvPr/>
        </p:nvCxnSpPr>
        <p:spPr>
          <a:xfrm>
            <a:off x="13776763" y="6288988"/>
            <a:ext cx="0" cy="30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5" name="Google Shape;565;p33"/>
          <p:cNvCxnSpPr/>
          <p:nvPr/>
        </p:nvCxnSpPr>
        <p:spPr>
          <a:xfrm>
            <a:off x="14005363" y="6288988"/>
            <a:ext cx="0" cy="30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6" name="Google Shape;566;p33"/>
          <p:cNvCxnSpPr/>
          <p:nvPr/>
        </p:nvCxnSpPr>
        <p:spPr>
          <a:xfrm>
            <a:off x="14233963" y="6288988"/>
            <a:ext cx="0" cy="30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7" name="Google Shape;567;p33"/>
          <p:cNvCxnSpPr/>
          <p:nvPr/>
        </p:nvCxnSpPr>
        <p:spPr>
          <a:xfrm>
            <a:off x="14462563" y="6288988"/>
            <a:ext cx="0" cy="30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8" name="Google Shape;568;p33"/>
          <p:cNvCxnSpPr/>
          <p:nvPr/>
        </p:nvCxnSpPr>
        <p:spPr>
          <a:xfrm>
            <a:off x="14691163" y="6288988"/>
            <a:ext cx="0" cy="30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9" name="Google Shape;569;p33"/>
          <p:cNvCxnSpPr/>
          <p:nvPr/>
        </p:nvCxnSpPr>
        <p:spPr>
          <a:xfrm>
            <a:off x="14919763" y="6288988"/>
            <a:ext cx="0" cy="30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0" name="Google Shape;570;p33"/>
          <p:cNvCxnSpPr/>
          <p:nvPr/>
        </p:nvCxnSpPr>
        <p:spPr>
          <a:xfrm>
            <a:off x="15148363" y="6288988"/>
            <a:ext cx="0" cy="30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1" name="Google Shape;571;p33"/>
          <p:cNvCxnSpPr/>
          <p:nvPr/>
        </p:nvCxnSpPr>
        <p:spPr>
          <a:xfrm>
            <a:off x="15376963" y="6288988"/>
            <a:ext cx="0" cy="30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2" name="Google Shape;572;p33"/>
          <p:cNvCxnSpPr/>
          <p:nvPr/>
        </p:nvCxnSpPr>
        <p:spPr>
          <a:xfrm>
            <a:off x="15605563" y="6288988"/>
            <a:ext cx="0" cy="30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3" name="Google Shape;573;p33"/>
          <p:cNvCxnSpPr/>
          <p:nvPr/>
        </p:nvCxnSpPr>
        <p:spPr>
          <a:xfrm>
            <a:off x="15834163" y="6288988"/>
            <a:ext cx="0" cy="30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4" name="Google Shape;574;p33"/>
          <p:cNvSpPr txBox="1"/>
          <p:nvPr/>
        </p:nvSpPr>
        <p:spPr>
          <a:xfrm>
            <a:off x="13623900" y="6592588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4.0</a:t>
            </a:r>
            <a:endParaRPr sz="2400"/>
          </a:p>
        </p:txBody>
      </p:sp>
      <p:sp>
        <p:nvSpPr>
          <p:cNvPr id="575" name="Google Shape;575;p33"/>
          <p:cNvSpPr txBox="1"/>
          <p:nvPr/>
        </p:nvSpPr>
        <p:spPr>
          <a:xfrm>
            <a:off x="14995500" y="6592588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6.0</a:t>
            </a:r>
            <a:endParaRPr sz="2400"/>
          </a:p>
        </p:txBody>
      </p:sp>
      <p:sp>
        <p:nvSpPr>
          <p:cNvPr id="576" name="Google Shape;576;p33"/>
          <p:cNvSpPr txBox="1"/>
          <p:nvPr/>
        </p:nvSpPr>
        <p:spPr>
          <a:xfrm>
            <a:off x="15299986" y="6918988"/>
            <a:ext cx="13341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Time (s)</a:t>
            </a:r>
            <a:endParaRPr sz="2400"/>
          </a:p>
        </p:txBody>
      </p:sp>
      <p:cxnSp>
        <p:nvCxnSpPr>
          <p:cNvPr id="577" name="Google Shape;577;p33"/>
          <p:cNvCxnSpPr/>
          <p:nvPr/>
        </p:nvCxnSpPr>
        <p:spPr>
          <a:xfrm rot="10800000" flipH="1">
            <a:off x="11284663" y="6158238"/>
            <a:ext cx="209100" cy="2853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8" name="Google Shape;578;p33"/>
          <p:cNvCxnSpPr/>
          <p:nvPr/>
        </p:nvCxnSpPr>
        <p:spPr>
          <a:xfrm>
            <a:off x="11503263" y="6158388"/>
            <a:ext cx="228000" cy="1521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9" name="Google Shape;579;p33"/>
          <p:cNvCxnSpPr/>
          <p:nvPr/>
        </p:nvCxnSpPr>
        <p:spPr>
          <a:xfrm rot="10800000">
            <a:off x="11731213" y="6310613"/>
            <a:ext cx="228300" cy="759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0" name="Google Shape;580;p33"/>
          <p:cNvCxnSpPr/>
          <p:nvPr/>
        </p:nvCxnSpPr>
        <p:spPr>
          <a:xfrm flipH="1">
            <a:off x="11959938" y="6291463"/>
            <a:ext cx="227700" cy="954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1" name="Google Shape;581;p33"/>
          <p:cNvCxnSpPr/>
          <p:nvPr/>
        </p:nvCxnSpPr>
        <p:spPr>
          <a:xfrm rot="10800000">
            <a:off x="12178263" y="6291463"/>
            <a:ext cx="228000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2" name="Google Shape;582;p33"/>
          <p:cNvCxnSpPr/>
          <p:nvPr/>
        </p:nvCxnSpPr>
        <p:spPr>
          <a:xfrm flipH="1">
            <a:off x="12406788" y="4252588"/>
            <a:ext cx="246600" cy="20388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3" name="Google Shape;583;p33"/>
          <p:cNvCxnSpPr/>
          <p:nvPr/>
        </p:nvCxnSpPr>
        <p:spPr>
          <a:xfrm>
            <a:off x="12662913" y="4271613"/>
            <a:ext cx="200100" cy="19440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33"/>
          <p:cNvCxnSpPr/>
          <p:nvPr/>
        </p:nvCxnSpPr>
        <p:spPr>
          <a:xfrm rot="10800000" flipH="1">
            <a:off x="12872013" y="6125213"/>
            <a:ext cx="216600" cy="1092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33"/>
          <p:cNvCxnSpPr/>
          <p:nvPr/>
        </p:nvCxnSpPr>
        <p:spPr>
          <a:xfrm rot="10800000">
            <a:off x="13088463" y="6125113"/>
            <a:ext cx="237900" cy="2709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6" name="Google Shape;586;p33"/>
          <p:cNvCxnSpPr/>
          <p:nvPr/>
        </p:nvCxnSpPr>
        <p:spPr>
          <a:xfrm rot="10800000" flipH="1">
            <a:off x="13326363" y="6324613"/>
            <a:ext cx="223500" cy="714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7" name="Google Shape;587;p33"/>
          <p:cNvCxnSpPr/>
          <p:nvPr/>
        </p:nvCxnSpPr>
        <p:spPr>
          <a:xfrm rot="10800000" flipH="1">
            <a:off x="13554963" y="6315313"/>
            <a:ext cx="227700" cy="45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8" name="Google Shape;588;p33"/>
          <p:cNvCxnSpPr/>
          <p:nvPr/>
        </p:nvCxnSpPr>
        <p:spPr>
          <a:xfrm flipH="1">
            <a:off x="13782738" y="6248688"/>
            <a:ext cx="228000" cy="666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9" name="Google Shape;589;p33"/>
          <p:cNvCxnSpPr/>
          <p:nvPr/>
        </p:nvCxnSpPr>
        <p:spPr>
          <a:xfrm>
            <a:off x="14010738" y="6248688"/>
            <a:ext cx="228000" cy="1044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0" name="Google Shape;590;p33"/>
          <p:cNvCxnSpPr/>
          <p:nvPr/>
        </p:nvCxnSpPr>
        <p:spPr>
          <a:xfrm flipH="1">
            <a:off x="14238888" y="4436988"/>
            <a:ext cx="231900" cy="19164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1" name="Google Shape;591;p33"/>
          <p:cNvCxnSpPr/>
          <p:nvPr/>
        </p:nvCxnSpPr>
        <p:spPr>
          <a:xfrm rot="10800000" flipH="1">
            <a:off x="14470788" y="4389588"/>
            <a:ext cx="247200" cy="474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2" name="Google Shape;592;p33"/>
          <p:cNvCxnSpPr/>
          <p:nvPr/>
        </p:nvCxnSpPr>
        <p:spPr>
          <a:xfrm rot="10800000">
            <a:off x="14718038" y="4389563"/>
            <a:ext cx="199500" cy="3516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33"/>
          <p:cNvCxnSpPr/>
          <p:nvPr/>
        </p:nvCxnSpPr>
        <p:spPr>
          <a:xfrm>
            <a:off x="14917538" y="4741163"/>
            <a:ext cx="228000" cy="16635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" name="Google Shape;594;p33"/>
          <p:cNvCxnSpPr/>
          <p:nvPr/>
        </p:nvCxnSpPr>
        <p:spPr>
          <a:xfrm flipH="1">
            <a:off x="15145588" y="6352288"/>
            <a:ext cx="247200" cy="525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5" name="Google Shape;595;p33"/>
          <p:cNvCxnSpPr/>
          <p:nvPr/>
        </p:nvCxnSpPr>
        <p:spPr>
          <a:xfrm rot="10800000" flipH="1">
            <a:off x="15392788" y="6190588"/>
            <a:ext cx="218700" cy="1617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6" name="Google Shape;596;p33"/>
          <p:cNvCxnSpPr/>
          <p:nvPr/>
        </p:nvCxnSpPr>
        <p:spPr>
          <a:xfrm rot="10800000">
            <a:off x="15611538" y="6190438"/>
            <a:ext cx="228000" cy="858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7" name="Google Shape;597;p33"/>
          <p:cNvCxnSpPr/>
          <p:nvPr/>
        </p:nvCxnSpPr>
        <p:spPr>
          <a:xfrm>
            <a:off x="15839538" y="6276238"/>
            <a:ext cx="270900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8" name="Google Shape;598;p33"/>
          <p:cNvCxnSpPr/>
          <p:nvPr/>
        </p:nvCxnSpPr>
        <p:spPr>
          <a:xfrm rot="10800000" flipH="1">
            <a:off x="11294163" y="6343688"/>
            <a:ext cx="199500" cy="89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9" name="Google Shape;599;p33"/>
          <p:cNvCxnSpPr/>
          <p:nvPr/>
        </p:nvCxnSpPr>
        <p:spPr>
          <a:xfrm flipH="1">
            <a:off x="11493538" y="6239188"/>
            <a:ext cx="233100" cy="104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0" name="Google Shape;600;p33"/>
          <p:cNvCxnSpPr/>
          <p:nvPr/>
        </p:nvCxnSpPr>
        <p:spPr>
          <a:xfrm>
            <a:off x="11726638" y="6239188"/>
            <a:ext cx="223500" cy="429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1" name="Google Shape;601;p33"/>
          <p:cNvCxnSpPr/>
          <p:nvPr/>
        </p:nvCxnSpPr>
        <p:spPr>
          <a:xfrm rot="10800000">
            <a:off x="11950038" y="6281938"/>
            <a:ext cx="237600" cy="618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2" name="Google Shape;602;p33"/>
          <p:cNvCxnSpPr/>
          <p:nvPr/>
        </p:nvCxnSpPr>
        <p:spPr>
          <a:xfrm rot="10800000" flipH="1">
            <a:off x="12187638" y="6286738"/>
            <a:ext cx="228000" cy="570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3" name="Google Shape;603;p33"/>
          <p:cNvCxnSpPr/>
          <p:nvPr/>
        </p:nvCxnSpPr>
        <p:spPr>
          <a:xfrm flipH="1">
            <a:off x="12415588" y="5307663"/>
            <a:ext cx="228300" cy="9792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4" name="Google Shape;604;p33"/>
          <p:cNvCxnSpPr/>
          <p:nvPr/>
        </p:nvCxnSpPr>
        <p:spPr>
          <a:xfrm rot="10800000" flipH="1">
            <a:off x="12643888" y="5264763"/>
            <a:ext cx="185400" cy="429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5" name="Google Shape;605;p33"/>
          <p:cNvCxnSpPr/>
          <p:nvPr/>
        </p:nvCxnSpPr>
        <p:spPr>
          <a:xfrm rot="10800000">
            <a:off x="12829288" y="5264863"/>
            <a:ext cx="266100" cy="9648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6" name="Google Shape;606;p33"/>
          <p:cNvCxnSpPr/>
          <p:nvPr/>
        </p:nvCxnSpPr>
        <p:spPr>
          <a:xfrm>
            <a:off x="13095388" y="6229663"/>
            <a:ext cx="22800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7" name="Google Shape;607;p33"/>
          <p:cNvCxnSpPr/>
          <p:nvPr/>
        </p:nvCxnSpPr>
        <p:spPr>
          <a:xfrm rot="10800000">
            <a:off x="13323288" y="6229538"/>
            <a:ext cx="233100" cy="1332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608;p33"/>
          <p:cNvCxnSpPr/>
          <p:nvPr/>
        </p:nvCxnSpPr>
        <p:spPr>
          <a:xfrm rot="10800000" flipH="1">
            <a:off x="13556388" y="6319838"/>
            <a:ext cx="228000" cy="429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9" name="Google Shape;609;p33"/>
          <p:cNvCxnSpPr/>
          <p:nvPr/>
        </p:nvCxnSpPr>
        <p:spPr>
          <a:xfrm flipH="1">
            <a:off x="13784388" y="6296213"/>
            <a:ext cx="223500" cy="237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0" name="Google Shape;610;p33"/>
          <p:cNvCxnSpPr/>
          <p:nvPr/>
        </p:nvCxnSpPr>
        <p:spPr>
          <a:xfrm rot="10800000" flipH="1">
            <a:off x="14007888" y="6267713"/>
            <a:ext cx="218700" cy="285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1" name="Google Shape;611;p33"/>
          <p:cNvCxnSpPr/>
          <p:nvPr/>
        </p:nvCxnSpPr>
        <p:spPr>
          <a:xfrm flipH="1">
            <a:off x="14226688" y="5317163"/>
            <a:ext cx="251700" cy="9507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2" name="Google Shape;612;p33"/>
          <p:cNvCxnSpPr/>
          <p:nvPr/>
        </p:nvCxnSpPr>
        <p:spPr>
          <a:xfrm rot="10800000" flipH="1">
            <a:off x="14478388" y="4452263"/>
            <a:ext cx="213900" cy="8649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3" name="Google Shape;613;p33"/>
          <p:cNvCxnSpPr/>
          <p:nvPr/>
        </p:nvCxnSpPr>
        <p:spPr>
          <a:xfrm rot="10800000">
            <a:off x="14692288" y="4452363"/>
            <a:ext cx="237600" cy="104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3"/>
          <p:cNvCxnSpPr/>
          <p:nvPr/>
        </p:nvCxnSpPr>
        <p:spPr>
          <a:xfrm>
            <a:off x="14929888" y="4556763"/>
            <a:ext cx="199500" cy="9126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3"/>
          <p:cNvCxnSpPr/>
          <p:nvPr/>
        </p:nvCxnSpPr>
        <p:spPr>
          <a:xfrm rot="10800000">
            <a:off x="15129388" y="5469263"/>
            <a:ext cx="252000" cy="9030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616;p33"/>
          <p:cNvCxnSpPr/>
          <p:nvPr/>
        </p:nvCxnSpPr>
        <p:spPr>
          <a:xfrm rot="10800000" flipH="1">
            <a:off x="15381388" y="6286763"/>
            <a:ext cx="237600" cy="855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7" name="Google Shape;617;p33"/>
          <p:cNvCxnSpPr/>
          <p:nvPr/>
        </p:nvCxnSpPr>
        <p:spPr>
          <a:xfrm flipH="1">
            <a:off x="15618988" y="6210663"/>
            <a:ext cx="213900" cy="762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8" name="Google Shape;618;p33"/>
          <p:cNvCxnSpPr/>
          <p:nvPr/>
        </p:nvCxnSpPr>
        <p:spPr>
          <a:xfrm>
            <a:off x="15832888" y="6210663"/>
            <a:ext cx="270900" cy="666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9" name="Google Shape;619;p33"/>
          <p:cNvCxnSpPr/>
          <p:nvPr/>
        </p:nvCxnSpPr>
        <p:spPr>
          <a:xfrm rot="10800000">
            <a:off x="11085038" y="4611988"/>
            <a:ext cx="528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20" name="Google Shape;620;p33"/>
          <p:cNvSpPr txBox="1"/>
          <p:nvPr/>
        </p:nvSpPr>
        <p:spPr>
          <a:xfrm>
            <a:off x="9383613" y="4334688"/>
            <a:ext cx="17109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Threshold</a:t>
            </a:r>
            <a:endParaRPr sz="2400" baseline="-25000"/>
          </a:p>
        </p:txBody>
      </p:sp>
      <p:pic>
        <p:nvPicPr>
          <p:cNvPr id="621" name="Google Shape;6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425" y="5373000"/>
            <a:ext cx="5539058" cy="9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33"/>
          <p:cNvSpPr txBox="1"/>
          <p:nvPr/>
        </p:nvSpPr>
        <p:spPr>
          <a:xfrm>
            <a:off x="1653913" y="3934800"/>
            <a:ext cx="5912100" cy="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Simple Moving Average (SMA)</a:t>
            </a:r>
            <a:endParaRPr sz="3000"/>
          </a:p>
        </p:txBody>
      </p:sp>
      <p:sp>
        <p:nvSpPr>
          <p:cNvPr id="623" name="Google Shape;623;p33"/>
          <p:cNvSpPr txBox="1"/>
          <p:nvPr/>
        </p:nvSpPr>
        <p:spPr>
          <a:xfrm>
            <a:off x="11837263" y="2889800"/>
            <a:ext cx="1593000" cy="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“stopping”</a:t>
            </a:r>
            <a:endParaRPr sz="2400"/>
          </a:p>
        </p:txBody>
      </p:sp>
      <p:sp>
        <p:nvSpPr>
          <p:cNvPr id="624" name="Google Shape;624;p33"/>
          <p:cNvSpPr txBox="1"/>
          <p:nvPr/>
        </p:nvSpPr>
        <p:spPr>
          <a:xfrm>
            <a:off x="13894663" y="2889800"/>
            <a:ext cx="1593000" cy="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“stop”</a:t>
            </a:r>
            <a:endParaRPr sz="2400"/>
          </a:p>
        </p:txBody>
      </p:sp>
      <p:sp>
        <p:nvSpPr>
          <p:cNvPr id="80" name="Footer Placeholder 7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4"/>
          <p:cNvSpPr txBox="1">
            <a:spLocks noGrp="1"/>
          </p:cNvSpPr>
          <p:nvPr>
            <p:ph type="title"/>
          </p:nvPr>
        </p:nvSpPr>
        <p:spPr>
          <a:xfrm>
            <a:off x="623400" y="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Hold-off</a:t>
            </a:r>
            <a:endParaRPr/>
          </a:p>
        </p:txBody>
      </p:sp>
      <p:cxnSp>
        <p:nvCxnSpPr>
          <p:cNvPr id="630" name="Google Shape;630;p34"/>
          <p:cNvCxnSpPr/>
          <p:nvPr/>
        </p:nvCxnSpPr>
        <p:spPr>
          <a:xfrm rot="10800000">
            <a:off x="2764345" y="7353313"/>
            <a:ext cx="12975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31" name="Google Shape;631;p34"/>
          <p:cNvSpPr/>
          <p:nvPr/>
        </p:nvSpPr>
        <p:spPr>
          <a:xfrm>
            <a:off x="2878450" y="5739325"/>
            <a:ext cx="522600" cy="547500"/>
          </a:xfrm>
          <a:prstGeom prst="rect">
            <a:avLst/>
          </a:prstGeom>
          <a:solidFill>
            <a:srgbClr val="F4CC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4"/>
          <p:cNvSpPr/>
          <p:nvPr/>
        </p:nvSpPr>
        <p:spPr>
          <a:xfrm>
            <a:off x="3401050" y="5739325"/>
            <a:ext cx="636600" cy="5475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4"/>
          <p:cNvSpPr/>
          <p:nvPr/>
        </p:nvSpPr>
        <p:spPr>
          <a:xfrm>
            <a:off x="9197050" y="5739325"/>
            <a:ext cx="4000200" cy="5475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4"/>
          <p:cNvSpPr/>
          <p:nvPr/>
        </p:nvSpPr>
        <p:spPr>
          <a:xfrm>
            <a:off x="7576650" y="2241725"/>
            <a:ext cx="522600" cy="547500"/>
          </a:xfrm>
          <a:prstGeom prst="rect">
            <a:avLst/>
          </a:prstGeom>
          <a:solidFill>
            <a:srgbClr val="F4CC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4"/>
          <p:cNvSpPr txBox="1"/>
          <p:nvPr/>
        </p:nvSpPr>
        <p:spPr>
          <a:xfrm>
            <a:off x="14454461" y="7353300"/>
            <a:ext cx="1365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Time </a:t>
            </a:r>
            <a:endParaRPr sz="2400"/>
          </a:p>
        </p:txBody>
      </p:sp>
      <p:sp>
        <p:nvSpPr>
          <p:cNvPr id="636" name="Google Shape;636;p34"/>
          <p:cNvSpPr/>
          <p:nvPr/>
        </p:nvSpPr>
        <p:spPr>
          <a:xfrm>
            <a:off x="7576650" y="3021125"/>
            <a:ext cx="522600" cy="5475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4"/>
          <p:cNvSpPr txBox="1"/>
          <p:nvPr/>
        </p:nvSpPr>
        <p:spPr>
          <a:xfrm>
            <a:off x="8099250" y="2241725"/>
            <a:ext cx="26121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CPU utilized</a:t>
            </a:r>
            <a:endParaRPr sz="2400"/>
          </a:p>
        </p:txBody>
      </p:sp>
      <p:sp>
        <p:nvSpPr>
          <p:cNvPr id="638" name="Google Shape;638;p34"/>
          <p:cNvSpPr txBox="1"/>
          <p:nvPr/>
        </p:nvSpPr>
        <p:spPr>
          <a:xfrm>
            <a:off x="8099250" y="3021125"/>
            <a:ext cx="26121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CPU idle</a:t>
            </a:r>
            <a:endParaRPr sz="2400"/>
          </a:p>
        </p:txBody>
      </p:sp>
      <p:sp>
        <p:nvSpPr>
          <p:cNvPr id="639" name="Google Shape;639;p34"/>
          <p:cNvSpPr txBox="1"/>
          <p:nvPr/>
        </p:nvSpPr>
        <p:spPr>
          <a:xfrm>
            <a:off x="8302950" y="4665288"/>
            <a:ext cx="18372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 &gt; P</a:t>
            </a:r>
            <a:r>
              <a:rPr lang="en" sz="2400" baseline="-25000"/>
              <a:t>TH</a:t>
            </a:r>
            <a:endParaRPr sz="2400" baseline="-25000"/>
          </a:p>
        </p:txBody>
      </p:sp>
      <p:cxnSp>
        <p:nvCxnSpPr>
          <p:cNvPr id="640" name="Google Shape;640;p34"/>
          <p:cNvCxnSpPr/>
          <p:nvPr/>
        </p:nvCxnSpPr>
        <p:spPr>
          <a:xfrm rot="10800000">
            <a:off x="9197050" y="5149950"/>
            <a:ext cx="0" cy="627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1" name="Google Shape;641;p34"/>
          <p:cNvSpPr txBox="1"/>
          <p:nvPr/>
        </p:nvSpPr>
        <p:spPr>
          <a:xfrm>
            <a:off x="8560450" y="8214025"/>
            <a:ext cx="48219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Perform “action”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 inference for x seconds</a:t>
            </a:r>
            <a:endParaRPr sz="2400"/>
          </a:p>
        </p:txBody>
      </p:sp>
      <p:cxnSp>
        <p:nvCxnSpPr>
          <p:cNvPr id="642" name="Google Shape;642;p34"/>
          <p:cNvCxnSpPr>
            <a:endCxn id="633" idx="2"/>
          </p:cNvCxnSpPr>
          <p:nvPr/>
        </p:nvCxnSpPr>
        <p:spPr>
          <a:xfrm rot="10800000" flipH="1">
            <a:off x="10394950" y="6286825"/>
            <a:ext cx="802200" cy="1927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3" name="Google Shape;643;p34"/>
          <p:cNvSpPr/>
          <p:nvPr/>
        </p:nvSpPr>
        <p:spPr>
          <a:xfrm>
            <a:off x="4037650" y="5739325"/>
            <a:ext cx="522600" cy="547500"/>
          </a:xfrm>
          <a:prstGeom prst="rect">
            <a:avLst/>
          </a:prstGeom>
          <a:solidFill>
            <a:srgbClr val="F4CC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34"/>
          <p:cNvSpPr/>
          <p:nvPr/>
        </p:nvSpPr>
        <p:spPr>
          <a:xfrm>
            <a:off x="4560250" y="5739325"/>
            <a:ext cx="636600" cy="5475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4"/>
          <p:cNvSpPr/>
          <p:nvPr/>
        </p:nvSpPr>
        <p:spPr>
          <a:xfrm>
            <a:off x="5196850" y="5739325"/>
            <a:ext cx="522600" cy="547500"/>
          </a:xfrm>
          <a:prstGeom prst="rect">
            <a:avLst/>
          </a:prstGeom>
          <a:solidFill>
            <a:srgbClr val="F4CC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34"/>
          <p:cNvSpPr/>
          <p:nvPr/>
        </p:nvSpPr>
        <p:spPr>
          <a:xfrm>
            <a:off x="5719450" y="5739325"/>
            <a:ext cx="636600" cy="5475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4"/>
          <p:cNvSpPr/>
          <p:nvPr/>
        </p:nvSpPr>
        <p:spPr>
          <a:xfrm>
            <a:off x="6356050" y="5739325"/>
            <a:ext cx="522600" cy="547500"/>
          </a:xfrm>
          <a:prstGeom prst="rect">
            <a:avLst/>
          </a:prstGeom>
          <a:solidFill>
            <a:srgbClr val="F4CC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4"/>
          <p:cNvSpPr/>
          <p:nvPr/>
        </p:nvSpPr>
        <p:spPr>
          <a:xfrm>
            <a:off x="6878650" y="5739325"/>
            <a:ext cx="636600" cy="5475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4"/>
          <p:cNvSpPr/>
          <p:nvPr/>
        </p:nvSpPr>
        <p:spPr>
          <a:xfrm>
            <a:off x="7515250" y="5739325"/>
            <a:ext cx="522600" cy="547500"/>
          </a:xfrm>
          <a:prstGeom prst="rect">
            <a:avLst/>
          </a:prstGeom>
          <a:solidFill>
            <a:srgbClr val="F4CC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4"/>
          <p:cNvSpPr/>
          <p:nvPr/>
        </p:nvSpPr>
        <p:spPr>
          <a:xfrm>
            <a:off x="8037850" y="5739325"/>
            <a:ext cx="636600" cy="5475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4"/>
          <p:cNvSpPr/>
          <p:nvPr/>
        </p:nvSpPr>
        <p:spPr>
          <a:xfrm>
            <a:off x="8674450" y="5739325"/>
            <a:ext cx="522600" cy="547500"/>
          </a:xfrm>
          <a:prstGeom prst="rect">
            <a:avLst/>
          </a:prstGeom>
          <a:solidFill>
            <a:srgbClr val="F4CC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4"/>
          <p:cNvSpPr/>
          <p:nvPr/>
        </p:nvSpPr>
        <p:spPr>
          <a:xfrm>
            <a:off x="13197250" y="5739325"/>
            <a:ext cx="522600" cy="547500"/>
          </a:xfrm>
          <a:prstGeom prst="rect">
            <a:avLst/>
          </a:prstGeom>
          <a:solidFill>
            <a:srgbClr val="F4CC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4"/>
          <p:cNvSpPr/>
          <p:nvPr/>
        </p:nvSpPr>
        <p:spPr>
          <a:xfrm>
            <a:off x="13719850" y="5739325"/>
            <a:ext cx="636600" cy="5475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4"/>
          <p:cNvSpPr/>
          <p:nvPr/>
        </p:nvSpPr>
        <p:spPr>
          <a:xfrm>
            <a:off x="14356450" y="5739325"/>
            <a:ext cx="522600" cy="547500"/>
          </a:xfrm>
          <a:prstGeom prst="rect">
            <a:avLst/>
          </a:prstGeom>
          <a:solidFill>
            <a:srgbClr val="F4CC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4"/>
          <p:cNvSpPr/>
          <p:nvPr/>
        </p:nvSpPr>
        <p:spPr>
          <a:xfrm>
            <a:off x="14879050" y="5739325"/>
            <a:ext cx="636600" cy="5475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623400" y="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Coprocessor</a:t>
            </a:r>
            <a:endParaRPr/>
          </a:p>
        </p:txBody>
      </p:sp>
      <p:sp>
        <p:nvSpPr>
          <p:cNvPr id="661" name="Google Shape;661;p35"/>
          <p:cNvSpPr/>
          <p:nvPr/>
        </p:nvSpPr>
        <p:spPr>
          <a:xfrm>
            <a:off x="6920675" y="4570800"/>
            <a:ext cx="1145400" cy="1145400"/>
          </a:xfrm>
          <a:prstGeom prst="rect">
            <a:avLst/>
          </a:prstGeom>
          <a:solidFill>
            <a:srgbClr val="CCCC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5"/>
          <p:cNvSpPr/>
          <p:nvPr/>
        </p:nvSpPr>
        <p:spPr>
          <a:xfrm>
            <a:off x="11616575" y="4090500"/>
            <a:ext cx="2106000" cy="2106000"/>
          </a:xfrm>
          <a:prstGeom prst="rect">
            <a:avLst/>
          </a:prstGeom>
          <a:solidFill>
            <a:srgbClr val="CCCC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5"/>
          <p:cNvSpPr/>
          <p:nvPr/>
        </p:nvSpPr>
        <p:spPr>
          <a:xfrm rot="5400000">
            <a:off x="4734475" y="4877400"/>
            <a:ext cx="1767900" cy="532200"/>
          </a:xfrm>
          <a:prstGeom prst="trapezoid">
            <a:avLst>
              <a:gd name="adj" fmla="val 91088"/>
            </a:avLst>
          </a:prstGeom>
          <a:solidFill>
            <a:srgbClr val="E6B8A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4" name="Google Shape;664;p35"/>
          <p:cNvCxnSpPr>
            <a:stCxn id="663" idx="0"/>
            <a:endCxn id="661" idx="1"/>
          </p:cNvCxnSpPr>
          <p:nvPr/>
        </p:nvCxnSpPr>
        <p:spPr>
          <a:xfrm>
            <a:off x="5884525" y="5143500"/>
            <a:ext cx="1036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" name="Google Shape;665;p35"/>
          <p:cNvCxnSpPr>
            <a:stCxn id="661" idx="3"/>
            <a:endCxn id="662" idx="1"/>
          </p:cNvCxnSpPr>
          <p:nvPr/>
        </p:nvCxnSpPr>
        <p:spPr>
          <a:xfrm>
            <a:off x="8066075" y="5143500"/>
            <a:ext cx="3550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6" name="Google Shape;666;p35"/>
          <p:cNvSpPr txBox="1"/>
          <p:nvPr/>
        </p:nvSpPr>
        <p:spPr>
          <a:xfrm>
            <a:off x="4565425" y="6027450"/>
            <a:ext cx="2106000" cy="6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Microphone</a:t>
            </a:r>
            <a:endParaRPr sz="2400"/>
          </a:p>
        </p:txBody>
      </p:sp>
      <p:sp>
        <p:nvSpPr>
          <p:cNvPr id="667" name="Google Shape;667;p35"/>
          <p:cNvSpPr txBox="1"/>
          <p:nvPr/>
        </p:nvSpPr>
        <p:spPr>
          <a:xfrm>
            <a:off x="6440375" y="6027450"/>
            <a:ext cx="2106000" cy="8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ARM Cortex-M4</a:t>
            </a:r>
            <a:endParaRPr sz="2400"/>
          </a:p>
        </p:txBody>
      </p:sp>
      <p:sp>
        <p:nvSpPr>
          <p:cNvPr id="668" name="Google Shape;668;p35"/>
          <p:cNvSpPr txBox="1"/>
          <p:nvPr/>
        </p:nvSpPr>
        <p:spPr>
          <a:xfrm>
            <a:off x="11616575" y="6196500"/>
            <a:ext cx="2106000" cy="8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ARM Cortex-M7</a:t>
            </a:r>
            <a:endParaRPr sz="2400"/>
          </a:p>
        </p:txBody>
      </p:sp>
      <p:sp>
        <p:nvSpPr>
          <p:cNvPr id="669" name="Google Shape;669;p35"/>
          <p:cNvSpPr txBox="1"/>
          <p:nvPr/>
        </p:nvSpPr>
        <p:spPr>
          <a:xfrm>
            <a:off x="8788325" y="4259550"/>
            <a:ext cx="2106000" cy="8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GPIO, UART, I</a:t>
            </a:r>
            <a:r>
              <a:rPr lang="en" sz="2400" baseline="30000"/>
              <a:t>2</a:t>
            </a:r>
            <a:r>
              <a:rPr lang="en" sz="2400"/>
              <a:t>C, etc.</a:t>
            </a:r>
            <a:endParaRPr sz="240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4" name="Google Shape;674;p36"/>
          <p:cNvCxnSpPr/>
          <p:nvPr/>
        </p:nvCxnSpPr>
        <p:spPr>
          <a:xfrm>
            <a:off x="1210625" y="1516175"/>
            <a:ext cx="0" cy="2666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675;p36"/>
          <p:cNvCxnSpPr/>
          <p:nvPr/>
        </p:nvCxnSpPr>
        <p:spPr>
          <a:xfrm rot="10800000">
            <a:off x="1210625" y="4182575"/>
            <a:ext cx="6622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6" name="Google Shape;676;p36"/>
          <p:cNvSpPr txBox="1"/>
          <p:nvPr/>
        </p:nvSpPr>
        <p:spPr>
          <a:xfrm rot="-5400000">
            <a:off x="-970350" y="2021875"/>
            <a:ext cx="3353400" cy="9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Number of times a particular result occurs</a:t>
            </a:r>
            <a:endParaRPr sz="2400"/>
          </a:p>
        </p:txBody>
      </p:sp>
      <p:sp>
        <p:nvSpPr>
          <p:cNvPr id="677" name="Google Shape;677;p36"/>
          <p:cNvSpPr txBox="1"/>
          <p:nvPr/>
        </p:nvSpPr>
        <p:spPr>
          <a:xfrm>
            <a:off x="7725950" y="4393650"/>
            <a:ext cx="33534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Confidence score 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(for target class): P</a:t>
            </a:r>
            <a:r>
              <a:rPr lang="en" sz="2400" baseline="-25000"/>
              <a:t>hello</a:t>
            </a:r>
            <a:endParaRPr sz="2400" baseline="-25000"/>
          </a:p>
        </p:txBody>
      </p:sp>
      <p:sp>
        <p:nvSpPr>
          <p:cNvPr id="678" name="Google Shape;678;p36"/>
          <p:cNvSpPr txBox="1"/>
          <p:nvPr/>
        </p:nvSpPr>
        <p:spPr>
          <a:xfrm>
            <a:off x="829175" y="41825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0.0</a:t>
            </a:r>
            <a:endParaRPr sz="2400"/>
          </a:p>
        </p:txBody>
      </p:sp>
      <p:sp>
        <p:nvSpPr>
          <p:cNvPr id="679" name="Google Shape;679;p36"/>
          <p:cNvSpPr txBox="1"/>
          <p:nvPr/>
        </p:nvSpPr>
        <p:spPr>
          <a:xfrm>
            <a:off x="7070225" y="41825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680" name="Google Shape;680;p36"/>
          <p:cNvSpPr/>
          <p:nvPr/>
        </p:nvSpPr>
        <p:spPr>
          <a:xfrm>
            <a:off x="1228000" y="2134100"/>
            <a:ext cx="1755224" cy="2051551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1" name="Google Shape;681;p36"/>
          <p:cNvSpPr/>
          <p:nvPr/>
        </p:nvSpPr>
        <p:spPr>
          <a:xfrm>
            <a:off x="2706325" y="2818475"/>
            <a:ext cx="2369930" cy="1366848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2" name="Google Shape;682;p36"/>
          <p:cNvSpPr/>
          <p:nvPr/>
        </p:nvSpPr>
        <p:spPr>
          <a:xfrm flipH="1">
            <a:off x="2966876" y="2134100"/>
            <a:ext cx="1755224" cy="2051551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3" name="Google Shape;683;p36"/>
          <p:cNvSpPr/>
          <p:nvPr/>
        </p:nvSpPr>
        <p:spPr>
          <a:xfrm flipH="1">
            <a:off x="5054420" y="2818475"/>
            <a:ext cx="2369930" cy="1366848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4" name="Google Shape;684;p36"/>
          <p:cNvSpPr txBox="1"/>
          <p:nvPr/>
        </p:nvSpPr>
        <p:spPr>
          <a:xfrm>
            <a:off x="381575" y="252475"/>
            <a:ext cx="78993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Histogram (target class vs. non-target class)</a:t>
            </a:r>
            <a:endParaRPr sz="3000"/>
          </a:p>
        </p:txBody>
      </p:sp>
      <p:sp>
        <p:nvSpPr>
          <p:cNvPr id="685" name="Google Shape;685;p36"/>
          <p:cNvSpPr txBox="1"/>
          <p:nvPr/>
        </p:nvSpPr>
        <p:spPr>
          <a:xfrm>
            <a:off x="1030550" y="734850"/>
            <a:ext cx="41730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Non-target class (negative)</a:t>
            </a:r>
            <a:endParaRPr sz="2400"/>
          </a:p>
        </p:txBody>
      </p:sp>
      <p:cxnSp>
        <p:nvCxnSpPr>
          <p:cNvPr id="686" name="Google Shape;686;p36"/>
          <p:cNvCxnSpPr/>
          <p:nvPr/>
        </p:nvCxnSpPr>
        <p:spPr>
          <a:xfrm>
            <a:off x="4089100" y="1523875"/>
            <a:ext cx="0" cy="3096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87" name="Google Shape;687;p36"/>
          <p:cNvSpPr txBox="1"/>
          <p:nvPr/>
        </p:nvSpPr>
        <p:spPr>
          <a:xfrm>
            <a:off x="2263225" y="4660775"/>
            <a:ext cx="7629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</a:t>
            </a:r>
            <a:endParaRPr sz="2400"/>
          </a:p>
        </p:txBody>
      </p:sp>
      <p:sp>
        <p:nvSpPr>
          <p:cNvPr id="688" name="Google Shape;688;p36"/>
          <p:cNvSpPr txBox="1"/>
          <p:nvPr/>
        </p:nvSpPr>
        <p:spPr>
          <a:xfrm>
            <a:off x="7632100" y="1909175"/>
            <a:ext cx="3157800" cy="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Target class (positive)</a:t>
            </a:r>
            <a:endParaRPr sz="2400"/>
          </a:p>
        </p:txBody>
      </p:sp>
      <p:cxnSp>
        <p:nvCxnSpPr>
          <p:cNvPr id="689" name="Google Shape;689;p36"/>
          <p:cNvCxnSpPr/>
          <p:nvPr/>
        </p:nvCxnSpPr>
        <p:spPr>
          <a:xfrm flipH="1">
            <a:off x="6539750" y="2447425"/>
            <a:ext cx="1186200" cy="885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0" name="Google Shape;690;p36"/>
          <p:cNvCxnSpPr/>
          <p:nvPr/>
        </p:nvCxnSpPr>
        <p:spPr>
          <a:xfrm>
            <a:off x="1960275" y="1291275"/>
            <a:ext cx="300300" cy="1156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1" name="Google Shape;691;p36"/>
          <p:cNvCxnSpPr/>
          <p:nvPr/>
        </p:nvCxnSpPr>
        <p:spPr>
          <a:xfrm>
            <a:off x="4761375" y="1523875"/>
            <a:ext cx="0" cy="3096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92" name="Google Shape;692;p36"/>
          <p:cNvCxnSpPr/>
          <p:nvPr/>
        </p:nvCxnSpPr>
        <p:spPr>
          <a:xfrm>
            <a:off x="2979850" y="1523875"/>
            <a:ext cx="0" cy="3096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93" name="Google Shape;693;p36"/>
          <p:cNvCxnSpPr/>
          <p:nvPr/>
        </p:nvCxnSpPr>
        <p:spPr>
          <a:xfrm>
            <a:off x="2644675" y="1523875"/>
            <a:ext cx="0" cy="3096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94" name="Google Shape;694;p36"/>
          <p:cNvSpPr txBox="1"/>
          <p:nvPr/>
        </p:nvSpPr>
        <p:spPr>
          <a:xfrm>
            <a:off x="2598400" y="4660775"/>
            <a:ext cx="7629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</a:t>
            </a:r>
            <a:endParaRPr sz="2400"/>
          </a:p>
        </p:txBody>
      </p:sp>
      <p:sp>
        <p:nvSpPr>
          <p:cNvPr id="695" name="Google Shape;695;p36"/>
          <p:cNvSpPr txBox="1"/>
          <p:nvPr/>
        </p:nvSpPr>
        <p:spPr>
          <a:xfrm>
            <a:off x="3697275" y="4660775"/>
            <a:ext cx="7629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</a:t>
            </a:r>
            <a:endParaRPr sz="2400"/>
          </a:p>
        </p:txBody>
      </p:sp>
      <p:sp>
        <p:nvSpPr>
          <p:cNvPr id="696" name="Google Shape;696;p36"/>
          <p:cNvSpPr txBox="1"/>
          <p:nvPr/>
        </p:nvSpPr>
        <p:spPr>
          <a:xfrm>
            <a:off x="4379925" y="4660775"/>
            <a:ext cx="7629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</a:t>
            </a:r>
            <a:endParaRPr sz="240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1" name="Google Shape;701;p37"/>
          <p:cNvCxnSpPr/>
          <p:nvPr/>
        </p:nvCxnSpPr>
        <p:spPr>
          <a:xfrm rot="10800000">
            <a:off x="1337250" y="4326450"/>
            <a:ext cx="3339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2" name="Google Shape;702;p37"/>
          <p:cNvCxnSpPr/>
          <p:nvPr/>
        </p:nvCxnSpPr>
        <p:spPr>
          <a:xfrm rot="5400000">
            <a:off x="-332400" y="2652650"/>
            <a:ext cx="3339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3" name="Google Shape;703;p37"/>
          <p:cNvSpPr txBox="1"/>
          <p:nvPr/>
        </p:nvSpPr>
        <p:spPr>
          <a:xfrm>
            <a:off x="466050" y="-12"/>
            <a:ext cx="5081700" cy="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</a:t>
            </a:r>
            <a:endParaRPr sz="3000"/>
          </a:p>
        </p:txBody>
      </p:sp>
      <p:sp>
        <p:nvSpPr>
          <p:cNvPr id="704" name="Google Shape;704;p37"/>
          <p:cNvSpPr txBox="1"/>
          <p:nvPr/>
        </p:nvSpPr>
        <p:spPr>
          <a:xfrm>
            <a:off x="0" y="2261925"/>
            <a:ext cx="1337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TPR</a:t>
            </a:r>
            <a:endParaRPr sz="2400"/>
          </a:p>
        </p:txBody>
      </p:sp>
      <p:sp>
        <p:nvSpPr>
          <p:cNvPr id="705" name="Google Shape;705;p37"/>
          <p:cNvSpPr txBox="1"/>
          <p:nvPr/>
        </p:nvSpPr>
        <p:spPr>
          <a:xfrm>
            <a:off x="2338350" y="4322300"/>
            <a:ext cx="1337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FPR</a:t>
            </a:r>
            <a:endParaRPr sz="2400"/>
          </a:p>
        </p:txBody>
      </p:sp>
      <p:sp>
        <p:nvSpPr>
          <p:cNvPr id="706" name="Google Shape;706;p37"/>
          <p:cNvSpPr txBox="1"/>
          <p:nvPr/>
        </p:nvSpPr>
        <p:spPr>
          <a:xfrm>
            <a:off x="3913650" y="4322300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707" name="Google Shape;707;p37"/>
          <p:cNvSpPr txBox="1"/>
          <p:nvPr/>
        </p:nvSpPr>
        <p:spPr>
          <a:xfrm>
            <a:off x="574350" y="4330600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0.0</a:t>
            </a:r>
            <a:endParaRPr sz="2400"/>
          </a:p>
        </p:txBody>
      </p:sp>
      <p:sp>
        <p:nvSpPr>
          <p:cNvPr id="708" name="Google Shape;708;p37"/>
          <p:cNvSpPr txBox="1"/>
          <p:nvPr/>
        </p:nvSpPr>
        <p:spPr>
          <a:xfrm>
            <a:off x="574350" y="983000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709" name="Google Shape;709;p37"/>
          <p:cNvSpPr/>
          <p:nvPr/>
        </p:nvSpPr>
        <p:spPr>
          <a:xfrm>
            <a:off x="1349850" y="1218404"/>
            <a:ext cx="2975125" cy="3113750"/>
          </a:xfrm>
          <a:custGeom>
            <a:avLst/>
            <a:gdLst/>
            <a:ahLst/>
            <a:cxnLst/>
            <a:rect l="l" t="t" r="r" b="b"/>
            <a:pathLst>
              <a:path w="119005" h="124550" extrusionOk="0">
                <a:moveTo>
                  <a:pt x="0" y="124550"/>
                </a:moveTo>
                <a:cubicBezTo>
                  <a:pt x="1267" y="114221"/>
                  <a:pt x="3802" y="78228"/>
                  <a:pt x="7604" y="62576"/>
                </a:cubicBezTo>
                <a:cubicBezTo>
                  <a:pt x="11406" y="46924"/>
                  <a:pt x="15968" y="39511"/>
                  <a:pt x="22812" y="30639"/>
                </a:cubicBezTo>
                <a:cubicBezTo>
                  <a:pt x="29656" y="21768"/>
                  <a:pt x="40175" y="13973"/>
                  <a:pt x="48666" y="9347"/>
                </a:cubicBezTo>
                <a:cubicBezTo>
                  <a:pt x="57157" y="4721"/>
                  <a:pt x="64825" y="4405"/>
                  <a:pt x="73760" y="2884"/>
                </a:cubicBezTo>
                <a:cubicBezTo>
                  <a:pt x="82695" y="1363"/>
                  <a:pt x="94735" y="666"/>
                  <a:pt x="102276" y="222"/>
                </a:cubicBezTo>
                <a:cubicBezTo>
                  <a:pt x="109817" y="-222"/>
                  <a:pt x="116217" y="222"/>
                  <a:pt x="119005" y="22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710" name="Google Shape;710;p37"/>
          <p:cNvCxnSpPr/>
          <p:nvPr/>
        </p:nvCxnSpPr>
        <p:spPr>
          <a:xfrm rot="10800000">
            <a:off x="7331600" y="4326450"/>
            <a:ext cx="3339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1" name="Google Shape;711;p37"/>
          <p:cNvCxnSpPr/>
          <p:nvPr/>
        </p:nvCxnSpPr>
        <p:spPr>
          <a:xfrm rot="5400000">
            <a:off x="5661950" y="2652650"/>
            <a:ext cx="3339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2" name="Google Shape;712;p37"/>
          <p:cNvSpPr txBox="1"/>
          <p:nvPr/>
        </p:nvSpPr>
        <p:spPr>
          <a:xfrm>
            <a:off x="6460400" y="-12"/>
            <a:ext cx="5081700" cy="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</a:t>
            </a:r>
            <a:endParaRPr sz="3000"/>
          </a:p>
        </p:txBody>
      </p:sp>
      <p:sp>
        <p:nvSpPr>
          <p:cNvPr id="713" name="Google Shape;713;p37"/>
          <p:cNvSpPr txBox="1"/>
          <p:nvPr/>
        </p:nvSpPr>
        <p:spPr>
          <a:xfrm>
            <a:off x="5994350" y="2261925"/>
            <a:ext cx="1337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TPR</a:t>
            </a:r>
            <a:endParaRPr sz="2400"/>
          </a:p>
        </p:txBody>
      </p:sp>
      <p:sp>
        <p:nvSpPr>
          <p:cNvPr id="714" name="Google Shape;714;p37"/>
          <p:cNvSpPr txBox="1"/>
          <p:nvPr/>
        </p:nvSpPr>
        <p:spPr>
          <a:xfrm>
            <a:off x="8332700" y="4322300"/>
            <a:ext cx="1337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FPR</a:t>
            </a:r>
            <a:endParaRPr sz="2400"/>
          </a:p>
        </p:txBody>
      </p:sp>
      <p:sp>
        <p:nvSpPr>
          <p:cNvPr id="715" name="Google Shape;715;p37"/>
          <p:cNvSpPr txBox="1"/>
          <p:nvPr/>
        </p:nvSpPr>
        <p:spPr>
          <a:xfrm>
            <a:off x="9908000" y="4322300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716" name="Google Shape;716;p37"/>
          <p:cNvSpPr txBox="1"/>
          <p:nvPr/>
        </p:nvSpPr>
        <p:spPr>
          <a:xfrm>
            <a:off x="6568700" y="4330600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0.0</a:t>
            </a:r>
            <a:endParaRPr sz="2400"/>
          </a:p>
        </p:txBody>
      </p:sp>
      <p:sp>
        <p:nvSpPr>
          <p:cNvPr id="717" name="Google Shape;717;p37"/>
          <p:cNvSpPr txBox="1"/>
          <p:nvPr/>
        </p:nvSpPr>
        <p:spPr>
          <a:xfrm>
            <a:off x="6568700" y="983000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cxnSp>
        <p:nvCxnSpPr>
          <p:cNvPr id="718" name="Google Shape;718;p37"/>
          <p:cNvCxnSpPr/>
          <p:nvPr/>
        </p:nvCxnSpPr>
        <p:spPr>
          <a:xfrm rot="10800000">
            <a:off x="1673275" y="9448750"/>
            <a:ext cx="3339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9" name="Google Shape;719;p37"/>
          <p:cNvCxnSpPr/>
          <p:nvPr/>
        </p:nvCxnSpPr>
        <p:spPr>
          <a:xfrm rot="5400000">
            <a:off x="3625" y="7774950"/>
            <a:ext cx="3339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0" name="Google Shape;720;p37"/>
          <p:cNvSpPr txBox="1"/>
          <p:nvPr/>
        </p:nvSpPr>
        <p:spPr>
          <a:xfrm>
            <a:off x="802075" y="5122288"/>
            <a:ext cx="5081700" cy="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</a:t>
            </a:r>
            <a:endParaRPr sz="3000"/>
          </a:p>
        </p:txBody>
      </p:sp>
      <p:sp>
        <p:nvSpPr>
          <p:cNvPr id="721" name="Google Shape;721;p37"/>
          <p:cNvSpPr txBox="1"/>
          <p:nvPr/>
        </p:nvSpPr>
        <p:spPr>
          <a:xfrm>
            <a:off x="336025" y="7384225"/>
            <a:ext cx="1337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TPR</a:t>
            </a:r>
            <a:endParaRPr sz="2400"/>
          </a:p>
        </p:txBody>
      </p:sp>
      <p:sp>
        <p:nvSpPr>
          <p:cNvPr id="722" name="Google Shape;722;p37"/>
          <p:cNvSpPr txBox="1"/>
          <p:nvPr/>
        </p:nvSpPr>
        <p:spPr>
          <a:xfrm>
            <a:off x="2674375" y="9444600"/>
            <a:ext cx="1337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FPR</a:t>
            </a:r>
            <a:endParaRPr sz="2400"/>
          </a:p>
        </p:txBody>
      </p:sp>
      <p:sp>
        <p:nvSpPr>
          <p:cNvPr id="723" name="Google Shape;723;p37"/>
          <p:cNvSpPr txBox="1"/>
          <p:nvPr/>
        </p:nvSpPr>
        <p:spPr>
          <a:xfrm>
            <a:off x="4249675" y="9444600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724" name="Google Shape;724;p37"/>
          <p:cNvSpPr txBox="1"/>
          <p:nvPr/>
        </p:nvSpPr>
        <p:spPr>
          <a:xfrm>
            <a:off x="910375" y="9452900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0.0</a:t>
            </a:r>
            <a:endParaRPr sz="2400"/>
          </a:p>
        </p:txBody>
      </p:sp>
      <p:sp>
        <p:nvSpPr>
          <p:cNvPr id="725" name="Google Shape;725;p37"/>
          <p:cNvSpPr txBox="1"/>
          <p:nvPr/>
        </p:nvSpPr>
        <p:spPr>
          <a:xfrm>
            <a:off x="910375" y="6105300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cxnSp>
        <p:nvCxnSpPr>
          <p:cNvPr id="726" name="Google Shape;726;p37"/>
          <p:cNvCxnSpPr/>
          <p:nvPr/>
        </p:nvCxnSpPr>
        <p:spPr>
          <a:xfrm rot="10800000">
            <a:off x="7336025" y="9448750"/>
            <a:ext cx="3339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7" name="Google Shape;727;p37"/>
          <p:cNvCxnSpPr/>
          <p:nvPr/>
        </p:nvCxnSpPr>
        <p:spPr>
          <a:xfrm rot="5400000">
            <a:off x="5666375" y="7774950"/>
            <a:ext cx="3339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8" name="Google Shape;728;p37"/>
          <p:cNvSpPr txBox="1"/>
          <p:nvPr/>
        </p:nvSpPr>
        <p:spPr>
          <a:xfrm>
            <a:off x="6464825" y="5122288"/>
            <a:ext cx="5081700" cy="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</a:t>
            </a:r>
            <a:endParaRPr sz="3000"/>
          </a:p>
        </p:txBody>
      </p:sp>
      <p:sp>
        <p:nvSpPr>
          <p:cNvPr id="729" name="Google Shape;729;p37"/>
          <p:cNvSpPr txBox="1"/>
          <p:nvPr/>
        </p:nvSpPr>
        <p:spPr>
          <a:xfrm>
            <a:off x="5998775" y="7384225"/>
            <a:ext cx="1337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TPR</a:t>
            </a:r>
            <a:endParaRPr sz="2400"/>
          </a:p>
        </p:txBody>
      </p:sp>
      <p:sp>
        <p:nvSpPr>
          <p:cNvPr id="730" name="Google Shape;730;p37"/>
          <p:cNvSpPr txBox="1"/>
          <p:nvPr/>
        </p:nvSpPr>
        <p:spPr>
          <a:xfrm>
            <a:off x="8337125" y="9444600"/>
            <a:ext cx="1337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FPR</a:t>
            </a:r>
            <a:endParaRPr sz="2400"/>
          </a:p>
        </p:txBody>
      </p:sp>
      <p:sp>
        <p:nvSpPr>
          <p:cNvPr id="731" name="Google Shape;731;p37"/>
          <p:cNvSpPr txBox="1"/>
          <p:nvPr/>
        </p:nvSpPr>
        <p:spPr>
          <a:xfrm>
            <a:off x="9912425" y="9444600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732" name="Google Shape;732;p37"/>
          <p:cNvSpPr txBox="1"/>
          <p:nvPr/>
        </p:nvSpPr>
        <p:spPr>
          <a:xfrm>
            <a:off x="6573125" y="9452900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0.0</a:t>
            </a:r>
            <a:endParaRPr sz="2400"/>
          </a:p>
        </p:txBody>
      </p:sp>
      <p:sp>
        <p:nvSpPr>
          <p:cNvPr id="733" name="Google Shape;733;p37"/>
          <p:cNvSpPr txBox="1"/>
          <p:nvPr/>
        </p:nvSpPr>
        <p:spPr>
          <a:xfrm>
            <a:off x="6573125" y="6105300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734" name="Google Shape;734;p37"/>
          <p:cNvSpPr/>
          <p:nvPr/>
        </p:nvSpPr>
        <p:spPr>
          <a:xfrm>
            <a:off x="7365575" y="1231200"/>
            <a:ext cx="2897850" cy="3123075"/>
          </a:xfrm>
          <a:custGeom>
            <a:avLst/>
            <a:gdLst/>
            <a:ahLst/>
            <a:cxnLst/>
            <a:rect l="l" t="t" r="r" b="b"/>
            <a:pathLst>
              <a:path w="115914" h="124923" extrusionOk="0">
                <a:moveTo>
                  <a:pt x="0" y="124923"/>
                </a:moveTo>
                <a:cubicBezTo>
                  <a:pt x="4004" y="113612"/>
                  <a:pt x="14715" y="73773"/>
                  <a:pt x="24024" y="57057"/>
                </a:cubicBezTo>
                <a:cubicBezTo>
                  <a:pt x="33333" y="40341"/>
                  <a:pt x="40540" y="34135"/>
                  <a:pt x="55855" y="24625"/>
                </a:cubicBezTo>
                <a:cubicBezTo>
                  <a:pt x="71170" y="15116"/>
                  <a:pt x="105904" y="4104"/>
                  <a:pt x="115914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5" name="Google Shape;735;p37"/>
          <p:cNvSpPr/>
          <p:nvPr/>
        </p:nvSpPr>
        <p:spPr>
          <a:xfrm>
            <a:off x="1705000" y="6336225"/>
            <a:ext cx="2912875" cy="3108075"/>
          </a:xfrm>
          <a:custGeom>
            <a:avLst/>
            <a:gdLst/>
            <a:ahLst/>
            <a:cxnLst/>
            <a:rect l="l" t="t" r="r" b="b"/>
            <a:pathLst>
              <a:path w="116515" h="124323" extrusionOk="0">
                <a:moveTo>
                  <a:pt x="0" y="124323"/>
                </a:moveTo>
                <a:cubicBezTo>
                  <a:pt x="19419" y="103603"/>
                  <a:pt x="97096" y="20721"/>
                  <a:pt x="116515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6" name="Google Shape;736;p37"/>
          <p:cNvSpPr/>
          <p:nvPr/>
        </p:nvSpPr>
        <p:spPr>
          <a:xfrm>
            <a:off x="7365575" y="6321200"/>
            <a:ext cx="2942900" cy="3108080"/>
          </a:xfrm>
          <a:custGeom>
            <a:avLst/>
            <a:gdLst/>
            <a:ahLst/>
            <a:cxnLst/>
            <a:rect l="l" t="t" r="r" b="b"/>
            <a:pathLst>
              <a:path w="117716" h="128526" extrusionOk="0">
                <a:moveTo>
                  <a:pt x="0" y="128526"/>
                </a:moveTo>
                <a:cubicBezTo>
                  <a:pt x="2302" y="110008"/>
                  <a:pt x="-5805" y="38838"/>
                  <a:pt x="13814" y="17417"/>
                </a:cubicBezTo>
                <a:cubicBezTo>
                  <a:pt x="33433" y="-4004"/>
                  <a:pt x="100399" y="2903"/>
                  <a:pt x="117716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Footer Placeholder 3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15"/>
          <p:cNvCxnSpPr/>
          <p:nvPr/>
        </p:nvCxnSpPr>
        <p:spPr>
          <a:xfrm>
            <a:off x="6165500" y="3963575"/>
            <a:ext cx="0" cy="2666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5"/>
          <p:cNvCxnSpPr/>
          <p:nvPr/>
        </p:nvCxnSpPr>
        <p:spPr>
          <a:xfrm rot="10800000">
            <a:off x="6165500" y="6629975"/>
            <a:ext cx="6622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5"/>
          <p:cNvSpPr txBox="1"/>
          <p:nvPr/>
        </p:nvSpPr>
        <p:spPr>
          <a:xfrm rot="-5400000">
            <a:off x="3984525" y="4469275"/>
            <a:ext cx="3353400" cy="9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Number of times a particular result occurs</a:t>
            </a:r>
            <a:endParaRPr sz="2400"/>
          </a:p>
        </p:txBody>
      </p:sp>
      <p:sp>
        <p:nvSpPr>
          <p:cNvPr id="113" name="Google Shape;113;p15"/>
          <p:cNvSpPr txBox="1"/>
          <p:nvPr/>
        </p:nvSpPr>
        <p:spPr>
          <a:xfrm>
            <a:off x="10280100" y="7021225"/>
            <a:ext cx="33534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Confidence score 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(for label “hello”): P</a:t>
            </a:r>
            <a:r>
              <a:rPr lang="en" sz="2400" baseline="-25000"/>
              <a:t>hello</a:t>
            </a:r>
            <a:endParaRPr sz="2400" baseline="-25000"/>
          </a:p>
        </p:txBody>
      </p:sp>
      <p:sp>
        <p:nvSpPr>
          <p:cNvPr id="114" name="Google Shape;114;p15"/>
          <p:cNvSpPr txBox="1"/>
          <p:nvPr/>
        </p:nvSpPr>
        <p:spPr>
          <a:xfrm>
            <a:off x="5784050" y="66299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0.0</a:t>
            </a:r>
            <a:endParaRPr sz="2400"/>
          </a:p>
        </p:txBody>
      </p:sp>
      <p:sp>
        <p:nvSpPr>
          <p:cNvPr id="115" name="Google Shape;115;p15"/>
          <p:cNvSpPr txBox="1"/>
          <p:nvPr/>
        </p:nvSpPr>
        <p:spPr>
          <a:xfrm>
            <a:off x="12025100" y="66299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116" name="Google Shape;116;p15"/>
          <p:cNvSpPr/>
          <p:nvPr/>
        </p:nvSpPr>
        <p:spPr>
          <a:xfrm>
            <a:off x="6182875" y="4581500"/>
            <a:ext cx="1755224" cy="2051551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Google Shape;117;p15"/>
          <p:cNvSpPr/>
          <p:nvPr/>
        </p:nvSpPr>
        <p:spPr>
          <a:xfrm>
            <a:off x="7661200" y="5265875"/>
            <a:ext cx="2369930" cy="1366848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Google Shape;118;p15"/>
          <p:cNvSpPr/>
          <p:nvPr/>
        </p:nvSpPr>
        <p:spPr>
          <a:xfrm flipH="1">
            <a:off x="7921751" y="4581500"/>
            <a:ext cx="1755224" cy="2051551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Google Shape;119;p15"/>
          <p:cNvSpPr/>
          <p:nvPr/>
        </p:nvSpPr>
        <p:spPr>
          <a:xfrm flipH="1">
            <a:off x="10009295" y="5265875"/>
            <a:ext cx="2369930" cy="1366848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xfrm>
            <a:off x="623400" y="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a Threshold</a:t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6328100" y="2686175"/>
            <a:ext cx="59373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Histogram (“hello” vs. “not hello”)</a:t>
            </a:r>
            <a:endParaRPr sz="3000"/>
          </a:p>
        </p:txBody>
      </p:sp>
      <p:sp>
        <p:nvSpPr>
          <p:cNvPr id="122" name="Google Shape;122;p15"/>
          <p:cNvSpPr txBox="1"/>
          <p:nvPr/>
        </p:nvSpPr>
        <p:spPr>
          <a:xfrm>
            <a:off x="9092875" y="3451975"/>
            <a:ext cx="34941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True Positives (TP)</a:t>
            </a:r>
            <a:endParaRPr sz="2400"/>
          </a:p>
        </p:txBody>
      </p:sp>
      <p:sp>
        <p:nvSpPr>
          <p:cNvPr id="123" name="Google Shape;123;p15"/>
          <p:cNvSpPr txBox="1"/>
          <p:nvPr/>
        </p:nvSpPr>
        <p:spPr>
          <a:xfrm>
            <a:off x="5985425" y="3451975"/>
            <a:ext cx="34941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True Negatives (TN)</a:t>
            </a:r>
            <a:endParaRPr sz="2400"/>
          </a:p>
        </p:txBody>
      </p:sp>
      <p:cxnSp>
        <p:nvCxnSpPr>
          <p:cNvPr id="124" name="Google Shape;124;p15"/>
          <p:cNvCxnSpPr/>
          <p:nvPr/>
        </p:nvCxnSpPr>
        <p:spPr>
          <a:xfrm>
            <a:off x="8219063" y="3971275"/>
            <a:ext cx="0" cy="3096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5" name="Google Shape;125;p15"/>
          <p:cNvSpPr txBox="1"/>
          <p:nvPr/>
        </p:nvSpPr>
        <p:spPr>
          <a:xfrm>
            <a:off x="7043813" y="7067825"/>
            <a:ext cx="23505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Threshold: 0.3</a:t>
            </a:r>
            <a:endParaRPr sz="2400"/>
          </a:p>
        </p:txBody>
      </p:sp>
      <p:sp>
        <p:nvSpPr>
          <p:cNvPr id="126" name="Google Shape;126;p15"/>
          <p:cNvSpPr txBox="1"/>
          <p:nvPr/>
        </p:nvSpPr>
        <p:spPr>
          <a:xfrm>
            <a:off x="12586975" y="4356575"/>
            <a:ext cx="3157800" cy="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False Positives (FP)</a:t>
            </a:r>
            <a:endParaRPr sz="2400"/>
          </a:p>
        </p:txBody>
      </p:sp>
      <p:sp>
        <p:nvSpPr>
          <p:cNvPr id="127" name="Google Shape;127;p15"/>
          <p:cNvSpPr txBox="1"/>
          <p:nvPr/>
        </p:nvSpPr>
        <p:spPr>
          <a:xfrm>
            <a:off x="3389150" y="7139475"/>
            <a:ext cx="31578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False Negatives (FN)</a:t>
            </a:r>
            <a:endParaRPr sz="2400"/>
          </a:p>
        </p:txBody>
      </p:sp>
      <p:cxnSp>
        <p:nvCxnSpPr>
          <p:cNvPr id="128" name="Google Shape;128;p15"/>
          <p:cNvCxnSpPr>
            <a:stCxn id="126" idx="1"/>
          </p:cNvCxnSpPr>
          <p:nvPr/>
        </p:nvCxnSpPr>
        <p:spPr>
          <a:xfrm flipH="1">
            <a:off x="9429175" y="4811225"/>
            <a:ext cx="3157800" cy="1671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129;p15"/>
          <p:cNvCxnSpPr>
            <a:stCxn id="127" idx="3"/>
          </p:cNvCxnSpPr>
          <p:nvPr/>
        </p:nvCxnSpPr>
        <p:spPr>
          <a:xfrm rot="10800000" flipH="1">
            <a:off x="6546950" y="6444375"/>
            <a:ext cx="1494600" cy="1030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15"/>
          <p:cNvCxnSpPr>
            <a:stCxn id="122" idx="2"/>
          </p:cNvCxnSpPr>
          <p:nvPr/>
        </p:nvCxnSpPr>
        <p:spPr>
          <a:xfrm flipH="1">
            <a:off x="10398625" y="4075075"/>
            <a:ext cx="441300" cy="1419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15"/>
          <p:cNvCxnSpPr>
            <a:stCxn id="123" idx="2"/>
          </p:cNvCxnSpPr>
          <p:nvPr/>
        </p:nvCxnSpPr>
        <p:spPr>
          <a:xfrm>
            <a:off x="7732475" y="4075075"/>
            <a:ext cx="80700" cy="88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Footer Placeholder 2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36;p16"/>
          <p:cNvCxnSpPr/>
          <p:nvPr/>
        </p:nvCxnSpPr>
        <p:spPr>
          <a:xfrm>
            <a:off x="6165500" y="3963575"/>
            <a:ext cx="0" cy="2666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6"/>
          <p:cNvCxnSpPr/>
          <p:nvPr/>
        </p:nvCxnSpPr>
        <p:spPr>
          <a:xfrm rot="10800000">
            <a:off x="6165500" y="6629975"/>
            <a:ext cx="6622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16"/>
          <p:cNvSpPr txBox="1"/>
          <p:nvPr/>
        </p:nvSpPr>
        <p:spPr>
          <a:xfrm rot="-5400000">
            <a:off x="3984525" y="4469275"/>
            <a:ext cx="3353400" cy="9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Number of times a particular result occurs</a:t>
            </a:r>
            <a:endParaRPr sz="2400"/>
          </a:p>
        </p:txBody>
      </p:sp>
      <p:sp>
        <p:nvSpPr>
          <p:cNvPr id="139" name="Google Shape;139;p16"/>
          <p:cNvSpPr txBox="1"/>
          <p:nvPr/>
        </p:nvSpPr>
        <p:spPr>
          <a:xfrm>
            <a:off x="10280100" y="7021225"/>
            <a:ext cx="33534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Confidence score 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(for label “hello”): P</a:t>
            </a:r>
            <a:r>
              <a:rPr lang="en" sz="2400" baseline="-25000"/>
              <a:t>hello</a:t>
            </a:r>
            <a:endParaRPr sz="2400" baseline="-25000"/>
          </a:p>
        </p:txBody>
      </p:sp>
      <p:sp>
        <p:nvSpPr>
          <p:cNvPr id="140" name="Google Shape;140;p16"/>
          <p:cNvSpPr txBox="1"/>
          <p:nvPr/>
        </p:nvSpPr>
        <p:spPr>
          <a:xfrm>
            <a:off x="5784050" y="66299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0.0</a:t>
            </a:r>
            <a:endParaRPr sz="2400"/>
          </a:p>
        </p:txBody>
      </p:sp>
      <p:sp>
        <p:nvSpPr>
          <p:cNvPr id="141" name="Google Shape;141;p16"/>
          <p:cNvSpPr txBox="1"/>
          <p:nvPr/>
        </p:nvSpPr>
        <p:spPr>
          <a:xfrm>
            <a:off x="12025100" y="66299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142" name="Google Shape;142;p16"/>
          <p:cNvSpPr/>
          <p:nvPr/>
        </p:nvSpPr>
        <p:spPr>
          <a:xfrm>
            <a:off x="6182875" y="4581500"/>
            <a:ext cx="1755224" cy="2051551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Google Shape;143;p16"/>
          <p:cNvSpPr/>
          <p:nvPr/>
        </p:nvSpPr>
        <p:spPr>
          <a:xfrm>
            <a:off x="7661200" y="5265875"/>
            <a:ext cx="2369930" cy="1366848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Google Shape;144;p16"/>
          <p:cNvSpPr/>
          <p:nvPr/>
        </p:nvSpPr>
        <p:spPr>
          <a:xfrm flipH="1">
            <a:off x="7921751" y="4581500"/>
            <a:ext cx="1755224" cy="2051551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Google Shape;145;p16"/>
          <p:cNvSpPr/>
          <p:nvPr/>
        </p:nvSpPr>
        <p:spPr>
          <a:xfrm flipH="1">
            <a:off x="10009295" y="5265875"/>
            <a:ext cx="2369930" cy="1366848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623400" y="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a Threshold</a:t>
            </a:r>
            <a:endParaRPr/>
          </a:p>
        </p:txBody>
      </p:sp>
      <p:sp>
        <p:nvSpPr>
          <p:cNvPr id="147" name="Google Shape;147;p16"/>
          <p:cNvSpPr txBox="1"/>
          <p:nvPr/>
        </p:nvSpPr>
        <p:spPr>
          <a:xfrm>
            <a:off x="6328100" y="2686175"/>
            <a:ext cx="59373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Histogram (“hello” vs. “not hello”)</a:t>
            </a:r>
            <a:endParaRPr sz="3000"/>
          </a:p>
        </p:txBody>
      </p:sp>
      <p:sp>
        <p:nvSpPr>
          <p:cNvPr id="148" name="Google Shape;148;p16"/>
          <p:cNvSpPr txBox="1"/>
          <p:nvPr/>
        </p:nvSpPr>
        <p:spPr>
          <a:xfrm>
            <a:off x="9092875" y="3451975"/>
            <a:ext cx="34941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True Positives (TP)</a:t>
            </a:r>
            <a:endParaRPr sz="2400"/>
          </a:p>
        </p:txBody>
      </p:sp>
      <p:sp>
        <p:nvSpPr>
          <p:cNvPr id="149" name="Google Shape;149;p16"/>
          <p:cNvSpPr txBox="1"/>
          <p:nvPr/>
        </p:nvSpPr>
        <p:spPr>
          <a:xfrm>
            <a:off x="5985425" y="3451975"/>
            <a:ext cx="34941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True Negatives (TN)</a:t>
            </a:r>
            <a:endParaRPr sz="2400"/>
          </a:p>
        </p:txBody>
      </p:sp>
      <p:cxnSp>
        <p:nvCxnSpPr>
          <p:cNvPr id="150" name="Google Shape;150;p16"/>
          <p:cNvCxnSpPr/>
          <p:nvPr/>
        </p:nvCxnSpPr>
        <p:spPr>
          <a:xfrm>
            <a:off x="7358113" y="3971275"/>
            <a:ext cx="0" cy="3096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1" name="Google Shape;151;p16"/>
          <p:cNvSpPr txBox="1"/>
          <p:nvPr/>
        </p:nvSpPr>
        <p:spPr>
          <a:xfrm>
            <a:off x="6182863" y="7067825"/>
            <a:ext cx="23505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Threshold: 0.2</a:t>
            </a:r>
            <a:endParaRPr sz="2400"/>
          </a:p>
        </p:txBody>
      </p:sp>
      <p:sp>
        <p:nvSpPr>
          <p:cNvPr id="152" name="Google Shape;152;p16"/>
          <p:cNvSpPr txBox="1"/>
          <p:nvPr/>
        </p:nvSpPr>
        <p:spPr>
          <a:xfrm>
            <a:off x="12586975" y="4356575"/>
            <a:ext cx="3157800" cy="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False Positives (FP)</a:t>
            </a:r>
            <a:endParaRPr sz="2400"/>
          </a:p>
        </p:txBody>
      </p:sp>
      <p:cxnSp>
        <p:nvCxnSpPr>
          <p:cNvPr id="153" name="Google Shape;153;p16"/>
          <p:cNvCxnSpPr>
            <a:stCxn id="152" idx="1"/>
          </p:cNvCxnSpPr>
          <p:nvPr/>
        </p:nvCxnSpPr>
        <p:spPr>
          <a:xfrm flipH="1">
            <a:off x="9429175" y="4811225"/>
            <a:ext cx="3157800" cy="1671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16"/>
          <p:cNvCxnSpPr>
            <a:stCxn id="148" idx="2"/>
          </p:cNvCxnSpPr>
          <p:nvPr/>
        </p:nvCxnSpPr>
        <p:spPr>
          <a:xfrm flipH="1">
            <a:off x="10398625" y="4075075"/>
            <a:ext cx="441300" cy="1419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16"/>
          <p:cNvCxnSpPr/>
          <p:nvPr/>
        </p:nvCxnSpPr>
        <p:spPr>
          <a:xfrm>
            <a:off x="6862750" y="4030200"/>
            <a:ext cx="152100" cy="1311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" name="Footer Placeholder 2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17"/>
          <p:cNvCxnSpPr/>
          <p:nvPr/>
        </p:nvCxnSpPr>
        <p:spPr>
          <a:xfrm>
            <a:off x="6165500" y="3963575"/>
            <a:ext cx="0" cy="2666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17"/>
          <p:cNvCxnSpPr/>
          <p:nvPr/>
        </p:nvCxnSpPr>
        <p:spPr>
          <a:xfrm rot="10800000">
            <a:off x="6165500" y="6629975"/>
            <a:ext cx="6622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Google Shape;162;p17"/>
          <p:cNvSpPr txBox="1"/>
          <p:nvPr/>
        </p:nvSpPr>
        <p:spPr>
          <a:xfrm rot="-5400000">
            <a:off x="3984525" y="4469275"/>
            <a:ext cx="3353400" cy="9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Number of times a particular result occurs</a:t>
            </a:r>
            <a:endParaRPr sz="2400"/>
          </a:p>
        </p:txBody>
      </p:sp>
      <p:sp>
        <p:nvSpPr>
          <p:cNvPr id="163" name="Google Shape;163;p17"/>
          <p:cNvSpPr txBox="1"/>
          <p:nvPr/>
        </p:nvSpPr>
        <p:spPr>
          <a:xfrm>
            <a:off x="10280100" y="7021225"/>
            <a:ext cx="33534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Confidence score 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(for label “hello”): P</a:t>
            </a:r>
            <a:r>
              <a:rPr lang="en" sz="2400" baseline="-25000"/>
              <a:t>hello</a:t>
            </a:r>
            <a:endParaRPr sz="2400" baseline="-25000"/>
          </a:p>
        </p:txBody>
      </p:sp>
      <p:sp>
        <p:nvSpPr>
          <p:cNvPr id="164" name="Google Shape;164;p17"/>
          <p:cNvSpPr txBox="1"/>
          <p:nvPr/>
        </p:nvSpPr>
        <p:spPr>
          <a:xfrm>
            <a:off x="5784050" y="66299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0.0</a:t>
            </a:r>
            <a:endParaRPr sz="2400"/>
          </a:p>
        </p:txBody>
      </p:sp>
      <p:sp>
        <p:nvSpPr>
          <p:cNvPr id="165" name="Google Shape;165;p17"/>
          <p:cNvSpPr txBox="1"/>
          <p:nvPr/>
        </p:nvSpPr>
        <p:spPr>
          <a:xfrm>
            <a:off x="12025100" y="66299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166" name="Google Shape;166;p17"/>
          <p:cNvSpPr/>
          <p:nvPr/>
        </p:nvSpPr>
        <p:spPr>
          <a:xfrm>
            <a:off x="6182875" y="4581500"/>
            <a:ext cx="1755224" cy="2051551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Google Shape;167;p17"/>
          <p:cNvSpPr/>
          <p:nvPr/>
        </p:nvSpPr>
        <p:spPr>
          <a:xfrm>
            <a:off x="7661200" y="5265875"/>
            <a:ext cx="2369930" cy="1366848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Google Shape;168;p17"/>
          <p:cNvSpPr/>
          <p:nvPr/>
        </p:nvSpPr>
        <p:spPr>
          <a:xfrm flipH="1">
            <a:off x="7921751" y="4581500"/>
            <a:ext cx="1755224" cy="2051551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Google Shape;169;p17"/>
          <p:cNvSpPr/>
          <p:nvPr/>
        </p:nvSpPr>
        <p:spPr>
          <a:xfrm flipH="1">
            <a:off x="10009295" y="5265875"/>
            <a:ext cx="2369930" cy="1366848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Google Shape;170;p17"/>
          <p:cNvSpPr txBox="1">
            <a:spLocks noGrp="1"/>
          </p:cNvSpPr>
          <p:nvPr>
            <p:ph type="title"/>
          </p:nvPr>
        </p:nvSpPr>
        <p:spPr>
          <a:xfrm>
            <a:off x="623400" y="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a Threshold</a:t>
            </a:r>
            <a:endParaRPr/>
          </a:p>
        </p:txBody>
      </p:sp>
      <p:sp>
        <p:nvSpPr>
          <p:cNvPr id="171" name="Google Shape;171;p17"/>
          <p:cNvSpPr txBox="1"/>
          <p:nvPr/>
        </p:nvSpPr>
        <p:spPr>
          <a:xfrm>
            <a:off x="6328100" y="2686175"/>
            <a:ext cx="59373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Histogram (“hello” vs. “not hello”)</a:t>
            </a:r>
            <a:endParaRPr sz="3000"/>
          </a:p>
        </p:txBody>
      </p:sp>
      <p:sp>
        <p:nvSpPr>
          <p:cNvPr id="172" name="Google Shape;172;p17"/>
          <p:cNvSpPr txBox="1"/>
          <p:nvPr/>
        </p:nvSpPr>
        <p:spPr>
          <a:xfrm>
            <a:off x="9092875" y="3451975"/>
            <a:ext cx="34941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True Positives (TP)</a:t>
            </a:r>
            <a:endParaRPr sz="2400"/>
          </a:p>
        </p:txBody>
      </p:sp>
      <p:sp>
        <p:nvSpPr>
          <p:cNvPr id="173" name="Google Shape;173;p17"/>
          <p:cNvSpPr txBox="1"/>
          <p:nvPr/>
        </p:nvSpPr>
        <p:spPr>
          <a:xfrm>
            <a:off x="5985425" y="3451975"/>
            <a:ext cx="34941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True Negatives (TN)</a:t>
            </a:r>
            <a:endParaRPr sz="2400"/>
          </a:p>
        </p:txBody>
      </p:sp>
      <p:cxnSp>
        <p:nvCxnSpPr>
          <p:cNvPr id="174" name="Google Shape;174;p17"/>
          <p:cNvCxnSpPr/>
          <p:nvPr/>
        </p:nvCxnSpPr>
        <p:spPr>
          <a:xfrm>
            <a:off x="10280088" y="3971275"/>
            <a:ext cx="0" cy="3096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5" name="Google Shape;175;p17"/>
          <p:cNvSpPr txBox="1"/>
          <p:nvPr/>
        </p:nvSpPr>
        <p:spPr>
          <a:xfrm>
            <a:off x="7968738" y="7067825"/>
            <a:ext cx="23505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Threshold: 0.7</a:t>
            </a:r>
            <a:endParaRPr sz="2400"/>
          </a:p>
        </p:txBody>
      </p:sp>
      <p:sp>
        <p:nvSpPr>
          <p:cNvPr id="176" name="Google Shape;176;p17"/>
          <p:cNvSpPr txBox="1"/>
          <p:nvPr/>
        </p:nvSpPr>
        <p:spPr>
          <a:xfrm>
            <a:off x="3389150" y="7139475"/>
            <a:ext cx="31578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False Negatives (FN)</a:t>
            </a:r>
            <a:endParaRPr sz="2400"/>
          </a:p>
        </p:txBody>
      </p:sp>
      <p:cxnSp>
        <p:nvCxnSpPr>
          <p:cNvPr id="177" name="Google Shape;177;p17"/>
          <p:cNvCxnSpPr>
            <a:stCxn id="176" idx="3"/>
          </p:cNvCxnSpPr>
          <p:nvPr/>
        </p:nvCxnSpPr>
        <p:spPr>
          <a:xfrm rot="10800000" flipH="1">
            <a:off x="6546950" y="6444375"/>
            <a:ext cx="1494600" cy="1030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" name="Google Shape;178;p17"/>
          <p:cNvCxnSpPr>
            <a:stCxn id="172" idx="2"/>
          </p:cNvCxnSpPr>
          <p:nvPr/>
        </p:nvCxnSpPr>
        <p:spPr>
          <a:xfrm flipH="1">
            <a:off x="10683925" y="4075075"/>
            <a:ext cx="156000" cy="1608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9" name="Google Shape;179;p17"/>
          <p:cNvCxnSpPr>
            <a:stCxn id="173" idx="2"/>
          </p:cNvCxnSpPr>
          <p:nvPr/>
        </p:nvCxnSpPr>
        <p:spPr>
          <a:xfrm>
            <a:off x="7732475" y="4075075"/>
            <a:ext cx="80700" cy="88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" name="Footer Placeholder 2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p18"/>
          <p:cNvCxnSpPr/>
          <p:nvPr/>
        </p:nvCxnSpPr>
        <p:spPr>
          <a:xfrm>
            <a:off x="2334800" y="3963575"/>
            <a:ext cx="0" cy="2666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18"/>
          <p:cNvCxnSpPr/>
          <p:nvPr/>
        </p:nvCxnSpPr>
        <p:spPr>
          <a:xfrm rot="10800000">
            <a:off x="2334800" y="6629975"/>
            <a:ext cx="6622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86;p18"/>
          <p:cNvSpPr txBox="1"/>
          <p:nvPr/>
        </p:nvSpPr>
        <p:spPr>
          <a:xfrm rot="-5400000">
            <a:off x="153825" y="4469275"/>
            <a:ext cx="3353400" cy="9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Number of times a particular result occurs</a:t>
            </a:r>
            <a:endParaRPr sz="2400"/>
          </a:p>
        </p:txBody>
      </p:sp>
      <p:sp>
        <p:nvSpPr>
          <p:cNvPr id="187" name="Google Shape;187;p18"/>
          <p:cNvSpPr txBox="1"/>
          <p:nvPr/>
        </p:nvSpPr>
        <p:spPr>
          <a:xfrm>
            <a:off x="6449400" y="7021225"/>
            <a:ext cx="33534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Confidence score 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(for label “hello”): P</a:t>
            </a:r>
            <a:r>
              <a:rPr lang="en" sz="2400" baseline="-25000"/>
              <a:t>hello</a:t>
            </a:r>
            <a:endParaRPr sz="2400" baseline="-25000"/>
          </a:p>
        </p:txBody>
      </p:sp>
      <p:sp>
        <p:nvSpPr>
          <p:cNvPr id="188" name="Google Shape;188;p18"/>
          <p:cNvSpPr txBox="1"/>
          <p:nvPr/>
        </p:nvSpPr>
        <p:spPr>
          <a:xfrm>
            <a:off x="1953350" y="66299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0.0</a:t>
            </a:r>
            <a:endParaRPr sz="2400"/>
          </a:p>
        </p:txBody>
      </p:sp>
      <p:sp>
        <p:nvSpPr>
          <p:cNvPr id="189" name="Google Shape;189;p18"/>
          <p:cNvSpPr txBox="1"/>
          <p:nvPr/>
        </p:nvSpPr>
        <p:spPr>
          <a:xfrm>
            <a:off x="8194400" y="66299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190" name="Google Shape;190;p18"/>
          <p:cNvSpPr/>
          <p:nvPr/>
        </p:nvSpPr>
        <p:spPr>
          <a:xfrm>
            <a:off x="2352175" y="4581500"/>
            <a:ext cx="1755224" cy="2051551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Google Shape;191;p18"/>
          <p:cNvSpPr/>
          <p:nvPr/>
        </p:nvSpPr>
        <p:spPr>
          <a:xfrm>
            <a:off x="3830500" y="5265875"/>
            <a:ext cx="2369930" cy="1366848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Google Shape;192;p18"/>
          <p:cNvSpPr/>
          <p:nvPr/>
        </p:nvSpPr>
        <p:spPr>
          <a:xfrm flipH="1">
            <a:off x="4091051" y="4581500"/>
            <a:ext cx="1755224" cy="2051551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Google Shape;193;p18"/>
          <p:cNvSpPr/>
          <p:nvPr/>
        </p:nvSpPr>
        <p:spPr>
          <a:xfrm flipH="1">
            <a:off x="6178595" y="5265875"/>
            <a:ext cx="2369930" cy="1366848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Google Shape;194;p18"/>
          <p:cNvSpPr txBox="1">
            <a:spLocks noGrp="1"/>
          </p:cNvSpPr>
          <p:nvPr>
            <p:ph type="title"/>
          </p:nvPr>
        </p:nvSpPr>
        <p:spPr>
          <a:xfrm>
            <a:off x="623400" y="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</a:t>
            </a:r>
            <a:endParaRPr/>
          </a:p>
        </p:txBody>
      </p:sp>
      <p:sp>
        <p:nvSpPr>
          <p:cNvPr id="195" name="Google Shape;195;p18"/>
          <p:cNvSpPr txBox="1"/>
          <p:nvPr/>
        </p:nvSpPr>
        <p:spPr>
          <a:xfrm>
            <a:off x="2497400" y="2686175"/>
            <a:ext cx="59373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Histogram (“hello” vs. “not hello”)</a:t>
            </a:r>
            <a:endParaRPr sz="3000"/>
          </a:p>
        </p:txBody>
      </p:sp>
      <p:cxnSp>
        <p:nvCxnSpPr>
          <p:cNvPr id="196" name="Google Shape;196;p18"/>
          <p:cNvCxnSpPr/>
          <p:nvPr/>
        </p:nvCxnSpPr>
        <p:spPr>
          <a:xfrm>
            <a:off x="8540563" y="3971275"/>
            <a:ext cx="0" cy="3096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18"/>
          <p:cNvCxnSpPr/>
          <p:nvPr/>
        </p:nvCxnSpPr>
        <p:spPr>
          <a:xfrm rot="10800000">
            <a:off x="12733875" y="6815225"/>
            <a:ext cx="3339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18"/>
          <p:cNvCxnSpPr/>
          <p:nvPr/>
        </p:nvCxnSpPr>
        <p:spPr>
          <a:xfrm rot="5400000">
            <a:off x="11064225" y="5141425"/>
            <a:ext cx="3339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" name="Google Shape;199;p18"/>
          <p:cNvSpPr txBox="1"/>
          <p:nvPr/>
        </p:nvSpPr>
        <p:spPr>
          <a:xfrm>
            <a:off x="11862675" y="2336363"/>
            <a:ext cx="5081700" cy="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Receiver Operating Characteristics (ROC) Curve</a:t>
            </a:r>
            <a:endParaRPr sz="3000"/>
          </a:p>
        </p:txBody>
      </p:sp>
      <p:sp>
        <p:nvSpPr>
          <p:cNvPr id="200" name="Google Shape;200;p18"/>
          <p:cNvSpPr txBox="1"/>
          <p:nvPr/>
        </p:nvSpPr>
        <p:spPr>
          <a:xfrm>
            <a:off x="11396625" y="4750700"/>
            <a:ext cx="1337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TPR</a:t>
            </a:r>
            <a:endParaRPr sz="2400"/>
          </a:p>
        </p:txBody>
      </p:sp>
      <p:sp>
        <p:nvSpPr>
          <p:cNvPr id="201" name="Google Shape;201;p18"/>
          <p:cNvSpPr txBox="1"/>
          <p:nvPr/>
        </p:nvSpPr>
        <p:spPr>
          <a:xfrm>
            <a:off x="13734975" y="6811075"/>
            <a:ext cx="1337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FPR</a:t>
            </a:r>
            <a:endParaRPr sz="2400"/>
          </a:p>
        </p:txBody>
      </p:sp>
      <p:sp>
        <p:nvSpPr>
          <p:cNvPr id="202" name="Google Shape;202;p18"/>
          <p:cNvSpPr txBox="1"/>
          <p:nvPr/>
        </p:nvSpPr>
        <p:spPr>
          <a:xfrm>
            <a:off x="15310275" y="68110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203" name="Google Shape;203;p18"/>
          <p:cNvSpPr txBox="1"/>
          <p:nvPr/>
        </p:nvSpPr>
        <p:spPr>
          <a:xfrm>
            <a:off x="11970975" y="68193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0.0</a:t>
            </a:r>
            <a:endParaRPr sz="2400"/>
          </a:p>
        </p:txBody>
      </p:sp>
      <p:sp>
        <p:nvSpPr>
          <p:cNvPr id="204" name="Google Shape;204;p18"/>
          <p:cNvSpPr txBox="1"/>
          <p:nvPr/>
        </p:nvSpPr>
        <p:spPr>
          <a:xfrm>
            <a:off x="11970975" y="34717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205" name="Google Shape;205;p18"/>
          <p:cNvSpPr/>
          <p:nvPr/>
        </p:nvSpPr>
        <p:spPr>
          <a:xfrm>
            <a:off x="12620775" y="6702125"/>
            <a:ext cx="226200" cy="22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Google Shape;210;p19"/>
          <p:cNvCxnSpPr/>
          <p:nvPr/>
        </p:nvCxnSpPr>
        <p:spPr>
          <a:xfrm>
            <a:off x="2334800" y="3963575"/>
            <a:ext cx="0" cy="2666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19"/>
          <p:cNvCxnSpPr/>
          <p:nvPr/>
        </p:nvCxnSpPr>
        <p:spPr>
          <a:xfrm rot="10800000">
            <a:off x="2334800" y="6629975"/>
            <a:ext cx="6622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19"/>
          <p:cNvSpPr txBox="1"/>
          <p:nvPr/>
        </p:nvSpPr>
        <p:spPr>
          <a:xfrm rot="-5400000">
            <a:off x="153825" y="4469275"/>
            <a:ext cx="3353400" cy="9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Number of times a particular result occurs</a:t>
            </a:r>
            <a:endParaRPr sz="2400"/>
          </a:p>
        </p:txBody>
      </p:sp>
      <p:sp>
        <p:nvSpPr>
          <p:cNvPr id="213" name="Google Shape;213;p19"/>
          <p:cNvSpPr txBox="1"/>
          <p:nvPr/>
        </p:nvSpPr>
        <p:spPr>
          <a:xfrm>
            <a:off x="6449400" y="7021225"/>
            <a:ext cx="33534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Confidence score 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(for label “hello”): P</a:t>
            </a:r>
            <a:r>
              <a:rPr lang="en" sz="2400" baseline="-25000"/>
              <a:t>hello</a:t>
            </a:r>
            <a:endParaRPr sz="2400" baseline="-25000"/>
          </a:p>
        </p:txBody>
      </p:sp>
      <p:sp>
        <p:nvSpPr>
          <p:cNvPr id="214" name="Google Shape;214;p19"/>
          <p:cNvSpPr txBox="1"/>
          <p:nvPr/>
        </p:nvSpPr>
        <p:spPr>
          <a:xfrm>
            <a:off x="1953350" y="66299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0.0</a:t>
            </a:r>
            <a:endParaRPr sz="2400"/>
          </a:p>
        </p:txBody>
      </p:sp>
      <p:sp>
        <p:nvSpPr>
          <p:cNvPr id="215" name="Google Shape;215;p19"/>
          <p:cNvSpPr txBox="1"/>
          <p:nvPr/>
        </p:nvSpPr>
        <p:spPr>
          <a:xfrm>
            <a:off x="8194400" y="66299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216" name="Google Shape;216;p19"/>
          <p:cNvSpPr/>
          <p:nvPr/>
        </p:nvSpPr>
        <p:spPr>
          <a:xfrm>
            <a:off x="2352175" y="4581500"/>
            <a:ext cx="1755224" cy="2051551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Google Shape;217;p19"/>
          <p:cNvSpPr/>
          <p:nvPr/>
        </p:nvSpPr>
        <p:spPr>
          <a:xfrm>
            <a:off x="3830500" y="5265875"/>
            <a:ext cx="2369930" cy="1366848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Google Shape;218;p19"/>
          <p:cNvSpPr/>
          <p:nvPr/>
        </p:nvSpPr>
        <p:spPr>
          <a:xfrm flipH="1">
            <a:off x="4091051" y="4581500"/>
            <a:ext cx="1755224" cy="2051551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Google Shape;219;p19"/>
          <p:cNvSpPr/>
          <p:nvPr/>
        </p:nvSpPr>
        <p:spPr>
          <a:xfrm flipH="1">
            <a:off x="6178595" y="5265875"/>
            <a:ext cx="2369930" cy="1366848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Google Shape;220;p19"/>
          <p:cNvSpPr txBox="1">
            <a:spLocks noGrp="1"/>
          </p:cNvSpPr>
          <p:nvPr>
            <p:ph type="title"/>
          </p:nvPr>
        </p:nvSpPr>
        <p:spPr>
          <a:xfrm>
            <a:off x="623400" y="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</a:t>
            </a:r>
            <a:endParaRPr/>
          </a:p>
        </p:txBody>
      </p:sp>
      <p:sp>
        <p:nvSpPr>
          <p:cNvPr id="221" name="Google Shape;221;p19"/>
          <p:cNvSpPr txBox="1"/>
          <p:nvPr/>
        </p:nvSpPr>
        <p:spPr>
          <a:xfrm>
            <a:off x="2497400" y="2686175"/>
            <a:ext cx="59373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Histogram (“hello” vs. “not hello”)</a:t>
            </a:r>
            <a:endParaRPr sz="3000"/>
          </a:p>
        </p:txBody>
      </p:sp>
      <p:cxnSp>
        <p:nvCxnSpPr>
          <p:cNvPr id="222" name="Google Shape;222;p19"/>
          <p:cNvCxnSpPr/>
          <p:nvPr/>
        </p:nvCxnSpPr>
        <p:spPr>
          <a:xfrm>
            <a:off x="5784063" y="3971275"/>
            <a:ext cx="0" cy="3096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19"/>
          <p:cNvCxnSpPr/>
          <p:nvPr/>
        </p:nvCxnSpPr>
        <p:spPr>
          <a:xfrm rot="10800000">
            <a:off x="12733875" y="6815225"/>
            <a:ext cx="3339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19"/>
          <p:cNvCxnSpPr/>
          <p:nvPr/>
        </p:nvCxnSpPr>
        <p:spPr>
          <a:xfrm rot="5400000">
            <a:off x="11064225" y="5141425"/>
            <a:ext cx="3339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19"/>
          <p:cNvSpPr txBox="1"/>
          <p:nvPr/>
        </p:nvSpPr>
        <p:spPr>
          <a:xfrm>
            <a:off x="11862675" y="2336363"/>
            <a:ext cx="5081700" cy="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Receiver Operating Characteristics (ROC) Curve</a:t>
            </a:r>
            <a:endParaRPr sz="3000"/>
          </a:p>
        </p:txBody>
      </p:sp>
      <p:sp>
        <p:nvSpPr>
          <p:cNvPr id="226" name="Google Shape;226;p19"/>
          <p:cNvSpPr txBox="1"/>
          <p:nvPr/>
        </p:nvSpPr>
        <p:spPr>
          <a:xfrm>
            <a:off x="11396625" y="4750700"/>
            <a:ext cx="1337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TPR</a:t>
            </a:r>
            <a:endParaRPr sz="2400"/>
          </a:p>
        </p:txBody>
      </p:sp>
      <p:sp>
        <p:nvSpPr>
          <p:cNvPr id="227" name="Google Shape;227;p19"/>
          <p:cNvSpPr txBox="1"/>
          <p:nvPr/>
        </p:nvSpPr>
        <p:spPr>
          <a:xfrm>
            <a:off x="13734975" y="6811075"/>
            <a:ext cx="1337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FPR</a:t>
            </a:r>
            <a:endParaRPr sz="2400"/>
          </a:p>
        </p:txBody>
      </p:sp>
      <p:sp>
        <p:nvSpPr>
          <p:cNvPr id="228" name="Google Shape;228;p19"/>
          <p:cNvSpPr txBox="1"/>
          <p:nvPr/>
        </p:nvSpPr>
        <p:spPr>
          <a:xfrm>
            <a:off x="15310275" y="68110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229" name="Google Shape;229;p19"/>
          <p:cNvSpPr txBox="1"/>
          <p:nvPr/>
        </p:nvSpPr>
        <p:spPr>
          <a:xfrm>
            <a:off x="11970975" y="68193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0.0</a:t>
            </a:r>
            <a:endParaRPr sz="2400"/>
          </a:p>
        </p:txBody>
      </p:sp>
      <p:sp>
        <p:nvSpPr>
          <p:cNvPr id="230" name="Google Shape;230;p19"/>
          <p:cNvSpPr txBox="1"/>
          <p:nvPr/>
        </p:nvSpPr>
        <p:spPr>
          <a:xfrm>
            <a:off x="11970975" y="34717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231" name="Google Shape;231;p19"/>
          <p:cNvSpPr/>
          <p:nvPr/>
        </p:nvSpPr>
        <p:spPr>
          <a:xfrm>
            <a:off x="12620775" y="6702125"/>
            <a:ext cx="226200" cy="22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9"/>
          <p:cNvSpPr/>
          <p:nvPr/>
        </p:nvSpPr>
        <p:spPr>
          <a:xfrm>
            <a:off x="12810225" y="5183675"/>
            <a:ext cx="226200" cy="22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Google Shape;237;p20"/>
          <p:cNvCxnSpPr/>
          <p:nvPr/>
        </p:nvCxnSpPr>
        <p:spPr>
          <a:xfrm>
            <a:off x="2334800" y="3963575"/>
            <a:ext cx="0" cy="2666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20"/>
          <p:cNvCxnSpPr/>
          <p:nvPr/>
        </p:nvCxnSpPr>
        <p:spPr>
          <a:xfrm rot="10800000">
            <a:off x="2334800" y="6629975"/>
            <a:ext cx="6622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" name="Google Shape;239;p20"/>
          <p:cNvSpPr txBox="1"/>
          <p:nvPr/>
        </p:nvSpPr>
        <p:spPr>
          <a:xfrm rot="-5400000">
            <a:off x="153825" y="4469275"/>
            <a:ext cx="3353400" cy="9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Number of times a particular result occurs</a:t>
            </a:r>
            <a:endParaRPr sz="2400"/>
          </a:p>
        </p:txBody>
      </p:sp>
      <p:sp>
        <p:nvSpPr>
          <p:cNvPr id="240" name="Google Shape;240;p20"/>
          <p:cNvSpPr txBox="1"/>
          <p:nvPr/>
        </p:nvSpPr>
        <p:spPr>
          <a:xfrm>
            <a:off x="6449400" y="7021225"/>
            <a:ext cx="33534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Confidence score 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(for label “hello”): P</a:t>
            </a:r>
            <a:r>
              <a:rPr lang="en" sz="2400" baseline="-25000"/>
              <a:t>hello</a:t>
            </a:r>
            <a:endParaRPr sz="2400" baseline="-25000"/>
          </a:p>
        </p:txBody>
      </p:sp>
      <p:sp>
        <p:nvSpPr>
          <p:cNvPr id="241" name="Google Shape;241;p20"/>
          <p:cNvSpPr txBox="1"/>
          <p:nvPr/>
        </p:nvSpPr>
        <p:spPr>
          <a:xfrm>
            <a:off x="1953350" y="66299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0.0</a:t>
            </a:r>
            <a:endParaRPr sz="2400"/>
          </a:p>
        </p:txBody>
      </p:sp>
      <p:sp>
        <p:nvSpPr>
          <p:cNvPr id="242" name="Google Shape;242;p20"/>
          <p:cNvSpPr txBox="1"/>
          <p:nvPr/>
        </p:nvSpPr>
        <p:spPr>
          <a:xfrm>
            <a:off x="8194400" y="66299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243" name="Google Shape;243;p20"/>
          <p:cNvSpPr/>
          <p:nvPr/>
        </p:nvSpPr>
        <p:spPr>
          <a:xfrm>
            <a:off x="2352175" y="4581500"/>
            <a:ext cx="1755224" cy="2051551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" name="Google Shape;244;p20"/>
          <p:cNvSpPr/>
          <p:nvPr/>
        </p:nvSpPr>
        <p:spPr>
          <a:xfrm>
            <a:off x="3830500" y="5265875"/>
            <a:ext cx="2369930" cy="1366848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" name="Google Shape;245;p20"/>
          <p:cNvSpPr/>
          <p:nvPr/>
        </p:nvSpPr>
        <p:spPr>
          <a:xfrm flipH="1">
            <a:off x="4091051" y="4581500"/>
            <a:ext cx="1755224" cy="2051551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Google Shape;246;p20"/>
          <p:cNvSpPr/>
          <p:nvPr/>
        </p:nvSpPr>
        <p:spPr>
          <a:xfrm flipH="1">
            <a:off x="6178595" y="5265875"/>
            <a:ext cx="2369930" cy="1366848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Google Shape;247;p20"/>
          <p:cNvSpPr txBox="1">
            <a:spLocks noGrp="1"/>
          </p:cNvSpPr>
          <p:nvPr>
            <p:ph type="title"/>
          </p:nvPr>
        </p:nvSpPr>
        <p:spPr>
          <a:xfrm>
            <a:off x="623400" y="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</a:t>
            </a:r>
            <a:endParaRPr/>
          </a:p>
        </p:txBody>
      </p:sp>
      <p:sp>
        <p:nvSpPr>
          <p:cNvPr id="248" name="Google Shape;248;p20"/>
          <p:cNvSpPr txBox="1"/>
          <p:nvPr/>
        </p:nvSpPr>
        <p:spPr>
          <a:xfrm>
            <a:off x="2497400" y="2686175"/>
            <a:ext cx="59373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Histogram (“hello” vs. “not hello”)</a:t>
            </a:r>
            <a:endParaRPr sz="3000"/>
          </a:p>
        </p:txBody>
      </p:sp>
      <p:cxnSp>
        <p:nvCxnSpPr>
          <p:cNvPr id="249" name="Google Shape;249;p20"/>
          <p:cNvCxnSpPr/>
          <p:nvPr/>
        </p:nvCxnSpPr>
        <p:spPr>
          <a:xfrm>
            <a:off x="5441863" y="3971275"/>
            <a:ext cx="0" cy="3096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20"/>
          <p:cNvCxnSpPr/>
          <p:nvPr/>
        </p:nvCxnSpPr>
        <p:spPr>
          <a:xfrm rot="10800000">
            <a:off x="12733875" y="6815225"/>
            <a:ext cx="3339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0"/>
          <p:cNvCxnSpPr/>
          <p:nvPr/>
        </p:nvCxnSpPr>
        <p:spPr>
          <a:xfrm rot="5400000">
            <a:off x="11064225" y="5141425"/>
            <a:ext cx="3339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" name="Google Shape;252;p20"/>
          <p:cNvSpPr txBox="1"/>
          <p:nvPr/>
        </p:nvSpPr>
        <p:spPr>
          <a:xfrm>
            <a:off x="11862675" y="2336363"/>
            <a:ext cx="5081700" cy="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Receiver Operating Characteristics (ROC) Curve</a:t>
            </a:r>
            <a:endParaRPr sz="3000"/>
          </a:p>
        </p:txBody>
      </p:sp>
      <p:sp>
        <p:nvSpPr>
          <p:cNvPr id="253" name="Google Shape;253;p20"/>
          <p:cNvSpPr txBox="1"/>
          <p:nvPr/>
        </p:nvSpPr>
        <p:spPr>
          <a:xfrm>
            <a:off x="11396625" y="4750700"/>
            <a:ext cx="1337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TPR</a:t>
            </a:r>
            <a:endParaRPr sz="2400"/>
          </a:p>
        </p:txBody>
      </p:sp>
      <p:sp>
        <p:nvSpPr>
          <p:cNvPr id="254" name="Google Shape;254;p20"/>
          <p:cNvSpPr txBox="1"/>
          <p:nvPr/>
        </p:nvSpPr>
        <p:spPr>
          <a:xfrm>
            <a:off x="13734975" y="6811075"/>
            <a:ext cx="1337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FPR</a:t>
            </a:r>
            <a:endParaRPr sz="2400"/>
          </a:p>
        </p:txBody>
      </p:sp>
      <p:sp>
        <p:nvSpPr>
          <p:cNvPr id="255" name="Google Shape;255;p20"/>
          <p:cNvSpPr txBox="1"/>
          <p:nvPr/>
        </p:nvSpPr>
        <p:spPr>
          <a:xfrm>
            <a:off x="15310275" y="68110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256" name="Google Shape;256;p20"/>
          <p:cNvSpPr txBox="1"/>
          <p:nvPr/>
        </p:nvSpPr>
        <p:spPr>
          <a:xfrm>
            <a:off x="11970975" y="68193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0.0</a:t>
            </a:r>
            <a:endParaRPr sz="2400"/>
          </a:p>
        </p:txBody>
      </p:sp>
      <p:sp>
        <p:nvSpPr>
          <p:cNvPr id="257" name="Google Shape;257;p20"/>
          <p:cNvSpPr txBox="1"/>
          <p:nvPr/>
        </p:nvSpPr>
        <p:spPr>
          <a:xfrm>
            <a:off x="11970975" y="34717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258" name="Google Shape;258;p20"/>
          <p:cNvSpPr/>
          <p:nvPr/>
        </p:nvSpPr>
        <p:spPr>
          <a:xfrm>
            <a:off x="12620775" y="6702125"/>
            <a:ext cx="226200" cy="22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0"/>
          <p:cNvSpPr/>
          <p:nvPr/>
        </p:nvSpPr>
        <p:spPr>
          <a:xfrm>
            <a:off x="12810225" y="5183675"/>
            <a:ext cx="226200" cy="22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0"/>
          <p:cNvSpPr/>
          <p:nvPr/>
        </p:nvSpPr>
        <p:spPr>
          <a:xfrm>
            <a:off x="13191225" y="4345475"/>
            <a:ext cx="226200" cy="22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" name="Google Shape;265;p21"/>
          <p:cNvCxnSpPr/>
          <p:nvPr/>
        </p:nvCxnSpPr>
        <p:spPr>
          <a:xfrm>
            <a:off x="2334800" y="3963575"/>
            <a:ext cx="0" cy="2666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21"/>
          <p:cNvCxnSpPr/>
          <p:nvPr/>
        </p:nvCxnSpPr>
        <p:spPr>
          <a:xfrm rot="10800000">
            <a:off x="2334800" y="6629975"/>
            <a:ext cx="6622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" name="Google Shape;267;p21"/>
          <p:cNvSpPr txBox="1"/>
          <p:nvPr/>
        </p:nvSpPr>
        <p:spPr>
          <a:xfrm rot="-5400000">
            <a:off x="153825" y="4469275"/>
            <a:ext cx="3353400" cy="9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Number of times a particular result occurs</a:t>
            </a:r>
            <a:endParaRPr sz="2400"/>
          </a:p>
        </p:txBody>
      </p:sp>
      <p:sp>
        <p:nvSpPr>
          <p:cNvPr id="268" name="Google Shape;268;p21"/>
          <p:cNvSpPr txBox="1"/>
          <p:nvPr/>
        </p:nvSpPr>
        <p:spPr>
          <a:xfrm>
            <a:off x="6449400" y="7021225"/>
            <a:ext cx="33534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Confidence score 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(for label “hello”): P</a:t>
            </a:r>
            <a:r>
              <a:rPr lang="en" sz="2400" baseline="-25000"/>
              <a:t>hello</a:t>
            </a:r>
            <a:endParaRPr sz="2400" baseline="-25000"/>
          </a:p>
        </p:txBody>
      </p:sp>
      <p:sp>
        <p:nvSpPr>
          <p:cNvPr id="269" name="Google Shape;269;p21"/>
          <p:cNvSpPr txBox="1"/>
          <p:nvPr/>
        </p:nvSpPr>
        <p:spPr>
          <a:xfrm>
            <a:off x="1953350" y="66299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0.0</a:t>
            </a:r>
            <a:endParaRPr sz="2400"/>
          </a:p>
        </p:txBody>
      </p:sp>
      <p:sp>
        <p:nvSpPr>
          <p:cNvPr id="270" name="Google Shape;270;p21"/>
          <p:cNvSpPr txBox="1"/>
          <p:nvPr/>
        </p:nvSpPr>
        <p:spPr>
          <a:xfrm>
            <a:off x="8194400" y="66299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271" name="Google Shape;271;p21"/>
          <p:cNvSpPr/>
          <p:nvPr/>
        </p:nvSpPr>
        <p:spPr>
          <a:xfrm>
            <a:off x="2352175" y="4581500"/>
            <a:ext cx="1755224" cy="2051551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2" name="Google Shape;272;p21"/>
          <p:cNvSpPr/>
          <p:nvPr/>
        </p:nvSpPr>
        <p:spPr>
          <a:xfrm>
            <a:off x="3830500" y="5265875"/>
            <a:ext cx="2369930" cy="1366848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3" name="Google Shape;273;p21"/>
          <p:cNvSpPr/>
          <p:nvPr/>
        </p:nvSpPr>
        <p:spPr>
          <a:xfrm flipH="1">
            <a:off x="4091051" y="4581500"/>
            <a:ext cx="1755224" cy="2051551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4" name="Google Shape;274;p21"/>
          <p:cNvSpPr/>
          <p:nvPr/>
        </p:nvSpPr>
        <p:spPr>
          <a:xfrm flipH="1">
            <a:off x="6178595" y="5265875"/>
            <a:ext cx="2369930" cy="1366848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Google Shape;275;p21"/>
          <p:cNvSpPr txBox="1">
            <a:spLocks noGrp="1"/>
          </p:cNvSpPr>
          <p:nvPr>
            <p:ph type="title"/>
          </p:nvPr>
        </p:nvSpPr>
        <p:spPr>
          <a:xfrm>
            <a:off x="623400" y="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</a:t>
            </a:r>
            <a:endParaRPr/>
          </a:p>
        </p:txBody>
      </p:sp>
      <p:sp>
        <p:nvSpPr>
          <p:cNvPr id="276" name="Google Shape;276;p21"/>
          <p:cNvSpPr txBox="1"/>
          <p:nvPr/>
        </p:nvSpPr>
        <p:spPr>
          <a:xfrm>
            <a:off x="2497400" y="2686175"/>
            <a:ext cx="59373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Histogram (“hello” vs. “not hello”)</a:t>
            </a:r>
            <a:endParaRPr sz="3000"/>
          </a:p>
        </p:txBody>
      </p:sp>
      <p:cxnSp>
        <p:nvCxnSpPr>
          <p:cNvPr id="277" name="Google Shape;277;p21"/>
          <p:cNvCxnSpPr/>
          <p:nvPr/>
        </p:nvCxnSpPr>
        <p:spPr>
          <a:xfrm>
            <a:off x="4966613" y="3971275"/>
            <a:ext cx="0" cy="3096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21"/>
          <p:cNvCxnSpPr/>
          <p:nvPr/>
        </p:nvCxnSpPr>
        <p:spPr>
          <a:xfrm rot="10800000">
            <a:off x="12733875" y="6815225"/>
            <a:ext cx="3339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21"/>
          <p:cNvCxnSpPr/>
          <p:nvPr/>
        </p:nvCxnSpPr>
        <p:spPr>
          <a:xfrm rot="5400000">
            <a:off x="11064225" y="5141425"/>
            <a:ext cx="3339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0" name="Google Shape;280;p21"/>
          <p:cNvSpPr txBox="1"/>
          <p:nvPr/>
        </p:nvSpPr>
        <p:spPr>
          <a:xfrm>
            <a:off x="11862675" y="2336363"/>
            <a:ext cx="5081700" cy="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Receiver Operating Characteristics (ROC) Curve</a:t>
            </a:r>
            <a:endParaRPr sz="3000"/>
          </a:p>
        </p:txBody>
      </p:sp>
      <p:sp>
        <p:nvSpPr>
          <p:cNvPr id="281" name="Google Shape;281;p21"/>
          <p:cNvSpPr txBox="1"/>
          <p:nvPr/>
        </p:nvSpPr>
        <p:spPr>
          <a:xfrm>
            <a:off x="11396625" y="4750700"/>
            <a:ext cx="1337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TPR</a:t>
            </a:r>
            <a:endParaRPr sz="2400"/>
          </a:p>
        </p:txBody>
      </p:sp>
      <p:sp>
        <p:nvSpPr>
          <p:cNvPr id="282" name="Google Shape;282;p21"/>
          <p:cNvSpPr txBox="1"/>
          <p:nvPr/>
        </p:nvSpPr>
        <p:spPr>
          <a:xfrm>
            <a:off x="13734975" y="6811075"/>
            <a:ext cx="1337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FPR</a:t>
            </a:r>
            <a:endParaRPr sz="2400"/>
          </a:p>
        </p:txBody>
      </p:sp>
      <p:sp>
        <p:nvSpPr>
          <p:cNvPr id="283" name="Google Shape;283;p21"/>
          <p:cNvSpPr txBox="1"/>
          <p:nvPr/>
        </p:nvSpPr>
        <p:spPr>
          <a:xfrm>
            <a:off x="15310275" y="68110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284" name="Google Shape;284;p21"/>
          <p:cNvSpPr txBox="1"/>
          <p:nvPr/>
        </p:nvSpPr>
        <p:spPr>
          <a:xfrm>
            <a:off x="11970975" y="68193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0.0</a:t>
            </a:r>
            <a:endParaRPr sz="2400"/>
          </a:p>
        </p:txBody>
      </p:sp>
      <p:sp>
        <p:nvSpPr>
          <p:cNvPr id="285" name="Google Shape;285;p21"/>
          <p:cNvSpPr txBox="1"/>
          <p:nvPr/>
        </p:nvSpPr>
        <p:spPr>
          <a:xfrm>
            <a:off x="11970975" y="3471775"/>
            <a:ext cx="76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1.0</a:t>
            </a:r>
            <a:endParaRPr sz="2400"/>
          </a:p>
        </p:txBody>
      </p:sp>
      <p:sp>
        <p:nvSpPr>
          <p:cNvPr id="286" name="Google Shape;286;p21"/>
          <p:cNvSpPr/>
          <p:nvPr/>
        </p:nvSpPr>
        <p:spPr>
          <a:xfrm>
            <a:off x="12620775" y="6702125"/>
            <a:ext cx="226200" cy="22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1"/>
          <p:cNvSpPr/>
          <p:nvPr/>
        </p:nvSpPr>
        <p:spPr>
          <a:xfrm>
            <a:off x="12810225" y="5183675"/>
            <a:ext cx="226200" cy="22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13191225" y="4345475"/>
            <a:ext cx="226200" cy="22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13800825" y="3865138"/>
            <a:ext cx="226200" cy="22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1050</Words>
  <Application>Microsoft Office PowerPoint</Application>
  <PresentationFormat>Custom</PresentationFormat>
  <Paragraphs>313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Simple Light</vt:lpstr>
      <vt:lpstr>Choosing a Threshold</vt:lpstr>
      <vt:lpstr>Choosing a Threshold</vt:lpstr>
      <vt:lpstr>Choosing a Threshold</vt:lpstr>
      <vt:lpstr>Choosing a Threshold</vt:lpstr>
      <vt:lpstr>Choosing a Threshold</vt:lpstr>
      <vt:lpstr>ROC Curve</vt:lpstr>
      <vt:lpstr>ROC Curve</vt:lpstr>
      <vt:lpstr>ROC Curve</vt:lpstr>
      <vt:lpstr>ROC Curve</vt:lpstr>
      <vt:lpstr>ROC Curve</vt:lpstr>
      <vt:lpstr>ROC Curve</vt:lpstr>
      <vt:lpstr>ROC Curve</vt:lpstr>
      <vt:lpstr>ROC Curve</vt:lpstr>
      <vt:lpstr>ROC Curve</vt:lpstr>
      <vt:lpstr>ROC Curve</vt:lpstr>
      <vt:lpstr>ROC Curve</vt:lpstr>
      <vt:lpstr>Determinism</vt:lpstr>
      <vt:lpstr>Probabilistic (Stochastic) Function</vt:lpstr>
      <vt:lpstr>Neural Network</vt:lpstr>
      <vt:lpstr>Neural Network</vt:lpstr>
      <vt:lpstr>Moving Average Filter (MAF)</vt:lpstr>
      <vt:lpstr>Hold-off</vt:lpstr>
      <vt:lpstr>Coprocessor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Choosing a Threshold</dc:title>
  <cp:lastModifiedBy>sgmustadio</cp:lastModifiedBy>
  <cp:revision>1</cp:revision>
  <dcterms:modified xsi:type="dcterms:W3CDTF">2021-05-24T21:25:12Z</dcterms:modified>
</cp:coreProperties>
</file>