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 Thin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Google Sans"/>
      <p:regular r:id="rId42"/>
      <p:bold r:id="rId43"/>
      <p:italic r:id="rId44"/>
      <p:boldItalic r:id="rId45"/>
    </p:embeddedFont>
    <p:embeddedFont>
      <p:font typeface="Google Sans Medium"/>
      <p:regular r:id="rId46"/>
      <p:bold r:id="rId47"/>
      <p:italic r:id="rId48"/>
      <p:boldItalic r:id="rId49"/>
    </p:embeddedFont>
    <p:embeddedFont>
      <p:font typeface="Helvetica Neue"/>
      <p:regular r:id="rId50"/>
      <p:bold r:id="rId51"/>
      <p:italic r:id="rId52"/>
      <p:boldItalic r:id="rId53"/>
    </p:embeddedFont>
    <p:embeddedFont>
      <p:font typeface="Helvetica Neue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GoogleSans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GoogleSans-italic.fntdata"/><Relationship Id="rId43" Type="http://schemas.openxmlformats.org/officeDocument/2006/relationships/font" Target="fonts/GoogleSans-bold.fntdata"/><Relationship Id="rId46" Type="http://schemas.openxmlformats.org/officeDocument/2006/relationships/font" Target="fonts/GoogleSansMedium-regular.fntdata"/><Relationship Id="rId45" Type="http://schemas.openxmlformats.org/officeDocument/2006/relationships/font" Target="fonts/Google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GoogleSansMedium-italic.fntdata"/><Relationship Id="rId47" Type="http://schemas.openxmlformats.org/officeDocument/2006/relationships/font" Target="fonts/GoogleSansMedium-bold.fntdata"/><Relationship Id="rId49" Type="http://schemas.openxmlformats.org/officeDocument/2006/relationships/font" Target="fonts/GoogleSa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Thin-bold.fntdata"/><Relationship Id="rId34" Type="http://schemas.openxmlformats.org/officeDocument/2006/relationships/font" Target="fonts/RobotoThin-regular.fntdata"/><Relationship Id="rId37" Type="http://schemas.openxmlformats.org/officeDocument/2006/relationships/font" Target="fonts/RobotoThin-boldItalic.fntdata"/><Relationship Id="rId36" Type="http://schemas.openxmlformats.org/officeDocument/2006/relationships/font" Target="fonts/RobotoThin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-bold.fntdata"/><Relationship Id="rId50" Type="http://schemas.openxmlformats.org/officeDocument/2006/relationships/font" Target="fonts/HelveticaNeue-regular.fntdata"/><Relationship Id="rId53" Type="http://schemas.openxmlformats.org/officeDocument/2006/relationships/font" Target="fonts/HelveticaNeue-boldItalic.fntdata"/><Relationship Id="rId52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55" Type="http://schemas.openxmlformats.org/officeDocument/2006/relationships/font" Target="fonts/HelveticaNeueLight-bold.fntdata"/><Relationship Id="rId10" Type="http://schemas.openxmlformats.org/officeDocument/2006/relationships/slide" Target="slides/slide6.xml"/><Relationship Id="rId54" Type="http://schemas.openxmlformats.org/officeDocument/2006/relationships/font" Target="fonts/HelveticaNeueLight-regular.fntdata"/><Relationship Id="rId13" Type="http://schemas.openxmlformats.org/officeDocument/2006/relationships/slide" Target="slides/slide9.xml"/><Relationship Id="rId57" Type="http://schemas.openxmlformats.org/officeDocument/2006/relationships/font" Target="fonts/HelveticaNeueLight-boldItalic.fntdata"/><Relationship Id="rId12" Type="http://schemas.openxmlformats.org/officeDocument/2006/relationships/slide" Target="slides/slide8.xml"/><Relationship Id="rId56" Type="http://schemas.openxmlformats.org/officeDocument/2006/relationships/font" Target="fonts/HelveticaNeue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nounproject.com/search/?q=security&amp;i=1281469" TargetMode="External"/><Relationship Id="rId3" Type="http://schemas.openxmlformats.org/officeDocument/2006/relationships/hyperlink" Target="https://thenounproject.com/search/?q=industry&amp;i=3321404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victordibia/anomagram/blob/master/LICENSE" TargetMode="External"/><Relationship Id="rId3" Type="http://schemas.openxmlformats.org/officeDocument/2006/relationships/hyperlink" Target="https://anomagram.fastforwardlabs.com/#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victordibia/anomagram/blob/master/LICENSE" TargetMode="External"/><Relationship Id="rId3" Type="http://schemas.openxmlformats.org/officeDocument/2006/relationships/hyperlink" Target="https://anomagram.fastforwardlabs.com/#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victordibia/anomagram/blob/master/LICENSE" TargetMode="External"/><Relationship Id="rId3" Type="http://schemas.openxmlformats.org/officeDocument/2006/relationships/hyperlink" Target="https://anomagram.fastforwardlabs.com/#/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nounproject.com/search/?q=security&amp;i=1281469" TargetMode="External"/><Relationship Id="rId3" Type="http://schemas.openxmlformats.org/officeDocument/2006/relationships/hyperlink" Target="https://thenounproject.com/search/?q=industry&amp;i=3321404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4db9f9f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4db9f9f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33a343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33a343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</a:rPr>
              <a:t>Shield: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https://thenounproject.com/search/?q=security&amp;i=1281469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https://thenounproject.com/search/?q=industry&amp;i=3321404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Heart: https://thenounproject.com/search/?q=health&amp;i=2915271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743c0d4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743c0d4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all of these applications have in common? </a:t>
            </a:r>
            <a:r>
              <a:rPr lang="en"/>
              <a:t>Time series data is a sequence of measurements where the temporal relationship is a critical component to understanding the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by Colby (prof-owned)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d7573cc1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d7573cc1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all of these applications have in common? Time series data is a sequence of measurements where the temporal relationship is a critical component to understanding the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by Colby (prof-owned)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d7573cc1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d7573cc1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all of these applications have in common? Time series data is a sequence of measurements where the temporal relationship is a critical component to understanding the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by Colby (prof-owned)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d7573cc1a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d7573cc1a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MIT liscenece shoudl be good </a:t>
            </a:r>
            <a:r>
              <a:rPr lang="en" sz="1050">
                <a:solidFill>
                  <a:srgbClr val="1A73E8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https://github.com/victordibia/anomagram/blob/master/LICENSE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Graph Screenshots from </a:t>
            </a:r>
            <a:r>
              <a:rPr lang="en" sz="1050">
                <a:solidFill>
                  <a:srgbClr val="1A73E8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https://anomagram.fastforwardlabs.com/#/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d7573cc1a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d7573cc1a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MIT liscenece shoudl be good </a:t>
            </a:r>
            <a:r>
              <a:rPr lang="en" sz="1050">
                <a:solidFill>
                  <a:srgbClr val="1A73E8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https://github.com/victordibia/anomagram/blob/master/LICENSE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Graph Screenshots from </a:t>
            </a:r>
            <a:r>
              <a:rPr lang="en" sz="1050">
                <a:solidFill>
                  <a:srgbClr val="1A73E8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https://anomagram.fastforwardlabs.com/#/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d7573cc1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d7573cc1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MIT liscenece shoudl be good </a:t>
            </a:r>
            <a:r>
              <a:rPr lang="en" sz="1050">
                <a:solidFill>
                  <a:srgbClr val="1A73E8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https://github.com/victordibia/anomagram/blob/master/LICENSE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Graph Screenshots from </a:t>
            </a:r>
            <a:r>
              <a:rPr lang="en" sz="1050">
                <a:solidFill>
                  <a:srgbClr val="1A73E8"/>
                </a:solidFill>
                <a:highlight>
                  <a:schemeClr val="lt1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https://anomagram.fastforwardlabs.com/#/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d7573cc1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d7573cc1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d7573cc1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d7573cc1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d7573cc1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d7573cc1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tinyML critical for this application space?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data to stream or bad/spotty connections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act quickly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conserve battery life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7573cc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7573cc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analysis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anomaly detection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is the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identification of rare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items, events or observations which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raise suspicions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differing significantly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from the </a:t>
            </a:r>
            <a:r>
              <a:rPr b="1" lang="en" sz="1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majority of the data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b55b466f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b55b466f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Unlike with some of the other applications we’ve covered, traditional ML methods are still popular for anomaly detection. In this section we will explore a more traditional clustering approach as well as a deep neural network approach.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We are only looking at a few approaches.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K-means and autoencoders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d7573cc1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d7573cc1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Unlike with some of the other applications we’ve covered, traditional ML methods are still popular for anomaly detection. In this section we will explore a more traditional clustering approach as well as a deep neural network approach.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We are only looking at a few approaches.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K-means and autoencoders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d7573cc1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ad7573cc1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Unlike with some of the other applications we’ve covered, traditional ML methods are still popular for anomaly detection. In this section we will explore a more traditional clustering approach as well as a deep neural network approach.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We are only looking at a few approaches.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K-means and autoencoders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ad7573cc1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ad7573cc1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Unlike with some of the other applications we’ve covered, traditional ML methods are still popular for anomaly detection. In this section we will explore a more traditional clustering approach as well as a deep neural network approach.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We are only looking at a few approaches.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K-means and autoencoders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d7573cc1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d7573cc1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Unlike with some of the other applications we’ve covered, traditional ML methods are still popular for anomaly detection. In this section we will explore a more traditional clustering approach as well as a deep neural network approach.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We are only looking at a few approaches.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K-means and autoencoders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d7573cc1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d7573cc1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Unlike with some of the other applications we’ve covered, traditional ML methods are still popular for anomaly detection. In this section we will explore a more traditional clustering approach as well as a deep neural network approach.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We are only looking at a few approaches.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K-means and autoencoders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d7573cc1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d7573cc1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Unlike with some of the other applications we’ve covered, traditional ML methods are still popular for anomaly detection. In this section we will explore a more traditional clustering approach as well as a deep neural network approach.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We are only looking at a few approaches.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C4043"/>
                </a:solidFill>
              </a:rPr>
              <a:t>K-means and autoencoders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ad7573cc1a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ad7573cc1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Unlike with some of the other applications we’ve covered, traditional ML methods are still popular for anomaly detection. In this section we will explore a more traditional clustering approach as well as a deep neural network approach.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are only looking at a few approaches.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K-means and autoencoders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One of the most straightforward tasks we can perform on a data set without labels is to find groups of data in our dataset which are similar to one another -- what we call clusters.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ac74a5bf2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ac74a5bf2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Unlike with some of the other applications we’ve covered, traditional ML methods are still popular for anomaly detection. In this section we will explore a more traditional clustering approach as well as a deep neural network approach.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are only looking at a few approaches.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K-means and autoencoders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743c0d42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743c0d42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= Bandwidth, Battery, Latency, Accuracy,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AD ML Pipeline = Real World case </a:t>
            </a:r>
            <a:r>
              <a:rPr lang="en"/>
              <a:t>studies</a:t>
            </a:r>
            <a:r>
              <a:rPr lang="en"/>
              <a:t> of how to anomaly detection implemented in industry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training and of anomaly detection models in Colab!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d7573cc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d7573cc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analysis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anomaly detection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is the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identification of rare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items, events or observations which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raise suspicions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differing significantly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from the </a:t>
            </a:r>
            <a:r>
              <a:rPr b="1" lang="en" sz="1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majority of the data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7573cc1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d7573cc1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analysis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anomaly detection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is the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identification of rare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items, events or observations which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raise suspicions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differing significantly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from the </a:t>
            </a:r>
            <a:r>
              <a:rPr b="1" lang="en" sz="1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majority of the data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7573cc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7573cc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analysis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anomaly detection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is the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identification of rare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items, events or observations which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raise suspicions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differing significantly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from the </a:t>
            </a:r>
            <a:r>
              <a:rPr b="1" lang="en" sz="1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majority of the data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d7573cc1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d7573cc1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analysis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anomaly detection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is the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identification of rare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items, events or observations which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raise suspicions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differing significantly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from the </a:t>
            </a:r>
            <a:r>
              <a:rPr b="1" lang="en" sz="1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majority of the data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7573cc1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d7573cc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In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analysis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anomaly detection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is the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identification of rare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items, events or observations which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raise suspicions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by </a:t>
            </a:r>
            <a:r>
              <a:rPr b="1"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differing significantly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from the </a:t>
            </a:r>
            <a:r>
              <a:rPr b="1" lang="en" sz="18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majority of the data</a:t>
            </a:r>
            <a:r>
              <a:rPr lang="en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e9a66f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e9a66f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3eb9888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3eb9888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4043"/>
                </a:solidFill>
              </a:rPr>
              <a:t>Shield: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https://thenounproject.com/search/?q=security&amp;i=1281469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1A73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https://thenounproject.com/search/?q=industry&amp;i=3321404</a:t>
            </a:r>
            <a:endParaRPr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Heart: </a:t>
            </a:r>
            <a:r>
              <a:rPr lang="en"/>
              <a:t>https://thenounproject.com/search/?q=health&amp;i=2915271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bg>
      <p:bgPr>
        <a:solidFill>
          <a:srgbClr val="A51C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">
  <p:cSld name="Blank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Fullscreen</a:t>
            </a:r>
            <a:endParaRPr b="1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Show Presenter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bg>
      <p:bgPr>
        <a:solidFill>
          <a:srgbClr val="F1F3F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Flip">
  <p:cSld name="TITLE_2_2_1_2">
    <p:bg>
      <p:bgPr>
        <a:solidFill>
          <a:srgbClr val="F1F3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bg>
      <p:bgPr>
        <a:solidFill>
          <a:srgbClr val="F1F3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 Flip">
  <p:cSld name="TITLE_2_2_1_1_1">
    <p:bg>
      <p:bgPr>
        <a:solidFill>
          <a:srgbClr val="F1F3F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9" name="Google Shape;79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bg>
      <p:bgPr>
        <a:solidFill>
          <a:srgbClr val="F1F3F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6" name="Google Shape;86;p19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bg>
      <p:bgPr>
        <a:solidFill>
          <a:srgbClr val="EA8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422950" y="1003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Anomaly Detection?</a:t>
            </a:r>
            <a:endParaRPr/>
          </a:p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b="1" lang="en"/>
              <a:t>Sensors</a:t>
            </a:r>
            <a:endParaRPr b="1"/>
          </a:p>
        </p:txBody>
      </p:sp>
      <p:sp>
        <p:nvSpPr>
          <p:cNvPr id="171" name="Google Shape;171;p30"/>
          <p:cNvSpPr/>
          <p:nvPr/>
        </p:nvSpPr>
        <p:spPr>
          <a:xfrm>
            <a:off x="5749025" y="1711302"/>
            <a:ext cx="1555200" cy="1404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Security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3794400" y="1711302"/>
            <a:ext cx="1555200" cy="1404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Industry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1839775" y="1711302"/>
            <a:ext cx="1555200" cy="1404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Health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6" y="2081964"/>
            <a:ext cx="605017" cy="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328" y="2041876"/>
            <a:ext cx="793357" cy="61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701" y="2042139"/>
            <a:ext cx="535850" cy="61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/>
          <p:nvPr/>
        </p:nvSpPr>
        <p:spPr>
          <a:xfrm>
            <a:off x="1839775" y="3239301"/>
            <a:ext cx="1555200" cy="408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ECG Sensor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3794400" y="3239301"/>
            <a:ext cx="1555200" cy="408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Accelerometer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5749025" y="3239301"/>
            <a:ext cx="1555200" cy="408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IR Motion Sensor</a:t>
            </a:r>
            <a:endParaRPr b="1" sz="13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717700" y="1408362"/>
            <a:ext cx="5739900" cy="2978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94" y="1740406"/>
            <a:ext cx="5395850" cy="24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b="1" lang="en"/>
              <a:t>Sensors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/>
          <p:nvPr/>
        </p:nvSpPr>
        <p:spPr>
          <a:xfrm>
            <a:off x="717700" y="1408362"/>
            <a:ext cx="5739900" cy="2978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94" y="1740406"/>
            <a:ext cx="5395850" cy="24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b="1" lang="en"/>
              <a:t>Sensors</a:t>
            </a:r>
            <a:endParaRPr b="1"/>
          </a:p>
        </p:txBody>
      </p:sp>
      <p:sp>
        <p:nvSpPr>
          <p:cNvPr id="194" name="Google Shape;194;p32"/>
          <p:cNvSpPr/>
          <p:nvPr/>
        </p:nvSpPr>
        <p:spPr>
          <a:xfrm>
            <a:off x="1820833" y="1727358"/>
            <a:ext cx="1633500" cy="24972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32"/>
          <p:cNvCxnSpPr/>
          <p:nvPr/>
        </p:nvCxnSpPr>
        <p:spPr>
          <a:xfrm>
            <a:off x="2051375" y="1593775"/>
            <a:ext cx="117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/>
          <p:nvPr/>
        </p:nvSpPr>
        <p:spPr>
          <a:xfrm>
            <a:off x="6990760" y="2520933"/>
            <a:ext cx="1545300" cy="1051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>
            <a:off x="717700" y="1408362"/>
            <a:ext cx="5739900" cy="2978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994" y="1740406"/>
            <a:ext cx="5395850" cy="24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/>
          <p:nvPr/>
        </p:nvSpPr>
        <p:spPr>
          <a:xfrm>
            <a:off x="1820833" y="1727358"/>
            <a:ext cx="1633500" cy="24972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33"/>
          <p:cNvCxnSpPr/>
          <p:nvPr/>
        </p:nvCxnSpPr>
        <p:spPr>
          <a:xfrm>
            <a:off x="2051375" y="1593775"/>
            <a:ext cx="117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33"/>
          <p:cNvSpPr/>
          <p:nvPr/>
        </p:nvSpPr>
        <p:spPr>
          <a:xfrm>
            <a:off x="7838690" y="2684361"/>
            <a:ext cx="605700" cy="747600"/>
          </a:xfrm>
          <a:prstGeom prst="mathMultiply">
            <a:avLst>
              <a:gd fmla="val 16627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33"/>
          <p:cNvCxnSpPr/>
          <p:nvPr/>
        </p:nvCxnSpPr>
        <p:spPr>
          <a:xfrm>
            <a:off x="7779512" y="2625738"/>
            <a:ext cx="0" cy="82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3"/>
          <p:cNvCxnSpPr/>
          <p:nvPr/>
        </p:nvCxnSpPr>
        <p:spPr>
          <a:xfrm>
            <a:off x="7156345" y="3033085"/>
            <a:ext cx="188100" cy="1899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3"/>
          <p:cNvCxnSpPr/>
          <p:nvPr/>
        </p:nvCxnSpPr>
        <p:spPr>
          <a:xfrm flipH="1" rot="10800000">
            <a:off x="7310538" y="2889933"/>
            <a:ext cx="309300" cy="313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3"/>
          <p:cNvSpPr txBox="1"/>
          <p:nvPr/>
        </p:nvSpPr>
        <p:spPr>
          <a:xfrm>
            <a:off x="7554564" y="2045207"/>
            <a:ext cx="459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 b="1" sz="2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b="1" lang="en"/>
              <a:t>Sensors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808" y="1469075"/>
            <a:ext cx="3316575" cy="220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71000" y="1718700"/>
            <a:ext cx="25500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Input</a:t>
            </a:r>
            <a:endParaRPr b="1" sz="2000">
              <a:solidFill>
                <a:schemeClr val="accent4"/>
              </a:solidFill>
            </a:endParaRPr>
          </a:p>
        </p:txBody>
      </p:sp>
      <p:sp>
        <p:nvSpPr>
          <p:cNvPr id="217" name="Google Shape;217;p3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</a:t>
            </a:r>
            <a:r>
              <a:rPr lang="en"/>
              <a:t> </a:t>
            </a:r>
            <a:r>
              <a:rPr b="1" lang="en"/>
              <a:t>Fundamental Aspects</a:t>
            </a:r>
            <a:r>
              <a:rPr lang="en"/>
              <a:t> of AD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808" y="1469075"/>
            <a:ext cx="3316575" cy="220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71000" y="1718700"/>
            <a:ext cx="25500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" sz="2000">
                <a:solidFill>
                  <a:schemeClr val="dk2"/>
                </a:solidFill>
              </a:rPr>
              <a:t>Input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AutoNum type="arabicPeriod"/>
            </a:pPr>
            <a:r>
              <a:rPr b="1" lang="en" sz="2000">
                <a:solidFill>
                  <a:schemeClr val="accent1"/>
                </a:solidFill>
              </a:rPr>
              <a:t>Prediction</a:t>
            </a:r>
            <a:endParaRPr b="1" sz="2000">
              <a:solidFill>
                <a:schemeClr val="accent1"/>
              </a:solidFill>
            </a:endParaRPr>
          </a:p>
        </p:txBody>
      </p:sp>
      <p:sp>
        <p:nvSpPr>
          <p:cNvPr id="225" name="Google Shape;225;p35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</a:t>
            </a:r>
            <a:r>
              <a:rPr lang="en"/>
              <a:t> </a:t>
            </a:r>
            <a:r>
              <a:rPr b="1" lang="en"/>
              <a:t>Fundamental Aspects</a:t>
            </a:r>
            <a:r>
              <a:rPr lang="en"/>
              <a:t> of AD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808" y="1469075"/>
            <a:ext cx="3316575" cy="2205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771000" y="1718700"/>
            <a:ext cx="2550000" cy="20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" sz="2000">
                <a:solidFill>
                  <a:schemeClr val="dk2"/>
                </a:solidFill>
              </a:rPr>
              <a:t>Input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en" sz="2000">
                <a:solidFill>
                  <a:schemeClr val="dk2"/>
                </a:solidFill>
              </a:rPr>
              <a:t>Prediction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rabicPeriod"/>
            </a:pPr>
            <a:r>
              <a:rPr b="1" lang="en" sz="2000">
                <a:solidFill>
                  <a:schemeClr val="accent2"/>
                </a:solidFill>
              </a:rPr>
              <a:t>Error</a:t>
            </a:r>
            <a:endParaRPr b="1" sz="2000">
              <a:solidFill>
                <a:schemeClr val="accent2"/>
              </a:solidFill>
            </a:endParaRPr>
          </a:p>
        </p:txBody>
      </p:sp>
      <p:sp>
        <p:nvSpPr>
          <p:cNvPr id="233" name="Google Shape;233;p36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</a:t>
            </a:r>
            <a:r>
              <a:rPr lang="en"/>
              <a:t> </a:t>
            </a:r>
            <a:r>
              <a:rPr b="1" lang="en"/>
              <a:t>Fundamental Aspects</a:t>
            </a:r>
            <a:r>
              <a:rPr lang="en"/>
              <a:t> of AD</a:t>
            </a:r>
            <a:endParaRPr/>
          </a:p>
        </p:txBody>
      </p:sp>
      <p:sp>
        <p:nvSpPr>
          <p:cNvPr id="234" name="Google Shape;234;p36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4294967295" type="title"/>
          </p:nvPr>
        </p:nvSpPr>
        <p:spPr>
          <a:xfrm>
            <a:off x="1010250" y="1151775"/>
            <a:ext cx="3154200" cy="474600"/>
          </a:xfrm>
          <a:prstGeom prst="rect">
            <a:avLst/>
          </a:prstGeom>
          <a:solidFill>
            <a:schemeClr val="accent3"/>
          </a:solidFill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</a:rPr>
              <a:t>Poor</a:t>
            </a:r>
            <a:r>
              <a:rPr lang="en" sz="2700">
                <a:solidFill>
                  <a:srgbClr val="FFFFFF"/>
                </a:solidFill>
              </a:rPr>
              <a:t> Prediction</a:t>
            </a:r>
            <a:endParaRPr sz="2700">
              <a:solidFill>
                <a:srgbClr val="FFFFFF"/>
              </a:solidFill>
            </a:endParaRPr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56" y="1901794"/>
            <a:ext cx="3154350" cy="2089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idx="4294967295" type="title"/>
          </p:nvPr>
        </p:nvSpPr>
        <p:spPr>
          <a:xfrm>
            <a:off x="1010250" y="1151775"/>
            <a:ext cx="3154200" cy="474600"/>
          </a:xfrm>
          <a:prstGeom prst="rect">
            <a:avLst/>
          </a:prstGeom>
          <a:solidFill>
            <a:schemeClr val="accent3"/>
          </a:solidFill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</a:rPr>
              <a:t>Poor</a:t>
            </a:r>
            <a:r>
              <a:rPr lang="en" sz="2700">
                <a:solidFill>
                  <a:srgbClr val="FFFFFF"/>
                </a:solidFill>
              </a:rPr>
              <a:t> Prediction</a:t>
            </a:r>
            <a:endParaRPr sz="2700">
              <a:solidFill>
                <a:srgbClr val="FFFFFF"/>
              </a:solidFill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256" y="1901794"/>
            <a:ext cx="3154350" cy="2089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413" y="1901800"/>
            <a:ext cx="3154329" cy="2089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8" name="Google Shape;248;p38"/>
          <p:cNvSpPr txBox="1"/>
          <p:nvPr>
            <p:ph idx="4294967295" type="title"/>
          </p:nvPr>
        </p:nvSpPr>
        <p:spPr>
          <a:xfrm>
            <a:off x="4979488" y="1151775"/>
            <a:ext cx="3154200" cy="474600"/>
          </a:xfrm>
          <a:prstGeom prst="rect">
            <a:avLst/>
          </a:prstGeom>
          <a:solidFill>
            <a:schemeClr val="accent4"/>
          </a:solidFill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</a:rPr>
              <a:t>Good</a:t>
            </a:r>
            <a:r>
              <a:rPr lang="en" sz="2700">
                <a:solidFill>
                  <a:srgbClr val="FFFFFF"/>
                </a:solidFill>
              </a:rPr>
              <a:t> Prediction</a:t>
            </a:r>
            <a:endParaRPr sz="2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b="1" lang="en">
                <a:solidFill>
                  <a:schemeClr val="accent6"/>
                </a:solidFill>
              </a:rPr>
              <a:t>TinyML</a:t>
            </a:r>
            <a:r>
              <a:rPr lang="en"/>
              <a:t>?</a:t>
            </a:r>
            <a:endParaRPr/>
          </a:p>
        </p:txBody>
      </p:sp>
      <p:sp>
        <p:nvSpPr>
          <p:cNvPr id="254" name="Google Shape;254;p39"/>
          <p:cNvSpPr/>
          <p:nvPr/>
        </p:nvSpPr>
        <p:spPr>
          <a:xfrm>
            <a:off x="5732950" y="1953200"/>
            <a:ext cx="1471200" cy="1404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0300" y="2380875"/>
            <a:ext cx="656501" cy="54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/>
          <p:nvPr/>
        </p:nvSpPr>
        <p:spPr>
          <a:xfrm>
            <a:off x="3836400" y="1953200"/>
            <a:ext cx="1471200" cy="1404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055" y="2358104"/>
            <a:ext cx="605877" cy="59478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9"/>
          <p:cNvSpPr/>
          <p:nvPr/>
        </p:nvSpPr>
        <p:spPr>
          <a:xfrm>
            <a:off x="1939850" y="1953200"/>
            <a:ext cx="1471200" cy="1404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4714" y="2386250"/>
            <a:ext cx="761450" cy="5384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39"/>
          <p:cNvCxnSpPr/>
          <p:nvPr/>
        </p:nvCxnSpPr>
        <p:spPr>
          <a:xfrm>
            <a:off x="2286650" y="2317247"/>
            <a:ext cx="777600" cy="676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61" name="Google Shape;261;p39"/>
          <p:cNvCxnSpPr/>
          <p:nvPr/>
        </p:nvCxnSpPr>
        <p:spPr>
          <a:xfrm flipH="1">
            <a:off x="2343650" y="2311550"/>
            <a:ext cx="663600" cy="687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>
                <a:solidFill>
                  <a:schemeClr val="accent1"/>
                </a:solidFill>
              </a:rPr>
              <a:t>data analysis</a:t>
            </a:r>
            <a:r>
              <a:rPr lang="en"/>
              <a:t>,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2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Anomaly Detection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/>
          <p:nvPr/>
        </p:nvSpPr>
        <p:spPr>
          <a:xfrm>
            <a:off x="2259000" y="1231525"/>
            <a:ext cx="4626000" cy="5562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 b="1"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2259000" y="1231525"/>
            <a:ext cx="4626000" cy="5562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 b="1"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2" name="Google Shape;272;p41"/>
          <p:cNvSpPr/>
          <p:nvPr/>
        </p:nvSpPr>
        <p:spPr>
          <a:xfrm>
            <a:off x="5375090" y="2324325"/>
            <a:ext cx="1199400" cy="5562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3" name="Google Shape;273;p41"/>
          <p:cNvSpPr/>
          <p:nvPr/>
        </p:nvSpPr>
        <p:spPr>
          <a:xfrm>
            <a:off x="6376726" y="2324325"/>
            <a:ext cx="1199400" cy="5562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7378363" y="2324325"/>
            <a:ext cx="1270200" cy="556200"/>
          </a:xfrm>
          <a:prstGeom prst="chevron">
            <a:avLst>
              <a:gd fmla="val 50000" name="adj"/>
            </a:avLst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441975" y="2324325"/>
            <a:ext cx="1124400" cy="556200"/>
          </a:xfrm>
          <a:prstGeom prst="homePlate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rPr>
              <a:t>Collect </a:t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8F9FA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368544" y="2324325"/>
            <a:ext cx="1199400" cy="5562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7" name="Google Shape;277;p41"/>
          <p:cNvSpPr/>
          <p:nvPr/>
        </p:nvSpPr>
        <p:spPr>
          <a:xfrm>
            <a:off x="4373453" y="2324325"/>
            <a:ext cx="1199400" cy="5562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8" name="Google Shape;278;p41"/>
          <p:cNvSpPr/>
          <p:nvPr/>
        </p:nvSpPr>
        <p:spPr>
          <a:xfrm>
            <a:off x="3371817" y="2324325"/>
            <a:ext cx="1199400" cy="556200"/>
          </a:xfrm>
          <a:prstGeom prst="chevron">
            <a:avLst>
              <a:gd fmla="val 50000" name="adj"/>
            </a:avLst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9" name="Google Shape;279;p41"/>
          <p:cNvSpPr/>
          <p:nvPr/>
        </p:nvSpPr>
        <p:spPr>
          <a:xfrm>
            <a:off x="2370181" y="2324325"/>
            <a:ext cx="1199400" cy="556200"/>
          </a:xfrm>
          <a:prstGeom prst="chevron">
            <a:avLst>
              <a:gd fmla="val 50000" name="adj"/>
            </a:avLst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0" name="Google Shape;280;p41"/>
          <p:cNvSpPr txBox="1"/>
          <p:nvPr/>
        </p:nvSpPr>
        <p:spPr>
          <a:xfrm>
            <a:off x="1558038" y="2387325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Preprocess</a:t>
            </a:r>
            <a:endParaRPr b="1" sz="9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9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2544125" y="2387325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Design a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3534963" y="2387325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Train a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3" name="Google Shape;283;p41"/>
          <p:cNvSpPr txBox="1"/>
          <p:nvPr/>
        </p:nvSpPr>
        <p:spPr>
          <a:xfrm>
            <a:off x="4571225" y="2387325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Evaluate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Optimize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5547919" y="2387313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Convert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6550700" y="2387325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Deploy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7601100" y="2387325"/>
            <a:ext cx="925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Inferences</a:t>
            </a:r>
            <a:endParaRPr b="1" sz="10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1558050" y="2960625"/>
            <a:ext cx="3269700" cy="498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8" name="Google Shape;288;p41"/>
          <p:cNvPicPr preferRelativeResize="0"/>
          <p:nvPr/>
        </p:nvPicPr>
        <p:blipFill rotWithShape="1">
          <a:blip r:embed="rId3">
            <a:alphaModFix/>
          </a:blip>
          <a:srcRect b="13934" l="17159" r="17570" t="15404"/>
          <a:stretch/>
        </p:blipFill>
        <p:spPr>
          <a:xfrm>
            <a:off x="2825479" y="2984446"/>
            <a:ext cx="723219" cy="44041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/>
          <p:nvPr/>
        </p:nvSpPr>
        <p:spPr>
          <a:xfrm>
            <a:off x="4885450" y="2960625"/>
            <a:ext cx="2157000" cy="498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4">
            <a:alphaModFix/>
          </a:blip>
          <a:srcRect b="11417" l="5992" r="6018" t="15252"/>
          <a:stretch/>
        </p:blipFill>
        <p:spPr>
          <a:xfrm>
            <a:off x="5548018" y="3022487"/>
            <a:ext cx="831873" cy="38996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/>
          <p:nvPr/>
        </p:nvSpPr>
        <p:spPr>
          <a:xfrm>
            <a:off x="7100075" y="2960625"/>
            <a:ext cx="1549200" cy="498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1"/>
          <p:cNvPicPr preferRelativeResize="0"/>
          <p:nvPr/>
        </p:nvPicPr>
        <p:blipFill rotWithShape="1">
          <a:blip r:embed="rId4">
            <a:alphaModFix/>
          </a:blip>
          <a:srcRect b="11419" l="5992" r="6018" t="60195"/>
          <a:stretch/>
        </p:blipFill>
        <p:spPr>
          <a:xfrm>
            <a:off x="7309486" y="3260088"/>
            <a:ext cx="831876" cy="1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/>
          <p:cNvPicPr preferRelativeResize="0"/>
          <p:nvPr/>
        </p:nvPicPr>
        <p:blipFill rotWithShape="1">
          <a:blip r:embed="rId4">
            <a:alphaModFix/>
          </a:blip>
          <a:srcRect b="38405" l="34518" r="33909" t="14319"/>
          <a:stretch/>
        </p:blipFill>
        <p:spPr>
          <a:xfrm>
            <a:off x="7759550" y="3008682"/>
            <a:ext cx="298500" cy="2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1"/>
          <p:cNvSpPr txBox="1"/>
          <p:nvPr/>
        </p:nvSpPr>
        <p:spPr>
          <a:xfrm>
            <a:off x="8051935" y="3238993"/>
            <a:ext cx="6501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535F69"/>
                </a:solidFill>
                <a:latin typeface="Roboto Thin"/>
                <a:ea typeface="Roboto Thin"/>
                <a:cs typeface="Roboto Thin"/>
                <a:sym typeface="Roboto Thin"/>
              </a:rPr>
              <a:t>Micro</a:t>
            </a:r>
            <a:endParaRPr sz="950">
              <a:solidFill>
                <a:srgbClr val="535F69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/>
              <a:t>not all</a:t>
            </a:r>
            <a:r>
              <a:rPr lang="en"/>
              <a:t> deep learning</a:t>
            </a: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1683920" y="2055300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Classification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1" name="Google Shape;301;p42"/>
          <p:cNvSpPr/>
          <p:nvPr/>
        </p:nvSpPr>
        <p:spPr>
          <a:xfrm>
            <a:off x="3912921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Nearest Neighbor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02" name="Google Shape;302;p42"/>
          <p:cNvCxnSpPr>
            <a:stCxn id="303" idx="2"/>
            <a:endCxn id="300" idx="0"/>
          </p:cNvCxnSpPr>
          <p:nvPr/>
        </p:nvCxnSpPr>
        <p:spPr>
          <a:xfrm flipH="1">
            <a:off x="2440670" y="1789500"/>
            <a:ext cx="22290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42"/>
          <p:cNvCxnSpPr>
            <a:stCxn id="303" idx="2"/>
            <a:endCxn id="301" idx="0"/>
          </p:cNvCxnSpPr>
          <p:nvPr/>
        </p:nvCxnSpPr>
        <p:spPr>
          <a:xfrm>
            <a:off x="4669671" y="1789516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42"/>
          <p:cNvSpPr/>
          <p:nvPr/>
        </p:nvSpPr>
        <p:spPr>
          <a:xfrm>
            <a:off x="6307664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Clustering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06" name="Google Shape;306;p42"/>
          <p:cNvCxnSpPr>
            <a:stCxn id="303" idx="2"/>
            <a:endCxn id="305" idx="0"/>
          </p:cNvCxnSpPr>
          <p:nvPr/>
        </p:nvCxnSpPr>
        <p:spPr>
          <a:xfrm>
            <a:off x="4669814" y="1789516"/>
            <a:ext cx="2394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42"/>
          <p:cNvSpPr/>
          <p:nvPr/>
        </p:nvSpPr>
        <p:spPr>
          <a:xfrm>
            <a:off x="3410725" y="1136466"/>
            <a:ext cx="2517900" cy="653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 b="1"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/>
              <a:t>not all</a:t>
            </a:r>
            <a:r>
              <a:rPr lang="en"/>
              <a:t> deep learning</a:t>
            </a:r>
            <a:endParaRPr/>
          </a:p>
        </p:txBody>
      </p:sp>
      <p:sp>
        <p:nvSpPr>
          <p:cNvPr id="313" name="Google Shape;313;p43"/>
          <p:cNvSpPr/>
          <p:nvPr/>
        </p:nvSpPr>
        <p:spPr>
          <a:xfrm>
            <a:off x="1683920" y="2055300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Classification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3912921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Nearest Neighbor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15" name="Google Shape;315;p43"/>
          <p:cNvCxnSpPr>
            <a:stCxn id="316" idx="2"/>
            <a:endCxn id="313" idx="0"/>
          </p:cNvCxnSpPr>
          <p:nvPr/>
        </p:nvCxnSpPr>
        <p:spPr>
          <a:xfrm flipH="1">
            <a:off x="2440670" y="1789500"/>
            <a:ext cx="22290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3"/>
          <p:cNvCxnSpPr>
            <a:stCxn id="316" idx="2"/>
            <a:endCxn id="314" idx="0"/>
          </p:cNvCxnSpPr>
          <p:nvPr/>
        </p:nvCxnSpPr>
        <p:spPr>
          <a:xfrm>
            <a:off x="4669671" y="1789516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43"/>
          <p:cNvSpPr/>
          <p:nvPr/>
        </p:nvSpPr>
        <p:spPr>
          <a:xfrm>
            <a:off x="6307664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Clustering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19" name="Google Shape;319;p43"/>
          <p:cNvCxnSpPr>
            <a:stCxn id="316" idx="2"/>
            <a:endCxn id="318" idx="0"/>
          </p:cNvCxnSpPr>
          <p:nvPr/>
        </p:nvCxnSpPr>
        <p:spPr>
          <a:xfrm>
            <a:off x="4669814" y="1789516"/>
            <a:ext cx="2394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3"/>
          <p:cNvSpPr/>
          <p:nvPr/>
        </p:nvSpPr>
        <p:spPr>
          <a:xfrm>
            <a:off x="132965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Neural Networks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21" name="Google Shape;321;p43"/>
          <p:cNvCxnSpPr>
            <a:stCxn id="313" idx="2"/>
            <a:endCxn id="320" idx="0"/>
          </p:cNvCxnSpPr>
          <p:nvPr/>
        </p:nvCxnSpPr>
        <p:spPr>
          <a:xfrm flipH="1">
            <a:off x="1829870" y="2593800"/>
            <a:ext cx="6108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3"/>
          <p:cNvSpPr/>
          <p:nvPr/>
        </p:nvSpPr>
        <p:spPr>
          <a:xfrm>
            <a:off x="3410725" y="1136466"/>
            <a:ext cx="2517900" cy="653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 b="1"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/>
              <a:t>not all</a:t>
            </a:r>
            <a:r>
              <a:rPr lang="en"/>
              <a:t> deep learning</a:t>
            </a:r>
            <a:endParaRPr/>
          </a:p>
        </p:txBody>
      </p:sp>
      <p:sp>
        <p:nvSpPr>
          <p:cNvPr id="328" name="Google Shape;328;p44"/>
          <p:cNvSpPr/>
          <p:nvPr/>
        </p:nvSpPr>
        <p:spPr>
          <a:xfrm>
            <a:off x="1683920" y="2055300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Classification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3912921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Nearest Neighbor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30" name="Google Shape;330;p44"/>
          <p:cNvCxnSpPr>
            <a:stCxn id="331" idx="2"/>
            <a:endCxn id="328" idx="0"/>
          </p:cNvCxnSpPr>
          <p:nvPr/>
        </p:nvCxnSpPr>
        <p:spPr>
          <a:xfrm flipH="1">
            <a:off x="2440670" y="1789500"/>
            <a:ext cx="22290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4"/>
          <p:cNvCxnSpPr>
            <a:stCxn id="331" idx="2"/>
            <a:endCxn id="329" idx="0"/>
          </p:cNvCxnSpPr>
          <p:nvPr/>
        </p:nvCxnSpPr>
        <p:spPr>
          <a:xfrm>
            <a:off x="4669671" y="1789516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44"/>
          <p:cNvSpPr/>
          <p:nvPr/>
        </p:nvSpPr>
        <p:spPr>
          <a:xfrm>
            <a:off x="6307664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Clustering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34" name="Google Shape;334;p44"/>
          <p:cNvCxnSpPr>
            <a:stCxn id="331" idx="2"/>
            <a:endCxn id="333" idx="0"/>
          </p:cNvCxnSpPr>
          <p:nvPr/>
        </p:nvCxnSpPr>
        <p:spPr>
          <a:xfrm>
            <a:off x="4669814" y="1789516"/>
            <a:ext cx="2394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4"/>
          <p:cNvSpPr/>
          <p:nvPr/>
        </p:nvSpPr>
        <p:spPr>
          <a:xfrm>
            <a:off x="132965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Neural Networks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6" name="Google Shape;336;p44"/>
          <p:cNvSpPr/>
          <p:nvPr/>
        </p:nvSpPr>
        <p:spPr>
          <a:xfrm>
            <a:off x="253140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SVM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37" name="Google Shape;337;p44"/>
          <p:cNvCxnSpPr>
            <a:stCxn id="328" idx="2"/>
            <a:endCxn id="335" idx="0"/>
          </p:cNvCxnSpPr>
          <p:nvPr/>
        </p:nvCxnSpPr>
        <p:spPr>
          <a:xfrm flipH="1">
            <a:off x="1829870" y="2593800"/>
            <a:ext cx="6108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4"/>
          <p:cNvCxnSpPr>
            <a:stCxn id="328" idx="2"/>
            <a:endCxn id="336" idx="0"/>
          </p:cNvCxnSpPr>
          <p:nvPr/>
        </p:nvCxnSpPr>
        <p:spPr>
          <a:xfrm>
            <a:off x="2440670" y="2593800"/>
            <a:ext cx="5910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44"/>
          <p:cNvSpPr/>
          <p:nvPr/>
        </p:nvSpPr>
        <p:spPr>
          <a:xfrm>
            <a:off x="3410725" y="1136466"/>
            <a:ext cx="2517900" cy="653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 b="1"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/>
              <a:t>not all</a:t>
            </a:r>
            <a:r>
              <a:rPr lang="en"/>
              <a:t> deep learning</a:t>
            </a:r>
            <a:endParaRPr/>
          </a:p>
        </p:txBody>
      </p:sp>
      <p:sp>
        <p:nvSpPr>
          <p:cNvPr id="345" name="Google Shape;345;p45"/>
          <p:cNvSpPr/>
          <p:nvPr/>
        </p:nvSpPr>
        <p:spPr>
          <a:xfrm>
            <a:off x="1683920" y="2055300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Classification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45"/>
          <p:cNvSpPr/>
          <p:nvPr/>
        </p:nvSpPr>
        <p:spPr>
          <a:xfrm>
            <a:off x="3912921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Nearest Neighbor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47" name="Google Shape;347;p45"/>
          <p:cNvCxnSpPr>
            <a:stCxn id="348" idx="2"/>
            <a:endCxn id="345" idx="0"/>
          </p:cNvCxnSpPr>
          <p:nvPr/>
        </p:nvCxnSpPr>
        <p:spPr>
          <a:xfrm flipH="1">
            <a:off x="2440670" y="1789500"/>
            <a:ext cx="22290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5"/>
          <p:cNvCxnSpPr>
            <a:stCxn id="348" idx="2"/>
            <a:endCxn id="346" idx="0"/>
          </p:cNvCxnSpPr>
          <p:nvPr/>
        </p:nvCxnSpPr>
        <p:spPr>
          <a:xfrm>
            <a:off x="4669671" y="1789516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45"/>
          <p:cNvSpPr/>
          <p:nvPr/>
        </p:nvSpPr>
        <p:spPr>
          <a:xfrm>
            <a:off x="6307664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Clustering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51" name="Google Shape;351;p45"/>
          <p:cNvCxnSpPr>
            <a:stCxn id="348" idx="2"/>
            <a:endCxn id="350" idx="0"/>
          </p:cNvCxnSpPr>
          <p:nvPr/>
        </p:nvCxnSpPr>
        <p:spPr>
          <a:xfrm>
            <a:off x="4669814" y="1789516"/>
            <a:ext cx="2394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5"/>
          <p:cNvSpPr/>
          <p:nvPr/>
        </p:nvSpPr>
        <p:spPr>
          <a:xfrm>
            <a:off x="132965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Neural Networks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253140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SVM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4169425" y="287561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KNN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55" name="Google Shape;355;p45"/>
          <p:cNvCxnSpPr>
            <a:stCxn id="345" idx="2"/>
            <a:endCxn id="352" idx="0"/>
          </p:cNvCxnSpPr>
          <p:nvPr/>
        </p:nvCxnSpPr>
        <p:spPr>
          <a:xfrm flipH="1">
            <a:off x="1829870" y="2593800"/>
            <a:ext cx="6108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45"/>
          <p:cNvCxnSpPr>
            <a:stCxn id="345" idx="2"/>
            <a:endCxn id="353" idx="0"/>
          </p:cNvCxnSpPr>
          <p:nvPr/>
        </p:nvCxnSpPr>
        <p:spPr>
          <a:xfrm>
            <a:off x="2440670" y="2593800"/>
            <a:ext cx="5910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5"/>
          <p:cNvCxnSpPr>
            <a:stCxn id="346" idx="2"/>
            <a:endCxn id="354" idx="0"/>
          </p:cNvCxnSpPr>
          <p:nvPr/>
        </p:nvCxnSpPr>
        <p:spPr>
          <a:xfrm>
            <a:off x="4669671" y="2597116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5"/>
          <p:cNvCxnSpPr>
            <a:stCxn id="350" idx="2"/>
            <a:endCxn id="359" idx="0"/>
          </p:cNvCxnSpPr>
          <p:nvPr/>
        </p:nvCxnSpPr>
        <p:spPr>
          <a:xfrm>
            <a:off x="7064414" y="2597116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5"/>
          <p:cNvSpPr txBox="1"/>
          <p:nvPr/>
        </p:nvSpPr>
        <p:spPr>
          <a:xfrm>
            <a:off x="3638263" y="2826566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5526413" y="2858241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2" name="Google Shape;362;p45"/>
          <p:cNvSpPr txBox="1"/>
          <p:nvPr/>
        </p:nvSpPr>
        <p:spPr>
          <a:xfrm>
            <a:off x="7900888" y="2858241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6307714" y="2897841"/>
            <a:ext cx="1513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K-Means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3" name="Google Shape;363;p45"/>
          <p:cNvSpPr/>
          <p:nvPr/>
        </p:nvSpPr>
        <p:spPr>
          <a:xfrm>
            <a:off x="3410725" y="1136466"/>
            <a:ext cx="2517900" cy="653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 b="1"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/>
              <a:t>not all</a:t>
            </a:r>
            <a:r>
              <a:rPr lang="en"/>
              <a:t> deep learning</a:t>
            </a:r>
            <a:endParaRPr/>
          </a:p>
        </p:txBody>
      </p:sp>
      <p:sp>
        <p:nvSpPr>
          <p:cNvPr id="369" name="Google Shape;369;p46"/>
          <p:cNvSpPr/>
          <p:nvPr/>
        </p:nvSpPr>
        <p:spPr>
          <a:xfrm>
            <a:off x="1683920" y="2055300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Classification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3912921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Nearest Neighbor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71" name="Google Shape;371;p46"/>
          <p:cNvCxnSpPr>
            <a:stCxn id="372" idx="2"/>
            <a:endCxn id="369" idx="0"/>
          </p:cNvCxnSpPr>
          <p:nvPr/>
        </p:nvCxnSpPr>
        <p:spPr>
          <a:xfrm flipH="1">
            <a:off x="2440670" y="1789500"/>
            <a:ext cx="22290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6"/>
          <p:cNvCxnSpPr>
            <a:stCxn id="372" idx="2"/>
            <a:endCxn id="370" idx="0"/>
          </p:cNvCxnSpPr>
          <p:nvPr/>
        </p:nvCxnSpPr>
        <p:spPr>
          <a:xfrm>
            <a:off x="4669671" y="1789516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46"/>
          <p:cNvSpPr/>
          <p:nvPr/>
        </p:nvSpPr>
        <p:spPr>
          <a:xfrm>
            <a:off x="6307664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Clustering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75" name="Google Shape;375;p46"/>
          <p:cNvCxnSpPr>
            <a:stCxn id="372" idx="2"/>
            <a:endCxn id="374" idx="0"/>
          </p:cNvCxnSpPr>
          <p:nvPr/>
        </p:nvCxnSpPr>
        <p:spPr>
          <a:xfrm>
            <a:off x="4669814" y="1789516"/>
            <a:ext cx="2394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6"/>
          <p:cNvSpPr/>
          <p:nvPr/>
        </p:nvSpPr>
        <p:spPr>
          <a:xfrm>
            <a:off x="132965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Neural Networks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7" name="Google Shape;377;p46"/>
          <p:cNvSpPr/>
          <p:nvPr/>
        </p:nvSpPr>
        <p:spPr>
          <a:xfrm>
            <a:off x="253140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SVM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8" name="Google Shape;378;p46"/>
          <p:cNvSpPr/>
          <p:nvPr/>
        </p:nvSpPr>
        <p:spPr>
          <a:xfrm>
            <a:off x="4169425" y="287561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KNN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79" name="Google Shape;379;p46"/>
          <p:cNvCxnSpPr>
            <a:stCxn id="369" idx="2"/>
            <a:endCxn id="376" idx="0"/>
          </p:cNvCxnSpPr>
          <p:nvPr/>
        </p:nvCxnSpPr>
        <p:spPr>
          <a:xfrm flipH="1">
            <a:off x="1829870" y="2593800"/>
            <a:ext cx="6108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6"/>
          <p:cNvCxnSpPr>
            <a:stCxn id="369" idx="2"/>
            <a:endCxn id="377" idx="0"/>
          </p:cNvCxnSpPr>
          <p:nvPr/>
        </p:nvCxnSpPr>
        <p:spPr>
          <a:xfrm>
            <a:off x="2440670" y="2593800"/>
            <a:ext cx="5910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6"/>
          <p:cNvCxnSpPr>
            <a:stCxn id="370" idx="2"/>
            <a:endCxn id="378" idx="0"/>
          </p:cNvCxnSpPr>
          <p:nvPr/>
        </p:nvCxnSpPr>
        <p:spPr>
          <a:xfrm>
            <a:off x="4669671" y="2597116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6"/>
          <p:cNvCxnSpPr>
            <a:stCxn id="374" idx="2"/>
            <a:endCxn id="383" idx="0"/>
          </p:cNvCxnSpPr>
          <p:nvPr/>
        </p:nvCxnSpPr>
        <p:spPr>
          <a:xfrm>
            <a:off x="7064414" y="2597116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6"/>
          <p:cNvSpPr txBox="1"/>
          <p:nvPr/>
        </p:nvSpPr>
        <p:spPr>
          <a:xfrm>
            <a:off x="3638263" y="2826566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5526413" y="2858241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7900888" y="2858241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3" name="Google Shape;383;p46"/>
          <p:cNvSpPr/>
          <p:nvPr/>
        </p:nvSpPr>
        <p:spPr>
          <a:xfrm>
            <a:off x="6307714" y="2897841"/>
            <a:ext cx="1513500" cy="5385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K-Means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7" name="Google Shape;387;p46"/>
          <p:cNvSpPr/>
          <p:nvPr/>
        </p:nvSpPr>
        <p:spPr>
          <a:xfrm>
            <a:off x="3410725" y="1136466"/>
            <a:ext cx="2517900" cy="653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 b="1"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/>
          <p:nvPr/>
        </p:nvSpPr>
        <p:spPr>
          <a:xfrm>
            <a:off x="1683920" y="2055300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Classification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3912921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Nearest Neighbor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94" name="Google Shape;394;p47"/>
          <p:cNvCxnSpPr>
            <a:stCxn id="395" idx="2"/>
            <a:endCxn id="392" idx="0"/>
          </p:cNvCxnSpPr>
          <p:nvPr/>
        </p:nvCxnSpPr>
        <p:spPr>
          <a:xfrm flipH="1">
            <a:off x="2440670" y="1789500"/>
            <a:ext cx="22290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7"/>
          <p:cNvCxnSpPr>
            <a:stCxn id="395" idx="2"/>
            <a:endCxn id="393" idx="0"/>
          </p:cNvCxnSpPr>
          <p:nvPr/>
        </p:nvCxnSpPr>
        <p:spPr>
          <a:xfrm>
            <a:off x="4669671" y="1789516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7"/>
          <p:cNvSpPr/>
          <p:nvPr/>
        </p:nvSpPr>
        <p:spPr>
          <a:xfrm>
            <a:off x="6307664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Clustering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98" name="Google Shape;398;p47"/>
          <p:cNvCxnSpPr>
            <a:stCxn id="395" idx="2"/>
            <a:endCxn id="397" idx="0"/>
          </p:cNvCxnSpPr>
          <p:nvPr/>
        </p:nvCxnSpPr>
        <p:spPr>
          <a:xfrm>
            <a:off x="4669814" y="1789516"/>
            <a:ext cx="2394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47"/>
          <p:cNvSpPr/>
          <p:nvPr/>
        </p:nvSpPr>
        <p:spPr>
          <a:xfrm>
            <a:off x="132965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Neural Networks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0" name="Google Shape;400;p47"/>
          <p:cNvSpPr/>
          <p:nvPr/>
        </p:nvSpPr>
        <p:spPr>
          <a:xfrm>
            <a:off x="253140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SVM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1" name="Google Shape;401;p47"/>
          <p:cNvSpPr/>
          <p:nvPr/>
        </p:nvSpPr>
        <p:spPr>
          <a:xfrm>
            <a:off x="4169425" y="287561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KNN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02" name="Google Shape;402;p47"/>
          <p:cNvCxnSpPr>
            <a:stCxn id="392" idx="2"/>
            <a:endCxn id="399" idx="0"/>
          </p:cNvCxnSpPr>
          <p:nvPr/>
        </p:nvCxnSpPr>
        <p:spPr>
          <a:xfrm flipH="1">
            <a:off x="1829870" y="2593800"/>
            <a:ext cx="6108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7"/>
          <p:cNvCxnSpPr>
            <a:stCxn id="392" idx="2"/>
            <a:endCxn id="400" idx="0"/>
          </p:cNvCxnSpPr>
          <p:nvPr/>
        </p:nvCxnSpPr>
        <p:spPr>
          <a:xfrm>
            <a:off x="2440670" y="2593800"/>
            <a:ext cx="5910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7"/>
          <p:cNvCxnSpPr>
            <a:stCxn id="393" idx="2"/>
            <a:endCxn id="401" idx="0"/>
          </p:cNvCxnSpPr>
          <p:nvPr/>
        </p:nvCxnSpPr>
        <p:spPr>
          <a:xfrm>
            <a:off x="4669671" y="2597116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7"/>
          <p:cNvCxnSpPr>
            <a:stCxn id="397" idx="2"/>
            <a:endCxn id="406" idx="0"/>
          </p:cNvCxnSpPr>
          <p:nvPr/>
        </p:nvCxnSpPr>
        <p:spPr>
          <a:xfrm>
            <a:off x="7064414" y="2597116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47"/>
          <p:cNvSpPr txBox="1"/>
          <p:nvPr/>
        </p:nvSpPr>
        <p:spPr>
          <a:xfrm>
            <a:off x="3638263" y="2826566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8" name="Google Shape;408;p47"/>
          <p:cNvSpPr txBox="1"/>
          <p:nvPr/>
        </p:nvSpPr>
        <p:spPr>
          <a:xfrm>
            <a:off x="5526413" y="2858241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9" name="Google Shape;409;p47"/>
          <p:cNvSpPr txBox="1"/>
          <p:nvPr/>
        </p:nvSpPr>
        <p:spPr>
          <a:xfrm>
            <a:off x="7900888" y="2858241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6" name="Google Shape;406;p47"/>
          <p:cNvSpPr/>
          <p:nvPr/>
        </p:nvSpPr>
        <p:spPr>
          <a:xfrm>
            <a:off x="6307714" y="2897841"/>
            <a:ext cx="1513500" cy="5385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K-Means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0" name="Google Shape;410;p47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/>
              <a:t>not all</a:t>
            </a:r>
            <a:r>
              <a:rPr lang="en"/>
              <a:t> deep learning</a:t>
            </a:r>
            <a:endParaRPr/>
          </a:p>
        </p:txBody>
      </p:sp>
      <p:pic>
        <p:nvPicPr>
          <p:cNvPr id="411" name="Google Shape;411;p47"/>
          <p:cNvPicPr preferRelativeResize="0"/>
          <p:nvPr/>
        </p:nvPicPr>
        <p:blipFill rotWithShape="1">
          <a:blip r:embed="rId3">
            <a:alphaModFix/>
          </a:blip>
          <a:srcRect b="24634" l="0" r="0" t="15207"/>
          <a:stretch/>
        </p:blipFill>
        <p:spPr>
          <a:xfrm>
            <a:off x="5621575" y="3815750"/>
            <a:ext cx="1903799" cy="11549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412" name="Google Shape;412;p47"/>
          <p:cNvCxnSpPr>
            <a:stCxn id="406" idx="2"/>
            <a:endCxn id="411" idx="0"/>
          </p:cNvCxnSpPr>
          <p:nvPr/>
        </p:nvCxnSpPr>
        <p:spPr>
          <a:xfrm flipH="1">
            <a:off x="6573364" y="3436341"/>
            <a:ext cx="491100" cy="3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47"/>
          <p:cNvSpPr/>
          <p:nvPr/>
        </p:nvSpPr>
        <p:spPr>
          <a:xfrm>
            <a:off x="3410725" y="1136466"/>
            <a:ext cx="2517900" cy="653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 b="1"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1683920" y="2055300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Classification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9" name="Google Shape;419;p48"/>
          <p:cNvSpPr/>
          <p:nvPr/>
        </p:nvSpPr>
        <p:spPr>
          <a:xfrm>
            <a:off x="3912921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Nearest Neighbor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20" name="Google Shape;420;p48"/>
          <p:cNvCxnSpPr>
            <a:stCxn id="421" idx="2"/>
            <a:endCxn id="418" idx="0"/>
          </p:cNvCxnSpPr>
          <p:nvPr/>
        </p:nvCxnSpPr>
        <p:spPr>
          <a:xfrm flipH="1">
            <a:off x="2440670" y="1789500"/>
            <a:ext cx="22290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8"/>
          <p:cNvCxnSpPr>
            <a:stCxn id="421" idx="2"/>
            <a:endCxn id="419" idx="0"/>
          </p:cNvCxnSpPr>
          <p:nvPr/>
        </p:nvCxnSpPr>
        <p:spPr>
          <a:xfrm>
            <a:off x="4669671" y="1789516"/>
            <a:ext cx="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48"/>
          <p:cNvSpPr/>
          <p:nvPr/>
        </p:nvSpPr>
        <p:spPr>
          <a:xfrm>
            <a:off x="6307664" y="2058616"/>
            <a:ext cx="1513500" cy="538500"/>
          </a:xfrm>
          <a:prstGeom prst="roundRect">
            <a:avLst>
              <a:gd fmla="val 0" name="adj"/>
            </a:avLst>
          </a:prstGeom>
          <a:solidFill>
            <a:srgbClr val="666666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Clustering</a:t>
            </a:r>
            <a:endParaRPr b="1"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24" name="Google Shape;424;p48"/>
          <p:cNvCxnSpPr>
            <a:stCxn id="421" idx="2"/>
            <a:endCxn id="423" idx="0"/>
          </p:cNvCxnSpPr>
          <p:nvPr/>
        </p:nvCxnSpPr>
        <p:spPr>
          <a:xfrm>
            <a:off x="4669814" y="1789516"/>
            <a:ext cx="23946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48"/>
          <p:cNvSpPr/>
          <p:nvPr/>
        </p:nvSpPr>
        <p:spPr>
          <a:xfrm>
            <a:off x="132965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Neural Networks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6" name="Google Shape;426;p48"/>
          <p:cNvSpPr/>
          <p:nvPr/>
        </p:nvSpPr>
        <p:spPr>
          <a:xfrm>
            <a:off x="2531400" y="286616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SVM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7" name="Google Shape;427;p48"/>
          <p:cNvSpPr/>
          <p:nvPr/>
        </p:nvSpPr>
        <p:spPr>
          <a:xfrm>
            <a:off x="4169425" y="2875616"/>
            <a:ext cx="1000500" cy="53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KNN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28" name="Google Shape;428;p48"/>
          <p:cNvCxnSpPr>
            <a:stCxn id="418" idx="2"/>
            <a:endCxn id="425" idx="0"/>
          </p:cNvCxnSpPr>
          <p:nvPr/>
        </p:nvCxnSpPr>
        <p:spPr>
          <a:xfrm flipH="1">
            <a:off x="1829870" y="2593800"/>
            <a:ext cx="6108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8"/>
          <p:cNvCxnSpPr>
            <a:stCxn id="418" idx="2"/>
            <a:endCxn id="426" idx="0"/>
          </p:cNvCxnSpPr>
          <p:nvPr/>
        </p:nvCxnSpPr>
        <p:spPr>
          <a:xfrm>
            <a:off x="2440670" y="2593800"/>
            <a:ext cx="5910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8"/>
          <p:cNvCxnSpPr>
            <a:stCxn id="419" idx="2"/>
            <a:endCxn id="427" idx="0"/>
          </p:cNvCxnSpPr>
          <p:nvPr/>
        </p:nvCxnSpPr>
        <p:spPr>
          <a:xfrm>
            <a:off x="4669671" y="2597116"/>
            <a:ext cx="0" cy="2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8"/>
          <p:cNvCxnSpPr>
            <a:stCxn id="423" idx="2"/>
            <a:endCxn id="432" idx="0"/>
          </p:cNvCxnSpPr>
          <p:nvPr/>
        </p:nvCxnSpPr>
        <p:spPr>
          <a:xfrm>
            <a:off x="7064414" y="2597116"/>
            <a:ext cx="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3" name="Google Shape;433;p48"/>
          <p:cNvSpPr txBox="1"/>
          <p:nvPr/>
        </p:nvSpPr>
        <p:spPr>
          <a:xfrm>
            <a:off x="3638263" y="2826566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5526413" y="2858241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5" name="Google Shape;435;p48"/>
          <p:cNvSpPr txBox="1"/>
          <p:nvPr/>
        </p:nvSpPr>
        <p:spPr>
          <a:xfrm>
            <a:off x="7900888" y="2858241"/>
            <a:ext cx="424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oogle Sans"/>
                <a:ea typeface="Google Sans"/>
                <a:cs typeface="Google Sans"/>
                <a:sym typeface="Google Sans"/>
              </a:rPr>
              <a:t>...</a:t>
            </a:r>
            <a:endParaRPr sz="2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6" name="Google Shape;436;p48"/>
          <p:cNvSpPr/>
          <p:nvPr/>
        </p:nvSpPr>
        <p:spPr>
          <a:xfrm>
            <a:off x="922100" y="3597866"/>
            <a:ext cx="1815600" cy="5394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Autoencoders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37" name="Google Shape;437;p48"/>
          <p:cNvCxnSpPr>
            <a:stCxn id="425" idx="2"/>
            <a:endCxn id="436" idx="0"/>
          </p:cNvCxnSpPr>
          <p:nvPr/>
        </p:nvCxnSpPr>
        <p:spPr>
          <a:xfrm>
            <a:off x="1829900" y="3404666"/>
            <a:ext cx="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8"/>
          <p:cNvSpPr/>
          <p:nvPr/>
        </p:nvSpPr>
        <p:spPr>
          <a:xfrm>
            <a:off x="6307714" y="2897841"/>
            <a:ext cx="1513500" cy="5385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K-Means</a:t>
            </a:r>
            <a:endParaRPr b="1"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8" name="Google Shape;438;p48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</a:t>
            </a:r>
            <a:r>
              <a:rPr b="1" lang="en"/>
              <a:t>not all</a:t>
            </a:r>
            <a:r>
              <a:rPr lang="en"/>
              <a:t> deep learning</a:t>
            </a:r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 rotWithShape="1">
          <a:blip r:embed="rId3">
            <a:alphaModFix/>
          </a:blip>
          <a:srcRect b="24634" l="0" r="0" t="15207"/>
          <a:stretch/>
        </p:blipFill>
        <p:spPr>
          <a:xfrm>
            <a:off x="5621575" y="3815750"/>
            <a:ext cx="1903799" cy="11549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440" name="Google Shape;440;p48"/>
          <p:cNvGrpSpPr/>
          <p:nvPr/>
        </p:nvGrpSpPr>
        <p:grpSpPr>
          <a:xfrm>
            <a:off x="3031700" y="3834650"/>
            <a:ext cx="2177100" cy="1155000"/>
            <a:chOff x="2918625" y="3815750"/>
            <a:chExt cx="2177100" cy="1155000"/>
          </a:xfrm>
        </p:grpSpPr>
        <p:sp>
          <p:nvSpPr>
            <p:cNvPr id="441" name="Google Shape;441;p48"/>
            <p:cNvSpPr/>
            <p:nvPr/>
          </p:nvSpPr>
          <p:spPr>
            <a:xfrm>
              <a:off x="2918625" y="3815750"/>
              <a:ext cx="2177100" cy="1155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3055275" y="4032175"/>
              <a:ext cx="120900" cy="7188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4838175" y="4035517"/>
              <a:ext cx="120900" cy="7188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3940297" y="4318481"/>
              <a:ext cx="120900" cy="1494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48"/>
            <p:cNvSpPr/>
            <p:nvPr/>
          </p:nvSpPr>
          <p:spPr>
            <a:xfrm rot="5400000">
              <a:off x="3355933" y="4255735"/>
              <a:ext cx="437100" cy="278400"/>
            </a:xfrm>
            <a:prstGeom prst="trapezoid">
              <a:avLst>
                <a:gd fmla="val 42731" name="adj"/>
              </a:avLst>
            </a:prstGeom>
            <a:solidFill>
              <a:srgbClr val="34A85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6" name="Google Shape;446;p48"/>
            <p:cNvCxnSpPr>
              <a:stCxn id="442" idx="3"/>
              <a:endCxn id="445" idx="2"/>
            </p:cNvCxnSpPr>
            <p:nvPr/>
          </p:nvCxnSpPr>
          <p:spPr>
            <a:xfrm>
              <a:off x="3176175" y="4391575"/>
              <a:ext cx="259200" cy="3300"/>
            </a:xfrm>
            <a:prstGeom prst="straightConnector1">
              <a:avLst/>
            </a:prstGeom>
            <a:noFill/>
            <a:ln cap="flat" cmpd="sng" w="9525">
              <a:solidFill>
                <a:srgbClr val="5F636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7" name="Google Shape;447;p48"/>
            <p:cNvCxnSpPr>
              <a:stCxn id="445" idx="0"/>
              <a:endCxn id="444" idx="1"/>
            </p:cNvCxnSpPr>
            <p:nvPr/>
          </p:nvCxnSpPr>
          <p:spPr>
            <a:xfrm flipH="1" rot="10800000">
              <a:off x="3713683" y="4393135"/>
              <a:ext cx="226500" cy="1800"/>
            </a:xfrm>
            <a:prstGeom prst="straightConnector1">
              <a:avLst/>
            </a:prstGeom>
            <a:noFill/>
            <a:ln cap="flat" cmpd="sng" w="9525">
              <a:solidFill>
                <a:srgbClr val="5F636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8" name="Google Shape;448;p48"/>
            <p:cNvSpPr/>
            <p:nvPr/>
          </p:nvSpPr>
          <p:spPr>
            <a:xfrm rot="-5400000">
              <a:off x="4231111" y="4255817"/>
              <a:ext cx="437100" cy="278400"/>
            </a:xfrm>
            <a:prstGeom prst="trapezoid">
              <a:avLst>
                <a:gd fmla="val 42731" name="adj"/>
              </a:avLst>
            </a:prstGeom>
            <a:solidFill>
              <a:srgbClr val="4285F4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9" name="Google Shape;449;p48"/>
            <p:cNvCxnSpPr>
              <a:stCxn id="444" idx="3"/>
              <a:endCxn id="448" idx="0"/>
            </p:cNvCxnSpPr>
            <p:nvPr/>
          </p:nvCxnSpPr>
          <p:spPr>
            <a:xfrm>
              <a:off x="4061197" y="4393181"/>
              <a:ext cx="249300" cy="1800"/>
            </a:xfrm>
            <a:prstGeom prst="straightConnector1">
              <a:avLst/>
            </a:prstGeom>
            <a:noFill/>
            <a:ln cap="flat" cmpd="sng" w="9525">
              <a:solidFill>
                <a:srgbClr val="5F636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50" name="Google Shape;450;p48"/>
            <p:cNvCxnSpPr>
              <a:stCxn id="448" idx="2"/>
              <a:endCxn id="443" idx="1"/>
            </p:cNvCxnSpPr>
            <p:nvPr/>
          </p:nvCxnSpPr>
          <p:spPr>
            <a:xfrm>
              <a:off x="4588861" y="4395017"/>
              <a:ext cx="249300" cy="0"/>
            </a:xfrm>
            <a:prstGeom prst="straightConnector1">
              <a:avLst/>
            </a:prstGeom>
            <a:noFill/>
            <a:ln cap="flat" cmpd="sng" w="9525">
              <a:solidFill>
                <a:srgbClr val="5F636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1" name="Google Shape;451;p48"/>
            <p:cNvSpPr txBox="1"/>
            <p:nvPr/>
          </p:nvSpPr>
          <p:spPr>
            <a:xfrm>
              <a:off x="3403545" y="4319282"/>
              <a:ext cx="336300" cy="1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452" name="Google Shape;452;p48"/>
            <p:cNvSpPr txBox="1"/>
            <p:nvPr/>
          </p:nvSpPr>
          <p:spPr>
            <a:xfrm>
              <a:off x="4281560" y="4315933"/>
              <a:ext cx="336300" cy="15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53" name="Google Shape;453;p48"/>
          <p:cNvSpPr/>
          <p:nvPr/>
        </p:nvSpPr>
        <p:spPr>
          <a:xfrm>
            <a:off x="1843425" y="4272075"/>
            <a:ext cx="1068000" cy="193207"/>
          </a:xfrm>
          <a:custGeom>
            <a:rect b="b" l="l" r="r" t="t"/>
            <a:pathLst>
              <a:path extrusionOk="0" h="11919" w="42720">
                <a:moveTo>
                  <a:pt x="0" y="0"/>
                </a:moveTo>
                <a:cubicBezTo>
                  <a:pt x="2048" y="1819"/>
                  <a:pt x="5169" y="8997"/>
                  <a:pt x="12289" y="10913"/>
                </a:cubicBezTo>
                <a:cubicBezTo>
                  <a:pt x="19409" y="12829"/>
                  <a:pt x="37648" y="11401"/>
                  <a:pt x="42720" y="114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54" name="Google Shape;454;p48"/>
          <p:cNvCxnSpPr>
            <a:stCxn id="432" idx="2"/>
            <a:endCxn id="439" idx="0"/>
          </p:cNvCxnSpPr>
          <p:nvPr/>
        </p:nvCxnSpPr>
        <p:spPr>
          <a:xfrm flipH="1">
            <a:off x="6573364" y="3436341"/>
            <a:ext cx="491100" cy="37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48"/>
          <p:cNvSpPr/>
          <p:nvPr/>
        </p:nvSpPr>
        <p:spPr>
          <a:xfrm>
            <a:off x="3410725" y="1136466"/>
            <a:ext cx="2517900" cy="653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Machine Learning</a:t>
            </a:r>
            <a:endParaRPr b="1" sz="2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going to learn?</a:t>
            </a:r>
            <a:endParaRPr/>
          </a:p>
        </p:txBody>
      </p:sp>
      <p:grpSp>
        <p:nvGrpSpPr>
          <p:cNvPr id="461" name="Google Shape;461;p49"/>
          <p:cNvGrpSpPr/>
          <p:nvPr/>
        </p:nvGrpSpPr>
        <p:grpSpPr>
          <a:xfrm>
            <a:off x="6762255" y="2040391"/>
            <a:ext cx="1374192" cy="810029"/>
            <a:chOff x="657363" y="2284129"/>
            <a:chExt cx="1110637" cy="654675"/>
          </a:xfrm>
        </p:grpSpPr>
        <p:sp>
          <p:nvSpPr>
            <p:cNvPr id="462" name="Google Shape;462;p49"/>
            <p:cNvSpPr/>
            <p:nvPr/>
          </p:nvSpPr>
          <p:spPr>
            <a:xfrm>
              <a:off x="1150000" y="2302125"/>
              <a:ext cx="618000" cy="618000"/>
            </a:xfrm>
            <a:prstGeom prst="ellipse">
              <a:avLst/>
            </a:prstGeom>
            <a:solidFill>
              <a:srgbClr val="F8F9FA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1150000" y="2302200"/>
              <a:ext cx="618000" cy="618000"/>
            </a:xfrm>
            <a:prstGeom prst="pie">
              <a:avLst>
                <a:gd fmla="val 18878269" name="adj1"/>
                <a:gd fmla="val 8053418" name="adj2"/>
              </a:avLst>
            </a:prstGeom>
            <a:solidFill>
              <a:srgbClr val="D9D9D9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1297275" y="2450400"/>
              <a:ext cx="322500" cy="322500"/>
            </a:xfrm>
            <a:prstGeom prst="ellipse">
              <a:avLst/>
            </a:prstGeom>
            <a:solidFill>
              <a:srgbClr val="F8F9FA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9"/>
            <p:cNvSpPr/>
            <p:nvPr/>
          </p:nvSpPr>
          <p:spPr>
            <a:xfrm rot="10591250">
              <a:off x="675543" y="2302310"/>
              <a:ext cx="617939" cy="617939"/>
            </a:xfrm>
            <a:prstGeom prst="pie">
              <a:avLst>
                <a:gd fmla="val 13919535" name="adj1"/>
                <a:gd fmla="val 8053418" name="adj2"/>
              </a:avLst>
            </a:prstGeom>
            <a:solidFill>
              <a:srgbClr val="D9D9D9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9"/>
            <p:cNvSpPr/>
            <p:nvPr/>
          </p:nvSpPr>
          <p:spPr>
            <a:xfrm rot="10591250">
              <a:off x="675543" y="2302685"/>
              <a:ext cx="617939" cy="617939"/>
            </a:xfrm>
            <a:prstGeom prst="pie">
              <a:avLst>
                <a:gd fmla="val 3319488" name="adj1"/>
                <a:gd fmla="val 8053418" name="adj2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9"/>
            <p:cNvSpPr/>
            <p:nvPr/>
          </p:nvSpPr>
          <p:spPr>
            <a:xfrm rot="10591250">
              <a:off x="675543" y="2302310"/>
              <a:ext cx="617939" cy="617939"/>
            </a:xfrm>
            <a:prstGeom prst="pie">
              <a:avLst>
                <a:gd fmla="val 13919535" name="adj1"/>
                <a:gd fmla="val 18701963" name="adj2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823275" y="2449875"/>
              <a:ext cx="322500" cy="322500"/>
            </a:xfrm>
            <a:prstGeom prst="pie">
              <a:avLst>
                <a:gd fmla="val 2941892" name="adj1"/>
                <a:gd fmla="val 18618120" name="adj2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9"/>
            <p:cNvSpPr/>
            <p:nvPr/>
          </p:nvSpPr>
          <p:spPr>
            <a:xfrm rot="2302753">
              <a:off x="988629" y="2481464"/>
              <a:ext cx="47837" cy="2088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9"/>
            <p:cNvSpPr/>
            <p:nvPr/>
          </p:nvSpPr>
          <p:spPr>
            <a:xfrm rot="-2354726">
              <a:off x="981868" y="2537543"/>
              <a:ext cx="82511" cy="1965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49"/>
          <p:cNvSpPr/>
          <p:nvPr/>
        </p:nvSpPr>
        <p:spPr>
          <a:xfrm>
            <a:off x="344502" y="3249142"/>
            <a:ext cx="27003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Challenges</a:t>
            </a:r>
            <a:r>
              <a:rPr lang="en" sz="2100">
                <a:latin typeface="Google Sans"/>
                <a:ea typeface="Google Sans"/>
                <a:cs typeface="Google Sans"/>
                <a:sym typeface="Google Sans"/>
              </a:rPr>
              <a:t> with an Anomaly Detection Application</a:t>
            </a:r>
            <a:endParaRPr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72" name="Google Shape;4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37" y="1757885"/>
            <a:ext cx="1374224" cy="1375063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9"/>
          <p:cNvSpPr/>
          <p:nvPr/>
        </p:nvSpPr>
        <p:spPr>
          <a:xfrm>
            <a:off x="3221852" y="3249142"/>
            <a:ext cx="27003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oogle Sans"/>
                <a:ea typeface="Google Sans"/>
                <a:cs typeface="Google Sans"/>
                <a:sym typeface="Google Sans"/>
              </a:rPr>
              <a:t>Anomaly Detection </a:t>
            </a: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ML Pipeline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4" name="Google Shape;474;p49"/>
          <p:cNvSpPr/>
          <p:nvPr/>
        </p:nvSpPr>
        <p:spPr>
          <a:xfrm>
            <a:off x="6099202" y="3249142"/>
            <a:ext cx="27003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Google Sans"/>
                <a:ea typeface="Google Sans"/>
                <a:cs typeface="Google Sans"/>
                <a:sym typeface="Google Sans"/>
              </a:rPr>
              <a:t>Training, Testing</a:t>
            </a:r>
            <a:r>
              <a:rPr lang="en" sz="210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2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oogle Sans"/>
                <a:ea typeface="Google Sans"/>
                <a:cs typeface="Google Sans"/>
                <a:sym typeface="Google Sans"/>
              </a:rPr>
              <a:t>in Colab</a:t>
            </a:r>
            <a:endParaRPr b="1" sz="2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5" name="Google Shape;475;p49"/>
          <p:cNvSpPr/>
          <p:nvPr/>
        </p:nvSpPr>
        <p:spPr>
          <a:xfrm>
            <a:off x="5273415" y="2126525"/>
            <a:ext cx="936300" cy="312600"/>
          </a:xfrm>
          <a:prstGeom prst="chevron">
            <a:avLst>
              <a:gd fmla="val 50000" name="adj"/>
            </a:avLst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6" name="Google Shape;476;p49"/>
          <p:cNvSpPr/>
          <p:nvPr/>
        </p:nvSpPr>
        <p:spPr>
          <a:xfrm>
            <a:off x="2901914" y="2126525"/>
            <a:ext cx="792000" cy="312600"/>
          </a:xfrm>
          <a:prstGeom prst="chevron">
            <a:avLst>
              <a:gd fmla="val 50000" name="adj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7" name="Google Shape;477;p49"/>
          <p:cNvSpPr/>
          <p:nvPr/>
        </p:nvSpPr>
        <p:spPr>
          <a:xfrm>
            <a:off x="4296903" y="2126525"/>
            <a:ext cx="1085400" cy="312600"/>
          </a:xfrm>
          <a:prstGeom prst="chevron">
            <a:avLst>
              <a:gd fmla="val 50000" name="adj"/>
            </a:avLst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8" name="Google Shape;478;p49"/>
          <p:cNvSpPr/>
          <p:nvPr/>
        </p:nvSpPr>
        <p:spPr>
          <a:xfrm>
            <a:off x="3582620" y="2126525"/>
            <a:ext cx="820800" cy="312600"/>
          </a:xfrm>
          <a:prstGeom prst="chevron">
            <a:avLst>
              <a:gd fmla="val 50000" name="adj"/>
            </a:avLst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F8F9FA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9" name="Google Shape;479;p49"/>
          <p:cNvSpPr txBox="1"/>
          <p:nvPr/>
        </p:nvSpPr>
        <p:spPr>
          <a:xfrm>
            <a:off x="2986744" y="2161925"/>
            <a:ext cx="644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Collect and Preprocess Data</a:t>
            </a:r>
            <a:endParaRPr b="1" sz="5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0" name="Google Shape;480;p49"/>
          <p:cNvSpPr txBox="1"/>
          <p:nvPr/>
        </p:nvSpPr>
        <p:spPr>
          <a:xfrm>
            <a:off x="3680374" y="2161928"/>
            <a:ext cx="644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Design </a:t>
            </a:r>
            <a:endParaRPr b="1" sz="6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and Train</a:t>
            </a:r>
            <a:endParaRPr b="1" sz="6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6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1" name="Google Shape;481;p49"/>
          <p:cNvSpPr txBox="1"/>
          <p:nvPr/>
        </p:nvSpPr>
        <p:spPr>
          <a:xfrm>
            <a:off x="4403312" y="2161928"/>
            <a:ext cx="9363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Evaluate, Optimize, Convert, Deploy</a:t>
            </a:r>
            <a:endParaRPr b="1" sz="6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2" name="Google Shape;482;p49"/>
          <p:cNvSpPr txBox="1"/>
          <p:nvPr/>
        </p:nvSpPr>
        <p:spPr>
          <a:xfrm>
            <a:off x="5373859" y="2161934"/>
            <a:ext cx="7233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Make</a:t>
            </a:r>
            <a:endParaRPr b="1" sz="6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Inferences</a:t>
            </a:r>
            <a:endParaRPr b="1" sz="65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3" name="Google Shape;483;p49"/>
          <p:cNvSpPr/>
          <p:nvPr/>
        </p:nvSpPr>
        <p:spPr>
          <a:xfrm>
            <a:off x="2900158" y="2484095"/>
            <a:ext cx="1455900" cy="2802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49"/>
          <p:cNvPicPr preferRelativeResize="0"/>
          <p:nvPr/>
        </p:nvPicPr>
        <p:blipFill rotWithShape="1">
          <a:blip r:embed="rId4">
            <a:alphaModFix/>
          </a:blip>
          <a:srcRect b="13934" l="17159" r="17570" t="15404"/>
          <a:stretch/>
        </p:blipFill>
        <p:spPr>
          <a:xfrm>
            <a:off x="3424915" y="2504674"/>
            <a:ext cx="406422" cy="247494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9"/>
          <p:cNvSpPr/>
          <p:nvPr/>
        </p:nvSpPr>
        <p:spPr>
          <a:xfrm>
            <a:off x="4403312" y="2484095"/>
            <a:ext cx="979200" cy="2802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49"/>
          <p:cNvPicPr preferRelativeResize="0"/>
          <p:nvPr/>
        </p:nvPicPr>
        <p:blipFill rotWithShape="1">
          <a:blip r:embed="rId5">
            <a:alphaModFix/>
          </a:blip>
          <a:srcRect b="11417" l="5992" r="6018" t="15252"/>
          <a:stretch/>
        </p:blipFill>
        <p:spPr>
          <a:xfrm>
            <a:off x="4637623" y="2518858"/>
            <a:ext cx="467484" cy="21913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9"/>
          <p:cNvSpPr/>
          <p:nvPr/>
        </p:nvSpPr>
        <p:spPr>
          <a:xfrm>
            <a:off x="5429698" y="2484105"/>
            <a:ext cx="740100" cy="2802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27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49"/>
          <p:cNvPicPr preferRelativeResize="0"/>
          <p:nvPr/>
        </p:nvPicPr>
        <p:blipFill rotWithShape="1">
          <a:blip r:embed="rId5">
            <a:alphaModFix/>
          </a:blip>
          <a:srcRect b="11419" l="5992" r="6018" t="60195"/>
          <a:stretch/>
        </p:blipFill>
        <p:spPr>
          <a:xfrm>
            <a:off x="5470536" y="2652378"/>
            <a:ext cx="467484" cy="84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9"/>
          <p:cNvPicPr preferRelativeResize="0"/>
          <p:nvPr/>
        </p:nvPicPr>
        <p:blipFill rotWithShape="1">
          <a:blip r:embed="rId5">
            <a:alphaModFix/>
          </a:blip>
          <a:srcRect b="38405" l="34518" r="33909" t="14319"/>
          <a:stretch/>
        </p:blipFill>
        <p:spPr>
          <a:xfrm>
            <a:off x="5723455" y="2511100"/>
            <a:ext cx="167748" cy="14127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9"/>
          <p:cNvSpPr txBox="1"/>
          <p:nvPr/>
        </p:nvSpPr>
        <p:spPr>
          <a:xfrm>
            <a:off x="5853242" y="2640531"/>
            <a:ext cx="390600" cy="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">
                <a:solidFill>
                  <a:srgbClr val="535F69"/>
                </a:solidFill>
                <a:latin typeface="Roboto Thin"/>
                <a:ea typeface="Roboto Thin"/>
                <a:cs typeface="Roboto Thin"/>
                <a:sym typeface="Roboto Thin"/>
              </a:rPr>
              <a:t>Micro</a:t>
            </a:r>
            <a:endParaRPr sz="550">
              <a:solidFill>
                <a:srgbClr val="535F69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data analysis</a:t>
            </a:r>
            <a:r>
              <a:rPr lang="en"/>
              <a:t>, </a:t>
            </a:r>
            <a:r>
              <a:rPr b="1" lang="en">
                <a:solidFill>
                  <a:schemeClr val="accent2"/>
                </a:solidFill>
              </a:rPr>
              <a:t>anomaly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Anomaly Detection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data analysis</a:t>
            </a:r>
            <a:r>
              <a:rPr lang="en"/>
              <a:t>, </a:t>
            </a:r>
            <a:r>
              <a:rPr b="1" lang="en"/>
              <a:t>anomaly detection</a:t>
            </a:r>
            <a:r>
              <a:rPr lang="en"/>
              <a:t> is the </a:t>
            </a:r>
            <a:r>
              <a:rPr b="1" lang="en">
                <a:solidFill>
                  <a:schemeClr val="accent3"/>
                </a:solidFill>
              </a:rPr>
              <a:t>identification of rare</a:t>
            </a:r>
            <a:r>
              <a:rPr lang="en"/>
              <a:t> items, events or observations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Anomaly Detection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data analysis</a:t>
            </a:r>
            <a:r>
              <a:rPr lang="en"/>
              <a:t>, </a:t>
            </a:r>
            <a:r>
              <a:rPr b="1" lang="en"/>
              <a:t>anomaly detection</a:t>
            </a:r>
            <a:r>
              <a:rPr lang="en"/>
              <a:t> is the </a:t>
            </a:r>
            <a:r>
              <a:rPr b="1" lang="en"/>
              <a:t>identification of rare</a:t>
            </a:r>
            <a:r>
              <a:rPr lang="en"/>
              <a:t> items, events or observations which </a:t>
            </a:r>
            <a:r>
              <a:rPr b="1" lang="en">
                <a:solidFill>
                  <a:schemeClr val="accent4"/>
                </a:solidFill>
              </a:rPr>
              <a:t>raise suspicions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Anomaly Detection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data analysis</a:t>
            </a:r>
            <a:r>
              <a:rPr lang="en"/>
              <a:t>, </a:t>
            </a:r>
            <a:r>
              <a:rPr b="1" lang="en"/>
              <a:t>anomaly detection</a:t>
            </a:r>
            <a:r>
              <a:rPr lang="en"/>
              <a:t> is the </a:t>
            </a:r>
            <a:r>
              <a:rPr b="1" lang="en"/>
              <a:t>identification of rare</a:t>
            </a:r>
            <a:r>
              <a:rPr lang="en"/>
              <a:t> items, events or observations which </a:t>
            </a:r>
            <a:r>
              <a:rPr b="1" lang="en"/>
              <a:t>raise suspicions</a:t>
            </a:r>
            <a:r>
              <a:rPr lang="en"/>
              <a:t> because they </a:t>
            </a:r>
            <a:r>
              <a:rPr b="1" lang="en">
                <a:solidFill>
                  <a:schemeClr val="accent2"/>
                </a:solidFill>
              </a:rPr>
              <a:t>differing significantly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Anomaly Detection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b="1" lang="en"/>
              <a:t>data analysis</a:t>
            </a:r>
            <a:r>
              <a:rPr lang="en"/>
              <a:t>, </a:t>
            </a:r>
            <a:r>
              <a:rPr b="1" lang="en"/>
              <a:t>anomaly detection</a:t>
            </a:r>
            <a:r>
              <a:rPr lang="en"/>
              <a:t> is the </a:t>
            </a:r>
            <a:r>
              <a:rPr b="1" lang="en"/>
              <a:t>identification of rare</a:t>
            </a:r>
            <a:r>
              <a:rPr lang="en"/>
              <a:t> items, events or observations which </a:t>
            </a:r>
            <a:r>
              <a:rPr b="1" lang="en"/>
              <a:t>raise suspicions</a:t>
            </a:r>
            <a:r>
              <a:rPr lang="en"/>
              <a:t> because they </a:t>
            </a:r>
            <a:r>
              <a:rPr b="1" lang="en"/>
              <a:t>differing significantly</a:t>
            </a:r>
            <a:r>
              <a:rPr lang="en"/>
              <a:t> from the </a:t>
            </a:r>
            <a:r>
              <a:rPr b="1" lang="en">
                <a:solidFill>
                  <a:schemeClr val="accent1"/>
                </a:solidFill>
              </a:rPr>
              <a:t>majority of the data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b="1" lang="en"/>
              <a:t>Anomaly Detection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28"/>
          <p:cNvCxnSpPr/>
          <p:nvPr/>
        </p:nvCxnSpPr>
        <p:spPr>
          <a:xfrm>
            <a:off x="2790700" y="361600"/>
            <a:ext cx="0" cy="4236000"/>
          </a:xfrm>
          <a:prstGeom prst="straightConnector1">
            <a:avLst/>
          </a:prstGeom>
          <a:noFill/>
          <a:ln cap="flat" cmpd="sng" w="28575">
            <a:solidFill>
              <a:srgbClr val="5F6368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0" name="Google Shape;140;p28"/>
          <p:cNvCxnSpPr/>
          <p:nvPr/>
        </p:nvCxnSpPr>
        <p:spPr>
          <a:xfrm>
            <a:off x="2552102" y="4333316"/>
            <a:ext cx="4746300" cy="0"/>
          </a:xfrm>
          <a:prstGeom prst="straightConnector1">
            <a:avLst/>
          </a:prstGeom>
          <a:noFill/>
          <a:ln cap="flat" cmpd="sng" w="28575">
            <a:solidFill>
              <a:srgbClr val="5F636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1" name="Google Shape;141;p28"/>
          <p:cNvGrpSpPr/>
          <p:nvPr/>
        </p:nvGrpSpPr>
        <p:grpSpPr>
          <a:xfrm>
            <a:off x="3041112" y="2631600"/>
            <a:ext cx="1578300" cy="1578300"/>
            <a:chOff x="2996837" y="2638975"/>
            <a:chExt cx="1578300" cy="1578300"/>
          </a:xfrm>
        </p:grpSpPr>
        <p:sp>
          <p:nvSpPr>
            <p:cNvPr id="142" name="Google Shape;142;p28"/>
            <p:cNvSpPr/>
            <p:nvPr/>
          </p:nvSpPr>
          <p:spPr>
            <a:xfrm>
              <a:off x="2996837" y="2638975"/>
              <a:ext cx="1578300" cy="1578300"/>
            </a:xfrm>
            <a:prstGeom prst="ellipse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3257054" y="3313716"/>
              <a:ext cx="352800" cy="352800"/>
            </a:xfrm>
            <a:prstGeom prst="ellipse">
              <a:avLst/>
            </a:prstGeom>
            <a:solidFill>
              <a:srgbClr val="EFEFEF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425307" y="2789657"/>
              <a:ext cx="352800" cy="352800"/>
            </a:xfrm>
            <a:prstGeom prst="ellipse">
              <a:avLst/>
            </a:prstGeom>
            <a:solidFill>
              <a:srgbClr val="EFEFEF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999482" y="3184457"/>
              <a:ext cx="352800" cy="352800"/>
            </a:xfrm>
            <a:prstGeom prst="ellipse">
              <a:avLst/>
            </a:prstGeom>
            <a:solidFill>
              <a:srgbClr val="EFEFEF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3646682" y="3735842"/>
              <a:ext cx="352800" cy="352800"/>
            </a:xfrm>
            <a:prstGeom prst="ellipse">
              <a:avLst/>
            </a:prstGeom>
            <a:solidFill>
              <a:srgbClr val="EFEFEF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8"/>
          <p:cNvGrpSpPr/>
          <p:nvPr/>
        </p:nvGrpSpPr>
        <p:grpSpPr>
          <a:xfrm>
            <a:off x="5037124" y="1722025"/>
            <a:ext cx="1850700" cy="1850700"/>
            <a:chOff x="4948574" y="1766300"/>
            <a:chExt cx="1850700" cy="1850700"/>
          </a:xfrm>
        </p:grpSpPr>
        <p:sp>
          <p:nvSpPr>
            <p:cNvPr id="148" name="Google Shape;148;p28"/>
            <p:cNvSpPr/>
            <p:nvPr/>
          </p:nvSpPr>
          <p:spPr>
            <a:xfrm>
              <a:off x="4948574" y="1766300"/>
              <a:ext cx="1850700" cy="18507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6153910" y="2219755"/>
              <a:ext cx="352800" cy="352800"/>
            </a:xfrm>
            <a:prstGeom prst="ellipse">
              <a:avLst/>
            </a:prstGeom>
            <a:solidFill>
              <a:srgbClr val="EFEFEF"/>
            </a:solidFill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6153910" y="2918249"/>
              <a:ext cx="352800" cy="352800"/>
            </a:xfrm>
            <a:prstGeom prst="ellipse">
              <a:avLst/>
            </a:prstGeom>
            <a:solidFill>
              <a:srgbClr val="EFEFEF"/>
            </a:solidFill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5175389" y="2219775"/>
              <a:ext cx="352800" cy="352800"/>
            </a:xfrm>
            <a:prstGeom prst="ellipse">
              <a:avLst/>
            </a:prstGeom>
            <a:solidFill>
              <a:srgbClr val="EFEFEF"/>
            </a:solidFill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5622661" y="2572574"/>
              <a:ext cx="352800" cy="352800"/>
            </a:xfrm>
            <a:prstGeom prst="ellipse">
              <a:avLst/>
            </a:prstGeom>
            <a:solidFill>
              <a:srgbClr val="EFEFEF"/>
            </a:solidFill>
            <a:ln cap="flat" cmpd="sng" w="3810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8"/>
          <p:cNvSpPr/>
          <p:nvPr/>
        </p:nvSpPr>
        <p:spPr>
          <a:xfrm>
            <a:off x="3702289" y="874667"/>
            <a:ext cx="352800" cy="352800"/>
          </a:xfrm>
          <a:prstGeom prst="ellipse">
            <a:avLst/>
          </a:prstGeom>
          <a:solidFill>
            <a:srgbClr val="EFEFEF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3466948" y="436081"/>
            <a:ext cx="8235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Google Sans"/>
                <a:ea typeface="Google Sans"/>
                <a:cs typeface="Google Sans"/>
                <a:sym typeface="Google Sans"/>
              </a:rPr>
              <a:t>Outlier</a:t>
            </a:r>
            <a:endParaRPr i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44500" y="4515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</a:t>
            </a:r>
            <a:r>
              <a:rPr b="1" lang="en"/>
              <a:t>Application Domains</a:t>
            </a:r>
            <a:endParaRPr b="1"/>
          </a:p>
        </p:txBody>
      </p:sp>
      <p:sp>
        <p:nvSpPr>
          <p:cNvPr id="160" name="Google Shape;160;p29"/>
          <p:cNvSpPr/>
          <p:nvPr/>
        </p:nvSpPr>
        <p:spPr>
          <a:xfrm>
            <a:off x="5749025" y="1711302"/>
            <a:ext cx="1555200" cy="1404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Security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3794400" y="1711302"/>
            <a:ext cx="1555200" cy="1404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Industry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1839775" y="1711302"/>
            <a:ext cx="1555200" cy="14046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 Medium"/>
                <a:ea typeface="Google Sans Medium"/>
                <a:cs typeface="Google Sans Medium"/>
                <a:sym typeface="Google Sans Medium"/>
              </a:rPr>
              <a:t>Health</a:t>
            </a:r>
            <a:endParaRPr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866" y="2081964"/>
            <a:ext cx="605017" cy="5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5328" y="2041876"/>
            <a:ext cx="793357" cy="61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701" y="2042139"/>
            <a:ext cx="535850" cy="61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