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Google Sans"/>
      <p:regular r:id="rId38"/>
      <p:bold r:id="rId39"/>
      <p:italic r:id="rId40"/>
      <p:boldItalic r:id="rId41"/>
    </p:embeddedFont>
    <p:embeddedFont>
      <p:font typeface="Google Sans Medium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hilan Ramaprasad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GoogleSans-italic.fntdata"/><Relationship Id="rId42" Type="http://schemas.openxmlformats.org/officeDocument/2006/relationships/font" Target="fonts/GoogleSansMedium-regular.fntdata"/><Relationship Id="rId41" Type="http://schemas.openxmlformats.org/officeDocument/2006/relationships/font" Target="fonts/GoogleSans-boldItalic.fntdata"/><Relationship Id="rId44" Type="http://schemas.openxmlformats.org/officeDocument/2006/relationships/font" Target="fonts/GoogleSansMedium-italic.fntdata"/><Relationship Id="rId43" Type="http://schemas.openxmlformats.org/officeDocument/2006/relationships/font" Target="fonts/GoogleSansMedium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GoogleSa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GoogleSans-bold.fntdata"/><Relationship Id="rId38" Type="http://schemas.openxmlformats.org/officeDocument/2006/relationships/font" Target="fonts/Google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11-29T05:39:42.716">
    <p:pos x="4347" y="2531"/>
    <p:text>I'm just going to add this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0-11-29T17:53:06.471">
    <p:pos x="288" y="1091"/>
    <p:text>Where did these com from?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imagesearch.com/2020/02/24/denoising-autoencoders-with-keras-tensorflow-and-deep-learning/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imagesearch.com/2020/02/24/denoising-autoencoders-with-keras-tensorflow-and-deep-learning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imagesearch.com/2020/02/24/denoising-autoencoders-with-keras-tensorflow-and-deep-learning/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imagesearch.com/2020/02/24/denoising-autoencoders-with-keras-tensorflow-and-deep-learning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imagesearch.com/2020/02/24/denoising-autoencoders-with-keras-tensorflow-and-deep-learning/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yimagesearch.com/2020/02/24/denoising-autoencoders-with-keras-tensorflow-and-deep-learning/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3eb98885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3eb98885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431faaa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431faaa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431faaa7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431faaa7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31faaa7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31faaa7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31faaa7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31faaa7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31faaa7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31faaa7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431faaa79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431faaa79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31faaa7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31faaa7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31faaa79_0_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31faaa79_0_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51E50"/>
                </a:solidFill>
              </a:rPr>
              <a:t>The encoder accepts the input data and compresses it into the latent-space representation. The decoder then attempts to reconstruct the input data from the latent space.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431faaa79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431faaa79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51E50"/>
                </a:solidFill>
              </a:rPr>
              <a:t>The encoder accepts the input data and compresses it into the latent-space representation. The decoder then attempts to reconstruct the input data from the latent space.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431faaa79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431faaa79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8d81bfa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8d81bfa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https://commons.wikimedia.org/wiki/File:Kmeans_wrongK.PNG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5431faaa79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5431faaa79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51E50"/>
                </a:solidFill>
              </a:rPr>
              <a:t>W</a:t>
            </a:r>
            <a:r>
              <a:rPr lang="en" sz="1500">
                <a:solidFill>
                  <a:srgbClr val="051E50"/>
                </a:solidFill>
              </a:rPr>
              <a:t>hen trained in an end-to-end fashion, the hidden layers of the network learn filters that are robust and even </a:t>
            </a:r>
            <a:r>
              <a:rPr b="1" lang="en" sz="1500">
                <a:solidFill>
                  <a:srgbClr val="169FE6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capable of denoising the input data</a:t>
            </a:r>
            <a:r>
              <a:rPr lang="en" sz="1500">
                <a:solidFill>
                  <a:srgbClr val="051E50"/>
                </a:solidFill>
              </a:rPr>
              <a:t>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51E50"/>
                </a:solidFill>
              </a:rPr>
              <a:t>However, what makes autoencoders so special from an anomaly detection perspective is the reconstruction loss. When we train an autoencoder, we typically measure the mean-squared-error (MSE) between: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input image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reconstructed image from the autoencoder</a:t>
            </a:r>
            <a:br>
              <a:rPr lang="en" sz="1500">
                <a:solidFill>
                  <a:srgbClr val="051E50"/>
                </a:solidFill>
              </a:rPr>
            </a:br>
            <a:br>
              <a:rPr lang="en" sz="1500">
                <a:solidFill>
                  <a:srgbClr val="051E50"/>
                </a:solidFill>
              </a:rPr>
            </a:br>
            <a:r>
              <a:rPr lang="en" sz="1500">
                <a:solidFill>
                  <a:srgbClr val="051E50"/>
                </a:solidFill>
              </a:rPr>
              <a:t>The lower the loss, the better a job the autoencoder is doing at reconstructing the image.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spcBef>
                <a:spcPts val="6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31faaa79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31faaa79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When trained in an end-to-end fashion, the hidden layers of the network learn filters that are robust and even </a:t>
            </a:r>
            <a:r>
              <a:rPr b="1" lang="en" sz="1500">
                <a:solidFill>
                  <a:srgbClr val="169FE6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capable of denoising the input data</a:t>
            </a:r>
            <a:r>
              <a:rPr lang="en" sz="1500">
                <a:solidFill>
                  <a:srgbClr val="051E50"/>
                </a:solidFill>
              </a:rPr>
              <a:t>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However, what makes autoencoders so special from an anomaly detection perspective is the reconstruction loss. When we train an autoencoder, we typically measure the mean-squared-error (MSE) between: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input image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reconstructed image from the autoencoder</a:t>
            </a:r>
            <a:br>
              <a:rPr lang="en" sz="1500">
                <a:solidFill>
                  <a:srgbClr val="051E50"/>
                </a:solidFill>
              </a:rPr>
            </a:br>
            <a:br>
              <a:rPr lang="en" sz="1500">
                <a:solidFill>
                  <a:srgbClr val="051E50"/>
                </a:solidFill>
              </a:rPr>
            </a:br>
            <a:r>
              <a:rPr lang="en" sz="1500">
                <a:solidFill>
                  <a:srgbClr val="051E50"/>
                </a:solidFill>
              </a:rPr>
              <a:t>The lower the loss, the better a job the autoencoder is doing at reconstructing the image.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spcBef>
                <a:spcPts val="6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31faaa79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31faaa79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When trained in an end-to-end fashion, the hidden layers of the network learn filters that are robust and even </a:t>
            </a:r>
            <a:r>
              <a:rPr b="1" lang="en" sz="1500">
                <a:solidFill>
                  <a:srgbClr val="169FE6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capable of denoising the input data</a:t>
            </a:r>
            <a:r>
              <a:rPr lang="en" sz="1500">
                <a:solidFill>
                  <a:srgbClr val="051E50"/>
                </a:solidFill>
              </a:rPr>
              <a:t>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However, what makes autoencoders so special from an anomaly detection perspective is the reconstruction loss. When we train an autoencoder, we typically measure the mean-squared-error (MSE) between: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input image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reconstructed image from the autoencoder</a:t>
            </a:r>
            <a:br>
              <a:rPr lang="en" sz="1500">
                <a:solidFill>
                  <a:srgbClr val="051E50"/>
                </a:solidFill>
              </a:rPr>
            </a:br>
            <a:br>
              <a:rPr lang="en" sz="1500">
                <a:solidFill>
                  <a:srgbClr val="051E50"/>
                </a:solidFill>
              </a:rPr>
            </a:br>
            <a:r>
              <a:rPr lang="en" sz="1500">
                <a:solidFill>
                  <a:srgbClr val="051E50"/>
                </a:solidFill>
              </a:rPr>
              <a:t>The lower the loss, the better a job the autoencoder is doing at reconstructing the image.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spcBef>
                <a:spcPts val="6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5431faaa79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5431faaa79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When trained in an end-to-end fashion, the hidden layers of the network learn filters that are robust and even </a:t>
            </a:r>
            <a:r>
              <a:rPr b="1" lang="en" sz="1500">
                <a:solidFill>
                  <a:srgbClr val="169FE6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capable of denoising the input data</a:t>
            </a:r>
            <a:r>
              <a:rPr lang="en" sz="1500">
                <a:solidFill>
                  <a:srgbClr val="051E50"/>
                </a:solidFill>
              </a:rPr>
              <a:t>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However, what makes autoencoders so special from an anomaly detection perspective is the reconstruction loss. When we train an autoencoder, we typically measure the mean-squared-error (MSE) between: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input image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reconstructed image from the autoencoder</a:t>
            </a:r>
            <a:br>
              <a:rPr lang="en" sz="1500">
                <a:solidFill>
                  <a:srgbClr val="051E50"/>
                </a:solidFill>
              </a:rPr>
            </a:br>
            <a:br>
              <a:rPr lang="en" sz="1500">
                <a:solidFill>
                  <a:srgbClr val="051E50"/>
                </a:solidFill>
              </a:rPr>
            </a:br>
            <a:r>
              <a:rPr lang="en" sz="1500">
                <a:solidFill>
                  <a:srgbClr val="051E50"/>
                </a:solidFill>
              </a:rPr>
              <a:t>The lower the loss, the better a job the autoencoder is doing at reconstructing the image.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spcBef>
                <a:spcPts val="6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5431faaa79_0_1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5431faaa79_0_1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When trained in an end-to-end fashion, the hidden layers of the network learn filters that are robust and even </a:t>
            </a:r>
            <a:r>
              <a:rPr b="1" lang="en" sz="1500">
                <a:solidFill>
                  <a:srgbClr val="169FE6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capable of denoising the input data</a:t>
            </a:r>
            <a:r>
              <a:rPr lang="en" sz="1500">
                <a:solidFill>
                  <a:srgbClr val="051E50"/>
                </a:solidFill>
              </a:rPr>
              <a:t>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However, what makes autoencoders so special from an anomaly detection perspective is the reconstruction loss. When we train an autoencoder, we typically measure the mean-squared-error (MSE) between: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input image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reconstructed image from the autoencoder</a:t>
            </a:r>
            <a:br>
              <a:rPr lang="en" sz="1500">
                <a:solidFill>
                  <a:srgbClr val="051E50"/>
                </a:solidFill>
              </a:rPr>
            </a:br>
            <a:br>
              <a:rPr lang="en" sz="1500">
                <a:solidFill>
                  <a:srgbClr val="051E50"/>
                </a:solidFill>
              </a:rPr>
            </a:br>
            <a:r>
              <a:rPr lang="en" sz="1500">
                <a:solidFill>
                  <a:srgbClr val="051E50"/>
                </a:solidFill>
              </a:rPr>
              <a:t>The lower the loss, the better a job the autoencoder is doing at reconstructing the image.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spcBef>
                <a:spcPts val="6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5431faaa79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5431faaa79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When trained in an end-to-end fashion, the hidden layers of the network learn filters that are robust and even </a:t>
            </a:r>
            <a:r>
              <a:rPr b="1" lang="en" sz="1500">
                <a:solidFill>
                  <a:srgbClr val="169FE6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capable of denoising the input data</a:t>
            </a:r>
            <a:r>
              <a:rPr lang="en" sz="1500">
                <a:solidFill>
                  <a:srgbClr val="051E50"/>
                </a:solidFill>
              </a:rPr>
              <a:t>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51E50"/>
                </a:solidFill>
              </a:rPr>
              <a:t>However, what makes autoencoders so special from an anomaly detection perspective is the reconstruction loss. When we train an autoencoder, we typically measure the mean-squared-error (MSE) between: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input image</a:t>
            </a:r>
            <a:endParaRPr sz="1500">
              <a:solidFill>
                <a:srgbClr val="051E50"/>
              </a:solidFill>
            </a:endParaRPr>
          </a:p>
          <a:p>
            <a:pPr indent="-323850" lvl="0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E50"/>
              </a:buClr>
              <a:buSzPts val="1500"/>
              <a:buAutoNum type="arabicPeriod"/>
            </a:pPr>
            <a:r>
              <a:rPr lang="en" sz="1500">
                <a:solidFill>
                  <a:srgbClr val="051E50"/>
                </a:solidFill>
              </a:rPr>
              <a:t>The reconstructed image from the autoencoder</a:t>
            </a:r>
            <a:br>
              <a:rPr lang="en" sz="1500">
                <a:solidFill>
                  <a:srgbClr val="051E50"/>
                </a:solidFill>
              </a:rPr>
            </a:br>
            <a:br>
              <a:rPr lang="en" sz="1500">
                <a:solidFill>
                  <a:srgbClr val="051E50"/>
                </a:solidFill>
              </a:rPr>
            </a:br>
            <a:r>
              <a:rPr lang="en" sz="1500">
                <a:solidFill>
                  <a:srgbClr val="051E50"/>
                </a:solidFill>
              </a:rPr>
              <a:t>The lower the loss, the better a job the autoencoder is doing at reconstructing the image.</a:t>
            </a:r>
            <a:endParaRPr sz="1500">
              <a:solidFill>
                <a:srgbClr val="051E50"/>
              </a:solidFill>
            </a:endParaRPr>
          </a:p>
          <a:p>
            <a:pPr indent="0" lvl="0" marL="0" rtl="0" algn="l">
              <a:spcBef>
                <a:spcPts val="6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5431faaa79_0_1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5431faaa79_0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Adds an additional challenge to training. There is far more ‘normal’ data than ‘abnormal’ but it’s critical to catch the anomaly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Always guessing no anomaly would lead to high perceived accuracy</a:t>
            </a:r>
            <a:endParaRPr sz="19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a2e29184a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a2e29184a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train on normal data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5431faaa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5431faaa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d81bfa4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d81bfa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https://commons.wikimedia.org/wiki/File:Kmeans_wrongK.PNG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31faaa79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431faaa79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Adds an additional challenge to training. There is far more ‘normal’ data than ‘abnormal’ but it’s critical to catch the anomaly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Always guessing no anomaly would lead to high perceived accuracy</a:t>
            </a:r>
            <a:endParaRPr sz="19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31faaa7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31faaa7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31faaa7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31faaa7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2e29184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2e29184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31faaa7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31faaa7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431faaa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431faaa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Csaba: Want to understand what's normal, one way to do that is to compress to understand the fundamental elements. Noise vs. essence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Crimson">
  <p:cSld name="CUSTOM">
    <p:bg>
      <p:bgPr>
        <a:solidFill>
          <a:srgbClr val="A51C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Orange">
  <p:cSld name="TITLE_2_3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">
  <p:cSld name="Blank_4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6627000" y="3606900"/>
            <a:ext cx="2517000" cy="153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Leave space for headshot</a:t>
            </a:r>
            <a:endParaRPr b="1" sz="17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8050" y="0"/>
            <a:ext cx="9162000" cy="5143500"/>
          </a:xfrm>
          <a:prstGeom prst="rect">
            <a:avLst/>
          </a:prstGeom>
          <a:solidFill>
            <a:srgbClr val="F1F3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Fullscreen</a:t>
            </a:r>
            <a:endParaRPr b="1"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/>
              <a:t>Show Presenter</a:t>
            </a:r>
            <a:endParaRPr b="1" i="0" sz="30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">
  <p:cSld name="TITLE_2_2_1">
    <p:bg>
      <p:bgPr>
        <a:solidFill>
          <a:srgbClr val="F1F3F4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2" name="Google Shape;62;p1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Crimson Flip">
  <p:cSld name="TITLE_2_2_1_2">
    <p:bg>
      <p:bgPr>
        <a:solidFill>
          <a:srgbClr val="F1F3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4992700" y="603900"/>
            <a:ext cx="38646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">
  <p:cSld name="TITLE_2_2_1_1">
    <p:bg>
      <p:bgPr>
        <a:solidFill>
          <a:srgbClr val="F1F3F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445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445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3" name="Google Shape;73;p1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44501" y="4743625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Google Sans"/>
              <a:buNone/>
              <a:defRPr i="0" sz="6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Orange Flip">
  <p:cSld name="TITLE_2_2_1_1_1">
    <p:bg>
      <p:bgPr>
        <a:solidFill>
          <a:srgbClr val="F1F3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4992701" y="1718700"/>
            <a:ext cx="29766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4992700" y="603900"/>
            <a:ext cx="3864600" cy="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Helvetica Neue Light"/>
              <a:buNone/>
              <a:defRPr b="0" i="0" sz="30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9" name="Google Shape;79;p1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y - Blank">
  <p:cSld name="Blank_3">
    <p:bg>
      <p:bgPr>
        <a:solidFill>
          <a:srgbClr val="F1F3F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/>
          <p:nvPr/>
        </p:nvSpPr>
        <p:spPr>
          <a:xfrm>
            <a:off x="-18050" y="0"/>
            <a:ext cx="4589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Crimson">
  <p:cSld name="CUSTOM_2_1_1">
    <p:bg>
      <p:bgPr>
        <a:solidFill>
          <a:srgbClr val="FFFF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9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A51C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6" name="Google Shape;86;p19"/>
          <p:cNvSpPr txBox="1"/>
          <p:nvPr>
            <p:ph idx="2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- Orange">
  <p:cSld name="CUSTOM_2_1_1_1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" type="subTitle"/>
          </p:nvPr>
        </p:nvSpPr>
        <p:spPr>
          <a:xfrm>
            <a:off x="422950" y="2984175"/>
            <a:ext cx="7801200" cy="3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rgbClr val="3C4043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0" name="Google Shape;90;p20"/>
          <p:cNvSpPr/>
          <p:nvPr/>
        </p:nvSpPr>
        <p:spPr>
          <a:xfrm>
            <a:off x="522575" y="3458700"/>
            <a:ext cx="465900" cy="94500"/>
          </a:xfrm>
          <a:prstGeom prst="roundRect">
            <a:avLst>
              <a:gd fmla="val 50000" name="adj"/>
            </a:avLst>
          </a:prstGeom>
          <a:solidFill>
            <a:srgbClr val="EA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/>
          <p:nvPr>
            <p:ph idx="2" type="subTitle"/>
          </p:nvPr>
        </p:nvSpPr>
        <p:spPr>
          <a:xfrm>
            <a:off x="422950" y="3714075"/>
            <a:ext cx="78312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220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220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220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220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220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220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220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220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- Orange">
  <p:cSld name="CUSTOM_1">
    <p:bg>
      <p:bgPr>
        <a:solidFill>
          <a:srgbClr val="EA8600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50" y="4524000"/>
            <a:ext cx="9144000" cy="61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426304" y="1476158"/>
            <a:ext cx="0" cy="18699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5" name="Google Shape;15;p3"/>
          <p:cNvSpPr txBox="1"/>
          <p:nvPr>
            <p:ph type="title"/>
          </p:nvPr>
        </p:nvSpPr>
        <p:spPr>
          <a:xfrm>
            <a:off x="962188" y="2048788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Google Sans"/>
              <a:buNone/>
              <a:defRPr b="0" i="0" sz="4400" u="none" cap="none" strike="noStrike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 Light"/>
              <a:buNone/>
              <a:defRPr b="0" i="0" sz="36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rimson">
  <p:cSld name="TITLE_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Orange">
  <p:cSld name="TITLE_2_4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" name="Google Shape;21;p5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Crimson">
  <p:cSld name="TITLE_2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426300" y="264375"/>
            <a:ext cx="77970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" name="Google Shape;24;p6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" name="Google Shape;25;p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Box - Orange">
  <p:cSld name="TITLE_2_3_4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44500" y="1556575"/>
            <a:ext cx="39666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9" name="Google Shape;29;p7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" name="Google Shape;30;p7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Crimson 1">
  <p:cSld name="TITLE_2_3_3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4" name="Google Shape;34;p8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8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6" name="Google Shape;36;p8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ox - Orange">
  <p:cSld name="TITLE_2_3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44500" y="1546975"/>
            <a:ext cx="84477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39" name="Google Shape;39;p9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EA860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ox - Crimson">
  <p:cSld name="TITLE_2_3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44500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4" name="Google Shape;44;p10"/>
          <p:cNvSpPr/>
          <p:nvPr/>
        </p:nvSpPr>
        <p:spPr>
          <a:xfrm>
            <a:off x="426300" y="492975"/>
            <a:ext cx="7797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-22468" y="235365"/>
            <a:ext cx="57900" cy="4672800"/>
          </a:xfrm>
          <a:prstGeom prst="rect">
            <a:avLst/>
          </a:prstGeom>
          <a:solidFill>
            <a:srgbClr val="A51C30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9BF7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1D8E3E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802775" y="1546975"/>
            <a:ext cx="3911400" cy="3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●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○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800"/>
              <a:buFont typeface="Google Sans"/>
              <a:buChar char="■"/>
              <a:defRPr i="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b="0" i="0" sz="36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40663" y="1128663"/>
            <a:ext cx="78771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80868B"/>
              </a:buClr>
              <a:buSzPts val="1800"/>
              <a:buFont typeface="Google Sans"/>
              <a:buChar char="•"/>
              <a:defRPr i="0" sz="1800" u="none" cap="none" strike="noStrike">
                <a:solidFill>
                  <a:srgbClr val="80868B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95688" y="493663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000"/>
              <a:buFont typeface="Google Sans"/>
              <a:buNone/>
              <a:defRPr b="0" i="0" sz="30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 Light"/>
              <a:buNone/>
              <a:defRPr b="0" i="0" sz="43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392925" y="1049175"/>
            <a:ext cx="78312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Autoencoders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4323625" y="2299375"/>
            <a:ext cx="430500" cy="532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z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30"/>
          <p:cNvCxnSpPr>
            <a:stCxn id="222" idx="3"/>
          </p:cNvCxnSpPr>
          <p:nvPr/>
        </p:nvCxnSpPr>
        <p:spPr>
          <a:xfrm>
            <a:off x="1602750" y="2559850"/>
            <a:ext cx="272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30"/>
          <p:cNvCxnSpPr>
            <a:stCxn id="226" idx="3"/>
          </p:cNvCxnSpPr>
          <p:nvPr/>
        </p:nvCxnSpPr>
        <p:spPr>
          <a:xfrm>
            <a:off x="4754125" y="2565625"/>
            <a:ext cx="276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0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0" name="Google Shape;230;p30"/>
          <p:cNvCxnSpPr>
            <a:stCxn id="229" idx="1"/>
            <a:endCxn id="223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30"/>
          <p:cNvCxnSpPr>
            <a:stCxn id="229" idx="3"/>
            <a:endCxn id="224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0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30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5" name="Google Shape;235;p30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6" name="Google Shape;236;p30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Google Shape;237;p30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4323625" y="2299375"/>
            <a:ext cx="430500" cy="532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z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31"/>
          <p:cNvCxnSpPr>
            <a:stCxn id="242" idx="3"/>
          </p:cNvCxnSpPr>
          <p:nvPr/>
        </p:nvCxnSpPr>
        <p:spPr>
          <a:xfrm>
            <a:off x="1602750" y="2559850"/>
            <a:ext cx="272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31"/>
          <p:cNvCxnSpPr>
            <a:stCxn id="246" idx="3"/>
          </p:cNvCxnSpPr>
          <p:nvPr/>
        </p:nvCxnSpPr>
        <p:spPr>
          <a:xfrm>
            <a:off x="4754125" y="2565625"/>
            <a:ext cx="276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31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0" name="Google Shape;250;p31"/>
          <p:cNvCxnSpPr>
            <a:stCxn id="249" idx="1"/>
            <a:endCxn id="243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31"/>
          <p:cNvCxnSpPr>
            <a:stCxn id="249" idx="3"/>
            <a:endCxn id="244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1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3" name="Google Shape;253;p31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54" name="Google Shape;254;p31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31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31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7" name="Google Shape;257;p31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31"/>
          <p:cNvSpPr txBox="1"/>
          <p:nvPr/>
        </p:nvSpPr>
        <p:spPr>
          <a:xfrm>
            <a:off x="3306775" y="3522312"/>
            <a:ext cx="24642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Compressed low dimensional representation of the input</a:t>
            </a:r>
            <a:endParaRPr i="1" sz="1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59" name="Google Shape;259;p31"/>
          <p:cNvCxnSpPr>
            <a:stCxn id="258" idx="0"/>
            <a:endCxn id="246" idx="2"/>
          </p:cNvCxnSpPr>
          <p:nvPr/>
        </p:nvCxnSpPr>
        <p:spPr>
          <a:xfrm rot="10800000">
            <a:off x="4538875" y="2832012"/>
            <a:ext cx="0" cy="690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4323625" y="2299375"/>
            <a:ext cx="430500" cy="532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z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2"/>
          <p:cNvSpPr/>
          <p:nvPr/>
        </p:nvSpPr>
        <p:spPr>
          <a:xfrm rot="5400000">
            <a:off x="2232675" y="2064100"/>
            <a:ext cx="1556700" cy="991500"/>
          </a:xfrm>
          <a:prstGeom prst="trapezoid">
            <a:avLst>
              <a:gd fmla="val 42731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32"/>
          <p:cNvCxnSpPr>
            <a:stCxn id="264" idx="3"/>
            <a:endCxn id="269" idx="2"/>
          </p:cNvCxnSpPr>
          <p:nvPr/>
        </p:nvCxnSpPr>
        <p:spPr>
          <a:xfrm>
            <a:off x="1602750" y="2559850"/>
            <a:ext cx="91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2"/>
          <p:cNvCxnSpPr>
            <a:stCxn id="269" idx="0"/>
            <a:endCxn id="268" idx="1"/>
          </p:cNvCxnSpPr>
          <p:nvPr/>
        </p:nvCxnSpPr>
        <p:spPr>
          <a:xfrm>
            <a:off x="3506775" y="2559850"/>
            <a:ext cx="8169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2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73" name="Google Shape;273;p32"/>
          <p:cNvCxnSpPr>
            <a:stCxn id="272" idx="1"/>
            <a:endCxn id="265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32"/>
          <p:cNvCxnSpPr>
            <a:stCxn id="272" idx="3"/>
            <a:endCxn id="266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2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6" name="Google Shape;276;p32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77" name="Google Shape;277;p32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8" name="Google Shape;278;p32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9" name="Google Shape;279;p32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Google Shape;280;p32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1" name="Google Shape;281;p32"/>
          <p:cNvSpPr txBox="1"/>
          <p:nvPr/>
        </p:nvSpPr>
        <p:spPr>
          <a:xfrm>
            <a:off x="3306775" y="3522312"/>
            <a:ext cx="24642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Compressed low dimensional representation of the input</a:t>
            </a:r>
            <a:endParaRPr i="1" sz="1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82" name="Google Shape;282;p32"/>
          <p:cNvCxnSpPr>
            <a:stCxn id="281" idx="0"/>
            <a:endCxn id="268" idx="2"/>
          </p:cNvCxnSpPr>
          <p:nvPr/>
        </p:nvCxnSpPr>
        <p:spPr>
          <a:xfrm rot="10800000">
            <a:off x="4538875" y="2832012"/>
            <a:ext cx="0" cy="690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2"/>
          <p:cNvSpPr txBox="1"/>
          <p:nvPr/>
        </p:nvSpPr>
        <p:spPr>
          <a:xfrm>
            <a:off x="2412364" y="2302200"/>
            <a:ext cx="11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sz="1000"/>
          </a:p>
        </p:txBody>
      </p:sp>
      <p:cxnSp>
        <p:nvCxnSpPr>
          <p:cNvPr id="284" name="Google Shape;284;p32"/>
          <p:cNvCxnSpPr/>
          <p:nvPr/>
        </p:nvCxnSpPr>
        <p:spPr>
          <a:xfrm>
            <a:off x="4754125" y="2565625"/>
            <a:ext cx="276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1" name="Google Shape;291;p33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3" name="Google Shape;293;p33"/>
          <p:cNvSpPr/>
          <p:nvPr/>
        </p:nvSpPr>
        <p:spPr>
          <a:xfrm>
            <a:off x="4323625" y="2299375"/>
            <a:ext cx="430500" cy="532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z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3"/>
          <p:cNvSpPr/>
          <p:nvPr/>
        </p:nvSpPr>
        <p:spPr>
          <a:xfrm rot="5400000">
            <a:off x="2232675" y="2064100"/>
            <a:ext cx="1556700" cy="991500"/>
          </a:xfrm>
          <a:prstGeom prst="trapezoid">
            <a:avLst>
              <a:gd fmla="val 42731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3"/>
          <p:cNvCxnSpPr>
            <a:stCxn id="289" idx="3"/>
            <a:endCxn id="294" idx="2"/>
          </p:cNvCxnSpPr>
          <p:nvPr/>
        </p:nvCxnSpPr>
        <p:spPr>
          <a:xfrm>
            <a:off x="1602750" y="2559850"/>
            <a:ext cx="91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3"/>
          <p:cNvCxnSpPr>
            <a:stCxn id="294" idx="0"/>
            <a:endCxn id="293" idx="1"/>
          </p:cNvCxnSpPr>
          <p:nvPr/>
        </p:nvCxnSpPr>
        <p:spPr>
          <a:xfrm>
            <a:off x="3506775" y="2559850"/>
            <a:ext cx="8169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3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98" name="Google Shape;298;p33"/>
          <p:cNvCxnSpPr>
            <a:stCxn id="297" idx="1"/>
            <a:endCxn id="290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3"/>
          <p:cNvCxnSpPr>
            <a:stCxn id="297" idx="3"/>
            <a:endCxn id="291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33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3" name="Google Shape;303;p33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33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5" name="Google Shape;305;p33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6" name="Google Shape;306;p33"/>
          <p:cNvSpPr txBox="1"/>
          <p:nvPr/>
        </p:nvSpPr>
        <p:spPr>
          <a:xfrm>
            <a:off x="3306775" y="3522312"/>
            <a:ext cx="24642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Compressed low dimensional representation of the input</a:t>
            </a:r>
            <a:endParaRPr i="1" sz="1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07" name="Google Shape;307;p33"/>
          <p:cNvCxnSpPr>
            <a:stCxn id="306" idx="0"/>
            <a:endCxn id="293" idx="2"/>
          </p:cNvCxnSpPr>
          <p:nvPr/>
        </p:nvCxnSpPr>
        <p:spPr>
          <a:xfrm rot="10800000">
            <a:off x="4538875" y="2832012"/>
            <a:ext cx="0" cy="690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33"/>
          <p:cNvSpPr txBox="1"/>
          <p:nvPr/>
        </p:nvSpPr>
        <p:spPr>
          <a:xfrm>
            <a:off x="2412364" y="2302200"/>
            <a:ext cx="11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000"/>
          </a:p>
        </p:txBody>
      </p:sp>
      <p:cxnSp>
        <p:nvCxnSpPr>
          <p:cNvPr id="309" name="Google Shape;309;p33"/>
          <p:cNvCxnSpPr/>
          <p:nvPr/>
        </p:nvCxnSpPr>
        <p:spPr>
          <a:xfrm>
            <a:off x="4754125" y="2565625"/>
            <a:ext cx="2760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4323625" y="2299375"/>
            <a:ext cx="430500" cy="532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z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4"/>
          <p:cNvSpPr/>
          <p:nvPr/>
        </p:nvSpPr>
        <p:spPr>
          <a:xfrm rot="5400000">
            <a:off x="2231380" y="2064780"/>
            <a:ext cx="1556700" cy="991500"/>
          </a:xfrm>
          <a:prstGeom prst="trapezoid">
            <a:avLst>
              <a:gd fmla="val 42731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0" name="Google Shape;320;p34"/>
          <p:cNvCxnSpPr>
            <a:stCxn id="314" idx="3"/>
            <a:endCxn id="319" idx="2"/>
          </p:cNvCxnSpPr>
          <p:nvPr/>
        </p:nvCxnSpPr>
        <p:spPr>
          <a:xfrm>
            <a:off x="1602750" y="2559850"/>
            <a:ext cx="9111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4"/>
          <p:cNvCxnSpPr>
            <a:stCxn id="319" idx="0"/>
            <a:endCxn id="318" idx="1"/>
          </p:cNvCxnSpPr>
          <p:nvPr/>
        </p:nvCxnSpPr>
        <p:spPr>
          <a:xfrm>
            <a:off x="3505480" y="2560530"/>
            <a:ext cx="818100" cy="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4"/>
          <p:cNvSpPr/>
          <p:nvPr/>
        </p:nvSpPr>
        <p:spPr>
          <a:xfrm rot="-5400000">
            <a:off x="5359100" y="2076013"/>
            <a:ext cx="1556700" cy="991500"/>
          </a:xfrm>
          <a:prstGeom prst="trapezoid">
            <a:avLst>
              <a:gd fmla="val 42731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34"/>
          <p:cNvCxnSpPr>
            <a:stCxn id="318" idx="3"/>
            <a:endCxn id="322" idx="0"/>
          </p:cNvCxnSpPr>
          <p:nvPr/>
        </p:nvCxnSpPr>
        <p:spPr>
          <a:xfrm>
            <a:off x="4754125" y="2565625"/>
            <a:ext cx="887700" cy="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4"/>
          <p:cNvCxnSpPr>
            <a:stCxn id="322" idx="2"/>
            <a:endCxn id="317" idx="1"/>
          </p:cNvCxnSpPr>
          <p:nvPr/>
        </p:nvCxnSpPr>
        <p:spPr>
          <a:xfrm>
            <a:off x="6633200" y="2571763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4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26" name="Google Shape;326;p34"/>
          <p:cNvCxnSpPr>
            <a:stCxn id="325" idx="1"/>
            <a:endCxn id="315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34"/>
          <p:cNvCxnSpPr>
            <a:stCxn id="325" idx="3"/>
            <a:endCxn id="316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34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0" name="Google Shape;330;p34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1" name="Google Shape;331;p34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2" name="Google Shape;332;p34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p34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4" name="Google Shape;334;p34"/>
          <p:cNvSpPr txBox="1"/>
          <p:nvPr/>
        </p:nvSpPr>
        <p:spPr>
          <a:xfrm>
            <a:off x="3306775" y="3522312"/>
            <a:ext cx="24642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Compressed low dimensional representation of the input</a:t>
            </a:r>
            <a:endParaRPr i="1" sz="1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35" name="Google Shape;335;p34"/>
          <p:cNvCxnSpPr>
            <a:stCxn id="334" idx="0"/>
            <a:endCxn id="318" idx="2"/>
          </p:cNvCxnSpPr>
          <p:nvPr/>
        </p:nvCxnSpPr>
        <p:spPr>
          <a:xfrm rot="10800000">
            <a:off x="4538875" y="2832012"/>
            <a:ext cx="0" cy="690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4"/>
          <p:cNvSpPr txBox="1"/>
          <p:nvPr/>
        </p:nvSpPr>
        <p:spPr>
          <a:xfrm>
            <a:off x="2412364" y="2302225"/>
            <a:ext cx="11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000"/>
          </a:p>
        </p:txBody>
      </p:sp>
      <p:sp>
        <p:nvSpPr>
          <p:cNvPr id="337" name="Google Shape;337;p34"/>
          <p:cNvSpPr txBox="1"/>
          <p:nvPr/>
        </p:nvSpPr>
        <p:spPr>
          <a:xfrm>
            <a:off x="5538789" y="2290300"/>
            <a:ext cx="11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5" name="Google Shape;345;p35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6" name="Google Shape;346;p35"/>
          <p:cNvSpPr/>
          <p:nvPr/>
        </p:nvSpPr>
        <p:spPr>
          <a:xfrm>
            <a:off x="4323625" y="2299375"/>
            <a:ext cx="430500" cy="5325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z</a:t>
            </a:r>
            <a:endParaRPr b="1"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5"/>
          <p:cNvSpPr/>
          <p:nvPr/>
        </p:nvSpPr>
        <p:spPr>
          <a:xfrm rot="5400000">
            <a:off x="2231380" y="2064780"/>
            <a:ext cx="1556700" cy="991500"/>
          </a:xfrm>
          <a:prstGeom prst="trapezoid">
            <a:avLst>
              <a:gd fmla="val 42731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35"/>
          <p:cNvCxnSpPr>
            <a:stCxn id="342" idx="3"/>
            <a:endCxn id="347" idx="2"/>
          </p:cNvCxnSpPr>
          <p:nvPr/>
        </p:nvCxnSpPr>
        <p:spPr>
          <a:xfrm>
            <a:off x="1602750" y="2559850"/>
            <a:ext cx="911100" cy="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35"/>
          <p:cNvCxnSpPr>
            <a:stCxn id="347" idx="0"/>
            <a:endCxn id="346" idx="1"/>
          </p:cNvCxnSpPr>
          <p:nvPr/>
        </p:nvCxnSpPr>
        <p:spPr>
          <a:xfrm>
            <a:off x="3505480" y="2560530"/>
            <a:ext cx="818100" cy="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35"/>
          <p:cNvSpPr/>
          <p:nvPr/>
        </p:nvSpPr>
        <p:spPr>
          <a:xfrm rot="-5400000">
            <a:off x="5359100" y="2076013"/>
            <a:ext cx="1556700" cy="991500"/>
          </a:xfrm>
          <a:prstGeom prst="trapezoid">
            <a:avLst>
              <a:gd fmla="val 42731" name="adj"/>
            </a:avLst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5"/>
          <p:cNvCxnSpPr>
            <a:stCxn id="346" idx="3"/>
            <a:endCxn id="350" idx="0"/>
          </p:cNvCxnSpPr>
          <p:nvPr/>
        </p:nvCxnSpPr>
        <p:spPr>
          <a:xfrm>
            <a:off x="4754125" y="2565625"/>
            <a:ext cx="887700" cy="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5"/>
          <p:cNvCxnSpPr>
            <a:stCxn id="350" idx="2"/>
            <a:endCxn id="345" idx="1"/>
          </p:cNvCxnSpPr>
          <p:nvPr/>
        </p:nvCxnSpPr>
        <p:spPr>
          <a:xfrm>
            <a:off x="6633200" y="2571763"/>
            <a:ext cx="887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5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54" name="Google Shape;354;p35"/>
          <p:cNvCxnSpPr>
            <a:stCxn id="353" idx="1"/>
            <a:endCxn id="343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35"/>
          <p:cNvCxnSpPr>
            <a:stCxn id="353" idx="3"/>
            <a:endCxn id="344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5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7" name="Google Shape;357;p35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35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35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Google Shape;361;p35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Google Shape;362;p35"/>
          <p:cNvSpPr txBox="1"/>
          <p:nvPr/>
        </p:nvSpPr>
        <p:spPr>
          <a:xfrm>
            <a:off x="3306775" y="3522312"/>
            <a:ext cx="2464200" cy="6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Compressed low dimensional representation of the input</a:t>
            </a:r>
            <a:endParaRPr i="1" sz="19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63" name="Google Shape;363;p35"/>
          <p:cNvCxnSpPr>
            <a:stCxn id="362" idx="0"/>
            <a:endCxn id="346" idx="2"/>
          </p:cNvCxnSpPr>
          <p:nvPr/>
        </p:nvCxnSpPr>
        <p:spPr>
          <a:xfrm rot="10800000">
            <a:off x="4538875" y="2832012"/>
            <a:ext cx="0" cy="6903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35"/>
          <p:cNvSpPr txBox="1"/>
          <p:nvPr/>
        </p:nvSpPr>
        <p:spPr>
          <a:xfrm>
            <a:off x="2412364" y="2302225"/>
            <a:ext cx="11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000"/>
          </a:p>
        </p:txBody>
      </p:sp>
      <p:sp>
        <p:nvSpPr>
          <p:cNvPr id="365" name="Google Shape;365;p35"/>
          <p:cNvSpPr txBox="1"/>
          <p:nvPr/>
        </p:nvSpPr>
        <p:spPr>
          <a:xfrm>
            <a:off x="5538789" y="2290300"/>
            <a:ext cx="11973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/>
        </p:nvSpPr>
        <p:spPr>
          <a:xfrm>
            <a:off x="16920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6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6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6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6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6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6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6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413" name="Google Shape;4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447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6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6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6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6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6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6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6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6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6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6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6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6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6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6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6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6"/>
          <p:cNvSpPr txBox="1"/>
          <p:nvPr/>
        </p:nvSpPr>
        <p:spPr>
          <a:xfrm>
            <a:off x="62757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57" name="Google Shape;4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284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/>
          <p:nvPr/>
        </p:nvSpPr>
        <p:spPr>
          <a:xfrm>
            <a:off x="16920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505" name="Google Shape;5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447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37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7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 txBox="1"/>
          <p:nvPr/>
        </p:nvSpPr>
        <p:spPr>
          <a:xfrm>
            <a:off x="62757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49" name="Google Shape;5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284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7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/>
          <p:nvPr/>
        </p:nvSpPr>
        <p:spPr>
          <a:xfrm>
            <a:off x="16920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8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8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8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8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8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8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8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8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8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8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8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8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8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8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8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8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8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599" name="Google Shape;5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447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8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8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8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8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8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8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8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8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8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8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 txBox="1"/>
          <p:nvPr/>
        </p:nvSpPr>
        <p:spPr>
          <a:xfrm>
            <a:off x="62757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43" name="Google Shape;6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284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38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6" name="Google Shape;646;p38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9"/>
          <p:cNvSpPr txBox="1"/>
          <p:nvPr/>
        </p:nvSpPr>
        <p:spPr>
          <a:xfrm>
            <a:off x="16920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53" name="Google Shape;653;p39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9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9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9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9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9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9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9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9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9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9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9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9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9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9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9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9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9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9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695" name="Google Shape;6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447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9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9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9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9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9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9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9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9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9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9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9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39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9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9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9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9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9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9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9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39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9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39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9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9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9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9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9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9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39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39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9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9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39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39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9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9"/>
          <p:cNvSpPr txBox="1"/>
          <p:nvPr/>
        </p:nvSpPr>
        <p:spPr>
          <a:xfrm>
            <a:off x="62757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39" name="Google Shape;7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284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9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9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2" name="Google Shape;742;p39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9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44" name="Google Shape;74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786" y="4268499"/>
            <a:ext cx="732020" cy="46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806" y="4268492"/>
            <a:ext cx="732020" cy="46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6" name="Google Shape;746;p39"/>
          <p:cNvCxnSpPr/>
          <p:nvPr/>
        </p:nvCxnSpPr>
        <p:spPr>
          <a:xfrm flipH="1">
            <a:off x="1518551" y="421205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9"/>
          <p:cNvCxnSpPr/>
          <p:nvPr/>
        </p:nvCxnSpPr>
        <p:spPr>
          <a:xfrm flipH="1" rot="10800000">
            <a:off x="1533854" y="421137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39"/>
          <p:cNvCxnSpPr/>
          <p:nvPr/>
        </p:nvCxnSpPr>
        <p:spPr>
          <a:xfrm flipH="1">
            <a:off x="1518551" y="476098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9"/>
          <p:cNvCxnSpPr/>
          <p:nvPr/>
        </p:nvCxnSpPr>
        <p:spPr>
          <a:xfrm flipH="1" rot="10800000">
            <a:off x="3078338" y="421137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39"/>
          <p:cNvCxnSpPr/>
          <p:nvPr/>
        </p:nvCxnSpPr>
        <p:spPr>
          <a:xfrm flipH="1">
            <a:off x="3022882" y="421205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9"/>
          <p:cNvCxnSpPr/>
          <p:nvPr/>
        </p:nvCxnSpPr>
        <p:spPr>
          <a:xfrm flipH="1">
            <a:off x="3022882" y="476098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9"/>
          <p:cNvSpPr txBox="1"/>
          <p:nvPr/>
        </p:nvSpPr>
        <p:spPr>
          <a:xfrm>
            <a:off x="1669108" y="4053875"/>
            <a:ext cx="1255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Normal Data</a:t>
            </a:r>
            <a:endParaRPr i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344500" y="1411475"/>
            <a:ext cx="32799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Goal: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Partition </a:t>
            </a:r>
            <a:r>
              <a:rPr i="1" lang="en" sz="2100">
                <a:solidFill>
                  <a:schemeClr val="dk1"/>
                </a:solidFill>
              </a:rPr>
              <a:t>n</a:t>
            </a:r>
            <a:r>
              <a:rPr lang="en" sz="2100">
                <a:solidFill>
                  <a:schemeClr val="dk1"/>
                </a:solidFill>
              </a:rPr>
              <a:t> observations into </a:t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>
                <a:solidFill>
                  <a:schemeClr val="dk1"/>
                </a:solidFill>
              </a:rPr>
              <a:t>k</a:t>
            </a:r>
            <a:r>
              <a:rPr lang="en" sz="2100">
                <a:solidFill>
                  <a:schemeClr val="dk1"/>
                </a:solidFill>
              </a:rPr>
              <a:t> clusters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344500" y="603900"/>
            <a:ext cx="38646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Recap of </a:t>
            </a:r>
            <a:r>
              <a:rPr b="1" lang="en">
                <a:solidFill>
                  <a:schemeClr val="dk1"/>
                </a:solidFill>
              </a:rPr>
              <a:t>K-Means</a:t>
            </a:r>
            <a:endParaRPr b="1"/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4">
            <a:alphaModFix/>
          </a:blip>
          <a:srcRect b="1117" l="0" r="0" t="0"/>
          <a:stretch/>
        </p:blipFill>
        <p:spPr>
          <a:xfrm>
            <a:off x="4836750" y="568200"/>
            <a:ext cx="4018400" cy="400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22"/>
          <p:cNvSpPr txBox="1"/>
          <p:nvPr/>
        </p:nvSpPr>
        <p:spPr>
          <a:xfrm>
            <a:off x="6901850" y="4019100"/>
            <a:ext cx="1925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Pictured: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Wrong </a:t>
            </a:r>
            <a:r>
              <a:rPr i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k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number of clusters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0"/>
          <p:cNvSpPr txBox="1"/>
          <p:nvPr/>
        </p:nvSpPr>
        <p:spPr>
          <a:xfrm>
            <a:off x="16920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8" name="Google Shape;758;p40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0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0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0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0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40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0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0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0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0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0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0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0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0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0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0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0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0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0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0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0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0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0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40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0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0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40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0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0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0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40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0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0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0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0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0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0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40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0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0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0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800" name="Google Shape;8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1447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40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0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0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40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40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0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0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0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0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0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0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0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0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0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0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0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0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0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0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0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40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40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40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0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0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40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40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0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0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40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40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0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0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0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0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0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0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0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0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0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 txBox="1"/>
          <p:nvPr/>
        </p:nvSpPr>
        <p:spPr>
          <a:xfrm>
            <a:off x="6275700" y="1346713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44" name="Google Shape;8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728449" y="2049400"/>
            <a:ext cx="2322722" cy="110107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40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0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7" name="Google Shape;847;p40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0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49" name="Google Shape;8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786" y="4268499"/>
            <a:ext cx="732020" cy="46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0806" y="4268492"/>
            <a:ext cx="732020" cy="46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1" name="Google Shape;851;p40"/>
          <p:cNvCxnSpPr/>
          <p:nvPr/>
        </p:nvCxnSpPr>
        <p:spPr>
          <a:xfrm flipH="1">
            <a:off x="1518551" y="421205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0"/>
          <p:cNvCxnSpPr/>
          <p:nvPr/>
        </p:nvCxnSpPr>
        <p:spPr>
          <a:xfrm flipH="1" rot="10800000">
            <a:off x="1533854" y="421137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40"/>
          <p:cNvCxnSpPr/>
          <p:nvPr/>
        </p:nvCxnSpPr>
        <p:spPr>
          <a:xfrm flipH="1">
            <a:off x="1518551" y="476098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" name="Google Shape;854;p40"/>
          <p:cNvCxnSpPr/>
          <p:nvPr/>
        </p:nvCxnSpPr>
        <p:spPr>
          <a:xfrm flipH="1" rot="10800000">
            <a:off x="3078338" y="421137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40"/>
          <p:cNvCxnSpPr/>
          <p:nvPr/>
        </p:nvCxnSpPr>
        <p:spPr>
          <a:xfrm flipH="1">
            <a:off x="3022882" y="421205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40"/>
          <p:cNvCxnSpPr/>
          <p:nvPr/>
        </p:nvCxnSpPr>
        <p:spPr>
          <a:xfrm flipH="1">
            <a:off x="3022882" y="476098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0"/>
          <p:cNvSpPr txBox="1"/>
          <p:nvPr/>
        </p:nvSpPr>
        <p:spPr>
          <a:xfrm>
            <a:off x="1669108" y="4053875"/>
            <a:ext cx="1255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Normal Data</a:t>
            </a:r>
            <a:endParaRPr i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858" name="Google Shape;8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486" y="4268499"/>
            <a:ext cx="732020" cy="46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4506" y="4268492"/>
            <a:ext cx="732020" cy="46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0" name="Google Shape;860;p40"/>
          <p:cNvCxnSpPr/>
          <p:nvPr/>
        </p:nvCxnSpPr>
        <p:spPr>
          <a:xfrm flipH="1">
            <a:off x="6102251" y="421205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0"/>
          <p:cNvCxnSpPr/>
          <p:nvPr/>
        </p:nvCxnSpPr>
        <p:spPr>
          <a:xfrm flipH="1" rot="10800000">
            <a:off x="6117554" y="421137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40"/>
          <p:cNvCxnSpPr/>
          <p:nvPr/>
        </p:nvCxnSpPr>
        <p:spPr>
          <a:xfrm flipH="1">
            <a:off x="6102251" y="476098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40"/>
          <p:cNvCxnSpPr/>
          <p:nvPr/>
        </p:nvCxnSpPr>
        <p:spPr>
          <a:xfrm flipH="1" rot="10800000">
            <a:off x="7662038" y="421137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40"/>
          <p:cNvCxnSpPr/>
          <p:nvPr/>
        </p:nvCxnSpPr>
        <p:spPr>
          <a:xfrm flipH="1">
            <a:off x="7606582" y="421205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40"/>
          <p:cNvCxnSpPr/>
          <p:nvPr/>
        </p:nvCxnSpPr>
        <p:spPr>
          <a:xfrm flipH="1">
            <a:off x="7606582" y="476098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6" name="Google Shape;866;p40"/>
          <p:cNvSpPr txBox="1"/>
          <p:nvPr/>
        </p:nvSpPr>
        <p:spPr>
          <a:xfrm>
            <a:off x="6252799" y="4053875"/>
            <a:ext cx="1356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“Normal” Data</a:t>
            </a:r>
            <a:endParaRPr i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1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1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1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1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1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1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41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1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1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1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1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1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1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1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1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1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1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1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41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1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1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1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1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41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41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1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1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1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1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1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1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1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1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41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1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1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41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1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1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913" name="Google Shape;913;p41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41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1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1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41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1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1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41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41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41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41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41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1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1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1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1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41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41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1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1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41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1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1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1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1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1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1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1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1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41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1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41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41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41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41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41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41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1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1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1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1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1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1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1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7" name="Google Shape;957;p41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1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59" name="Google Shape;959;p41"/>
          <p:cNvPicPr preferRelativeResize="0"/>
          <p:nvPr/>
        </p:nvPicPr>
        <p:blipFill rotWithShape="1">
          <a:blip r:embed="rId3">
            <a:alphaModFix/>
          </a:blip>
          <a:srcRect b="42249" l="77357" r="14738" t="34884"/>
          <a:stretch/>
        </p:blipFill>
        <p:spPr>
          <a:xfrm>
            <a:off x="450600" y="1755300"/>
            <a:ext cx="1491851" cy="163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0" name="Google Shape;960;p41"/>
          <p:cNvCxnSpPr>
            <a:stCxn id="959" idx="3"/>
            <a:endCxn id="955" idx="1"/>
          </p:cNvCxnSpPr>
          <p:nvPr/>
        </p:nvCxnSpPr>
        <p:spPr>
          <a:xfrm>
            <a:off x="1942451" y="2571725"/>
            <a:ext cx="100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2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2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42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42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2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2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42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42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42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2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2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2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2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2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2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2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2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2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2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2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42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42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2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2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2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42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2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2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2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2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2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2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2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2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2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2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42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2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42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42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42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007" name="Google Shape;1007;p42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2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2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42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42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42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2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2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42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2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42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2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42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42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2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42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42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42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42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2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2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2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2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2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2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42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42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2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42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42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42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42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42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2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42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2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42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2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42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42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42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42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42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42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053" name="Google Shape;1053;p42"/>
          <p:cNvPicPr preferRelativeResize="0"/>
          <p:nvPr/>
        </p:nvPicPr>
        <p:blipFill rotWithShape="1">
          <a:blip r:embed="rId3">
            <a:alphaModFix/>
          </a:blip>
          <a:srcRect b="42249" l="16535" r="75560" t="34884"/>
          <a:stretch/>
        </p:blipFill>
        <p:spPr>
          <a:xfrm>
            <a:off x="7110401" y="1755323"/>
            <a:ext cx="1491851" cy="163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42"/>
          <p:cNvPicPr preferRelativeResize="0"/>
          <p:nvPr/>
        </p:nvPicPr>
        <p:blipFill rotWithShape="1">
          <a:blip r:embed="rId3">
            <a:alphaModFix/>
          </a:blip>
          <a:srcRect b="42249" l="77357" r="14738" t="34884"/>
          <a:stretch/>
        </p:blipFill>
        <p:spPr>
          <a:xfrm>
            <a:off x="450600" y="1755300"/>
            <a:ext cx="1491851" cy="163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5" name="Google Shape;1055;p42"/>
          <p:cNvCxnSpPr>
            <a:stCxn id="1054" idx="3"/>
            <a:endCxn id="1049" idx="1"/>
          </p:cNvCxnSpPr>
          <p:nvPr/>
        </p:nvCxnSpPr>
        <p:spPr>
          <a:xfrm>
            <a:off x="1942451" y="2571725"/>
            <a:ext cx="100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6" name="Google Shape;1056;p42"/>
          <p:cNvCxnSpPr>
            <a:endCxn id="1053" idx="1"/>
          </p:cNvCxnSpPr>
          <p:nvPr/>
        </p:nvCxnSpPr>
        <p:spPr>
          <a:xfrm>
            <a:off x="6205601" y="25717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3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3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43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43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3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3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3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43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43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43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43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43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43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43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43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43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43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43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43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43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43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3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3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3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43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43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43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43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43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43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43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43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43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43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43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43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43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43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43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43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43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43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103" name="Google Shape;1103;p43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43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43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43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43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43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43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3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3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3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3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3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3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43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43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43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43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43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43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3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3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43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43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43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43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3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3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43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43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3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43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3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43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43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43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43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43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43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43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3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43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43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43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3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7" name="Google Shape;1147;p43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43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149" name="Google Shape;1149;p43"/>
          <p:cNvPicPr preferRelativeResize="0"/>
          <p:nvPr/>
        </p:nvPicPr>
        <p:blipFill rotWithShape="1">
          <a:blip r:embed="rId3">
            <a:alphaModFix/>
          </a:blip>
          <a:srcRect b="42249" l="16535" r="75560" t="34884"/>
          <a:stretch/>
        </p:blipFill>
        <p:spPr>
          <a:xfrm>
            <a:off x="7110401" y="1755323"/>
            <a:ext cx="1491851" cy="163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0" name="Google Shape;1150;p43"/>
          <p:cNvPicPr preferRelativeResize="0"/>
          <p:nvPr/>
        </p:nvPicPr>
        <p:blipFill rotWithShape="1">
          <a:blip r:embed="rId3">
            <a:alphaModFix/>
          </a:blip>
          <a:srcRect b="42249" l="77357" r="14738" t="34884"/>
          <a:stretch/>
        </p:blipFill>
        <p:spPr>
          <a:xfrm>
            <a:off x="450600" y="1755300"/>
            <a:ext cx="1491851" cy="163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1" name="Google Shape;1151;p43"/>
          <p:cNvCxnSpPr>
            <a:stCxn id="1150" idx="3"/>
            <a:endCxn id="1145" idx="1"/>
          </p:cNvCxnSpPr>
          <p:nvPr/>
        </p:nvCxnSpPr>
        <p:spPr>
          <a:xfrm>
            <a:off x="1942451" y="2571725"/>
            <a:ext cx="100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2" name="Google Shape;1152;p43"/>
          <p:cNvCxnSpPr>
            <a:endCxn id="1149" idx="1"/>
          </p:cNvCxnSpPr>
          <p:nvPr/>
        </p:nvCxnSpPr>
        <p:spPr>
          <a:xfrm>
            <a:off x="6205601" y="25717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43"/>
          <p:cNvSpPr txBox="1"/>
          <p:nvPr/>
        </p:nvSpPr>
        <p:spPr>
          <a:xfrm>
            <a:off x="2774250" y="4401100"/>
            <a:ext cx="35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Google Sans"/>
                <a:ea typeface="Google Sans"/>
                <a:cs typeface="Google Sans"/>
                <a:sym typeface="Google Sans"/>
              </a:rPr>
              <a:t>Low Reconstruction Loss</a:t>
            </a:r>
            <a:endParaRPr b="1">
              <a:solidFill>
                <a:schemeClr val="accent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(Low Mean Square Error)</a:t>
            </a:r>
            <a:endParaRPr b="1" i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4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4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4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4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4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4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4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44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4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4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44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44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4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44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4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4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4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4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44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44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44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44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44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44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4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44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44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44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44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44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44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4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4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4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4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4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4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4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4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4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4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4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00" name="Google Shape;1200;p44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4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4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4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4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4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44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4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4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4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4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44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4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4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4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4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44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4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4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44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44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4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4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44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44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4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44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44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44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44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44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44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44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44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44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44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44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44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44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44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44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44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4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4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4" name="Google Shape;1244;p44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4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46" name="Google Shape;1246;p44"/>
          <p:cNvCxnSpPr>
            <a:stCxn id="1247" idx="3"/>
            <a:endCxn id="1242" idx="1"/>
          </p:cNvCxnSpPr>
          <p:nvPr/>
        </p:nvCxnSpPr>
        <p:spPr>
          <a:xfrm>
            <a:off x="1942600" y="2571725"/>
            <a:ext cx="100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8" name="Google Shape;1248;p44"/>
          <p:cNvCxnSpPr/>
          <p:nvPr/>
        </p:nvCxnSpPr>
        <p:spPr>
          <a:xfrm>
            <a:off x="6205600" y="2571600"/>
            <a:ext cx="766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44"/>
          <p:cNvSpPr txBox="1"/>
          <p:nvPr/>
        </p:nvSpPr>
        <p:spPr>
          <a:xfrm>
            <a:off x="2774250" y="4401100"/>
            <a:ext cx="35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250" name="Google Shape;1250;p44"/>
          <p:cNvPicPr preferRelativeResize="0"/>
          <p:nvPr/>
        </p:nvPicPr>
        <p:blipFill rotWithShape="1">
          <a:blip r:embed="rId3">
            <a:alphaModFix/>
          </a:blip>
          <a:srcRect b="15187" l="37911" r="36806" t="4497"/>
          <a:stretch/>
        </p:blipFill>
        <p:spPr>
          <a:xfrm>
            <a:off x="458386" y="1733163"/>
            <a:ext cx="1667674" cy="16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/>
          <p:nvPr/>
        </p:nvSpPr>
        <p:spPr>
          <a:xfrm>
            <a:off x="4954950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45"/>
          <p:cNvSpPr/>
          <p:nvPr/>
        </p:nvSpPr>
        <p:spPr>
          <a:xfrm>
            <a:off x="4954950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45"/>
          <p:cNvSpPr/>
          <p:nvPr/>
        </p:nvSpPr>
        <p:spPr>
          <a:xfrm>
            <a:off x="4954950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5"/>
          <p:cNvSpPr/>
          <p:nvPr/>
        </p:nvSpPr>
        <p:spPr>
          <a:xfrm>
            <a:off x="4954950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45"/>
          <p:cNvSpPr/>
          <p:nvPr/>
        </p:nvSpPr>
        <p:spPr>
          <a:xfrm>
            <a:off x="4954950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5"/>
          <p:cNvSpPr/>
          <p:nvPr/>
        </p:nvSpPr>
        <p:spPr>
          <a:xfrm>
            <a:off x="5302155" y="17920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45"/>
          <p:cNvSpPr/>
          <p:nvPr/>
        </p:nvSpPr>
        <p:spPr>
          <a:xfrm>
            <a:off x="5302155" y="19707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5"/>
          <p:cNvSpPr/>
          <p:nvPr/>
        </p:nvSpPr>
        <p:spPr>
          <a:xfrm>
            <a:off x="5302155" y="21495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45"/>
          <p:cNvSpPr/>
          <p:nvPr/>
        </p:nvSpPr>
        <p:spPr>
          <a:xfrm>
            <a:off x="5302155" y="23283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45"/>
          <p:cNvSpPr/>
          <p:nvPr/>
        </p:nvSpPr>
        <p:spPr>
          <a:xfrm>
            <a:off x="5302155" y="25071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45"/>
          <p:cNvSpPr/>
          <p:nvPr/>
        </p:nvSpPr>
        <p:spPr>
          <a:xfrm>
            <a:off x="5302155" y="26858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45"/>
          <p:cNvSpPr/>
          <p:nvPr/>
        </p:nvSpPr>
        <p:spPr>
          <a:xfrm>
            <a:off x="5302155" y="28646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45"/>
          <p:cNvSpPr/>
          <p:nvPr/>
        </p:nvSpPr>
        <p:spPr>
          <a:xfrm>
            <a:off x="5302155" y="30434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45"/>
          <p:cNvSpPr/>
          <p:nvPr/>
        </p:nvSpPr>
        <p:spPr>
          <a:xfrm>
            <a:off x="5302155" y="32222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5"/>
          <p:cNvSpPr/>
          <p:nvPr/>
        </p:nvSpPr>
        <p:spPr>
          <a:xfrm>
            <a:off x="6000750" y="12556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45"/>
          <p:cNvSpPr/>
          <p:nvPr/>
        </p:nvSpPr>
        <p:spPr>
          <a:xfrm>
            <a:off x="6000750" y="14344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5"/>
          <p:cNvSpPr/>
          <p:nvPr/>
        </p:nvSpPr>
        <p:spPr>
          <a:xfrm>
            <a:off x="6000750" y="16132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5"/>
          <p:cNvSpPr/>
          <p:nvPr/>
        </p:nvSpPr>
        <p:spPr>
          <a:xfrm>
            <a:off x="6000750" y="17920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5"/>
          <p:cNvSpPr/>
          <p:nvPr/>
        </p:nvSpPr>
        <p:spPr>
          <a:xfrm>
            <a:off x="6000750" y="19707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45"/>
          <p:cNvSpPr/>
          <p:nvPr/>
        </p:nvSpPr>
        <p:spPr>
          <a:xfrm>
            <a:off x="6000750" y="21495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45"/>
          <p:cNvSpPr/>
          <p:nvPr/>
        </p:nvSpPr>
        <p:spPr>
          <a:xfrm>
            <a:off x="6000750" y="23283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5"/>
          <p:cNvSpPr/>
          <p:nvPr/>
        </p:nvSpPr>
        <p:spPr>
          <a:xfrm>
            <a:off x="6000750" y="25071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5"/>
          <p:cNvSpPr/>
          <p:nvPr/>
        </p:nvSpPr>
        <p:spPr>
          <a:xfrm>
            <a:off x="6000750" y="26858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45"/>
          <p:cNvSpPr/>
          <p:nvPr/>
        </p:nvSpPr>
        <p:spPr>
          <a:xfrm>
            <a:off x="6000750" y="28646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45"/>
          <p:cNvSpPr/>
          <p:nvPr/>
        </p:nvSpPr>
        <p:spPr>
          <a:xfrm>
            <a:off x="6000750" y="30434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5"/>
          <p:cNvSpPr/>
          <p:nvPr/>
        </p:nvSpPr>
        <p:spPr>
          <a:xfrm>
            <a:off x="6000750" y="32222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5"/>
          <p:cNvSpPr/>
          <p:nvPr/>
        </p:nvSpPr>
        <p:spPr>
          <a:xfrm>
            <a:off x="6000750" y="34009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5"/>
          <p:cNvSpPr/>
          <p:nvPr/>
        </p:nvSpPr>
        <p:spPr>
          <a:xfrm>
            <a:off x="6000750" y="35797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45"/>
          <p:cNvSpPr/>
          <p:nvPr/>
        </p:nvSpPr>
        <p:spPr>
          <a:xfrm>
            <a:off x="6000750" y="37585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5"/>
          <p:cNvSpPr/>
          <p:nvPr/>
        </p:nvSpPr>
        <p:spPr>
          <a:xfrm>
            <a:off x="5651459" y="16132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5"/>
          <p:cNvSpPr/>
          <p:nvPr/>
        </p:nvSpPr>
        <p:spPr>
          <a:xfrm>
            <a:off x="5651459" y="1792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5"/>
          <p:cNvSpPr/>
          <p:nvPr/>
        </p:nvSpPr>
        <p:spPr>
          <a:xfrm>
            <a:off x="5651459" y="1970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5"/>
          <p:cNvSpPr/>
          <p:nvPr/>
        </p:nvSpPr>
        <p:spPr>
          <a:xfrm>
            <a:off x="5651459" y="21495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45"/>
          <p:cNvSpPr/>
          <p:nvPr/>
        </p:nvSpPr>
        <p:spPr>
          <a:xfrm>
            <a:off x="5651459" y="23283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45"/>
          <p:cNvSpPr/>
          <p:nvPr/>
        </p:nvSpPr>
        <p:spPr>
          <a:xfrm>
            <a:off x="5651459" y="25071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45"/>
          <p:cNvSpPr/>
          <p:nvPr/>
        </p:nvSpPr>
        <p:spPr>
          <a:xfrm>
            <a:off x="5651459" y="26858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45"/>
          <p:cNvSpPr/>
          <p:nvPr/>
        </p:nvSpPr>
        <p:spPr>
          <a:xfrm>
            <a:off x="5651459" y="28646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45"/>
          <p:cNvSpPr/>
          <p:nvPr/>
        </p:nvSpPr>
        <p:spPr>
          <a:xfrm>
            <a:off x="5651459" y="30434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45"/>
          <p:cNvSpPr/>
          <p:nvPr/>
        </p:nvSpPr>
        <p:spPr>
          <a:xfrm>
            <a:off x="5651459" y="32222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45"/>
          <p:cNvSpPr/>
          <p:nvPr/>
        </p:nvSpPr>
        <p:spPr>
          <a:xfrm>
            <a:off x="5651459" y="34009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45"/>
          <p:cNvSpPr/>
          <p:nvPr/>
        </p:nvSpPr>
        <p:spPr>
          <a:xfrm>
            <a:off x="4393199" y="2218960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45"/>
          <p:cNvSpPr txBox="1"/>
          <p:nvPr/>
        </p:nvSpPr>
        <p:spPr>
          <a:xfrm>
            <a:off x="4319850" y="2950888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1297" name="Google Shape;1297;p45"/>
          <p:cNvSpPr/>
          <p:nvPr/>
        </p:nvSpPr>
        <p:spPr>
          <a:xfrm>
            <a:off x="4500628" y="24177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45"/>
          <p:cNvSpPr/>
          <p:nvPr/>
        </p:nvSpPr>
        <p:spPr>
          <a:xfrm>
            <a:off x="4500628" y="2596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45"/>
          <p:cNvSpPr/>
          <p:nvPr/>
        </p:nvSpPr>
        <p:spPr>
          <a:xfrm rot="10800000">
            <a:off x="4046303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45"/>
          <p:cNvSpPr/>
          <p:nvPr/>
        </p:nvSpPr>
        <p:spPr>
          <a:xfrm rot="10800000">
            <a:off x="4046303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45"/>
          <p:cNvSpPr/>
          <p:nvPr/>
        </p:nvSpPr>
        <p:spPr>
          <a:xfrm rot="10800000">
            <a:off x="4046303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45"/>
          <p:cNvSpPr/>
          <p:nvPr/>
        </p:nvSpPr>
        <p:spPr>
          <a:xfrm rot="10800000">
            <a:off x="4046303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5"/>
          <p:cNvSpPr/>
          <p:nvPr/>
        </p:nvSpPr>
        <p:spPr>
          <a:xfrm rot="10800000">
            <a:off x="4046303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5"/>
          <p:cNvSpPr/>
          <p:nvPr/>
        </p:nvSpPr>
        <p:spPr>
          <a:xfrm rot="10800000">
            <a:off x="3699099" y="32158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5"/>
          <p:cNvSpPr/>
          <p:nvPr/>
        </p:nvSpPr>
        <p:spPr>
          <a:xfrm rot="10800000">
            <a:off x="3699099" y="30371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45"/>
          <p:cNvSpPr/>
          <p:nvPr/>
        </p:nvSpPr>
        <p:spPr>
          <a:xfrm rot="10800000">
            <a:off x="3699099" y="28583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45"/>
          <p:cNvSpPr/>
          <p:nvPr/>
        </p:nvSpPr>
        <p:spPr>
          <a:xfrm rot="10800000">
            <a:off x="3699099" y="26795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45"/>
          <p:cNvSpPr/>
          <p:nvPr/>
        </p:nvSpPr>
        <p:spPr>
          <a:xfrm rot="10800000">
            <a:off x="3699099" y="25007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45"/>
          <p:cNvSpPr/>
          <p:nvPr/>
        </p:nvSpPr>
        <p:spPr>
          <a:xfrm rot="10800000">
            <a:off x="3699099" y="23220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45"/>
          <p:cNvSpPr/>
          <p:nvPr/>
        </p:nvSpPr>
        <p:spPr>
          <a:xfrm rot="10800000">
            <a:off x="3699099" y="21432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45"/>
          <p:cNvSpPr/>
          <p:nvPr/>
        </p:nvSpPr>
        <p:spPr>
          <a:xfrm rot="10800000">
            <a:off x="3699099" y="19644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45"/>
          <p:cNvSpPr/>
          <p:nvPr/>
        </p:nvSpPr>
        <p:spPr>
          <a:xfrm rot="10800000">
            <a:off x="3699099" y="17856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45"/>
          <p:cNvSpPr/>
          <p:nvPr/>
        </p:nvSpPr>
        <p:spPr>
          <a:xfrm rot="10800000">
            <a:off x="2995103" y="37522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45"/>
          <p:cNvSpPr/>
          <p:nvPr/>
        </p:nvSpPr>
        <p:spPr>
          <a:xfrm rot="10800000">
            <a:off x="2995103" y="35734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5"/>
          <p:cNvSpPr/>
          <p:nvPr/>
        </p:nvSpPr>
        <p:spPr>
          <a:xfrm rot="10800000">
            <a:off x="2995103" y="33946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5"/>
          <p:cNvSpPr/>
          <p:nvPr/>
        </p:nvSpPr>
        <p:spPr>
          <a:xfrm rot="10800000">
            <a:off x="2995103" y="32158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45"/>
          <p:cNvSpPr/>
          <p:nvPr/>
        </p:nvSpPr>
        <p:spPr>
          <a:xfrm rot="10800000">
            <a:off x="2995103" y="30371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5"/>
          <p:cNvSpPr/>
          <p:nvPr/>
        </p:nvSpPr>
        <p:spPr>
          <a:xfrm rot="10800000">
            <a:off x="2995103" y="28583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45"/>
          <p:cNvSpPr/>
          <p:nvPr/>
        </p:nvSpPr>
        <p:spPr>
          <a:xfrm rot="10800000">
            <a:off x="2995103" y="26795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5"/>
          <p:cNvSpPr/>
          <p:nvPr/>
        </p:nvSpPr>
        <p:spPr>
          <a:xfrm rot="10800000">
            <a:off x="2995103" y="25007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45"/>
          <p:cNvSpPr/>
          <p:nvPr/>
        </p:nvSpPr>
        <p:spPr>
          <a:xfrm rot="10800000">
            <a:off x="2995103" y="23220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5"/>
          <p:cNvSpPr/>
          <p:nvPr/>
        </p:nvSpPr>
        <p:spPr>
          <a:xfrm rot="10800000">
            <a:off x="2995103" y="21432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45"/>
          <p:cNvSpPr/>
          <p:nvPr/>
        </p:nvSpPr>
        <p:spPr>
          <a:xfrm rot="10800000">
            <a:off x="2995103" y="19644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45"/>
          <p:cNvSpPr/>
          <p:nvPr/>
        </p:nvSpPr>
        <p:spPr>
          <a:xfrm rot="10800000">
            <a:off x="2995103" y="17856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45"/>
          <p:cNvSpPr/>
          <p:nvPr/>
        </p:nvSpPr>
        <p:spPr>
          <a:xfrm rot="10800000">
            <a:off x="2995103" y="16069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45"/>
          <p:cNvSpPr/>
          <p:nvPr/>
        </p:nvSpPr>
        <p:spPr>
          <a:xfrm rot="10800000">
            <a:off x="2995103" y="14281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45"/>
          <p:cNvSpPr/>
          <p:nvPr/>
        </p:nvSpPr>
        <p:spPr>
          <a:xfrm rot="10800000">
            <a:off x="2995103" y="12493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45"/>
          <p:cNvSpPr/>
          <p:nvPr/>
        </p:nvSpPr>
        <p:spPr>
          <a:xfrm rot="10800000">
            <a:off x="3349794" y="33946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5"/>
          <p:cNvSpPr/>
          <p:nvPr/>
        </p:nvSpPr>
        <p:spPr>
          <a:xfrm rot="10800000">
            <a:off x="3349794" y="32159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45"/>
          <p:cNvSpPr/>
          <p:nvPr/>
        </p:nvSpPr>
        <p:spPr>
          <a:xfrm rot="10800000">
            <a:off x="3349794" y="30371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45"/>
          <p:cNvSpPr/>
          <p:nvPr/>
        </p:nvSpPr>
        <p:spPr>
          <a:xfrm rot="10800000">
            <a:off x="3349794" y="28583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45"/>
          <p:cNvSpPr/>
          <p:nvPr/>
        </p:nvSpPr>
        <p:spPr>
          <a:xfrm rot="10800000">
            <a:off x="3349794" y="26795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45"/>
          <p:cNvSpPr/>
          <p:nvPr/>
        </p:nvSpPr>
        <p:spPr>
          <a:xfrm rot="10800000">
            <a:off x="3349794" y="25008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45"/>
          <p:cNvSpPr/>
          <p:nvPr/>
        </p:nvSpPr>
        <p:spPr>
          <a:xfrm rot="10800000">
            <a:off x="3349794" y="23220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5"/>
          <p:cNvSpPr/>
          <p:nvPr/>
        </p:nvSpPr>
        <p:spPr>
          <a:xfrm rot="10800000">
            <a:off x="3349794" y="21432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45"/>
          <p:cNvSpPr/>
          <p:nvPr/>
        </p:nvSpPr>
        <p:spPr>
          <a:xfrm rot="10800000">
            <a:off x="3349794" y="19644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5"/>
          <p:cNvSpPr/>
          <p:nvPr/>
        </p:nvSpPr>
        <p:spPr>
          <a:xfrm rot="10800000">
            <a:off x="3349794" y="17857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45"/>
          <p:cNvSpPr/>
          <p:nvPr/>
        </p:nvSpPr>
        <p:spPr>
          <a:xfrm rot="10800000">
            <a:off x="3349794" y="16069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45"/>
          <p:cNvSpPr/>
          <p:nvPr/>
        </p:nvSpPr>
        <p:spPr>
          <a:xfrm>
            <a:off x="2944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45"/>
          <p:cNvSpPr txBox="1"/>
          <p:nvPr/>
        </p:nvSpPr>
        <p:spPr>
          <a:xfrm>
            <a:off x="35745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Encoder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1" name="Google Shape;1341;p45"/>
          <p:cNvSpPr/>
          <p:nvPr/>
        </p:nvSpPr>
        <p:spPr>
          <a:xfrm>
            <a:off x="4849000" y="1087325"/>
            <a:ext cx="1356600" cy="296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5"/>
          <p:cNvSpPr txBox="1"/>
          <p:nvPr/>
        </p:nvSpPr>
        <p:spPr>
          <a:xfrm>
            <a:off x="4869990" y="3899483"/>
            <a:ext cx="7587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Decoder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343" name="Google Shape;1343;p45"/>
          <p:cNvCxnSpPr>
            <a:stCxn id="1344" idx="3"/>
            <a:endCxn id="1339" idx="1"/>
          </p:cNvCxnSpPr>
          <p:nvPr/>
        </p:nvCxnSpPr>
        <p:spPr>
          <a:xfrm>
            <a:off x="1942600" y="2571725"/>
            <a:ext cx="100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5" name="Google Shape;1345;p45"/>
          <p:cNvCxnSpPr/>
          <p:nvPr/>
        </p:nvCxnSpPr>
        <p:spPr>
          <a:xfrm>
            <a:off x="6205600" y="2571600"/>
            <a:ext cx="76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6" name="Google Shape;1346;p45"/>
          <p:cNvSpPr txBox="1"/>
          <p:nvPr/>
        </p:nvSpPr>
        <p:spPr>
          <a:xfrm>
            <a:off x="2774250" y="4401100"/>
            <a:ext cx="35955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Low Reconstruction Loss</a:t>
            </a:r>
            <a:endParaRPr b="1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(Low Mean Square Error)</a:t>
            </a:r>
            <a:endParaRPr b="1">
              <a:solidFill>
                <a:srgbClr val="FF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347" name="Google Shape;1347;p45"/>
          <p:cNvPicPr preferRelativeResize="0"/>
          <p:nvPr/>
        </p:nvPicPr>
        <p:blipFill rotWithShape="1">
          <a:blip r:embed="rId4">
            <a:alphaModFix/>
          </a:blip>
          <a:srcRect b="42245" l="13502" r="71661" t="7755"/>
          <a:stretch/>
        </p:blipFill>
        <p:spPr>
          <a:xfrm>
            <a:off x="6958000" y="1752174"/>
            <a:ext cx="1667670" cy="163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8" name="Google Shape;1348;p45"/>
          <p:cNvPicPr preferRelativeResize="0"/>
          <p:nvPr/>
        </p:nvPicPr>
        <p:blipFill rotWithShape="1">
          <a:blip r:embed="rId5">
            <a:alphaModFix/>
          </a:blip>
          <a:srcRect b="15187" l="37911" r="36806" t="4497"/>
          <a:stretch/>
        </p:blipFill>
        <p:spPr>
          <a:xfrm>
            <a:off x="458386" y="1733163"/>
            <a:ext cx="1667674" cy="16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6"/>
          <p:cNvSpPr/>
          <p:nvPr/>
        </p:nvSpPr>
        <p:spPr>
          <a:xfrm>
            <a:off x="636300" y="1219600"/>
            <a:ext cx="7900800" cy="3685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6"/>
          <p:cNvSpPr txBox="1"/>
          <p:nvPr>
            <p:ph type="title"/>
          </p:nvPr>
        </p:nvSpPr>
        <p:spPr>
          <a:xfrm>
            <a:off x="344500" y="603900"/>
            <a:ext cx="77970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Unbalanced</a:t>
            </a:r>
            <a:r>
              <a:rPr lang="en">
                <a:solidFill>
                  <a:schemeClr val="dk1"/>
                </a:solidFill>
              </a:rPr>
              <a:t> Data</a:t>
            </a:r>
            <a:endParaRPr/>
          </a:p>
        </p:txBody>
      </p:sp>
      <p:pic>
        <p:nvPicPr>
          <p:cNvPr id="1355" name="Google Shape;13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12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6" name="Google Shape;13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8145" y="3623232"/>
            <a:ext cx="974632" cy="64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Google Shape;135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33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8" name="Google Shape;13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53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9" name="Google Shape;13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73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0" name="Google Shape;136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14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2" name="Google Shape;13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35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3" name="Google Shape;13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855" y="1270525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24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5" name="Google Shape;13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45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6" name="Google Shape;1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65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7" name="Google Shape;13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5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8" name="Google Shape;13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9" name="Google Shape;13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26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47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1" name="Google Shape;1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867" y="186509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2" name="Google Shape;137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33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53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4" name="Google Shape;1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73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4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14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7" name="Google Shape;13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35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8" name="Google Shape;13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855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45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0" name="Google Shape;138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65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1" name="Google Shape;13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5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2" name="Google Shape;13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3" name="Google Shape;138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26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4" name="Google Shape;1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47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5" name="Google Shape;13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867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65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5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26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47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867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2" name="Google Shape;13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57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777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4" name="Google Shape;13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98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8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638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7" name="Google Shape;13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59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8" name="Google Shape;139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5879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9" name="Google Shape;13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0" y="2459672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0" name="Google Shape;14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12" y="3054246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1" name="Google Shape;14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12" y="3648819"/>
            <a:ext cx="974620" cy="5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2" name="Google Shape;140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24" y="4243393"/>
            <a:ext cx="974620" cy="594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47"/>
          <p:cNvSpPr txBox="1"/>
          <p:nvPr/>
        </p:nvSpPr>
        <p:spPr>
          <a:xfrm>
            <a:off x="311250" y="1538988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8" name="Google Shape;1408;p47"/>
          <p:cNvSpPr/>
          <p:nvPr/>
        </p:nvSpPr>
        <p:spPr>
          <a:xfrm>
            <a:off x="3574200" y="23418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7"/>
          <p:cNvSpPr/>
          <p:nvPr/>
        </p:nvSpPr>
        <p:spPr>
          <a:xfrm>
            <a:off x="3574200" y="25206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7"/>
          <p:cNvSpPr/>
          <p:nvPr/>
        </p:nvSpPr>
        <p:spPr>
          <a:xfrm>
            <a:off x="3574200" y="26993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7"/>
          <p:cNvSpPr/>
          <p:nvPr/>
        </p:nvSpPr>
        <p:spPr>
          <a:xfrm>
            <a:off x="3574200" y="28781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7"/>
          <p:cNvSpPr/>
          <p:nvPr/>
        </p:nvSpPr>
        <p:spPr>
          <a:xfrm>
            <a:off x="3574200" y="30569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7"/>
          <p:cNvSpPr/>
          <p:nvPr/>
        </p:nvSpPr>
        <p:spPr>
          <a:xfrm>
            <a:off x="3921405" y="19842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7"/>
          <p:cNvSpPr/>
          <p:nvPr/>
        </p:nvSpPr>
        <p:spPr>
          <a:xfrm>
            <a:off x="3921405" y="21630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7"/>
          <p:cNvSpPr/>
          <p:nvPr/>
        </p:nvSpPr>
        <p:spPr>
          <a:xfrm>
            <a:off x="3921405" y="23418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7"/>
          <p:cNvSpPr/>
          <p:nvPr/>
        </p:nvSpPr>
        <p:spPr>
          <a:xfrm>
            <a:off x="3921405" y="25206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7"/>
          <p:cNvSpPr/>
          <p:nvPr/>
        </p:nvSpPr>
        <p:spPr>
          <a:xfrm>
            <a:off x="3921405" y="26993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7"/>
          <p:cNvSpPr/>
          <p:nvPr/>
        </p:nvSpPr>
        <p:spPr>
          <a:xfrm>
            <a:off x="3921405" y="287816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7"/>
          <p:cNvSpPr/>
          <p:nvPr/>
        </p:nvSpPr>
        <p:spPr>
          <a:xfrm>
            <a:off x="3921405" y="305693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7"/>
          <p:cNvSpPr/>
          <p:nvPr/>
        </p:nvSpPr>
        <p:spPr>
          <a:xfrm>
            <a:off x="3921405" y="3235713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7"/>
          <p:cNvSpPr/>
          <p:nvPr/>
        </p:nvSpPr>
        <p:spPr>
          <a:xfrm>
            <a:off x="3921405" y="3414488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7"/>
          <p:cNvSpPr/>
          <p:nvPr/>
        </p:nvSpPr>
        <p:spPr>
          <a:xfrm>
            <a:off x="4620000" y="14479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7"/>
          <p:cNvSpPr/>
          <p:nvPr/>
        </p:nvSpPr>
        <p:spPr>
          <a:xfrm>
            <a:off x="4620000" y="16267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7"/>
          <p:cNvSpPr/>
          <p:nvPr/>
        </p:nvSpPr>
        <p:spPr>
          <a:xfrm>
            <a:off x="4620000" y="18055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7"/>
          <p:cNvSpPr/>
          <p:nvPr/>
        </p:nvSpPr>
        <p:spPr>
          <a:xfrm>
            <a:off x="4620000" y="19842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7"/>
          <p:cNvSpPr/>
          <p:nvPr/>
        </p:nvSpPr>
        <p:spPr>
          <a:xfrm>
            <a:off x="4620000" y="21630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7"/>
          <p:cNvSpPr/>
          <p:nvPr/>
        </p:nvSpPr>
        <p:spPr>
          <a:xfrm>
            <a:off x="4620000" y="23418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7"/>
          <p:cNvSpPr/>
          <p:nvPr/>
        </p:nvSpPr>
        <p:spPr>
          <a:xfrm>
            <a:off x="4620000" y="25206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7"/>
          <p:cNvSpPr/>
          <p:nvPr/>
        </p:nvSpPr>
        <p:spPr>
          <a:xfrm>
            <a:off x="4620000" y="26993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7"/>
          <p:cNvSpPr/>
          <p:nvPr/>
        </p:nvSpPr>
        <p:spPr>
          <a:xfrm>
            <a:off x="4620000" y="28781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7"/>
          <p:cNvSpPr/>
          <p:nvPr/>
        </p:nvSpPr>
        <p:spPr>
          <a:xfrm>
            <a:off x="4620000" y="30569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7"/>
          <p:cNvSpPr/>
          <p:nvPr/>
        </p:nvSpPr>
        <p:spPr>
          <a:xfrm>
            <a:off x="4620000" y="32357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7"/>
          <p:cNvSpPr/>
          <p:nvPr/>
        </p:nvSpPr>
        <p:spPr>
          <a:xfrm>
            <a:off x="4620000" y="341448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7"/>
          <p:cNvSpPr/>
          <p:nvPr/>
        </p:nvSpPr>
        <p:spPr>
          <a:xfrm>
            <a:off x="4620000" y="359326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7"/>
          <p:cNvSpPr/>
          <p:nvPr/>
        </p:nvSpPr>
        <p:spPr>
          <a:xfrm>
            <a:off x="4620000" y="3772038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7"/>
          <p:cNvSpPr/>
          <p:nvPr/>
        </p:nvSpPr>
        <p:spPr>
          <a:xfrm>
            <a:off x="4620000" y="3950813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7"/>
          <p:cNvSpPr/>
          <p:nvPr/>
        </p:nvSpPr>
        <p:spPr>
          <a:xfrm>
            <a:off x="4270709" y="18055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7"/>
          <p:cNvSpPr/>
          <p:nvPr/>
        </p:nvSpPr>
        <p:spPr>
          <a:xfrm>
            <a:off x="4270709" y="19842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7"/>
          <p:cNvSpPr/>
          <p:nvPr/>
        </p:nvSpPr>
        <p:spPr>
          <a:xfrm>
            <a:off x="4270709" y="21630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7"/>
          <p:cNvSpPr/>
          <p:nvPr/>
        </p:nvSpPr>
        <p:spPr>
          <a:xfrm>
            <a:off x="4270709" y="23418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7"/>
          <p:cNvSpPr/>
          <p:nvPr/>
        </p:nvSpPr>
        <p:spPr>
          <a:xfrm>
            <a:off x="4270709" y="25206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7"/>
          <p:cNvSpPr/>
          <p:nvPr/>
        </p:nvSpPr>
        <p:spPr>
          <a:xfrm>
            <a:off x="4270709" y="26993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7"/>
          <p:cNvSpPr/>
          <p:nvPr/>
        </p:nvSpPr>
        <p:spPr>
          <a:xfrm>
            <a:off x="4270709" y="28781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7"/>
          <p:cNvSpPr/>
          <p:nvPr/>
        </p:nvSpPr>
        <p:spPr>
          <a:xfrm>
            <a:off x="4270709" y="305692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7"/>
          <p:cNvSpPr/>
          <p:nvPr/>
        </p:nvSpPr>
        <p:spPr>
          <a:xfrm>
            <a:off x="4270709" y="32357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7"/>
          <p:cNvSpPr/>
          <p:nvPr/>
        </p:nvSpPr>
        <p:spPr>
          <a:xfrm>
            <a:off x="4270709" y="34144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7"/>
          <p:cNvSpPr/>
          <p:nvPr/>
        </p:nvSpPr>
        <p:spPr>
          <a:xfrm>
            <a:off x="4270709" y="359325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7"/>
          <p:cNvSpPr/>
          <p:nvPr/>
        </p:nvSpPr>
        <p:spPr>
          <a:xfrm>
            <a:off x="3012449" y="2411235"/>
            <a:ext cx="357600" cy="7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7"/>
          <p:cNvSpPr txBox="1"/>
          <p:nvPr/>
        </p:nvSpPr>
        <p:spPr>
          <a:xfrm>
            <a:off x="2939100" y="3143163"/>
            <a:ext cx="504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latin typeface="Google Sans Medium"/>
                <a:ea typeface="Google Sans Medium"/>
                <a:cs typeface="Google Sans Medium"/>
                <a:sym typeface="Google Sans Medium"/>
              </a:rPr>
              <a:t>Code</a:t>
            </a:r>
            <a:endParaRPr i="1" sz="900"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pic>
        <p:nvPicPr>
          <p:cNvPr id="1450" name="Google Shape;1450;p47"/>
          <p:cNvPicPr preferRelativeResize="0"/>
          <p:nvPr/>
        </p:nvPicPr>
        <p:blipFill rotWithShape="1">
          <a:blip r:embed="rId3">
            <a:alphaModFix/>
          </a:blip>
          <a:srcRect b="8161" l="7966" r="5811" t="6645"/>
          <a:stretch/>
        </p:blipFill>
        <p:spPr>
          <a:xfrm rot="-5400000">
            <a:off x="-101900" y="2290300"/>
            <a:ext cx="2002600" cy="9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1" name="Google Shape;1451;p47"/>
          <p:cNvSpPr/>
          <p:nvPr/>
        </p:nvSpPr>
        <p:spPr>
          <a:xfrm>
            <a:off x="6408899" y="2509338"/>
            <a:ext cx="1311300" cy="5157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Error &gt; Threshold</a:t>
            </a:r>
            <a:endParaRPr b="1" sz="10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452" name="Google Shape;145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036" y="4415149"/>
            <a:ext cx="732020" cy="46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0056" y="4415142"/>
            <a:ext cx="732020" cy="46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4" name="Google Shape;1454;p47"/>
          <p:cNvCxnSpPr/>
          <p:nvPr/>
        </p:nvCxnSpPr>
        <p:spPr>
          <a:xfrm flipH="1">
            <a:off x="137801" y="435870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47"/>
          <p:cNvCxnSpPr/>
          <p:nvPr/>
        </p:nvCxnSpPr>
        <p:spPr>
          <a:xfrm flipH="1" rot="10800000">
            <a:off x="153104" y="435802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47"/>
          <p:cNvCxnSpPr/>
          <p:nvPr/>
        </p:nvCxnSpPr>
        <p:spPr>
          <a:xfrm flipH="1">
            <a:off x="137801" y="490763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47"/>
          <p:cNvCxnSpPr/>
          <p:nvPr/>
        </p:nvCxnSpPr>
        <p:spPr>
          <a:xfrm flipH="1" rot="10800000">
            <a:off x="1697588" y="4358025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47"/>
          <p:cNvCxnSpPr/>
          <p:nvPr/>
        </p:nvCxnSpPr>
        <p:spPr>
          <a:xfrm flipH="1">
            <a:off x="1642132" y="4358703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47"/>
          <p:cNvCxnSpPr/>
          <p:nvPr/>
        </p:nvCxnSpPr>
        <p:spPr>
          <a:xfrm flipH="1">
            <a:off x="1642132" y="4907630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0" name="Google Shape;1460;p47"/>
          <p:cNvSpPr txBox="1"/>
          <p:nvPr/>
        </p:nvSpPr>
        <p:spPr>
          <a:xfrm>
            <a:off x="288358" y="4200525"/>
            <a:ext cx="12552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Normal Data</a:t>
            </a:r>
            <a:endParaRPr i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1" name="Google Shape;1461;p47"/>
          <p:cNvSpPr/>
          <p:nvPr/>
        </p:nvSpPr>
        <p:spPr>
          <a:xfrm>
            <a:off x="3119878" y="2610000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7"/>
          <p:cNvSpPr/>
          <p:nvPr/>
        </p:nvSpPr>
        <p:spPr>
          <a:xfrm>
            <a:off x="3119878" y="2788775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7"/>
          <p:cNvSpPr/>
          <p:nvPr/>
        </p:nvSpPr>
        <p:spPr>
          <a:xfrm rot="10800000">
            <a:off x="2665553" y="30506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7"/>
          <p:cNvSpPr/>
          <p:nvPr/>
        </p:nvSpPr>
        <p:spPr>
          <a:xfrm rot="10800000">
            <a:off x="2665553" y="28718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7"/>
          <p:cNvSpPr/>
          <p:nvPr/>
        </p:nvSpPr>
        <p:spPr>
          <a:xfrm rot="10800000">
            <a:off x="2665553" y="26930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7"/>
          <p:cNvSpPr/>
          <p:nvPr/>
        </p:nvSpPr>
        <p:spPr>
          <a:xfrm rot="10800000">
            <a:off x="2665553" y="25142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7"/>
          <p:cNvSpPr/>
          <p:nvPr/>
        </p:nvSpPr>
        <p:spPr>
          <a:xfrm rot="10800000">
            <a:off x="2665553" y="23355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7"/>
          <p:cNvSpPr/>
          <p:nvPr/>
        </p:nvSpPr>
        <p:spPr>
          <a:xfrm rot="10800000">
            <a:off x="2318349" y="34081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7"/>
          <p:cNvSpPr/>
          <p:nvPr/>
        </p:nvSpPr>
        <p:spPr>
          <a:xfrm rot="10800000">
            <a:off x="2318349" y="32293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7"/>
          <p:cNvSpPr/>
          <p:nvPr/>
        </p:nvSpPr>
        <p:spPr>
          <a:xfrm rot="10800000">
            <a:off x="2318349" y="30506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7"/>
          <p:cNvSpPr/>
          <p:nvPr/>
        </p:nvSpPr>
        <p:spPr>
          <a:xfrm rot="10800000">
            <a:off x="2318349" y="28718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7"/>
          <p:cNvSpPr/>
          <p:nvPr/>
        </p:nvSpPr>
        <p:spPr>
          <a:xfrm rot="10800000">
            <a:off x="2318349" y="26930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7"/>
          <p:cNvSpPr/>
          <p:nvPr/>
        </p:nvSpPr>
        <p:spPr>
          <a:xfrm rot="10800000">
            <a:off x="2318349" y="251429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7"/>
          <p:cNvSpPr/>
          <p:nvPr/>
        </p:nvSpPr>
        <p:spPr>
          <a:xfrm rot="10800000">
            <a:off x="2318349" y="233551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7"/>
          <p:cNvSpPr/>
          <p:nvPr/>
        </p:nvSpPr>
        <p:spPr>
          <a:xfrm rot="10800000">
            <a:off x="2318349" y="2156744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7"/>
          <p:cNvSpPr/>
          <p:nvPr/>
        </p:nvSpPr>
        <p:spPr>
          <a:xfrm rot="10800000">
            <a:off x="2318349" y="1977969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7"/>
          <p:cNvSpPr/>
          <p:nvPr/>
        </p:nvSpPr>
        <p:spPr>
          <a:xfrm rot="10800000">
            <a:off x="1614353" y="39444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7"/>
          <p:cNvSpPr/>
          <p:nvPr/>
        </p:nvSpPr>
        <p:spPr>
          <a:xfrm rot="10800000">
            <a:off x="1614353" y="37657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7"/>
          <p:cNvSpPr/>
          <p:nvPr/>
        </p:nvSpPr>
        <p:spPr>
          <a:xfrm rot="10800000">
            <a:off x="1614353" y="35869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7"/>
          <p:cNvSpPr/>
          <p:nvPr/>
        </p:nvSpPr>
        <p:spPr>
          <a:xfrm rot="10800000">
            <a:off x="1614353" y="34081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7"/>
          <p:cNvSpPr/>
          <p:nvPr/>
        </p:nvSpPr>
        <p:spPr>
          <a:xfrm rot="10800000">
            <a:off x="1614353" y="32293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7"/>
          <p:cNvSpPr/>
          <p:nvPr/>
        </p:nvSpPr>
        <p:spPr>
          <a:xfrm rot="10800000">
            <a:off x="1614353" y="30506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7"/>
          <p:cNvSpPr/>
          <p:nvPr/>
        </p:nvSpPr>
        <p:spPr>
          <a:xfrm rot="10800000">
            <a:off x="1614353" y="28718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47"/>
          <p:cNvSpPr/>
          <p:nvPr/>
        </p:nvSpPr>
        <p:spPr>
          <a:xfrm rot="10800000">
            <a:off x="1614353" y="26930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47"/>
          <p:cNvSpPr/>
          <p:nvPr/>
        </p:nvSpPr>
        <p:spPr>
          <a:xfrm rot="10800000">
            <a:off x="1614353" y="25142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47"/>
          <p:cNvSpPr/>
          <p:nvPr/>
        </p:nvSpPr>
        <p:spPr>
          <a:xfrm rot="10800000">
            <a:off x="1614353" y="23355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47"/>
          <p:cNvSpPr/>
          <p:nvPr/>
        </p:nvSpPr>
        <p:spPr>
          <a:xfrm rot="10800000">
            <a:off x="1614353" y="21567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47"/>
          <p:cNvSpPr/>
          <p:nvPr/>
        </p:nvSpPr>
        <p:spPr>
          <a:xfrm rot="10800000">
            <a:off x="1614353" y="197796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7"/>
          <p:cNvSpPr/>
          <p:nvPr/>
        </p:nvSpPr>
        <p:spPr>
          <a:xfrm rot="10800000">
            <a:off x="1614353" y="179919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47"/>
          <p:cNvSpPr/>
          <p:nvPr/>
        </p:nvSpPr>
        <p:spPr>
          <a:xfrm rot="10800000">
            <a:off x="1614353" y="1620419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7"/>
          <p:cNvSpPr/>
          <p:nvPr/>
        </p:nvSpPr>
        <p:spPr>
          <a:xfrm rot="10800000">
            <a:off x="1614353" y="1441644"/>
            <a:ext cx="1365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7"/>
          <p:cNvSpPr/>
          <p:nvPr/>
        </p:nvSpPr>
        <p:spPr>
          <a:xfrm rot="10800000">
            <a:off x="1969044" y="35869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7"/>
          <p:cNvSpPr/>
          <p:nvPr/>
        </p:nvSpPr>
        <p:spPr>
          <a:xfrm rot="10800000">
            <a:off x="1969044" y="34081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7"/>
          <p:cNvSpPr/>
          <p:nvPr/>
        </p:nvSpPr>
        <p:spPr>
          <a:xfrm rot="10800000">
            <a:off x="1969044" y="32294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7"/>
          <p:cNvSpPr/>
          <p:nvPr/>
        </p:nvSpPr>
        <p:spPr>
          <a:xfrm rot="10800000">
            <a:off x="1969044" y="30506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7"/>
          <p:cNvSpPr/>
          <p:nvPr/>
        </p:nvSpPr>
        <p:spPr>
          <a:xfrm rot="10800000">
            <a:off x="1969044" y="28718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7"/>
          <p:cNvSpPr/>
          <p:nvPr/>
        </p:nvSpPr>
        <p:spPr>
          <a:xfrm rot="10800000">
            <a:off x="1969044" y="26930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7"/>
          <p:cNvSpPr/>
          <p:nvPr/>
        </p:nvSpPr>
        <p:spPr>
          <a:xfrm rot="10800000">
            <a:off x="1969044" y="25143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7"/>
          <p:cNvSpPr/>
          <p:nvPr/>
        </p:nvSpPr>
        <p:spPr>
          <a:xfrm rot="10800000">
            <a:off x="1969044" y="233553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7"/>
          <p:cNvSpPr/>
          <p:nvPr/>
        </p:nvSpPr>
        <p:spPr>
          <a:xfrm rot="10800000">
            <a:off x="1969044" y="215675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7"/>
          <p:cNvSpPr/>
          <p:nvPr/>
        </p:nvSpPr>
        <p:spPr>
          <a:xfrm rot="10800000">
            <a:off x="1969044" y="1977982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7"/>
          <p:cNvSpPr/>
          <p:nvPr/>
        </p:nvSpPr>
        <p:spPr>
          <a:xfrm rot="10800000">
            <a:off x="1969044" y="1799207"/>
            <a:ext cx="131100" cy="13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7"/>
          <p:cNvSpPr txBox="1"/>
          <p:nvPr/>
        </p:nvSpPr>
        <p:spPr>
          <a:xfrm>
            <a:off x="4894950" y="1538988"/>
            <a:ext cx="1176300" cy="245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04" name="Google Shape;1504;p47"/>
          <p:cNvCxnSpPr>
            <a:stCxn id="1503" idx="3"/>
            <a:endCxn id="1451" idx="1"/>
          </p:cNvCxnSpPr>
          <p:nvPr/>
        </p:nvCxnSpPr>
        <p:spPr>
          <a:xfrm>
            <a:off x="6071250" y="2767188"/>
            <a:ext cx="337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5" name="Google Shape;1505;p47"/>
          <p:cNvCxnSpPr>
            <a:stCxn id="1407" idx="0"/>
            <a:endCxn id="1451" idx="0"/>
          </p:cNvCxnSpPr>
          <p:nvPr/>
        </p:nvCxnSpPr>
        <p:spPr>
          <a:xfrm flipH="1" rot="-5400000">
            <a:off x="3496800" y="-1058412"/>
            <a:ext cx="970200" cy="6165000"/>
          </a:xfrm>
          <a:prstGeom prst="bentConnector3">
            <a:avLst>
              <a:gd fmla="val -4967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47"/>
          <p:cNvSpPr/>
          <p:nvPr/>
        </p:nvSpPr>
        <p:spPr>
          <a:xfrm>
            <a:off x="8018251" y="2487325"/>
            <a:ext cx="814500" cy="554400"/>
          </a:xfrm>
          <a:prstGeom prst="rect">
            <a:avLst/>
          </a:prstGeom>
          <a:solidFill>
            <a:srgbClr val="F8F9FA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7"/>
          <p:cNvSpPr/>
          <p:nvPr/>
        </p:nvSpPr>
        <p:spPr>
          <a:xfrm>
            <a:off x="8465272" y="2573483"/>
            <a:ext cx="319200" cy="394200"/>
          </a:xfrm>
          <a:prstGeom prst="mathMultiply">
            <a:avLst>
              <a:gd fmla="val 16627" name="adj1"/>
            </a:avLst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8" name="Google Shape;1508;p47"/>
          <p:cNvCxnSpPr/>
          <p:nvPr/>
        </p:nvCxnSpPr>
        <p:spPr>
          <a:xfrm>
            <a:off x="8434074" y="2542578"/>
            <a:ext cx="0" cy="43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9" name="Google Shape;1509;p47"/>
          <p:cNvCxnSpPr/>
          <p:nvPr/>
        </p:nvCxnSpPr>
        <p:spPr>
          <a:xfrm>
            <a:off x="8105546" y="2757327"/>
            <a:ext cx="99300" cy="1002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0" name="Google Shape;1510;p47"/>
          <p:cNvCxnSpPr/>
          <p:nvPr/>
        </p:nvCxnSpPr>
        <p:spPr>
          <a:xfrm flipH="1" rot="10800000">
            <a:off x="8186835" y="2681991"/>
            <a:ext cx="163200" cy="165300"/>
          </a:xfrm>
          <a:prstGeom prst="straightConnector1">
            <a:avLst/>
          </a:prstGeom>
          <a:noFill/>
          <a:ln cap="flat" cmpd="sng" w="38100">
            <a:solidFill>
              <a:srgbClr val="34A85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1" name="Google Shape;1511;p47"/>
          <p:cNvSpPr txBox="1"/>
          <p:nvPr/>
        </p:nvSpPr>
        <p:spPr>
          <a:xfrm>
            <a:off x="8255270" y="2081201"/>
            <a:ext cx="357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Google Sans"/>
                <a:ea typeface="Google Sans"/>
                <a:cs typeface="Google Sans"/>
                <a:sym typeface="Google Sans"/>
              </a:rPr>
              <a:t>?</a:t>
            </a:r>
            <a:endParaRPr b="1" sz="20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12" name="Google Shape;1512;p47"/>
          <p:cNvCxnSpPr>
            <a:stCxn id="1451" idx="3"/>
            <a:endCxn id="1506" idx="1"/>
          </p:cNvCxnSpPr>
          <p:nvPr/>
        </p:nvCxnSpPr>
        <p:spPr>
          <a:xfrm flipH="1" rot="10800000">
            <a:off x="7720199" y="2764488"/>
            <a:ext cx="298200" cy="2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3" name="Google Shape;15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773" y="4344224"/>
            <a:ext cx="732020" cy="46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7794" y="4344217"/>
            <a:ext cx="732020" cy="468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5" name="Google Shape;1515;p47"/>
          <p:cNvCxnSpPr/>
          <p:nvPr/>
        </p:nvCxnSpPr>
        <p:spPr>
          <a:xfrm flipH="1">
            <a:off x="4695538" y="4287778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6" name="Google Shape;1516;p47"/>
          <p:cNvCxnSpPr/>
          <p:nvPr/>
        </p:nvCxnSpPr>
        <p:spPr>
          <a:xfrm flipH="1" rot="10800000">
            <a:off x="4710842" y="4287100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7" name="Google Shape;1517;p47"/>
          <p:cNvCxnSpPr/>
          <p:nvPr/>
        </p:nvCxnSpPr>
        <p:spPr>
          <a:xfrm flipH="1">
            <a:off x="4695538" y="4836705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8" name="Google Shape;1518;p47"/>
          <p:cNvCxnSpPr/>
          <p:nvPr/>
        </p:nvCxnSpPr>
        <p:spPr>
          <a:xfrm flipH="1" rot="10800000">
            <a:off x="6255326" y="4287100"/>
            <a:ext cx="300" cy="55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9" name="Google Shape;1519;p47"/>
          <p:cNvCxnSpPr/>
          <p:nvPr/>
        </p:nvCxnSpPr>
        <p:spPr>
          <a:xfrm flipH="1">
            <a:off x="6199869" y="4287778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0" name="Google Shape;1520;p47"/>
          <p:cNvCxnSpPr/>
          <p:nvPr/>
        </p:nvCxnSpPr>
        <p:spPr>
          <a:xfrm flipH="1">
            <a:off x="6199869" y="4836705"/>
            <a:ext cx="70800" cy="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1" name="Google Shape;1521;p47"/>
          <p:cNvSpPr txBox="1"/>
          <p:nvPr/>
        </p:nvSpPr>
        <p:spPr>
          <a:xfrm>
            <a:off x="4846087" y="4129600"/>
            <a:ext cx="1356600" cy="1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>
                <a:solidFill>
                  <a:srgbClr val="FF0000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i="1" lang="en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” Data</a:t>
            </a:r>
            <a:endParaRPr i="1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1522" name="Google Shape;1522;p47"/>
          <p:cNvPicPr preferRelativeResize="0"/>
          <p:nvPr/>
        </p:nvPicPr>
        <p:blipFill rotWithShape="1">
          <a:blip r:embed="rId3">
            <a:alphaModFix/>
          </a:blip>
          <a:srcRect b="8161" l="7966" r="5811" t="6645"/>
          <a:stretch/>
        </p:blipFill>
        <p:spPr>
          <a:xfrm rot="5400000">
            <a:off x="4484288" y="2290300"/>
            <a:ext cx="2002600" cy="9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3" name="Google Shape;1523;p47"/>
          <p:cNvSpPr/>
          <p:nvPr/>
        </p:nvSpPr>
        <p:spPr>
          <a:xfrm>
            <a:off x="6209825" y="2004125"/>
            <a:ext cx="2772600" cy="1404000"/>
          </a:xfrm>
          <a:prstGeom prst="roundRect">
            <a:avLst>
              <a:gd fmla="val 0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7"/>
          <p:cNvSpPr/>
          <p:nvPr/>
        </p:nvSpPr>
        <p:spPr>
          <a:xfrm>
            <a:off x="134625" y="1539000"/>
            <a:ext cx="5936700" cy="2547600"/>
          </a:xfrm>
          <a:prstGeom prst="rect">
            <a:avLst/>
          </a:prstGeom>
          <a:solidFill>
            <a:srgbClr val="FFFFF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7"/>
          <p:cNvSpPr/>
          <p:nvPr/>
        </p:nvSpPr>
        <p:spPr>
          <a:xfrm>
            <a:off x="1570050" y="1312800"/>
            <a:ext cx="3242400" cy="226200"/>
          </a:xfrm>
          <a:prstGeom prst="rect">
            <a:avLst/>
          </a:prstGeom>
          <a:solidFill>
            <a:srgbClr val="FFFFFF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44500" y="603900"/>
            <a:ext cx="3960300" cy="9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</a:t>
            </a:r>
            <a:r>
              <a:rPr b="1" lang="en">
                <a:solidFill>
                  <a:schemeClr val="dk1"/>
                </a:solidFill>
              </a:rPr>
              <a:t>K-Means</a:t>
            </a:r>
            <a:r>
              <a:rPr lang="en">
                <a:solidFill>
                  <a:schemeClr val="dk1"/>
                </a:solidFill>
              </a:rPr>
              <a:t> Fails?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44500" y="1411475"/>
            <a:ext cx="32799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Scales poorly with </a:t>
            </a:r>
            <a:r>
              <a:rPr b="1" lang="en" sz="2100">
                <a:solidFill>
                  <a:schemeClr val="dk1"/>
                </a:solidFill>
              </a:rPr>
              <a:t>large numbers</a:t>
            </a:r>
            <a:r>
              <a:rPr lang="en" sz="2100">
                <a:solidFill>
                  <a:schemeClr val="dk1"/>
                </a:solidFill>
              </a:rPr>
              <a:t> of observations</a:t>
            </a:r>
            <a:br>
              <a:rPr lang="en" sz="2100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“Curse of Dimensionality”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 rotWithShape="1">
          <a:blip r:embed="rId3">
            <a:alphaModFix/>
          </a:blip>
          <a:srcRect b="1117" l="0" r="0" t="0"/>
          <a:stretch/>
        </p:blipFill>
        <p:spPr>
          <a:xfrm>
            <a:off x="4836750" y="568200"/>
            <a:ext cx="4018400" cy="4007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2" name="Google Shape;112;p23"/>
          <p:cNvSpPr txBox="1"/>
          <p:nvPr/>
        </p:nvSpPr>
        <p:spPr>
          <a:xfrm>
            <a:off x="6901850" y="4019100"/>
            <a:ext cx="1925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Pictured: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Wrong </a:t>
            </a:r>
            <a:r>
              <a:rPr i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k</a:t>
            </a: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 number of clusters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1270950" y="714900"/>
            <a:ext cx="6602100" cy="37137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45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475" y="3137121"/>
            <a:ext cx="814430" cy="650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65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85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04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24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43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63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982" y="766219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56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75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95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14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34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53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73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992" y="1365391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65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85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04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24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43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63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982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75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95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14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34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53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73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992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895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14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34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53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73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2992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85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05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324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44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63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83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3002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35" y="1964563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45" y="2563734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45" y="3162906"/>
            <a:ext cx="814419" cy="599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56" y="3762078"/>
            <a:ext cx="814419" cy="59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673500" y="1381500"/>
            <a:ext cx="7797000" cy="23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You</a:t>
            </a:r>
            <a:r>
              <a:rPr lang="en" sz="3200">
                <a:solidFill>
                  <a:schemeClr val="dk1"/>
                </a:solidFill>
              </a:rPr>
              <a:t> </a:t>
            </a:r>
            <a:r>
              <a:rPr b="1" lang="en" sz="3200">
                <a:solidFill>
                  <a:schemeClr val="dk1"/>
                </a:solidFill>
              </a:rPr>
              <a:t>don’t know</a:t>
            </a:r>
            <a:r>
              <a:rPr lang="en" sz="3200">
                <a:solidFill>
                  <a:schemeClr val="dk1"/>
                </a:solidFill>
              </a:rPr>
              <a:t> what you </a:t>
            </a:r>
            <a:r>
              <a:rPr b="1" lang="en" sz="3200">
                <a:solidFill>
                  <a:schemeClr val="dk1"/>
                </a:solidFill>
              </a:rPr>
              <a:t>don’t know</a:t>
            </a:r>
            <a:r>
              <a:rPr lang="en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673500" y="1381500"/>
            <a:ext cx="7797000" cy="23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You</a:t>
            </a:r>
            <a:r>
              <a:rPr lang="en" sz="3200">
                <a:solidFill>
                  <a:schemeClr val="dk2"/>
                </a:solidFill>
              </a:rPr>
              <a:t> </a:t>
            </a:r>
            <a:r>
              <a:rPr b="1" lang="en" sz="3200">
                <a:solidFill>
                  <a:schemeClr val="dk2"/>
                </a:solidFill>
              </a:rPr>
              <a:t>don’t know</a:t>
            </a:r>
            <a:r>
              <a:rPr lang="en" sz="3200">
                <a:solidFill>
                  <a:schemeClr val="dk2"/>
                </a:solidFill>
              </a:rPr>
              <a:t> what you </a:t>
            </a:r>
            <a:r>
              <a:rPr b="1" lang="en" sz="3200">
                <a:solidFill>
                  <a:schemeClr val="dk2"/>
                </a:solidFill>
              </a:rPr>
              <a:t>don’t know</a:t>
            </a:r>
            <a:r>
              <a:rPr lang="en" sz="3200">
                <a:solidFill>
                  <a:schemeClr val="dk2"/>
                </a:solidFill>
              </a:rPr>
              <a:t>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But </a:t>
            </a:r>
            <a:r>
              <a:rPr b="1" lang="en" sz="3200">
                <a:solidFill>
                  <a:schemeClr val="dk1"/>
                </a:solidFill>
              </a:rPr>
              <a:t>you</a:t>
            </a:r>
            <a:r>
              <a:rPr lang="en" sz="3200">
                <a:solidFill>
                  <a:schemeClr val="dk1"/>
                </a:solidFill>
              </a:rPr>
              <a:t> </a:t>
            </a:r>
            <a:r>
              <a:rPr b="1" lang="en" sz="3200">
                <a:solidFill>
                  <a:schemeClr val="dk1"/>
                </a:solidFill>
              </a:rPr>
              <a:t>do know</a:t>
            </a:r>
            <a:r>
              <a:rPr lang="en" sz="3200">
                <a:solidFill>
                  <a:schemeClr val="dk1"/>
                </a:solidFill>
              </a:rPr>
              <a:t> what </a:t>
            </a:r>
            <a:r>
              <a:rPr b="1" lang="en" sz="3200">
                <a:solidFill>
                  <a:schemeClr val="dk1"/>
                </a:solidFill>
              </a:rPr>
              <a:t>you know</a:t>
            </a:r>
            <a:r>
              <a:rPr lang="en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1" name="Google Shape;181;p27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= </a:t>
            </a: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83" name="Google Shape;183;p27"/>
          <p:cNvCxnSpPr>
            <a:stCxn id="182" idx="1"/>
            <a:endCxn id="180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7"/>
          <p:cNvCxnSpPr>
            <a:stCxn id="182" idx="3"/>
            <a:endCxn id="181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92" name="Google Shape;192;p28"/>
          <p:cNvCxnSpPr>
            <a:stCxn id="191" idx="1"/>
            <a:endCxn id="189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8"/>
          <p:cNvCxnSpPr>
            <a:stCxn id="191" idx="3"/>
            <a:endCxn id="190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7" name="Google Shape;197;p28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Google Shape;198;p28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Google Shape;199;p28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/>
          <p:nvPr/>
        </p:nvSpPr>
        <p:spPr>
          <a:xfrm>
            <a:off x="1172250" y="1279900"/>
            <a:ext cx="430500" cy="25599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1051050" y="702650"/>
            <a:ext cx="672900" cy="3141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052675" y="591900"/>
            <a:ext cx="1500000" cy="532500"/>
          </a:xfrm>
          <a:prstGeom prst="rect">
            <a:avLst/>
          </a:prstGeom>
          <a:solidFill>
            <a:srgbClr val="7D8083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Reconstructed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Input</a:t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520775" y="1291800"/>
            <a:ext cx="430500" cy="2559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x'</a:t>
            </a:r>
            <a:endParaRPr b="1" sz="19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08" name="Google Shape;208;p29"/>
          <p:cNvCxnSpPr>
            <a:stCxn id="204" idx="3"/>
          </p:cNvCxnSpPr>
          <p:nvPr/>
        </p:nvCxnSpPr>
        <p:spPr>
          <a:xfrm>
            <a:off x="1602750" y="2559850"/>
            <a:ext cx="5917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9"/>
          <p:cNvSpPr txBox="1"/>
          <p:nvPr/>
        </p:nvSpPr>
        <p:spPr>
          <a:xfrm>
            <a:off x="3306675" y="484050"/>
            <a:ext cx="2464200" cy="7482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rotWithShape="0" algn="bl" dir="5400000" dist="19050">
              <a:srgbClr val="000000">
                <a:alpha val="2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Ideally, they are identical.</a:t>
            </a:r>
            <a:endParaRPr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x = x'</a:t>
            </a:r>
            <a:endParaRPr b="1" sz="2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10" name="Google Shape;210;p29"/>
          <p:cNvCxnSpPr>
            <a:stCxn id="209" idx="1"/>
            <a:endCxn id="205" idx="3"/>
          </p:cNvCxnSpPr>
          <p:nvPr/>
        </p:nvCxnSpPr>
        <p:spPr>
          <a:xfrm flipH="1">
            <a:off x="1723875" y="858150"/>
            <a:ext cx="15828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9"/>
          <p:cNvCxnSpPr>
            <a:stCxn id="209" idx="3"/>
            <a:endCxn id="206" idx="1"/>
          </p:cNvCxnSpPr>
          <p:nvPr/>
        </p:nvCxnSpPr>
        <p:spPr>
          <a:xfrm>
            <a:off x="5770875" y="858150"/>
            <a:ext cx="128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9"/>
          <p:cNvSpPr/>
          <p:nvPr/>
        </p:nvSpPr>
        <p:spPr>
          <a:xfrm>
            <a:off x="111357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7464525" y="4015250"/>
            <a:ext cx="543000" cy="5391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1277749" y="4102950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Google Shape;215;p29"/>
          <p:cNvSpPr/>
          <p:nvPr/>
        </p:nvSpPr>
        <p:spPr>
          <a:xfrm>
            <a:off x="1454325" y="4115625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Google Shape;216;p29"/>
          <p:cNvSpPr/>
          <p:nvPr/>
        </p:nvSpPr>
        <p:spPr>
          <a:xfrm>
            <a:off x="7628687" y="4102738"/>
            <a:ext cx="195627" cy="223800"/>
          </a:xfrm>
          <a:custGeom>
            <a:rect b="b" l="l" r="r" t="t"/>
            <a:pathLst>
              <a:path extrusionOk="0" h="8952" w="7063">
                <a:moveTo>
                  <a:pt x="3252" y="0"/>
                </a:moveTo>
                <a:cubicBezTo>
                  <a:pt x="2137" y="2505"/>
                  <a:pt x="-1037" y="5354"/>
                  <a:pt x="373" y="7706"/>
                </a:cubicBezTo>
                <a:cubicBezTo>
                  <a:pt x="1533" y="9641"/>
                  <a:pt x="4807" y="8722"/>
                  <a:pt x="7063" y="8722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29"/>
          <p:cNvSpPr/>
          <p:nvPr/>
        </p:nvSpPr>
        <p:spPr>
          <a:xfrm>
            <a:off x="7805263" y="4115413"/>
            <a:ext cx="38100" cy="351438"/>
          </a:xfrm>
          <a:custGeom>
            <a:rect b="b" l="l" r="r" t="t"/>
            <a:pathLst>
              <a:path extrusionOk="0" h="12448" w="1524">
                <a:moveTo>
                  <a:pt x="1524" y="0"/>
                </a:moveTo>
                <a:cubicBezTo>
                  <a:pt x="1524" y="4180"/>
                  <a:pt x="0" y="8268"/>
                  <a:pt x="0" y="12448"/>
                </a:cubicBezTo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nyMLx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