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59" r:id="rId8"/>
    <p:sldId id="260" r:id="rId9"/>
    <p:sldId id="261" r:id="rId10"/>
    <p:sldId id="262" r:id="rId11"/>
    <p:sldId id="263" r:id="rId12"/>
    <p:sldId id="264"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60"/>
  </p:normalViewPr>
  <p:slideViewPr>
    <p:cSldViewPr>
      <p:cViewPr varScale="1">
        <p:scale>
          <a:sx n="79" d="100"/>
          <a:sy n="79" d="100"/>
        </p:scale>
        <p:origin x="468" y="8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229867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0B9E3B1-425E-4AAB-8E84-84AF7BCDAEAA}" type="datetimeFigureOut">
              <a:rPr lang="ru-RU" smtClean="0"/>
              <a:t>25.02.2025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15633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3352748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ru-RU" smtClean="0"/>
              <a:t>Образец заголовка</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13118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2694130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2950771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4032285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3821071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178396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85208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3073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0B9E3B1-425E-4AAB-8E84-84AF7BCDAEAA}" type="datetimeFigureOut">
              <a:rPr lang="ru-RU" smtClean="0"/>
              <a:t>25.02.2025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424059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0B9E3B1-425E-4AAB-8E84-84AF7BCDAEAA}" type="datetimeFigureOut">
              <a:rPr lang="ru-RU" smtClean="0"/>
              <a:t>25.02.2025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243706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31836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366262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0B9E3B1-425E-4AAB-8E84-84AF7BCDAEAA}" type="datetimeFigureOut">
              <a:rPr lang="ru-RU" smtClean="0"/>
              <a:t>25.02.2025</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126143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0B9E3B1-425E-4AAB-8E84-84AF7BCDAEAA}" type="datetimeFigureOut">
              <a:rPr lang="ru-RU" smtClean="0"/>
              <a:t>25.02.2025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D5DBA-7199-4061-858F-135EC2738B8D}" type="slidenum">
              <a:rPr lang="ru-RU" smtClean="0"/>
              <a:t>‹#›</a:t>
            </a:fld>
            <a:endParaRPr lang="ru-RU"/>
          </a:p>
        </p:txBody>
      </p:sp>
    </p:spTree>
    <p:extLst>
      <p:ext uri="{BB962C8B-B14F-4D97-AF65-F5344CB8AC3E}">
        <p14:creationId xmlns:p14="http://schemas.microsoft.com/office/powerpoint/2010/main" val="179203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B9E3B1-425E-4AAB-8E84-84AF7BCDAEAA}" type="datetimeFigureOut">
              <a:rPr lang="ru-RU" smtClean="0"/>
              <a:t>25.02.2025</a:t>
            </a:fld>
            <a:endParaRPr lang="ru-RU"/>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BBD5DBA-7199-4061-858F-135EC2738B8D}" type="slidenum">
              <a:rPr lang="ru-RU" smtClean="0"/>
              <a:t>‹#›</a:t>
            </a:fld>
            <a:endParaRPr lang="ru-RU"/>
          </a:p>
        </p:txBody>
      </p:sp>
    </p:spTree>
    <p:extLst>
      <p:ext uri="{BB962C8B-B14F-4D97-AF65-F5344CB8AC3E}">
        <p14:creationId xmlns:p14="http://schemas.microsoft.com/office/powerpoint/2010/main" val="149787510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66442" y="1844824"/>
            <a:ext cx="6620968" cy="2932558"/>
          </a:xfrm>
        </p:spPr>
        <p:txBody>
          <a:bodyPr>
            <a:noAutofit/>
          </a:bodyPr>
          <a:lstStyle/>
          <a:p>
            <a:r>
              <a:rPr lang="ru-RU" sz="3600" dirty="0"/>
              <a:t>Разработка системы навигации внутри помещения с использованием визуальных меток</a:t>
            </a:r>
            <a:endParaRPr lang="ru-RU" sz="2000" dirty="0"/>
          </a:p>
        </p:txBody>
      </p:sp>
      <p:sp>
        <p:nvSpPr>
          <p:cNvPr id="3" name="Подзаголовок 2"/>
          <p:cNvSpPr>
            <a:spLocks noGrp="1"/>
          </p:cNvSpPr>
          <p:nvPr>
            <p:ph type="subTitle" idx="1"/>
          </p:nvPr>
        </p:nvSpPr>
        <p:spPr>
          <a:xfrm>
            <a:off x="685800" y="5805264"/>
            <a:ext cx="6400800" cy="769640"/>
          </a:xfrm>
        </p:spPr>
        <p:txBody>
          <a:bodyPr>
            <a:normAutofit/>
          </a:bodyPr>
          <a:lstStyle/>
          <a:p>
            <a:pPr algn="l"/>
            <a:r>
              <a:rPr lang="ru-RU" sz="1400" dirty="0">
                <a:solidFill>
                  <a:schemeClr val="tx2">
                    <a:lumMod val="75000"/>
                  </a:schemeClr>
                </a:solidFill>
              </a:rPr>
              <a:t>Руководитель: Лукша С.С. </a:t>
            </a:r>
          </a:p>
          <a:p>
            <a:pPr algn="l"/>
            <a:r>
              <a:rPr lang="ru-RU" sz="1400" dirty="0">
                <a:solidFill>
                  <a:schemeClr val="tx2">
                    <a:lumMod val="75000"/>
                  </a:schemeClr>
                </a:solidFill>
              </a:rPr>
              <a:t>Обучающийся: </a:t>
            </a:r>
            <a:r>
              <a:rPr lang="ru-RU" sz="1400" dirty="0" smtClean="0">
                <a:solidFill>
                  <a:schemeClr val="tx2">
                    <a:lumMod val="75000"/>
                  </a:schemeClr>
                </a:solidFill>
              </a:rPr>
              <a:t>Филин В.Г.</a:t>
            </a:r>
            <a:endParaRPr lang="ru-RU" sz="1400" dirty="0">
              <a:solidFill>
                <a:schemeClr val="tx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BC66BA-AFC4-41C5-9799-7A383995E98C}"/>
              </a:ext>
            </a:extLst>
          </p:cNvPr>
          <p:cNvSpPr>
            <a:spLocks noGrp="1"/>
          </p:cNvSpPr>
          <p:nvPr>
            <p:ph type="title"/>
          </p:nvPr>
        </p:nvSpPr>
        <p:spPr>
          <a:xfrm>
            <a:off x="1115616" y="548680"/>
            <a:ext cx="5527450" cy="744034"/>
          </a:xfrm>
        </p:spPr>
        <p:txBody>
          <a:bodyPr/>
          <a:lstStyle/>
          <a:p>
            <a:pPr algn="ctr"/>
            <a:r>
              <a:rPr lang="ru-RU" sz="3200" b="1" dirty="0">
                <a:solidFill>
                  <a:schemeClr val="tx1"/>
                </a:solidFill>
              </a:rPr>
              <a:t>Введение</a:t>
            </a:r>
            <a:r>
              <a:rPr lang="ru-RU" sz="2000" dirty="0">
                <a:solidFill>
                  <a:schemeClr val="tx1"/>
                </a:solidFill>
              </a:rPr>
              <a:t> </a:t>
            </a:r>
            <a:endParaRPr lang="ru-RU" dirty="0"/>
          </a:p>
        </p:txBody>
      </p:sp>
      <p:sp>
        <p:nvSpPr>
          <p:cNvPr id="3" name="Объект 2">
            <a:extLst>
              <a:ext uri="{FF2B5EF4-FFF2-40B4-BE49-F238E27FC236}">
                <a16:creationId xmlns:a16="http://schemas.microsoft.com/office/drawing/2014/main" id="{CB24ED31-2D48-4F1A-85B5-B719F39A3124}"/>
              </a:ext>
            </a:extLst>
          </p:cNvPr>
          <p:cNvSpPr>
            <a:spLocks noGrp="1"/>
          </p:cNvSpPr>
          <p:nvPr>
            <p:ph idx="1"/>
          </p:nvPr>
        </p:nvSpPr>
        <p:spPr>
          <a:xfrm>
            <a:off x="251520" y="1556792"/>
            <a:ext cx="8208912" cy="3528392"/>
          </a:xfrm>
        </p:spPr>
        <p:txBody>
          <a:bodyPr>
            <a:normAutofit/>
          </a:bodyPr>
          <a:lstStyle/>
          <a:p>
            <a:r>
              <a:rPr lang="ru-RU" dirty="0"/>
              <a:t>Современные технологии робототехники стремительно развиваются, что приводит к увеличению спроса на автономные системы. Мобильные роботы широко используются в логистике, сельском хозяйстве, медицине, исследованиях и других отраслях. Одной из ключевых задач, стоящих перед такими роботами, является точное определение своей ориентации в пространстве для выполнения заданий. </a:t>
            </a:r>
          </a:p>
          <a:p>
            <a:endParaRPr lang="ru-RU" dirty="0"/>
          </a:p>
        </p:txBody>
      </p:sp>
    </p:spTree>
    <p:extLst>
      <p:ext uri="{BB962C8B-B14F-4D97-AF65-F5344CB8AC3E}">
        <p14:creationId xmlns:p14="http://schemas.microsoft.com/office/powerpoint/2010/main" val="316614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66EEA2-4B7A-4221-AF6E-8B04E18A48FC}"/>
              </a:ext>
            </a:extLst>
          </p:cNvPr>
          <p:cNvSpPr>
            <a:spLocks noGrp="1"/>
          </p:cNvSpPr>
          <p:nvPr>
            <p:ph type="title"/>
          </p:nvPr>
        </p:nvSpPr>
        <p:spPr>
          <a:xfrm>
            <a:off x="484710" y="452718"/>
            <a:ext cx="7055380" cy="744034"/>
          </a:xfrm>
        </p:spPr>
        <p:txBody>
          <a:bodyPr/>
          <a:lstStyle/>
          <a:p>
            <a:pPr algn="ctr"/>
            <a:r>
              <a:rPr lang="ru-RU" sz="3200" b="1" dirty="0">
                <a:solidFill>
                  <a:prstClr val="white"/>
                </a:solidFill>
              </a:rPr>
              <a:t>Введение</a:t>
            </a:r>
            <a:r>
              <a:rPr lang="ru-RU" sz="2000" dirty="0">
                <a:solidFill>
                  <a:prstClr val="white"/>
                </a:solidFill>
              </a:rPr>
              <a:t> </a:t>
            </a:r>
            <a:endParaRPr lang="ru-RU" dirty="0"/>
          </a:p>
        </p:txBody>
      </p:sp>
      <p:sp>
        <p:nvSpPr>
          <p:cNvPr id="3" name="Объект 2">
            <a:extLst>
              <a:ext uri="{FF2B5EF4-FFF2-40B4-BE49-F238E27FC236}">
                <a16:creationId xmlns:a16="http://schemas.microsoft.com/office/drawing/2014/main" id="{73BD86F6-1A4A-48CC-B511-5BD23F91178E}"/>
              </a:ext>
            </a:extLst>
          </p:cNvPr>
          <p:cNvSpPr>
            <a:spLocks noGrp="1"/>
          </p:cNvSpPr>
          <p:nvPr>
            <p:ph idx="1"/>
          </p:nvPr>
        </p:nvSpPr>
        <p:spPr>
          <a:xfrm>
            <a:off x="179512" y="1412776"/>
            <a:ext cx="8229600" cy="4525963"/>
          </a:xfrm>
        </p:spPr>
        <p:txBody>
          <a:bodyPr/>
          <a:lstStyle/>
          <a:p>
            <a:r>
              <a:rPr lang="ru-RU" dirty="0"/>
              <a:t>Ориентация в пространстве — это базовая задача для любого мобильного робота, определяющая его способность перемещаться и выполнять задачи. Существующие решения, такие как инерциальные измерительные системы (IMU), GPS, магнитометры или камеры, имеют свои ограничения, включая зависимость от условий окружающей среды, электромагнитных помех, погрешностей при длительных измерениях. Один из таких способов является использование визуальных меток для определения местоположения робота.</a:t>
            </a:r>
          </a:p>
        </p:txBody>
      </p:sp>
    </p:spTree>
    <p:extLst>
      <p:ext uri="{BB962C8B-B14F-4D97-AF65-F5344CB8AC3E}">
        <p14:creationId xmlns:p14="http://schemas.microsoft.com/office/powerpoint/2010/main" val="33006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A86AB-3A46-4871-A99B-9309810B20E7}"/>
              </a:ext>
            </a:extLst>
          </p:cNvPr>
          <p:cNvSpPr>
            <a:spLocks noGrp="1"/>
          </p:cNvSpPr>
          <p:nvPr>
            <p:ph type="title"/>
          </p:nvPr>
        </p:nvSpPr>
        <p:spPr>
          <a:xfrm>
            <a:off x="395536" y="260648"/>
            <a:ext cx="8229600" cy="907644"/>
          </a:xfrm>
        </p:spPr>
        <p:txBody>
          <a:bodyPr>
            <a:normAutofit/>
          </a:bodyPr>
          <a:lstStyle/>
          <a:p>
            <a:r>
              <a:rPr lang="ru-RU" b="1" dirty="0"/>
              <a:t>Визуальные метки</a:t>
            </a:r>
            <a:endParaRPr lang="ru-RU" dirty="0"/>
          </a:p>
        </p:txBody>
      </p:sp>
      <p:sp>
        <p:nvSpPr>
          <p:cNvPr id="3" name="Объект 2"/>
          <p:cNvSpPr>
            <a:spLocks noGrp="1"/>
          </p:cNvSpPr>
          <p:nvPr>
            <p:ph idx="1"/>
          </p:nvPr>
        </p:nvSpPr>
        <p:spPr>
          <a:xfrm>
            <a:off x="827700" y="2052925"/>
            <a:ext cx="3240244" cy="4195481"/>
          </a:xfrm>
        </p:spPr>
        <p:txBody>
          <a:bodyPr/>
          <a:lstStyle/>
          <a:p>
            <a:r>
              <a:rPr lang="ru-RU" dirty="0" err="1"/>
              <a:t>ArUco</a:t>
            </a:r>
            <a:r>
              <a:rPr lang="ru-RU" dirty="0"/>
              <a:t>-маркеры — это специализированные двоичные квадратные метки, предназначенные для обнаружения и идентификации объектов в пространстве с помощью методов компьютерного зрения.</a:t>
            </a:r>
          </a:p>
          <a:p>
            <a:endParaRPr lang="ru-RU" dirty="0"/>
          </a:p>
        </p:txBody>
      </p:sp>
      <p:pic>
        <p:nvPicPr>
          <p:cNvPr id="5" name="Рисунок 4"/>
          <p:cNvPicPr/>
          <p:nvPr/>
        </p:nvPicPr>
        <p:blipFill>
          <a:blip r:embed="rId2" cstate="print">
            <a:extLst>
              <a:ext uri="{28A0092B-C50C-407E-A947-70E740481C1C}">
                <a14:useLocalDpi xmlns:a14="http://schemas.microsoft.com/office/drawing/2010/main" val="0"/>
              </a:ext>
            </a:extLst>
          </a:blip>
          <a:stretch>
            <a:fillRect/>
          </a:stretch>
        </p:blipFill>
        <p:spPr>
          <a:xfrm>
            <a:off x="4716016" y="2052925"/>
            <a:ext cx="2738735" cy="2592288"/>
          </a:xfrm>
          <a:prstGeom prst="rect">
            <a:avLst/>
          </a:prstGeom>
        </p:spPr>
      </p:pic>
    </p:spTree>
    <p:extLst>
      <p:ext uri="{BB962C8B-B14F-4D97-AF65-F5344CB8AC3E}">
        <p14:creationId xmlns:p14="http://schemas.microsoft.com/office/powerpoint/2010/main" val="165064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99F297-338C-477C-A4BF-7BF0CB7A7882}"/>
              </a:ext>
            </a:extLst>
          </p:cNvPr>
          <p:cNvSpPr>
            <a:spLocks noGrp="1"/>
          </p:cNvSpPr>
          <p:nvPr>
            <p:ph type="title"/>
          </p:nvPr>
        </p:nvSpPr>
        <p:spPr>
          <a:xfrm>
            <a:off x="484710" y="452718"/>
            <a:ext cx="6391546" cy="888050"/>
          </a:xfrm>
        </p:spPr>
        <p:txBody>
          <a:bodyPr>
            <a:normAutofit/>
          </a:bodyPr>
          <a:lstStyle/>
          <a:p>
            <a:r>
              <a:rPr lang="ru-RU" b="1" dirty="0">
                <a:solidFill>
                  <a:srgbClr val="EBEBEB"/>
                </a:solidFill>
              </a:rPr>
              <a:t>Визуальные метки</a:t>
            </a:r>
            <a:endParaRPr lang="ru-RU" sz="2000" dirty="0"/>
          </a:p>
        </p:txBody>
      </p:sp>
      <p:sp>
        <p:nvSpPr>
          <p:cNvPr id="3" name="Объект 2"/>
          <p:cNvSpPr>
            <a:spLocks noGrp="1"/>
          </p:cNvSpPr>
          <p:nvPr>
            <p:ph idx="1"/>
          </p:nvPr>
        </p:nvSpPr>
        <p:spPr>
          <a:xfrm>
            <a:off x="827700" y="2052925"/>
            <a:ext cx="6984660" cy="2312179"/>
          </a:xfrm>
        </p:spPr>
        <p:txBody>
          <a:bodyPr/>
          <a:lstStyle/>
          <a:p>
            <a:r>
              <a:rPr lang="ru-RU" dirty="0"/>
              <a:t>Каждый маркер состоит из широкой чёрной рамки и внутренней двоичной матрицы, которая кодирует его идентификатор (ID). Чёрная рамка облегчает быстрое обнаружение, а двоичная матрица обеспечивает уникальную идентификацию и исправление ошибок.</a:t>
            </a:r>
          </a:p>
          <a:p>
            <a:endParaRPr lang="ru-RU" dirty="0"/>
          </a:p>
        </p:txBody>
      </p:sp>
    </p:spTree>
    <p:extLst>
      <p:ext uri="{BB962C8B-B14F-4D97-AF65-F5344CB8AC3E}">
        <p14:creationId xmlns:p14="http://schemas.microsoft.com/office/powerpoint/2010/main" val="182478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2ED29-358D-4D78-9CA8-DE41F09662A9}"/>
              </a:ext>
            </a:extLst>
          </p:cNvPr>
          <p:cNvSpPr>
            <a:spLocks noGrp="1"/>
          </p:cNvSpPr>
          <p:nvPr>
            <p:ph type="title"/>
          </p:nvPr>
        </p:nvSpPr>
        <p:spPr>
          <a:xfrm>
            <a:off x="484710" y="452718"/>
            <a:ext cx="7055380" cy="1032066"/>
          </a:xfrm>
        </p:spPr>
        <p:txBody>
          <a:bodyPr/>
          <a:lstStyle/>
          <a:p>
            <a:r>
              <a:rPr lang="ru-RU" b="1" dirty="0">
                <a:solidFill>
                  <a:srgbClr val="EBEBEB"/>
                </a:solidFill>
              </a:rPr>
              <a:t>Визуальные метки</a:t>
            </a:r>
            <a:endParaRPr lang="ru-RU" dirty="0"/>
          </a:p>
        </p:txBody>
      </p:sp>
      <p:sp>
        <p:nvSpPr>
          <p:cNvPr id="3" name="Объект 2"/>
          <p:cNvSpPr>
            <a:spLocks noGrp="1"/>
          </p:cNvSpPr>
          <p:nvPr>
            <p:ph idx="1"/>
          </p:nvPr>
        </p:nvSpPr>
        <p:spPr>
          <a:xfrm>
            <a:off x="323528" y="1556793"/>
            <a:ext cx="7488832" cy="2808312"/>
          </a:xfrm>
        </p:spPr>
        <p:txBody>
          <a:bodyPr/>
          <a:lstStyle/>
          <a:p>
            <a:r>
              <a:rPr lang="ru-RU" dirty="0" smtClean="0"/>
              <a:t>Каждый маркер представляет одну позицию на карте. Каждый маркер размещен в нужных местах. Ниже представлен пример положение каждого тега и схема демонстрационного моделирования.</a:t>
            </a:r>
          </a:p>
          <a:p>
            <a:endParaRPr lang="ru-RU" dirty="0"/>
          </a:p>
        </p:txBody>
      </p:sp>
    </p:spTree>
    <p:extLst>
      <p:ext uri="{BB962C8B-B14F-4D97-AF65-F5344CB8AC3E}">
        <p14:creationId xmlns:p14="http://schemas.microsoft.com/office/powerpoint/2010/main" val="28344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endParaRPr lang="ru-RU"/>
          </a:p>
        </p:txBody>
      </p:sp>
      <p:pic>
        <p:nvPicPr>
          <p:cNvPr id="5" name="Рисунок 4"/>
          <p:cNvPicPr/>
          <p:nvPr/>
        </p:nvPicPr>
        <p:blipFill>
          <a:blip r:embed="rId2">
            <a:extLst>
              <a:ext uri="{28A0092B-C50C-407E-A947-70E740481C1C}">
                <a14:useLocalDpi xmlns:a14="http://schemas.microsoft.com/office/drawing/2010/main" val="0"/>
              </a:ext>
            </a:extLst>
          </a:blip>
          <a:stretch>
            <a:fillRect/>
          </a:stretch>
        </p:blipFill>
        <p:spPr>
          <a:xfrm>
            <a:off x="1187624" y="116632"/>
            <a:ext cx="6048672" cy="6525344"/>
          </a:xfrm>
          <a:prstGeom prst="rect">
            <a:avLst/>
          </a:prstGeom>
        </p:spPr>
      </p:pic>
    </p:spTree>
    <p:extLst>
      <p:ext uri="{BB962C8B-B14F-4D97-AF65-F5344CB8AC3E}">
        <p14:creationId xmlns:p14="http://schemas.microsoft.com/office/powerpoint/2010/main" val="3763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00857A-AD9C-4F48-A7A5-BF3353D1FC97}"/>
              </a:ext>
            </a:extLst>
          </p:cNvPr>
          <p:cNvSpPr>
            <a:spLocks noGrp="1"/>
          </p:cNvSpPr>
          <p:nvPr>
            <p:ph type="title"/>
          </p:nvPr>
        </p:nvSpPr>
        <p:spPr/>
        <p:txBody>
          <a:bodyPr>
            <a:normAutofit fontScale="90000"/>
          </a:bodyPr>
          <a:lstStyle/>
          <a:p>
            <a:r>
              <a:rPr lang="ru-RU" b="1" dirty="0"/>
              <a:t>Метод отслеживания местоположения</a:t>
            </a:r>
            <a:r>
              <a:rPr lang="ru-RU" dirty="0"/>
              <a:t/>
            </a:r>
            <a:br>
              <a:rPr lang="ru-RU" dirty="0"/>
            </a:br>
            <a:r>
              <a:rPr lang="ru-RU" sz="2000" kern="100" dirty="0">
                <a:effectLst/>
                <a:latin typeface="Times New Roman" panose="02020603050405020304" pitchFamily="18" charset="0"/>
                <a:ea typeface="Calibri" panose="020F0502020204030204" pitchFamily="34" charset="0"/>
                <a:cs typeface="Times New Roman" panose="02020603050405020304" pitchFamily="18" charset="0"/>
              </a:rPr>
              <a:t/>
            </a:r>
            <a:br>
              <a:rPr lang="ru-RU"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ru-RU" sz="2000" dirty="0"/>
          </a:p>
        </p:txBody>
      </p:sp>
      <p:sp>
        <p:nvSpPr>
          <p:cNvPr id="3" name="Объект 2">
            <a:extLst>
              <a:ext uri="{FF2B5EF4-FFF2-40B4-BE49-F238E27FC236}">
                <a16:creationId xmlns:a16="http://schemas.microsoft.com/office/drawing/2014/main" id="{C4B11920-7E8D-4D6F-90AE-3DADAA2B1DB3}"/>
              </a:ext>
            </a:extLst>
          </p:cNvPr>
          <p:cNvSpPr>
            <a:spLocks noGrp="1"/>
          </p:cNvSpPr>
          <p:nvPr>
            <p:ph idx="1"/>
          </p:nvPr>
        </p:nvSpPr>
        <p:spPr/>
        <p:txBody>
          <a:bodyPr/>
          <a:lstStyle/>
          <a:p>
            <a:r>
              <a:rPr lang="ru-RU" dirty="0"/>
              <a:t>Оптические методы представляют собой совокупность алгоритмов компьютерного зрения и отслеживающих устройств, в роли которых выступают камеры видимого или инфракрасного диапазона, стереокамеры и камеры глубины.</a:t>
            </a:r>
            <a:endParaRPr lang="ru-RU" dirty="0"/>
          </a:p>
        </p:txBody>
      </p:sp>
    </p:spTree>
    <p:extLst>
      <p:ext uri="{BB962C8B-B14F-4D97-AF65-F5344CB8AC3E}">
        <p14:creationId xmlns:p14="http://schemas.microsoft.com/office/powerpoint/2010/main" val="87466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79512" y="2052925"/>
            <a:ext cx="8064896" cy="1808123"/>
          </a:xfrm>
        </p:spPr>
        <p:txBody>
          <a:bodyPr>
            <a:normAutofit lnSpcReduction="10000"/>
          </a:bodyPr>
          <a:lstStyle/>
          <a:p>
            <a:r>
              <a:rPr lang="ru-RU" dirty="0"/>
              <a:t>При оптическом отслеживании для определения положения объекта в пространстве решается так называемая задача </a:t>
            </a:r>
            <a:r>
              <a:rPr lang="ru-RU" dirty="0" err="1"/>
              <a:t>PnP</a:t>
            </a:r>
            <a:r>
              <a:rPr lang="ru-RU" dirty="0"/>
              <a:t> (</a:t>
            </a:r>
            <a:r>
              <a:rPr lang="ru-RU" dirty="0" err="1"/>
              <a:t>Perspective</a:t>
            </a:r>
            <a:r>
              <a:rPr lang="ru-RU" dirty="0"/>
              <a:t>-n-</a:t>
            </a:r>
            <a:r>
              <a:rPr lang="ru-RU" dirty="0" err="1"/>
              <a:t>Point</a:t>
            </a:r>
            <a:r>
              <a:rPr lang="ru-RU" dirty="0"/>
              <a:t>), когда по перспективной проекции объекта на плоскость сенсора камеры необходимо определить положение объекта в 3D-пространстве.</a:t>
            </a:r>
          </a:p>
          <a:p>
            <a:pPr marL="0" indent="0">
              <a:buNone/>
            </a:pPr>
            <a:endParaRPr lang="ru-RU" dirty="0"/>
          </a:p>
        </p:txBody>
      </p:sp>
      <p:sp>
        <p:nvSpPr>
          <p:cNvPr id="10" name="Заголовок 1">
            <a:extLst>
              <a:ext uri="{FF2B5EF4-FFF2-40B4-BE49-F238E27FC236}">
                <a16:creationId xmlns:a16="http://schemas.microsoft.com/office/drawing/2014/main" id="{D900857A-AD9C-4F48-A7A5-BF3353D1FC97}"/>
              </a:ext>
            </a:extLst>
          </p:cNvPr>
          <p:cNvSpPr>
            <a:spLocks noGrp="1"/>
          </p:cNvSpPr>
          <p:nvPr>
            <p:ph type="title"/>
          </p:nvPr>
        </p:nvSpPr>
        <p:spPr>
          <a:xfrm>
            <a:off x="484710" y="452718"/>
            <a:ext cx="7055380" cy="1400530"/>
          </a:xfrm>
        </p:spPr>
        <p:txBody>
          <a:bodyPr>
            <a:normAutofit/>
          </a:bodyPr>
          <a:lstStyle/>
          <a:p>
            <a:r>
              <a:rPr lang="ru-RU" dirty="0"/>
              <a:t>Задача </a:t>
            </a:r>
            <a:r>
              <a:rPr lang="ru-RU" dirty="0" err="1"/>
              <a:t>Perspective</a:t>
            </a:r>
            <a:r>
              <a:rPr lang="ru-RU" dirty="0"/>
              <a:t>-n-</a:t>
            </a:r>
            <a:r>
              <a:rPr lang="ru-RU" dirty="0" err="1"/>
              <a:t>Point</a:t>
            </a:r>
            <a:r>
              <a:rPr lang="ru-RU" dirty="0"/>
              <a:t> (</a:t>
            </a:r>
            <a:r>
              <a:rPr lang="ru-RU" dirty="0" err="1"/>
              <a:t>PnP</a:t>
            </a:r>
            <a:r>
              <a:rPr lang="ru-RU" dirty="0"/>
              <a:t>)</a:t>
            </a:r>
          </a:p>
        </p:txBody>
      </p:sp>
      <p:pic>
        <p:nvPicPr>
          <p:cNvPr id="11" name="Рисунок 10" descr="https://habrastorage.org/getpro/geektimes/post_images/69e/e34/a00/69ee34a001e42b494c7c95e8c8b824da.gif"/>
          <p:cNvPicPr/>
          <p:nvPr/>
        </p:nvPicPr>
        <p:blipFill>
          <a:blip r:embed="rId2">
            <a:extLst>
              <a:ext uri="{28A0092B-C50C-407E-A947-70E740481C1C}">
                <a14:useLocalDpi xmlns:a14="http://schemas.microsoft.com/office/drawing/2010/main" val="0"/>
              </a:ext>
            </a:extLst>
          </a:blip>
          <a:srcRect/>
          <a:stretch>
            <a:fillRect/>
          </a:stretch>
        </p:blipFill>
        <p:spPr bwMode="auto">
          <a:xfrm>
            <a:off x="179512" y="3861048"/>
            <a:ext cx="8136904" cy="2808312"/>
          </a:xfrm>
          <a:prstGeom prst="rect">
            <a:avLst/>
          </a:prstGeom>
          <a:noFill/>
          <a:ln>
            <a:noFill/>
          </a:ln>
        </p:spPr>
      </p:pic>
    </p:spTree>
    <p:extLst>
      <p:ext uri="{BB962C8B-B14F-4D97-AF65-F5344CB8AC3E}">
        <p14:creationId xmlns:p14="http://schemas.microsoft.com/office/powerpoint/2010/main" val="351898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BB2780C3CC07BD4BAA623FF9571645580400D1570604EA743043A2641365C0E91715" ma:contentTypeVersion="55" ma:contentTypeDescription="Create a new document." ma:contentTypeScope="" ma:versionID="2c496a0f341a72d7e8cbd42eb499a6d4">
  <xsd:schema xmlns:xsd="http://www.w3.org/2001/XMLSchema" xmlns:xs="http://www.w3.org/2001/XMLSchema" xmlns:p="http://schemas.microsoft.com/office/2006/metadata/properties" xmlns:ns2="9d035d7d-02e5-4a00-8b62-9a556aabc7b5" xmlns:ns3="91e8d559-4d54-460d-ba58-5d5027f88b4d" targetNamespace="http://schemas.microsoft.com/office/2006/metadata/properties" ma:root="true" ma:fieldsID="2bcea688bd265da693c2f253e50f4ab0" ns2:_="" ns3:_="">
    <xsd:import namespace="9d035d7d-02e5-4a00-8b62-9a556aabc7b5"/>
    <xsd:import namespace="91e8d559-4d54-460d-ba58-5d5027f88b4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35d7d-02e5-4a00-8b62-9a556aabc7b5"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117081-80f4-4e10-b46d-e6dc6854316c}"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41FC7ADF-4C62-4413-95B2-CDE72C4AD396}" ma:internalName="CSXSubmissionMarket" ma:readOnly="false" ma:showField="MarketName" ma:web="9d035d7d-02e5-4a00-8b62-9a556aabc7b5">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5e663266-dbf1-446f-b076-28feab654da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CD722278-12DA-4BA9-B56C-2624CA46C480}" ma:internalName="InProjectListLookup" ma:readOnly="true" ma:showField="InProjectLis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65226a81-6f17-445b-9321-8ea42e2eee04}"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CD722278-12DA-4BA9-B56C-2624CA46C480}" ma:internalName="LastCompleteVersionLookup" ma:readOnly="true" ma:showField="LastComplete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CD722278-12DA-4BA9-B56C-2624CA46C480}" ma:internalName="LastPreviewErrorLookup" ma:readOnly="true" ma:showField="LastPreview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CD722278-12DA-4BA9-B56C-2624CA46C480}" ma:internalName="LastPreviewResultLookup" ma:readOnly="true" ma:showField="LastPreview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CD722278-12DA-4BA9-B56C-2624CA46C480}" ma:internalName="LastPreviewAttemptDateLookup" ma:readOnly="true" ma:showField="LastPreview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CD722278-12DA-4BA9-B56C-2624CA46C480}" ma:internalName="LastPreviewedByLookup" ma:readOnly="true" ma:showField="LastPreview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CD722278-12DA-4BA9-B56C-2624CA46C480}" ma:internalName="LastPreviewTimeLookup" ma:readOnly="true" ma:showField="LastPreview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CD722278-12DA-4BA9-B56C-2624CA46C480}" ma:internalName="LastPreviewVersionLookup" ma:readOnly="true" ma:showField="LastPreview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CD722278-12DA-4BA9-B56C-2624CA46C480}" ma:internalName="LastPublishErrorLookup" ma:readOnly="true" ma:showField="LastPublish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CD722278-12DA-4BA9-B56C-2624CA46C480}" ma:internalName="LastPublishResultLookup" ma:readOnly="true" ma:showField="LastPublish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CD722278-12DA-4BA9-B56C-2624CA46C480}" ma:internalName="LastPublishAttemptDateLookup" ma:readOnly="true" ma:showField="LastPublish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CD722278-12DA-4BA9-B56C-2624CA46C480}" ma:internalName="LastPublishedByLookup" ma:readOnly="true" ma:showField="LastPublish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CD722278-12DA-4BA9-B56C-2624CA46C480}" ma:internalName="LastPublishTimeLookup" ma:readOnly="true" ma:showField="LastPublish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CD722278-12DA-4BA9-B56C-2624CA46C480}" ma:internalName="LastPublishVersionLookup" ma:readOnly="true" ma:showField="LastPublish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16CC8E-FCD3-4331-849C-1BF4DB8052AE}" ma:internalName="LocLastLocAttemptVersionLookup" ma:readOnly="false" ma:showField="LastLocAttemptVersion" ma:web="9d035d7d-02e5-4a00-8b62-9a556aabc7b5">
      <xsd:simpleType>
        <xsd:restriction base="dms:Lookup"/>
      </xsd:simpleType>
    </xsd:element>
    <xsd:element name="LocLastLocAttemptVersionTypeLookup" ma:index="72" nillable="true" ma:displayName="Loc Last Loc Attempt Version Type" ma:default="" ma:list="{B116CC8E-FCD3-4331-849C-1BF4DB8052AE}" ma:internalName="LocLastLocAttemptVersionTypeLookup" ma:readOnly="true" ma:showField="LastLocAttemptVersionType" ma:web="9d035d7d-02e5-4a00-8b62-9a556aabc7b5">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16CC8E-FCD3-4331-849C-1BF4DB8052AE}" ma:internalName="LocNewPublishedVersionLookup" ma:readOnly="true" ma:showField="NewPublishedVersion" ma:web="9d035d7d-02e5-4a00-8b62-9a556aabc7b5">
      <xsd:simpleType>
        <xsd:restriction base="dms:Lookup"/>
      </xsd:simpleType>
    </xsd:element>
    <xsd:element name="LocOverallHandbackStatusLookup" ma:index="76" nillable="true" ma:displayName="Loc Overall Handback Status" ma:default="" ma:list="{B116CC8E-FCD3-4331-849C-1BF4DB8052AE}" ma:internalName="LocOverallHandbackStatusLookup" ma:readOnly="true" ma:showField="OverallHandbackStatus" ma:web="9d035d7d-02e5-4a00-8b62-9a556aabc7b5">
      <xsd:simpleType>
        <xsd:restriction base="dms:Lookup"/>
      </xsd:simpleType>
    </xsd:element>
    <xsd:element name="LocOverallLocStatusLookup" ma:index="77" nillable="true" ma:displayName="Loc Overall Localize Status" ma:default="" ma:list="{B116CC8E-FCD3-4331-849C-1BF4DB8052AE}" ma:internalName="LocOverallLocStatusLookup" ma:readOnly="true" ma:showField="OverallLocStatus" ma:web="9d035d7d-02e5-4a00-8b62-9a556aabc7b5">
      <xsd:simpleType>
        <xsd:restriction base="dms:Lookup"/>
      </xsd:simpleType>
    </xsd:element>
    <xsd:element name="LocOverallPreviewStatusLookup" ma:index="78" nillable="true" ma:displayName="Loc Overall Preview Status" ma:default="" ma:list="{B116CC8E-FCD3-4331-849C-1BF4DB8052AE}" ma:internalName="LocOverallPreviewStatusLookup" ma:readOnly="true" ma:showField="OverallPreviewStatus" ma:web="9d035d7d-02e5-4a00-8b62-9a556aabc7b5">
      <xsd:simpleType>
        <xsd:restriction base="dms:Lookup"/>
      </xsd:simpleType>
    </xsd:element>
    <xsd:element name="LocOverallPublishStatusLookup" ma:index="79" nillable="true" ma:displayName="Loc Overall Publish Status" ma:default="" ma:list="{B116CC8E-FCD3-4331-849C-1BF4DB8052AE}" ma:internalName="LocOverallPublishStatusLookup" ma:readOnly="true" ma:showField="OverallPublishStatus" ma:web="9d035d7d-02e5-4a00-8b62-9a556aabc7b5">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16CC8E-FCD3-4331-849C-1BF4DB8052AE}" ma:internalName="LocProcessedForHandoffsLookup" ma:readOnly="true" ma:showField="ProcessedForHandoffs" ma:web="9d035d7d-02e5-4a00-8b62-9a556aabc7b5">
      <xsd:simpleType>
        <xsd:restriction base="dms:Lookup"/>
      </xsd:simpleType>
    </xsd:element>
    <xsd:element name="LocProcessedForMarketsLookup" ma:index="82" nillable="true" ma:displayName="Loc Processed For Markets" ma:default="" ma:list="{B116CC8E-FCD3-4331-849C-1BF4DB8052AE}" ma:internalName="LocProcessedForMarketsLookup" ma:readOnly="true" ma:showField="ProcessedForMarkets" ma:web="9d035d7d-02e5-4a00-8b62-9a556aabc7b5">
      <xsd:simpleType>
        <xsd:restriction base="dms:Lookup"/>
      </xsd:simpleType>
    </xsd:element>
    <xsd:element name="LocPublishedDependentAssetsLookup" ma:index="83" nillable="true" ma:displayName="Loc Published Dependent Assets" ma:default="" ma:list="{B116CC8E-FCD3-4331-849C-1BF4DB8052AE}" ma:internalName="LocPublishedDependentAssetsLookup" ma:readOnly="true" ma:showField="PublishedDependentAssets" ma:web="9d035d7d-02e5-4a00-8b62-9a556aabc7b5">
      <xsd:simpleType>
        <xsd:restriction base="dms:Lookup"/>
      </xsd:simpleType>
    </xsd:element>
    <xsd:element name="LocPublishedLinkedAssetsLookup" ma:index="84" nillable="true" ma:displayName="Loc Published Linked Assets" ma:default="" ma:list="{B116CC8E-FCD3-4331-849C-1BF4DB8052AE}" ma:internalName="LocPublishedLinkedAssetsLookup" ma:readOnly="true" ma:showField="PublishedLinkedAssets" ma:web="9d035d7d-02e5-4a00-8b62-9a556aabc7b5">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c95181ba-569f-436f-adb3-78c3831fea54}"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41FC7ADF-4C62-4413-95B2-CDE72C4AD396}" ma:internalName="Markets" ma:readOnly="false" ma:showField="MarketNa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CD722278-12DA-4BA9-B56C-2624CA46C480}" ma:internalName="NumOfRatingsLookup" ma:readOnly="true" ma:showField="NumOfRating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CD722278-12DA-4BA9-B56C-2624CA46C480}" ma:internalName="PublishStatusLookup" ma:readOnly="false" ma:showField="PublishStatu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a34c0026-7bf6-479c-b6e7-24710140ce31}"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0ef119a3-9350-4d50-81f0-e824a5745f43}" ma:internalName="TaxCatchAll" ma:showField="CatchAllData"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0ef119a3-9350-4d50-81f0-e824a5745f43}" ma:internalName="TaxCatchAllLabel" ma:readOnly="true" ma:showField="CatchAllDataLabel"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e8d559-4d54-460d-ba58-5d5027f88b4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provalStatus xmlns="9d035d7d-02e5-4a00-8b62-9a556aabc7b5">ApprovedAutomatic</ApprovalStatus>
    <EditorialTags xmlns="9d035d7d-02e5-4a00-8b62-9a556aabc7b5" xsi:nil="true"/>
    <MarketSpecific xmlns="9d035d7d-02e5-4a00-8b62-9a556aabc7b5" xsi:nil="true"/>
    <TPLaunchHelpLinkType xmlns="9d035d7d-02e5-4a00-8b62-9a556aabc7b5">Template</TPLaunchHelpLinkType>
    <TPNamespace xmlns="9d035d7d-02e5-4a00-8b62-9a556aabc7b5" xsi:nil="true"/>
    <TemplateTemplateType xmlns="9d035d7d-02e5-4a00-8b62-9a556aabc7b5">PowerPoint 12 Default</TemplateTemplateType>
    <UANotes xmlns="9d035d7d-02e5-4a00-8b62-9a556aabc7b5" xsi:nil="true"/>
    <VoteCount xmlns="9d035d7d-02e5-4a00-8b62-9a556aabc7b5" xsi:nil="true"/>
    <HandoffToMSDN xmlns="9d035d7d-02e5-4a00-8b62-9a556aabc7b5" xsi:nil="true"/>
    <OriginAsset xmlns="9d035d7d-02e5-4a00-8b62-9a556aabc7b5" xsi:nil="true"/>
    <PublishTargets xmlns="9d035d7d-02e5-4a00-8b62-9a556aabc7b5">OfficeOnline</PublishTargets>
    <AssetType xmlns="9d035d7d-02e5-4a00-8b62-9a556aabc7b5" xsi:nil="true"/>
    <IntlLangReview xmlns="9d035d7d-02e5-4a00-8b62-9a556aabc7b5" xsi:nil="true"/>
    <NumericId xmlns="9d035d7d-02e5-4a00-8b62-9a556aabc7b5" xsi:nil="true"/>
    <OOCacheId xmlns="9d035d7d-02e5-4a00-8b62-9a556aabc7b5">ffdeeb91-10f9-47ea-a2ca-3431da30be77</OOCacheId>
    <ClipArtFilename xmlns="9d035d7d-02e5-4a00-8b62-9a556aabc7b5" xsi:nil="true"/>
    <OpenTemplate xmlns="9d035d7d-02e5-4a00-8b62-9a556aabc7b5">true</OpenTemplate>
    <TPExecutable xmlns="9d035d7d-02e5-4a00-8b62-9a556aabc7b5" xsi:nil="true"/>
    <LastHandOff xmlns="9d035d7d-02e5-4a00-8b62-9a556aabc7b5" xsi:nil="true"/>
    <TPLaunchHelpLink xmlns="9d035d7d-02e5-4a00-8b62-9a556aabc7b5" xsi:nil="true"/>
    <Providers xmlns="9d035d7d-02e5-4a00-8b62-9a556aabc7b5">PN030009704</Providers>
    <TPAppVersion xmlns="9d035d7d-02e5-4a00-8b62-9a556aabc7b5" xsi:nil="true"/>
    <IsSearchable xmlns="9d035d7d-02e5-4a00-8b62-9a556aabc7b5">false</IsSearchable>
    <EditorialStatus xmlns="9d035d7d-02e5-4a00-8b62-9a556aabc7b5">Complete</EditorialStatus>
    <UALocComments xmlns="9d035d7d-02e5-4a00-8b62-9a556aabc7b5" xsi:nil="true"/>
    <CSXHash xmlns="9d035d7d-02e5-4a00-8b62-9a556aabc7b5">tO9uCapOCpMgjwquADXSTuJttaK7CuCVripfNdryc9U=</CSXHash>
    <DirectSourceMarket xmlns="9d035d7d-02e5-4a00-8b62-9a556aabc7b5" xsi:nil="true"/>
    <DSATActionTaken xmlns="9d035d7d-02e5-4a00-8b62-9a556aabc7b5" xsi:nil="true"/>
    <PolicheckWords xmlns="9d035d7d-02e5-4a00-8b62-9a556aabc7b5" xsi:nil="true"/>
    <BugNumber xmlns="9d035d7d-02e5-4a00-8b62-9a556aabc7b5" xsi:nil="true"/>
    <Downloads xmlns="9d035d7d-02e5-4a00-8b62-9a556aabc7b5">0</Downloads>
    <ThumbnailAssetId xmlns="9d035d7d-02e5-4a00-8b62-9a556aabc7b5" xsi:nil="true"/>
    <TrustLevel xmlns="9d035d7d-02e5-4a00-8b62-9a556aabc7b5">2 Community Trusted</TrustLevel>
    <UALocRecommendation xmlns="9d035d7d-02e5-4a00-8b62-9a556aabc7b5">Localize</UALocRecommendation>
    <TPApplication xmlns="9d035d7d-02e5-4a00-8b62-9a556aabc7b5" xsi:nil="true"/>
    <AssetId xmlns="9d035d7d-02e5-4a00-8b62-9a556aabc7b5">TP101886092</AssetId>
    <APEditor xmlns="9d035d7d-02e5-4a00-8b62-9a556aabc7b5">
      <UserInfo>
        <DisplayName/>
        <AccountId xsi:nil="true"/>
        <AccountType/>
      </UserInfo>
    </APEditor>
    <PrimaryImageGen xmlns="9d035d7d-02e5-4a00-8b62-9a556aabc7b5">true</PrimaryImageGen>
    <TPInstallLocation xmlns="9d035d7d-02e5-4a00-8b62-9a556aabc7b5" xsi:nil="true"/>
    <Manager xmlns="9d035d7d-02e5-4a00-8b62-9a556aabc7b5" xsi:nil="true"/>
    <ParentAssetId xmlns="9d035d7d-02e5-4a00-8b62-9a556aabc7b5">TC101886093</ParentAssetId>
    <SubmitterId xmlns="9d035d7d-02e5-4a00-8b62-9a556aabc7b5">S-1-10-0-3-38398-3743219712</SubmitterId>
    <TemplateStatus xmlns="9d035d7d-02e5-4a00-8b62-9a556aabc7b5" xsi:nil="true"/>
    <APAuthor xmlns="9d035d7d-02e5-4a00-8b62-9a556aabc7b5">
      <UserInfo>
        <DisplayName/>
        <AccountId>555</AccountId>
        <AccountType/>
      </UserInfo>
    </APAuthor>
    <TPCommandLine xmlns="9d035d7d-02e5-4a00-8b62-9a556aabc7b5" xsi:nil="true"/>
    <APDescription xmlns="9d035d7d-02e5-4a00-8b62-9a556aabc7b5">Шаблон подойдет для презентаций любого типа.</APDescription>
    <UAProjectedTotalWords xmlns="9d035d7d-02e5-4a00-8b62-9a556aabc7b5" xsi:nil="true"/>
    <Provider xmlns="9d035d7d-02e5-4a00-8b62-9a556aabc7b5" xsi:nil="true"/>
    <ApprovalLog xmlns="9d035d7d-02e5-4a00-8b62-9a556aabc7b5" xsi:nil="true"/>
    <Component xmlns="91e8d559-4d54-460d-ba58-5d5027f88b4d" xsi:nil="true"/>
    <LastPublishResultLookup xmlns="9d035d7d-02e5-4a00-8b62-9a556aabc7b5" xsi:nil="true"/>
    <BusinessGroup xmlns="9d035d7d-02e5-4a00-8b62-9a556aabc7b5" xsi:nil="true"/>
    <PublishStatusLookup xmlns="9d035d7d-02e5-4a00-8b62-9a556aabc7b5">
      <Value>266288</Value>
      <Value>443835</Value>
    </PublishStatusLookup>
    <SourceTitle xmlns="9d035d7d-02e5-4a00-8b62-9a556aabc7b5" xsi:nil="true"/>
    <AcquiredFrom xmlns="9d035d7d-02e5-4a00-8b62-9a556aabc7b5" xsi:nil="true"/>
    <CSXSubmissionMarket xmlns="9d035d7d-02e5-4a00-8b62-9a556aabc7b5">3</CSXSubmissionMarket>
    <Markets xmlns="9d035d7d-02e5-4a00-8b62-9a556aabc7b5">
      <Value>3</Value>
    </Markets>
    <OriginalSourceMarket xmlns="9d035d7d-02e5-4a00-8b62-9a556aabc7b5" xsi:nil="true"/>
    <ArtSampleDocs xmlns="9d035d7d-02e5-4a00-8b62-9a556aabc7b5" xsi:nil="true"/>
    <ShowIn xmlns="9d035d7d-02e5-4a00-8b62-9a556aabc7b5">Show everywhere</ShowIn>
    <TPClientViewer xmlns="9d035d7d-02e5-4a00-8b62-9a556aabc7b5" xsi:nil="true"/>
    <IntlLangReviewDate xmlns="9d035d7d-02e5-4a00-8b62-9a556aabc7b5" xsi:nil="true"/>
    <TPFriendlyName xmlns="9d035d7d-02e5-4a00-8b62-9a556aabc7b5" xsi:nil="true"/>
    <AverageRating xmlns="9d035d7d-02e5-4a00-8b62-9a556aabc7b5" xsi:nil="true"/>
    <AssetStart xmlns="9d035d7d-02e5-4a00-8b62-9a556aabc7b5">2010-06-03T08:13:25+00:00</AssetStart>
    <TPComponent xmlns="9d035d7d-02e5-4a00-8b62-9a556aabc7b5" xsi:nil="true"/>
    <CrawlForDependencies xmlns="9d035d7d-02e5-4a00-8b62-9a556aabc7b5">false</CrawlForDependencies>
    <FriendlyTitle xmlns="9d035d7d-02e5-4a00-8b62-9a556aabc7b5" xsi:nil="true"/>
    <LastModifiedDateTime xmlns="9d035d7d-02e5-4a00-8b62-9a556aabc7b5" xsi:nil="true"/>
    <LegacyData xmlns="9d035d7d-02e5-4a00-8b62-9a556aabc7b5" xsi:nil="true"/>
    <Milestone xmlns="9d035d7d-02e5-4a00-8b62-9a556aabc7b5" xsi:nil="true"/>
    <TimesCloned xmlns="9d035d7d-02e5-4a00-8b62-9a556aabc7b5" xsi:nil="true"/>
    <ContentItem xmlns="9d035d7d-02e5-4a00-8b62-9a556aabc7b5" xsi:nil="true"/>
    <IsDeleted xmlns="9d035d7d-02e5-4a00-8b62-9a556aabc7b5">false</IsDeleted>
    <UACurrentWords xmlns="9d035d7d-02e5-4a00-8b62-9a556aabc7b5" xsi:nil="true"/>
    <AssetExpire xmlns="9d035d7d-02e5-4a00-8b62-9a556aabc7b5">2100-01-01T00:00:00+00:00</AssetExpire>
    <Description0 xmlns="91e8d559-4d54-460d-ba58-5d5027f88b4d" xsi:nil="true"/>
    <MachineTranslated xmlns="9d035d7d-02e5-4a00-8b62-9a556aabc7b5">false</MachineTranslated>
    <OutputCachingOn xmlns="9d035d7d-02e5-4a00-8b62-9a556aabc7b5">false</OutputCachingOn>
    <PlannedPubDate xmlns="9d035d7d-02e5-4a00-8b62-9a556aabc7b5" xsi:nil="true"/>
    <CSXUpdate xmlns="9d035d7d-02e5-4a00-8b62-9a556aabc7b5">false</CSXUpdate>
    <IntlLangReviewer xmlns="9d035d7d-02e5-4a00-8b62-9a556aabc7b5" xsi:nil="true"/>
    <IntlLocPriority xmlns="9d035d7d-02e5-4a00-8b62-9a556aabc7b5" xsi:nil="true"/>
    <CSXSubmissionDate xmlns="9d035d7d-02e5-4a00-8b62-9a556aabc7b5">2010-06-03T08:13:25+00:00</CSXSubmissionDate>
    <BlockPublish xmlns="9d035d7d-02e5-4a00-8b62-9a556aabc7b5" xsi:nil="true"/>
    <InternalTagsTaxHTField0 xmlns="9d035d7d-02e5-4a00-8b62-9a556aabc7b5">
      <Terms xmlns="http://schemas.microsoft.com/office/infopath/2007/PartnerControls"/>
    </InternalTagsTaxHTField0>
    <LocComments xmlns="9d035d7d-02e5-4a00-8b62-9a556aabc7b5" xsi:nil="true"/>
    <LocProcessedForMarketsLookup xmlns="9d035d7d-02e5-4a00-8b62-9a556aabc7b5" xsi:nil="true"/>
    <LocOverallHandbackStatusLookup xmlns="9d035d7d-02e5-4a00-8b62-9a556aabc7b5" xsi:nil="true"/>
    <LocLastLocAttemptVersionLookup xmlns="9d035d7d-02e5-4a00-8b62-9a556aabc7b5">7</LocLastLocAttemptVersionLookup>
    <LocNewPublishedVersionLookup xmlns="9d035d7d-02e5-4a00-8b62-9a556aabc7b5" xsi:nil="true"/>
    <LocProcessedForHandoffsLookup xmlns="9d035d7d-02e5-4a00-8b62-9a556aabc7b5" xsi:nil="true"/>
    <CampaignTagsTaxHTField0 xmlns="9d035d7d-02e5-4a00-8b62-9a556aabc7b5">
      <Terms xmlns="http://schemas.microsoft.com/office/infopath/2007/PartnerControls"/>
    </CampaignTagsTaxHTField0>
    <LocLastLocAttemptVersionTypeLookup xmlns="9d035d7d-02e5-4a00-8b62-9a556aabc7b5" xsi:nil="true"/>
    <LocOverallLocStatusLookup xmlns="9d035d7d-02e5-4a00-8b62-9a556aabc7b5" xsi:nil="true"/>
    <TaxCatchAll xmlns="9d035d7d-02e5-4a00-8b62-9a556aabc7b5"/>
    <LocRecommendedHandoff xmlns="9d035d7d-02e5-4a00-8b62-9a556aabc7b5" xsi:nil="true"/>
    <LocalizationTagsTaxHTField0 xmlns="9d035d7d-02e5-4a00-8b62-9a556aabc7b5">
      <Terms xmlns="http://schemas.microsoft.com/office/infopath/2007/PartnerControls"/>
    </LocalizationTagsTaxHTField0>
    <LocPublishedDependentAssetsLookup xmlns="9d035d7d-02e5-4a00-8b62-9a556aabc7b5" xsi:nil="true"/>
    <LocPublishedLinkedAssetsLookup xmlns="9d035d7d-02e5-4a00-8b62-9a556aabc7b5" xsi:nil="true"/>
    <RecommendationsModifier xmlns="9d035d7d-02e5-4a00-8b62-9a556aabc7b5" xsi:nil="true"/>
    <LocManualTestRequired xmlns="9d035d7d-02e5-4a00-8b62-9a556aabc7b5" xsi:nil="true"/>
    <ScenarioTagsTaxHTField0 xmlns="9d035d7d-02e5-4a00-8b62-9a556aabc7b5">
      <Terms xmlns="http://schemas.microsoft.com/office/infopath/2007/PartnerControls"/>
    </ScenarioTagsTaxHTField0>
    <FeatureTagsTaxHTField0 xmlns="9d035d7d-02e5-4a00-8b62-9a556aabc7b5">
      <Terms xmlns="http://schemas.microsoft.com/office/infopath/2007/PartnerControls"/>
    </FeatureTagsTaxHTField0>
    <LocOverallPreviewStatusLookup xmlns="9d035d7d-02e5-4a00-8b62-9a556aabc7b5" xsi:nil="true"/>
    <LocOverallPublishStatusLookup xmlns="9d035d7d-02e5-4a00-8b62-9a556aabc7b5" xsi:nil="true"/>
    <OriginalRelease xmlns="9d035d7d-02e5-4a00-8b62-9a556aabc7b5">14</OriginalRelease>
    <LocMarketGroupTiers2 xmlns="9d035d7d-02e5-4a00-8b62-9a556aabc7b5" xsi:nil="true"/>
  </documentManagement>
</p:properties>
</file>

<file path=customXml/itemProps1.xml><?xml version="1.0" encoding="utf-8"?>
<ds:datastoreItem xmlns:ds="http://schemas.openxmlformats.org/officeDocument/2006/customXml" ds:itemID="{A1782E29-4C82-4481-A2A7-41C874A56A02}">
  <ds:schemaRefs>
    <ds:schemaRef ds:uri="http://schemas.microsoft.com/sharepoint/v3/contenttype/forms"/>
  </ds:schemaRefs>
</ds:datastoreItem>
</file>

<file path=customXml/itemProps2.xml><?xml version="1.0" encoding="utf-8"?>
<ds:datastoreItem xmlns:ds="http://schemas.openxmlformats.org/officeDocument/2006/customXml" ds:itemID="{2F90CC67-3621-489D-A97C-6D2F4E2412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35d7d-02e5-4a00-8b62-9a556aabc7b5"/>
    <ds:schemaRef ds:uri="91e8d559-4d54-460d-ba58-5d5027f88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E5D55E-03D7-414C-9571-BC1CC160DF0B}">
  <ds:schemaRefs>
    <ds:schemaRef ds:uri="http://schemas.microsoft.com/office/2006/metadata/properties"/>
    <ds:schemaRef ds:uri="http://schemas.microsoft.com/office/infopath/2007/PartnerControls"/>
    <ds:schemaRef ds:uri="9d035d7d-02e5-4a00-8b62-9a556aabc7b5"/>
    <ds:schemaRef ds:uri="91e8d559-4d54-460d-ba58-5d5027f88b4d"/>
  </ds:schemaRefs>
</ds:datastoreItem>
</file>

<file path=docProps/app.xml><?xml version="1.0" encoding="utf-8"?>
<Properties xmlns="http://schemas.openxmlformats.org/officeDocument/2006/extended-properties" xmlns:vt="http://schemas.openxmlformats.org/officeDocument/2006/docPropsVTypes">
  <Template>Ion</Template>
  <TotalTime>42</TotalTime>
  <Words>300</Words>
  <Application>Microsoft Office PowerPoint</Application>
  <PresentationFormat>Экран (4:3)</PresentationFormat>
  <Paragraphs>17</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Century Gothic</vt:lpstr>
      <vt:lpstr>Times New Roman</vt:lpstr>
      <vt:lpstr>Wingdings 3</vt:lpstr>
      <vt:lpstr>Ион</vt:lpstr>
      <vt:lpstr>Разработка системы навигации внутри помещения с использованием визуальных меток</vt:lpstr>
      <vt:lpstr>Введение </vt:lpstr>
      <vt:lpstr>Введение </vt:lpstr>
      <vt:lpstr>Визуальные метки</vt:lpstr>
      <vt:lpstr>Визуальные метки</vt:lpstr>
      <vt:lpstr>Визуальные метки</vt:lpstr>
      <vt:lpstr>Презентация PowerPoint</vt:lpstr>
      <vt:lpstr>Метод отслеживания местоположения  </vt:lpstr>
      <vt:lpstr>Задача Perspective-n-Point (PnP)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планирования траектории для робототехнической платформы с автомобильной кинематикой</dc:title>
  <dc:creator>артем романюк</dc:creator>
  <cp:lastModifiedBy>валерий филин</cp:lastModifiedBy>
  <cp:revision>7</cp:revision>
  <dcterms:created xsi:type="dcterms:W3CDTF">2025-02-24T07:12:13Z</dcterms:created>
  <dcterms:modified xsi:type="dcterms:W3CDTF">2025-02-25T08:34:22Z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0x010100BB2780C3CC07BD4BAA623FF9571645580400D1570604EA743043A2641365C0E91715</vt:lpwstr>
  </property>
  <property fmtid="{D5CDD505-2E9C-101B-9397-08002B2CF9AE}" pid="3" name="ImageGenCounter">
    <vt:i4>0</vt:i4>
  </property>
  <property fmtid="{D5CDD505-2E9C-101B-9397-08002B2CF9AE}" pid="4" name="ImageGenStatus">
    <vt:i4>0</vt:i4>
  </property>
  <property fmtid="{D5CDD505-2E9C-101B-9397-08002B2CF9AE}" pid="5" name="PolicheckStatus">
    <vt:i4>3</vt:i4>
  </property>
  <property fmtid="{D5CDD505-2E9C-101B-9397-08002B2CF9AE}" pid="6" name="Applications">
    <vt:lpwstr>53;#;#407;#</vt:lpwstr>
  </property>
  <property fmtid="{D5CDD505-2E9C-101B-9397-08002B2CF9AE}" pid="7" name="PolicheckCounter">
    <vt:i4>1</vt:i4>
  </property>
  <property fmtid="{D5CDD505-2E9C-101B-9397-08002B2CF9AE}" pid="8" name="ImageGenTimestamp">
    <vt:filetime>2010-06-03T08:13:25Z</vt:filetime>
  </property>
  <property fmtid="{D5CDD505-2E9C-101B-9397-08002B2CF9AE}" pid="9" name="PolicheckTimestamp">
    <vt:filetime>2011-04-27T19:05:17Z</vt:filetime>
  </property>
</Properties>
</file>