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8" r:id="rId4"/>
  </p:sldMasterIdLst>
  <p:notesMasterIdLst>
    <p:notesMasterId r:id="rId46"/>
  </p:notesMasterIdLst>
  <p:sldIdLst>
    <p:sldId id="320" r:id="rId5"/>
    <p:sldId id="321" r:id="rId6"/>
    <p:sldId id="258" r:id="rId7"/>
    <p:sldId id="263" r:id="rId8"/>
    <p:sldId id="305" r:id="rId9"/>
    <p:sldId id="264" r:id="rId10"/>
    <p:sldId id="322" r:id="rId11"/>
    <p:sldId id="268" r:id="rId12"/>
    <p:sldId id="269" r:id="rId13"/>
    <p:sldId id="270" r:id="rId14"/>
    <p:sldId id="271" r:id="rId15"/>
    <p:sldId id="306" r:id="rId16"/>
    <p:sldId id="307" r:id="rId17"/>
    <p:sldId id="308" r:id="rId18"/>
    <p:sldId id="309" r:id="rId19"/>
    <p:sldId id="310" r:id="rId20"/>
    <p:sldId id="311" r:id="rId21"/>
    <p:sldId id="312" r:id="rId22"/>
    <p:sldId id="313" r:id="rId23"/>
    <p:sldId id="314" r:id="rId24"/>
    <p:sldId id="315" r:id="rId25"/>
    <p:sldId id="282" r:id="rId26"/>
    <p:sldId id="348" r:id="rId27"/>
    <p:sldId id="350" r:id="rId28"/>
    <p:sldId id="351" r:id="rId29"/>
    <p:sldId id="352" r:id="rId30"/>
    <p:sldId id="283" r:id="rId31"/>
    <p:sldId id="343" r:id="rId32"/>
    <p:sldId id="288" r:id="rId33"/>
    <p:sldId id="344" r:id="rId34"/>
    <p:sldId id="293" r:id="rId35"/>
    <p:sldId id="353" r:id="rId36"/>
    <p:sldId id="299" r:id="rId37"/>
    <p:sldId id="354" r:id="rId38"/>
    <p:sldId id="355" r:id="rId39"/>
    <p:sldId id="356" r:id="rId40"/>
    <p:sldId id="319" r:id="rId41"/>
    <p:sldId id="318" r:id="rId42"/>
    <p:sldId id="296" r:id="rId43"/>
    <p:sldId id="297" r:id="rId44"/>
    <p:sldId id="298" r:id="rId45"/>
  </p:sldIdLst>
  <p:sldSz cx="9144000" cy="5143500" type="screen16x9"/>
  <p:notesSz cx="6858000" cy="9144000"/>
  <p:embeddedFontLst>
    <p:embeddedFont>
      <p:font typeface="Helvetica Neue" panose="020B0604020202020204" charset="0"/>
      <p:regular r:id="rId47"/>
      <p:bold r:id="rId48"/>
      <p:italic r:id="rId49"/>
      <p:boldItalic r:id="rId50"/>
    </p:embeddedFont>
    <p:embeddedFont>
      <p:font typeface="Proxima Nova" panose="020B0604020202020204" charset="0"/>
      <p:regular r:id="rId51"/>
      <p:bold r:id="rId52"/>
      <p:italic r:id="rId53"/>
      <p:boldItalic r:id="rId54"/>
    </p:embeddedFont>
    <p:embeddedFont>
      <p:font typeface="Roboto" panose="02000000000000000000" pitchFamily="2" charset="0"/>
      <p:regular r:id="rId55"/>
      <p:bold r:id="rId56"/>
      <p:italic r:id="rId57"/>
      <p:boldItalic r:id="rId58"/>
    </p:embeddedFont>
    <p:embeddedFont>
      <p:font typeface="Roboto Light" panose="02000000000000000000" pitchFamily="2" charset="0"/>
      <p:regular r:id="rId59"/>
      <p:bold r:id="rId60"/>
      <p:italic r:id="rId61"/>
      <p:boldItalic r:id="rId62"/>
    </p:embeddedFont>
    <p:embeddedFont>
      <p:font typeface="Roboto Thin" panose="02000000000000000000" pitchFamily="2" charset="0"/>
      <p:regular r:id="rId63"/>
      <p:bold r:id="rId64"/>
      <p:italic r:id="rId65"/>
      <p:boldItalic r:id="rId6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3F07B12-FAE0-28AD-E538-EEDF72EBCEF7}" name="Noyan, Alican" initials="NA" userId="S::noyan.a@buas.nl::f2106684-872a-4b1d-b983-18c991c41330"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64D4AE7-FFBC-431D-9275-528F30A785D3}">
  <a:tblStyle styleId="{764D4AE7-FFBC-431D-9275-528F30A785D3}"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40"/>
    <p:restoredTop sz="75622" autoAdjust="0"/>
  </p:normalViewPr>
  <p:slideViewPr>
    <p:cSldViewPr snapToGrid="0">
      <p:cViewPr varScale="1">
        <p:scale>
          <a:sx n="111" d="100"/>
          <a:sy n="111" d="100"/>
        </p:scale>
        <p:origin x="1752" y="10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font" Target="fonts/font1.fntdata"/><Relationship Id="rId63" Type="http://schemas.openxmlformats.org/officeDocument/2006/relationships/font" Target="fonts/font17.fntdata"/><Relationship Id="rId68" Type="http://schemas.openxmlformats.org/officeDocument/2006/relationships/viewProps" Target="viewProps.xml"/><Relationship Id="rId7" Type="http://schemas.openxmlformats.org/officeDocument/2006/relationships/slide" Target="slides/slide3.xml"/><Relationship Id="rId71"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font" Target="fonts/font7.fntdata"/><Relationship Id="rId58" Type="http://schemas.openxmlformats.org/officeDocument/2006/relationships/font" Target="fonts/font12.fntdata"/><Relationship Id="rId66" Type="http://schemas.openxmlformats.org/officeDocument/2006/relationships/font" Target="fonts/font20.fntdata"/><Relationship Id="rId5" Type="http://schemas.openxmlformats.org/officeDocument/2006/relationships/slide" Target="slides/slide1.xml"/><Relationship Id="rId61" Type="http://schemas.openxmlformats.org/officeDocument/2006/relationships/font" Target="fonts/font15.fntdata"/><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font" Target="fonts/font2.fntdata"/><Relationship Id="rId56" Type="http://schemas.openxmlformats.org/officeDocument/2006/relationships/font" Target="fonts/font10.fntdata"/><Relationship Id="rId64" Type="http://schemas.openxmlformats.org/officeDocument/2006/relationships/font" Target="fonts/font18.fntdata"/><Relationship Id="rId69"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font" Target="fonts/font5.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59" Type="http://schemas.openxmlformats.org/officeDocument/2006/relationships/font" Target="fonts/font13.fntdata"/><Relationship Id="rId67"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font" Target="fonts/font8.fntdata"/><Relationship Id="rId62" Type="http://schemas.openxmlformats.org/officeDocument/2006/relationships/font" Target="fonts/font16.fntdata"/><Relationship Id="rId7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3.fntdata"/><Relationship Id="rId57" Type="http://schemas.openxmlformats.org/officeDocument/2006/relationships/font" Target="fonts/font11.fntdata"/><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font" Target="fonts/font6.fntdata"/><Relationship Id="rId60" Type="http://schemas.openxmlformats.org/officeDocument/2006/relationships/font" Target="fonts/font14.fntdata"/><Relationship Id="rId65" Type="http://schemas.openxmlformats.org/officeDocument/2006/relationships/font" Target="fonts/font19.fntdata"/><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font" Target="fonts/font4.fntdata"/><Relationship Id="rId55"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6b4f495656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6b4f495656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83444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77827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82411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7772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39993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5870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93011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5233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6b4f495656_0_6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6b4f495656_0_6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24826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60811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6b4f495656_0_6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6b4f495656_0_6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MUST BE COMPLETED IN WEEK 8, BUT SHOULD BE UPDATED REGULARLY</a:t>
            </a:r>
          </a:p>
          <a:p>
            <a:pPr marL="0" lvl="0" indent="0" algn="l" rtl="0">
              <a:spcBef>
                <a:spcPts val="0"/>
              </a:spcBef>
              <a:spcAft>
                <a:spcPts val="0"/>
              </a:spcAft>
              <a:buNone/>
            </a:pPr>
            <a:endParaRPr dirty="0"/>
          </a:p>
          <a:p>
            <a:pPr marL="0" lvl="0" indent="0" algn="l" rtl="0">
              <a:spcBef>
                <a:spcPts val="0"/>
              </a:spcBef>
              <a:spcAft>
                <a:spcPts val="0"/>
              </a:spcAft>
              <a:buNone/>
            </a:pPr>
            <a:r>
              <a:rPr lang="en" dirty="0"/>
              <a:t>This is where you link your evidence to each of the Intended Learning Outcomes of this block.</a:t>
            </a: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a:extLst>
            <a:ext uri="{FF2B5EF4-FFF2-40B4-BE49-F238E27FC236}">
              <a16:creationId xmlns:a16="http://schemas.microsoft.com/office/drawing/2014/main" id="{B85DEB1A-6FA7-A1CE-E2A4-AC46AF33F0E6}"/>
            </a:ext>
          </a:extLst>
        </p:cNvPr>
        <p:cNvGrpSpPr/>
        <p:nvPr/>
      </p:nvGrpSpPr>
      <p:grpSpPr>
        <a:xfrm>
          <a:off x="0" y="0"/>
          <a:ext cx="0" cy="0"/>
          <a:chOff x="0" y="0"/>
          <a:chExt cx="0" cy="0"/>
        </a:xfrm>
      </p:grpSpPr>
      <p:sp>
        <p:nvSpPr>
          <p:cNvPr id="360" name="Google Shape;360;g6b4f495656_0_703:notes">
            <a:extLst>
              <a:ext uri="{FF2B5EF4-FFF2-40B4-BE49-F238E27FC236}">
                <a16:creationId xmlns:a16="http://schemas.microsoft.com/office/drawing/2014/main" id="{B0B1C836-CD14-98ED-E7FE-333C7BF47D3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6b4f495656_0_703:notes">
            <a:extLst>
              <a:ext uri="{FF2B5EF4-FFF2-40B4-BE49-F238E27FC236}">
                <a16:creationId xmlns:a16="http://schemas.microsoft.com/office/drawing/2014/main" id="{E7052119-252F-F9C6-92DC-3E5E32FC74F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23171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a:extLst>
            <a:ext uri="{FF2B5EF4-FFF2-40B4-BE49-F238E27FC236}">
              <a16:creationId xmlns:a16="http://schemas.microsoft.com/office/drawing/2014/main" id="{008F5683-B67D-2CBD-C81A-708B8497270C}"/>
            </a:ext>
          </a:extLst>
        </p:cNvPr>
        <p:cNvGrpSpPr/>
        <p:nvPr/>
      </p:nvGrpSpPr>
      <p:grpSpPr>
        <a:xfrm>
          <a:off x="0" y="0"/>
          <a:ext cx="0" cy="0"/>
          <a:chOff x="0" y="0"/>
          <a:chExt cx="0" cy="0"/>
        </a:xfrm>
      </p:grpSpPr>
      <p:sp>
        <p:nvSpPr>
          <p:cNvPr id="390" name="Google Shape;390;g6b602ea5a7_1_270:notes">
            <a:extLst>
              <a:ext uri="{FF2B5EF4-FFF2-40B4-BE49-F238E27FC236}">
                <a16:creationId xmlns:a16="http://schemas.microsoft.com/office/drawing/2014/main" id="{3C52C5B8-4638-4170-DF38-C28390DFF2E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6b602ea5a7_1_270:notes">
            <a:extLst>
              <a:ext uri="{FF2B5EF4-FFF2-40B4-BE49-F238E27FC236}">
                <a16:creationId xmlns:a16="http://schemas.microsoft.com/office/drawing/2014/main" id="{1DBD52B1-D403-449A-6E21-A9D87A3D7C4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78385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a:extLst>
            <a:ext uri="{FF2B5EF4-FFF2-40B4-BE49-F238E27FC236}">
              <a16:creationId xmlns:a16="http://schemas.microsoft.com/office/drawing/2014/main" id="{D75AA9B3-F89E-5B70-571A-16B161965AB7}"/>
            </a:ext>
          </a:extLst>
        </p:cNvPr>
        <p:cNvGrpSpPr/>
        <p:nvPr/>
      </p:nvGrpSpPr>
      <p:grpSpPr>
        <a:xfrm>
          <a:off x="0" y="0"/>
          <a:ext cx="0" cy="0"/>
          <a:chOff x="0" y="0"/>
          <a:chExt cx="0" cy="0"/>
        </a:xfrm>
      </p:grpSpPr>
      <p:sp>
        <p:nvSpPr>
          <p:cNvPr id="360" name="Google Shape;360;g6b4f495656_0_703:notes">
            <a:extLst>
              <a:ext uri="{FF2B5EF4-FFF2-40B4-BE49-F238E27FC236}">
                <a16:creationId xmlns:a16="http://schemas.microsoft.com/office/drawing/2014/main" id="{A189C570-8A9F-8ABB-1A35-974096EF4EF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6b4f495656_0_703:notes">
            <a:extLst>
              <a:ext uri="{FF2B5EF4-FFF2-40B4-BE49-F238E27FC236}">
                <a16:creationId xmlns:a16="http://schemas.microsoft.com/office/drawing/2014/main" id="{E1737BC3-72A0-1A69-E468-6E07AE7ACF8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28637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a:extLst>
            <a:ext uri="{FF2B5EF4-FFF2-40B4-BE49-F238E27FC236}">
              <a16:creationId xmlns:a16="http://schemas.microsoft.com/office/drawing/2014/main" id="{603F9865-F1A8-DE5D-9767-61C160AB0BC1}"/>
            </a:ext>
          </a:extLst>
        </p:cNvPr>
        <p:cNvGrpSpPr/>
        <p:nvPr/>
      </p:nvGrpSpPr>
      <p:grpSpPr>
        <a:xfrm>
          <a:off x="0" y="0"/>
          <a:ext cx="0" cy="0"/>
          <a:chOff x="0" y="0"/>
          <a:chExt cx="0" cy="0"/>
        </a:xfrm>
      </p:grpSpPr>
      <p:sp>
        <p:nvSpPr>
          <p:cNvPr id="390" name="Google Shape;390;g6b602ea5a7_1_270:notes">
            <a:extLst>
              <a:ext uri="{FF2B5EF4-FFF2-40B4-BE49-F238E27FC236}">
                <a16:creationId xmlns:a16="http://schemas.microsoft.com/office/drawing/2014/main" id="{180F8DAD-B5A2-73B2-B3F3-FBC034B29A8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6b602ea5a7_1_270:notes">
            <a:extLst>
              <a:ext uri="{FF2B5EF4-FFF2-40B4-BE49-F238E27FC236}">
                <a16:creationId xmlns:a16="http://schemas.microsoft.com/office/drawing/2014/main" id="{6C82408E-333F-6781-F756-BC7B9F8CC57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59994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6b4f495656_0_7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6b4f495656_0_7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6b602ea5a7_1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6b602ea5a7_1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67210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6b4f495656_0_7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6b4f495656_0_7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6b4f495656_0_6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6b4f495656_0_6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6b602ea5a7_1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6b602ea5a7_1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267210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6b4f495656_0_7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6b4f495656_0_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a:extLst>
            <a:ext uri="{FF2B5EF4-FFF2-40B4-BE49-F238E27FC236}">
              <a16:creationId xmlns:a16="http://schemas.microsoft.com/office/drawing/2014/main" id="{1EAF3E3B-EE88-7241-24FA-FB0FDA70EE37}"/>
            </a:ext>
          </a:extLst>
        </p:cNvPr>
        <p:cNvGrpSpPr/>
        <p:nvPr/>
      </p:nvGrpSpPr>
      <p:grpSpPr>
        <a:xfrm>
          <a:off x="0" y="0"/>
          <a:ext cx="0" cy="0"/>
          <a:chOff x="0" y="0"/>
          <a:chExt cx="0" cy="0"/>
        </a:xfrm>
      </p:grpSpPr>
      <p:sp>
        <p:nvSpPr>
          <p:cNvPr id="390" name="Google Shape;390;g6b602ea5a7_1_270:notes">
            <a:extLst>
              <a:ext uri="{FF2B5EF4-FFF2-40B4-BE49-F238E27FC236}">
                <a16:creationId xmlns:a16="http://schemas.microsoft.com/office/drawing/2014/main" id="{79417FF5-9EEA-D677-CD87-C8A1B0E666D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6b602ea5a7_1_270:notes">
            <a:extLst>
              <a:ext uri="{FF2B5EF4-FFF2-40B4-BE49-F238E27FC236}">
                <a16:creationId xmlns:a16="http://schemas.microsoft.com/office/drawing/2014/main" id="{C9FE7F3B-9941-0491-4949-652B2BFED8B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707059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6b4f495656_0_7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6b4f495656_0_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38975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a:extLst>
            <a:ext uri="{FF2B5EF4-FFF2-40B4-BE49-F238E27FC236}">
              <a16:creationId xmlns:a16="http://schemas.microsoft.com/office/drawing/2014/main" id="{34909CAE-3F3F-4B21-89DE-29BDFB708507}"/>
            </a:ext>
          </a:extLst>
        </p:cNvPr>
        <p:cNvGrpSpPr/>
        <p:nvPr/>
      </p:nvGrpSpPr>
      <p:grpSpPr>
        <a:xfrm>
          <a:off x="0" y="0"/>
          <a:ext cx="0" cy="0"/>
          <a:chOff x="0" y="0"/>
          <a:chExt cx="0" cy="0"/>
        </a:xfrm>
      </p:grpSpPr>
      <p:sp>
        <p:nvSpPr>
          <p:cNvPr id="390" name="Google Shape;390;g6b602ea5a7_1_270:notes">
            <a:extLst>
              <a:ext uri="{FF2B5EF4-FFF2-40B4-BE49-F238E27FC236}">
                <a16:creationId xmlns:a16="http://schemas.microsoft.com/office/drawing/2014/main" id="{A9C3E4AA-5379-E430-ECCB-3BBBF9E9373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6b602ea5a7_1_270:notes">
            <a:extLst>
              <a:ext uri="{FF2B5EF4-FFF2-40B4-BE49-F238E27FC236}">
                <a16:creationId xmlns:a16="http://schemas.microsoft.com/office/drawing/2014/main" id="{936EFC2A-F76A-1E45-68C9-3619C73707F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023358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a:extLst>
            <a:ext uri="{FF2B5EF4-FFF2-40B4-BE49-F238E27FC236}">
              <a16:creationId xmlns:a16="http://schemas.microsoft.com/office/drawing/2014/main" id="{A7A64B75-D80D-FB27-17E5-BE946B3BF93E}"/>
            </a:ext>
          </a:extLst>
        </p:cNvPr>
        <p:cNvGrpSpPr/>
        <p:nvPr/>
      </p:nvGrpSpPr>
      <p:grpSpPr>
        <a:xfrm>
          <a:off x="0" y="0"/>
          <a:ext cx="0" cy="0"/>
          <a:chOff x="0" y="0"/>
          <a:chExt cx="0" cy="0"/>
        </a:xfrm>
      </p:grpSpPr>
      <p:sp>
        <p:nvSpPr>
          <p:cNvPr id="464" name="Google Shape;464;g6b4f495656_0_721:notes">
            <a:extLst>
              <a:ext uri="{FF2B5EF4-FFF2-40B4-BE49-F238E27FC236}">
                <a16:creationId xmlns:a16="http://schemas.microsoft.com/office/drawing/2014/main" id="{D076FC7A-6A3D-0B34-3BE4-B93661BC409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6b4f495656_0_721:notes">
            <a:extLst>
              <a:ext uri="{FF2B5EF4-FFF2-40B4-BE49-F238E27FC236}">
                <a16:creationId xmlns:a16="http://schemas.microsoft.com/office/drawing/2014/main" id="{61ADC1B1-4197-B29F-6D7F-66DD2DAD27F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824388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a:extLst>
            <a:ext uri="{FF2B5EF4-FFF2-40B4-BE49-F238E27FC236}">
              <a16:creationId xmlns:a16="http://schemas.microsoft.com/office/drawing/2014/main" id="{9DD389EE-8348-CF6B-B706-CFF2E6EDEBFA}"/>
            </a:ext>
          </a:extLst>
        </p:cNvPr>
        <p:cNvGrpSpPr/>
        <p:nvPr/>
      </p:nvGrpSpPr>
      <p:grpSpPr>
        <a:xfrm>
          <a:off x="0" y="0"/>
          <a:ext cx="0" cy="0"/>
          <a:chOff x="0" y="0"/>
          <a:chExt cx="0" cy="0"/>
        </a:xfrm>
      </p:grpSpPr>
      <p:sp>
        <p:nvSpPr>
          <p:cNvPr id="390" name="Google Shape;390;g6b602ea5a7_1_270:notes">
            <a:extLst>
              <a:ext uri="{FF2B5EF4-FFF2-40B4-BE49-F238E27FC236}">
                <a16:creationId xmlns:a16="http://schemas.microsoft.com/office/drawing/2014/main" id="{08A77F27-E30E-ED0A-8C66-489034E8BF6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6b602ea5a7_1_270:notes">
            <a:extLst>
              <a:ext uri="{FF2B5EF4-FFF2-40B4-BE49-F238E27FC236}">
                <a16:creationId xmlns:a16="http://schemas.microsoft.com/office/drawing/2014/main" id="{7CEA6612-6363-2031-513D-430EEA777C3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180818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6b4f495656_0_7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6b4f495656_0_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764803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6b602ea5a7_1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6b602ea5a7_1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02684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6b4f495656_0_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6b4f495656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MUST BE COMPLETED IN WEEK 8</a:t>
            </a:r>
          </a:p>
          <a:p>
            <a:pPr marL="0" lvl="0" indent="0" algn="l" rtl="0">
              <a:spcBef>
                <a:spcPts val="0"/>
              </a:spcBef>
              <a:spcAft>
                <a:spcPts val="0"/>
              </a:spcAft>
              <a:buNone/>
            </a:pPr>
            <a:endParaRPr/>
          </a:p>
          <a:p>
            <a:pPr marL="0" lvl="0" indent="0" algn="l" rtl="0">
              <a:spcBef>
                <a:spcPts val="0"/>
              </a:spcBef>
              <a:spcAft>
                <a:spcPts val="0"/>
              </a:spcAft>
              <a:buNone/>
            </a:pPr>
            <a:r>
              <a:rPr lang="en" dirty="0"/>
              <a:t>Summative reflection on your progress during the block including a critical assessment of everything you did and learned during the block. This is a comprehensive review of everything recorded in Section B, evaluated against the goals and planning laid out in Section A.</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6b4f495656_0_6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6b4f495656_0_6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MUST BE UPDATED EVERY WEEK</a:t>
            </a:r>
          </a:p>
          <a:p>
            <a:pPr marL="0" lvl="0" indent="0" algn="l" rtl="0">
              <a:spcBef>
                <a:spcPts val="0"/>
              </a:spcBef>
              <a:spcAft>
                <a:spcPts val="0"/>
              </a:spcAft>
              <a:buNone/>
            </a:pPr>
            <a:endParaRPr dirty="0"/>
          </a:p>
          <a:p>
            <a:pPr marL="0" lvl="0" indent="0" algn="l" rtl="0">
              <a:spcBef>
                <a:spcPts val="0"/>
              </a:spcBef>
              <a:spcAft>
                <a:spcPts val="0"/>
              </a:spcAft>
              <a:buNone/>
            </a:pPr>
            <a:r>
              <a:rPr lang="en" dirty="0"/>
              <a:t>This is simply a log (journal) of what you do each day, and what you learn from it. It is your responsibility to update this regularly and frequently. Be sure to include working links to any specific evidence you are referencing (and make sure that you share your docs with the teaching team). Note: some of the required information may be captured in production documents such as your work log or peer reviews. </a:t>
            </a:r>
          </a:p>
          <a:p>
            <a:pPr marL="0" lvl="0" indent="0" algn="l" rtl="0">
              <a:spcBef>
                <a:spcPts val="0"/>
              </a:spcBef>
              <a:spcAft>
                <a:spcPts val="0"/>
              </a:spcAft>
              <a:buNone/>
            </a:pPr>
            <a:endParaRPr dirty="0"/>
          </a:p>
          <a:p>
            <a:pPr marL="0" lvl="0" indent="0" algn="l" rtl="0">
              <a:spcBef>
                <a:spcPts val="0"/>
              </a:spcBef>
              <a:spcAft>
                <a:spcPts val="0"/>
              </a:spcAft>
              <a:buNone/>
            </a:pPr>
            <a:r>
              <a:rPr lang="en" dirty="0"/>
              <a:t>In such cases, you simply need to provide links to those artifacts and may include any explanatory comment or reflection you feel is appropriate. </a:t>
            </a:r>
            <a:endParaRPr dirty="0"/>
          </a:p>
          <a:p>
            <a:pPr marL="0" lvl="0" indent="0" algn="l" rtl="0">
              <a:spcBef>
                <a:spcPts val="0"/>
              </a:spcBef>
              <a:spcAft>
                <a:spcPts val="0"/>
              </a:spcAft>
              <a:buNone/>
            </a:pPr>
            <a:r>
              <a:rPr lang="en" dirty="0"/>
              <a:t>(Some reflection is almost always a good idea as it provides the foundation for Section C.)</a:t>
            </a:r>
            <a:endParaRPr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6b602ea5a7_1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6b602ea5a7_1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6b602ea5a7_1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1" name="Google Shape;511;g6b602ea5a7_1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6b4f495656_0_6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6b4f495656_0_6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MUST BE UPDATED EVERY WEEK</a:t>
            </a:r>
            <a:endParaRPr/>
          </a:p>
          <a:p>
            <a:pPr marL="0" lvl="0" indent="0" algn="l" rtl="0">
              <a:spcBef>
                <a:spcPts val="0"/>
              </a:spcBef>
              <a:spcAft>
                <a:spcPts val="0"/>
              </a:spcAft>
              <a:buNone/>
            </a:pPr>
            <a:endParaRPr lang="en"/>
          </a:p>
          <a:p>
            <a:pPr marL="0" lvl="0" indent="0" algn="l" rtl="0">
              <a:spcBef>
                <a:spcPts val="0"/>
              </a:spcBef>
              <a:spcAft>
                <a:spcPts val="0"/>
              </a:spcAft>
              <a:buNone/>
            </a:pPr>
            <a:r>
              <a:rPr lang="en"/>
              <a:t>This is simply a log (journal) of what you do each day, and what you learn from it. It is your responsibility to update this regularly and frequently. Be sure to include working links to any specific evidence you are referencing (and make sure that you share your docs with the teaching team). </a:t>
            </a:r>
          </a:p>
          <a:p>
            <a:pPr marL="0" lvl="0" indent="0" algn="l" rtl="0">
              <a:spcBef>
                <a:spcPts val="0"/>
              </a:spcBef>
              <a:spcAft>
                <a:spcPts val="0"/>
              </a:spcAft>
              <a:buNone/>
            </a:pPr>
            <a:endParaRPr lang="en"/>
          </a:p>
          <a:p>
            <a:pPr marL="0" lvl="0" indent="0" algn="l" rtl="0">
              <a:spcBef>
                <a:spcPts val="0"/>
              </a:spcBef>
              <a:spcAft>
                <a:spcPts val="0"/>
              </a:spcAft>
              <a:buNone/>
            </a:pPr>
            <a:r>
              <a:rPr lang="en"/>
              <a:t>Note: some of the required information may be captured in production documents such as your work log or peer reviews. In such cases, you simply need to provide links to those artifacts and may include any explanatory comment or reflection you feel is appropriate. </a:t>
            </a:r>
            <a:endParaRPr/>
          </a:p>
          <a:p>
            <a:pPr marL="0" lvl="0" indent="0" algn="l" rtl="0">
              <a:spcBef>
                <a:spcPts val="0"/>
              </a:spcBef>
              <a:spcAft>
                <a:spcPts val="0"/>
              </a:spcAft>
              <a:buNone/>
            </a:pPr>
            <a:r>
              <a:rPr lang="en"/>
              <a:t>(Some reflection is almost always a good idea as it provides the foundation for Section C.)</a:t>
            </a:r>
            <a:endParaRPr/>
          </a:p>
        </p:txBody>
      </p:sp>
    </p:spTree>
    <p:extLst>
      <p:ext uri="{BB962C8B-B14F-4D97-AF65-F5344CB8AC3E}">
        <p14:creationId xmlns:p14="http://schemas.microsoft.com/office/powerpoint/2010/main" val="3267376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75e44ff1a3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75e44ff1a3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75e44ff1a3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75e44ff1a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75e44ff1a3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75e44ff1a3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6b602ea5a7_1_5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6b602ea5a7_1_5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_1">
    <p:bg>
      <p:bgPr>
        <a:solidFill>
          <a:srgbClr val="EC781C"/>
        </a:solidFill>
        <a:effectLst/>
      </p:bgPr>
    </p:bg>
    <p:spTree>
      <p:nvGrpSpPr>
        <p:cNvPr id="1" name="Shape 9"/>
        <p:cNvGrpSpPr/>
        <p:nvPr/>
      </p:nvGrpSpPr>
      <p:grpSpPr>
        <a:xfrm>
          <a:off x="0" y="0"/>
          <a:ext cx="0" cy="0"/>
          <a:chOff x="0" y="0"/>
          <a:chExt cx="0" cy="0"/>
        </a:xfrm>
      </p:grpSpPr>
      <p:sp>
        <p:nvSpPr>
          <p:cNvPr id="10" name="Google Shape;10;p2"/>
          <p:cNvSpPr/>
          <p:nvPr/>
        </p:nvSpPr>
        <p:spPr>
          <a:xfrm>
            <a:off x="3109025" y="-1200"/>
            <a:ext cx="6035100" cy="51462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0" y="4363525"/>
            <a:ext cx="9144000" cy="777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657600" y="548650"/>
            <a:ext cx="4937700" cy="32643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1800"/>
              <a:buNone/>
              <a:defRPr sz="1800">
                <a:solidFill>
                  <a:srgbClr val="FFFFFF"/>
                </a:solidFill>
              </a:defRPr>
            </a:lvl1pPr>
            <a:lvl2pPr lvl="1" algn="ctr" rtl="0">
              <a:spcBef>
                <a:spcPts val="0"/>
              </a:spcBef>
              <a:spcAft>
                <a:spcPts val="0"/>
              </a:spcAft>
              <a:buClr>
                <a:srgbClr val="FFFFFF"/>
              </a:buClr>
              <a:buSzPts val="3600"/>
              <a:buNone/>
              <a:defRPr sz="3600">
                <a:solidFill>
                  <a:srgbClr val="FFFFFF"/>
                </a:solidFill>
              </a:defRPr>
            </a:lvl2pPr>
            <a:lvl3pPr lvl="2" algn="ctr" rtl="0">
              <a:spcBef>
                <a:spcPts val="0"/>
              </a:spcBef>
              <a:spcAft>
                <a:spcPts val="0"/>
              </a:spcAft>
              <a:buClr>
                <a:srgbClr val="FFFFFF"/>
              </a:buClr>
              <a:buSzPts val="3600"/>
              <a:buNone/>
              <a:defRPr sz="3600">
                <a:solidFill>
                  <a:srgbClr val="FFFFFF"/>
                </a:solidFill>
              </a:defRPr>
            </a:lvl3pPr>
            <a:lvl4pPr lvl="3" algn="ctr" rtl="0">
              <a:spcBef>
                <a:spcPts val="0"/>
              </a:spcBef>
              <a:spcAft>
                <a:spcPts val="0"/>
              </a:spcAft>
              <a:buClr>
                <a:srgbClr val="FFFFFF"/>
              </a:buClr>
              <a:buSzPts val="3600"/>
              <a:buNone/>
              <a:defRPr sz="3600">
                <a:solidFill>
                  <a:srgbClr val="FFFFFF"/>
                </a:solidFill>
              </a:defRPr>
            </a:lvl4pPr>
            <a:lvl5pPr lvl="4" algn="ctr" rtl="0">
              <a:spcBef>
                <a:spcPts val="0"/>
              </a:spcBef>
              <a:spcAft>
                <a:spcPts val="0"/>
              </a:spcAft>
              <a:buClr>
                <a:srgbClr val="FFFFFF"/>
              </a:buClr>
              <a:buSzPts val="3600"/>
              <a:buNone/>
              <a:defRPr sz="3600">
                <a:solidFill>
                  <a:srgbClr val="FFFFFF"/>
                </a:solidFill>
              </a:defRPr>
            </a:lvl5pPr>
            <a:lvl6pPr lvl="5" algn="ctr" rtl="0">
              <a:spcBef>
                <a:spcPts val="0"/>
              </a:spcBef>
              <a:spcAft>
                <a:spcPts val="0"/>
              </a:spcAft>
              <a:buClr>
                <a:srgbClr val="FFFFFF"/>
              </a:buClr>
              <a:buSzPts val="3600"/>
              <a:buNone/>
              <a:defRPr sz="3600">
                <a:solidFill>
                  <a:srgbClr val="FFFFFF"/>
                </a:solidFill>
              </a:defRPr>
            </a:lvl6pPr>
            <a:lvl7pPr lvl="6" algn="ctr" rtl="0">
              <a:spcBef>
                <a:spcPts val="0"/>
              </a:spcBef>
              <a:spcAft>
                <a:spcPts val="0"/>
              </a:spcAft>
              <a:buClr>
                <a:srgbClr val="FFFFFF"/>
              </a:buClr>
              <a:buSzPts val="3600"/>
              <a:buNone/>
              <a:defRPr sz="3600">
                <a:solidFill>
                  <a:srgbClr val="FFFFFF"/>
                </a:solidFill>
              </a:defRPr>
            </a:lvl7pPr>
            <a:lvl8pPr lvl="7" algn="ctr" rtl="0">
              <a:spcBef>
                <a:spcPts val="0"/>
              </a:spcBef>
              <a:spcAft>
                <a:spcPts val="0"/>
              </a:spcAft>
              <a:buClr>
                <a:srgbClr val="FFFFFF"/>
              </a:buClr>
              <a:buSzPts val="3600"/>
              <a:buNone/>
              <a:defRPr sz="3600">
                <a:solidFill>
                  <a:srgbClr val="FFFFFF"/>
                </a:solidFill>
              </a:defRPr>
            </a:lvl8pPr>
            <a:lvl9pPr lvl="8" algn="ctr" rtl="0">
              <a:spcBef>
                <a:spcPts val="0"/>
              </a:spcBef>
              <a:spcAft>
                <a:spcPts val="0"/>
              </a:spcAft>
              <a:buClr>
                <a:srgbClr val="FFFFFF"/>
              </a:buClr>
              <a:buSzPts val="3600"/>
              <a:buNone/>
              <a:defRPr sz="3600">
                <a:solidFill>
                  <a:srgbClr val="FFFFFF"/>
                </a:solidFill>
              </a:defRPr>
            </a:lvl9pPr>
          </a:lstStyle>
          <a:p>
            <a:endParaRPr/>
          </a:p>
        </p:txBody>
      </p:sp>
      <p:sp>
        <p:nvSpPr>
          <p:cNvPr id="13" name="Google Shape;13;p2"/>
          <p:cNvSpPr txBox="1">
            <a:spLocks noGrp="1"/>
          </p:cNvSpPr>
          <p:nvPr>
            <p:ph type="subTitle" idx="1"/>
          </p:nvPr>
        </p:nvSpPr>
        <p:spPr>
          <a:xfrm>
            <a:off x="548650" y="548650"/>
            <a:ext cx="2011800" cy="326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800"/>
              <a:buNone/>
              <a:defRPr sz="1800">
                <a:solidFill>
                  <a:srgbClr val="FFFFFF"/>
                </a:solidFill>
              </a:defRPr>
            </a:lvl1pPr>
            <a:lvl2pPr lvl="1" algn="ctr" rtl="0">
              <a:lnSpc>
                <a:spcPct val="100000"/>
              </a:lnSpc>
              <a:spcBef>
                <a:spcPts val="0"/>
              </a:spcBef>
              <a:spcAft>
                <a:spcPts val="0"/>
              </a:spcAft>
              <a:buClr>
                <a:srgbClr val="FFFFFF"/>
              </a:buClr>
              <a:buSzPts val="3000"/>
              <a:buNone/>
              <a:defRPr sz="3000">
                <a:solidFill>
                  <a:srgbClr val="FFFFFF"/>
                </a:solidFill>
              </a:defRPr>
            </a:lvl2pPr>
            <a:lvl3pPr lvl="2" algn="ctr" rtl="0">
              <a:lnSpc>
                <a:spcPct val="100000"/>
              </a:lnSpc>
              <a:spcBef>
                <a:spcPts val="0"/>
              </a:spcBef>
              <a:spcAft>
                <a:spcPts val="0"/>
              </a:spcAft>
              <a:buClr>
                <a:srgbClr val="FFFFFF"/>
              </a:buClr>
              <a:buSzPts val="3000"/>
              <a:buNone/>
              <a:defRPr sz="3000">
                <a:solidFill>
                  <a:srgbClr val="FFFFFF"/>
                </a:solidFill>
              </a:defRPr>
            </a:lvl3pPr>
            <a:lvl4pPr lvl="3" algn="ctr" rtl="0">
              <a:lnSpc>
                <a:spcPct val="100000"/>
              </a:lnSpc>
              <a:spcBef>
                <a:spcPts val="0"/>
              </a:spcBef>
              <a:spcAft>
                <a:spcPts val="0"/>
              </a:spcAft>
              <a:buClr>
                <a:srgbClr val="FFFFFF"/>
              </a:buClr>
              <a:buSzPts val="3000"/>
              <a:buNone/>
              <a:defRPr sz="3000">
                <a:solidFill>
                  <a:srgbClr val="FFFFFF"/>
                </a:solidFill>
              </a:defRPr>
            </a:lvl4pPr>
            <a:lvl5pPr lvl="4" algn="ctr" rtl="0">
              <a:lnSpc>
                <a:spcPct val="100000"/>
              </a:lnSpc>
              <a:spcBef>
                <a:spcPts val="0"/>
              </a:spcBef>
              <a:spcAft>
                <a:spcPts val="0"/>
              </a:spcAft>
              <a:buClr>
                <a:srgbClr val="FFFFFF"/>
              </a:buClr>
              <a:buSzPts val="3000"/>
              <a:buNone/>
              <a:defRPr sz="3000">
                <a:solidFill>
                  <a:srgbClr val="FFFFFF"/>
                </a:solidFill>
              </a:defRPr>
            </a:lvl5pPr>
            <a:lvl6pPr lvl="5" algn="ctr" rtl="0">
              <a:lnSpc>
                <a:spcPct val="100000"/>
              </a:lnSpc>
              <a:spcBef>
                <a:spcPts val="0"/>
              </a:spcBef>
              <a:spcAft>
                <a:spcPts val="0"/>
              </a:spcAft>
              <a:buClr>
                <a:srgbClr val="FFFFFF"/>
              </a:buClr>
              <a:buSzPts val="3000"/>
              <a:buNone/>
              <a:defRPr sz="3000">
                <a:solidFill>
                  <a:srgbClr val="FFFFFF"/>
                </a:solidFill>
              </a:defRPr>
            </a:lvl6pPr>
            <a:lvl7pPr lvl="6" algn="ctr" rtl="0">
              <a:lnSpc>
                <a:spcPct val="100000"/>
              </a:lnSpc>
              <a:spcBef>
                <a:spcPts val="0"/>
              </a:spcBef>
              <a:spcAft>
                <a:spcPts val="0"/>
              </a:spcAft>
              <a:buClr>
                <a:srgbClr val="FFFFFF"/>
              </a:buClr>
              <a:buSzPts val="3000"/>
              <a:buNone/>
              <a:defRPr sz="3000">
                <a:solidFill>
                  <a:srgbClr val="FFFFFF"/>
                </a:solidFill>
              </a:defRPr>
            </a:lvl7pPr>
            <a:lvl8pPr lvl="7" algn="ctr" rtl="0">
              <a:lnSpc>
                <a:spcPct val="100000"/>
              </a:lnSpc>
              <a:spcBef>
                <a:spcPts val="0"/>
              </a:spcBef>
              <a:spcAft>
                <a:spcPts val="0"/>
              </a:spcAft>
              <a:buClr>
                <a:srgbClr val="FFFFFF"/>
              </a:buClr>
              <a:buSzPts val="3000"/>
              <a:buNone/>
              <a:defRPr sz="3000">
                <a:solidFill>
                  <a:srgbClr val="FFFFFF"/>
                </a:solidFill>
              </a:defRPr>
            </a:lvl8pPr>
            <a:lvl9pPr lvl="8" algn="ctr" rtl="0">
              <a:lnSpc>
                <a:spcPct val="100000"/>
              </a:lnSpc>
              <a:spcBef>
                <a:spcPts val="0"/>
              </a:spcBef>
              <a:spcAft>
                <a:spcPts val="0"/>
              </a:spcAft>
              <a:buClr>
                <a:srgbClr val="FFFFFF"/>
              </a:buClr>
              <a:buSzPts val="3000"/>
              <a:buNone/>
              <a:defRPr sz="3000">
                <a:solidFill>
                  <a:srgbClr val="FFFFFF"/>
                </a:solidFill>
              </a:defRPr>
            </a:lvl9pPr>
          </a:lstStyle>
          <a:p>
            <a:endParaRPr/>
          </a:p>
        </p:txBody>
      </p:sp>
      <p:pic>
        <p:nvPicPr>
          <p:cNvPr id="14" name="Google Shape;14;p2"/>
          <p:cNvPicPr preferRelativeResize="0"/>
          <p:nvPr/>
        </p:nvPicPr>
        <p:blipFill>
          <a:blip r:embed="rId2">
            <a:alphaModFix/>
          </a:blip>
          <a:stretch>
            <a:fillRect/>
          </a:stretch>
        </p:blipFill>
        <p:spPr>
          <a:xfrm>
            <a:off x="164592" y="4523578"/>
            <a:ext cx="1329394" cy="457200"/>
          </a:xfrm>
          <a:prstGeom prst="rect">
            <a:avLst/>
          </a:prstGeom>
          <a:noFill/>
          <a:ln>
            <a:noFill/>
          </a:ln>
        </p:spPr>
      </p:pic>
      <p:sp>
        <p:nvSpPr>
          <p:cNvPr id="16" name="Google Shape;16;p2"/>
          <p:cNvSpPr txBox="1"/>
          <p:nvPr/>
        </p:nvSpPr>
        <p:spPr>
          <a:xfrm>
            <a:off x="1846250" y="4412100"/>
            <a:ext cx="6527400" cy="598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 sz="700" b="1" dirty="0">
                <a:solidFill>
                  <a:srgbClr val="999999"/>
                </a:solidFill>
                <a:latin typeface="Helvetica Neue"/>
                <a:ea typeface="Helvetica Neue"/>
                <a:cs typeface="Helvetica Neue"/>
                <a:sym typeface="Helvetica Neue"/>
              </a:rPr>
              <a:t>Project Brief &amp; Assessment Assignment : </a:t>
            </a:r>
            <a:r>
              <a:rPr lang="en-US" sz="700" b="1" dirty="0">
                <a:latin typeface="Helvetica Neue"/>
                <a:ea typeface="Helvetica Neue"/>
                <a:cs typeface="Helvetica Neue"/>
                <a:sym typeface="Helvetica Neue"/>
              </a:rPr>
              <a:t>FAI1.P1-01 Project 1A ADS&amp;AI 2024-25</a:t>
            </a:r>
            <a:endParaRPr sz="700" b="1" dirty="0">
              <a:latin typeface="Helvetica Neue"/>
              <a:ea typeface="Helvetica Neue"/>
              <a:cs typeface="Helvetica Neue"/>
              <a:sym typeface="Helvetica Neue"/>
            </a:endParaRPr>
          </a:p>
          <a:p>
            <a:pPr marL="0" lvl="0" indent="0" algn="l" rtl="0">
              <a:spcBef>
                <a:spcPts val="0"/>
              </a:spcBef>
              <a:spcAft>
                <a:spcPts val="0"/>
              </a:spcAft>
              <a:buNone/>
            </a:pPr>
            <a:r>
              <a:rPr lang="en" sz="700" b="1" dirty="0">
                <a:solidFill>
                  <a:srgbClr val="999999"/>
                </a:solidFill>
                <a:latin typeface="Helvetica Neue"/>
                <a:ea typeface="Helvetica Neue"/>
                <a:cs typeface="Helvetica Neue"/>
                <a:sym typeface="Helvetica Neue"/>
              </a:rPr>
              <a:t>GitHub Folder: </a:t>
            </a:r>
            <a:endParaRPr dirty="0">
              <a:latin typeface="Roboto"/>
              <a:ea typeface="Roboto"/>
              <a:cs typeface="Roboto"/>
              <a:sym typeface="Robo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LO's" userDrawn="1">
  <p:cSld name="1_ILO's">
    <p:spTree>
      <p:nvGrpSpPr>
        <p:cNvPr id="1" name="Shape 33"/>
        <p:cNvGrpSpPr/>
        <p:nvPr/>
      </p:nvGrpSpPr>
      <p:grpSpPr>
        <a:xfrm>
          <a:off x="0" y="0"/>
          <a:ext cx="0" cy="0"/>
          <a:chOff x="0" y="0"/>
          <a:chExt cx="0" cy="0"/>
        </a:xfrm>
      </p:grpSpPr>
      <p:sp>
        <p:nvSpPr>
          <p:cNvPr id="34" name="Google Shape;34;p6"/>
          <p:cNvSpPr/>
          <p:nvPr/>
        </p:nvSpPr>
        <p:spPr>
          <a:xfrm>
            <a:off x="0" y="571460"/>
            <a:ext cx="9144000" cy="4938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p:nvPr/>
        </p:nvSpPr>
        <p:spPr>
          <a:xfrm>
            <a:off x="0" y="0"/>
            <a:ext cx="9144000" cy="5727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6"/>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7" name="Google Shape;37;p6"/>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9" name="Google Shape;39;p6"/>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900" i="1"/>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40" name="Google Shape;40;p6"/>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3600">
                <a:solidFill>
                  <a:srgbClr val="FFFFFF"/>
                </a:solidFill>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a:endParaRPr/>
          </a:p>
        </p:txBody>
      </p:sp>
      <p:sp>
        <p:nvSpPr>
          <p:cNvPr id="41" name="Google Shape;41;p6"/>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900" i="1">
                <a:solidFill>
                  <a:srgbClr val="FFFFFF"/>
                </a:solidFill>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a:endParaRPr/>
          </a:p>
        </p:txBody>
      </p:sp>
      <p:sp>
        <p:nvSpPr>
          <p:cNvPr id="42" name="Google Shape;42;p6"/>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200"/>
            </a:lvl1pPr>
            <a:lvl2pPr lvl="1" rtl="0">
              <a:spcBef>
                <a:spcPts val="0"/>
              </a:spcBef>
              <a:spcAft>
                <a:spcPts val="0"/>
              </a:spcAft>
              <a:buNone/>
              <a:defRPr sz="900"/>
            </a:lvl2pPr>
            <a:lvl3pPr lvl="2" rtl="0">
              <a:spcBef>
                <a:spcPts val="0"/>
              </a:spcBef>
              <a:spcAft>
                <a:spcPts val="0"/>
              </a:spcAft>
              <a:buNone/>
              <a:defRPr sz="900"/>
            </a:lvl3pPr>
            <a:lvl4pPr lvl="3" rtl="0">
              <a:spcBef>
                <a:spcPts val="0"/>
              </a:spcBef>
              <a:spcAft>
                <a:spcPts val="0"/>
              </a:spcAft>
              <a:buNone/>
              <a:defRPr sz="900"/>
            </a:lvl4pPr>
            <a:lvl5pPr lvl="4" rtl="0">
              <a:spcBef>
                <a:spcPts val="0"/>
              </a:spcBef>
              <a:spcAft>
                <a:spcPts val="0"/>
              </a:spcAft>
              <a:buNone/>
              <a:defRPr sz="900"/>
            </a:lvl5pPr>
            <a:lvl6pPr lvl="5" rtl="0">
              <a:spcBef>
                <a:spcPts val="0"/>
              </a:spcBef>
              <a:spcAft>
                <a:spcPts val="0"/>
              </a:spcAft>
              <a:buNone/>
              <a:defRPr sz="900"/>
            </a:lvl6pPr>
            <a:lvl7pPr lvl="6" rtl="0">
              <a:spcBef>
                <a:spcPts val="0"/>
              </a:spcBef>
              <a:spcAft>
                <a:spcPts val="0"/>
              </a:spcAft>
              <a:buNone/>
              <a:defRPr sz="900"/>
            </a:lvl7pPr>
            <a:lvl8pPr lvl="7" rtl="0">
              <a:spcBef>
                <a:spcPts val="0"/>
              </a:spcBef>
              <a:spcAft>
                <a:spcPts val="0"/>
              </a:spcAft>
              <a:buNone/>
              <a:defRPr sz="900"/>
            </a:lvl8pPr>
            <a:lvl9pPr lvl="8" rtl="0">
              <a:spcBef>
                <a:spcPts val="0"/>
              </a:spcBef>
              <a:spcAft>
                <a:spcPts val="0"/>
              </a:spcAft>
              <a:buNone/>
              <a:defRPr sz="900"/>
            </a:lvl9pPr>
          </a:lstStyle>
          <a:p>
            <a:endParaRPr/>
          </a:p>
        </p:txBody>
      </p:sp>
    </p:spTree>
    <p:extLst>
      <p:ext uri="{BB962C8B-B14F-4D97-AF65-F5344CB8AC3E}">
        <p14:creationId xmlns:p14="http://schemas.microsoft.com/office/powerpoint/2010/main" val="2532129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p:cSld name="CUSTOM_1_2">
    <p:bg>
      <p:bgPr>
        <a:solidFill>
          <a:srgbClr val="666666"/>
        </a:solidFill>
        <a:effectLst/>
      </p:bgPr>
    </p:bg>
    <p:spTree>
      <p:nvGrpSpPr>
        <p:cNvPr id="1" name="Shape 17"/>
        <p:cNvGrpSpPr/>
        <p:nvPr/>
      </p:nvGrpSpPr>
      <p:grpSpPr>
        <a:xfrm>
          <a:off x="0" y="0"/>
          <a:ext cx="0" cy="0"/>
          <a:chOff x="0" y="0"/>
          <a:chExt cx="0" cy="0"/>
        </a:xfrm>
      </p:grpSpPr>
      <p:sp>
        <p:nvSpPr>
          <p:cNvPr id="18" name="Google Shape;18;p3"/>
          <p:cNvSpPr txBox="1">
            <a:spLocks noGrp="1"/>
          </p:cNvSpPr>
          <p:nvPr>
            <p:ph type="ctrTitle"/>
          </p:nvPr>
        </p:nvSpPr>
        <p:spPr>
          <a:xfrm>
            <a:off x="1828800" y="1453896"/>
            <a:ext cx="7315200" cy="1501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6000"/>
              <a:buFont typeface="Roboto Thin"/>
              <a:buNone/>
              <a:defRPr sz="6000" b="0">
                <a:solidFill>
                  <a:srgbClr val="FFFFFF"/>
                </a:solidFill>
                <a:latin typeface="Roboto Thin"/>
                <a:ea typeface="Roboto Thin"/>
                <a:cs typeface="Roboto Thin"/>
                <a:sym typeface="Roboto Thin"/>
              </a:defRPr>
            </a:lvl1pPr>
            <a:lvl2pPr lvl="1" algn="ctr" rtl="0">
              <a:spcBef>
                <a:spcPts val="0"/>
              </a:spcBef>
              <a:spcAft>
                <a:spcPts val="0"/>
              </a:spcAft>
              <a:buClr>
                <a:srgbClr val="FFFFFF"/>
              </a:buClr>
              <a:buSzPts val="3600"/>
              <a:buNone/>
              <a:defRPr sz="3600">
                <a:solidFill>
                  <a:srgbClr val="FFFFFF"/>
                </a:solidFill>
              </a:defRPr>
            </a:lvl2pPr>
            <a:lvl3pPr lvl="2" algn="ctr" rtl="0">
              <a:spcBef>
                <a:spcPts val="0"/>
              </a:spcBef>
              <a:spcAft>
                <a:spcPts val="0"/>
              </a:spcAft>
              <a:buClr>
                <a:srgbClr val="FFFFFF"/>
              </a:buClr>
              <a:buSzPts val="3600"/>
              <a:buNone/>
              <a:defRPr sz="3600">
                <a:solidFill>
                  <a:srgbClr val="FFFFFF"/>
                </a:solidFill>
              </a:defRPr>
            </a:lvl3pPr>
            <a:lvl4pPr lvl="3" algn="ctr" rtl="0">
              <a:spcBef>
                <a:spcPts val="0"/>
              </a:spcBef>
              <a:spcAft>
                <a:spcPts val="0"/>
              </a:spcAft>
              <a:buClr>
                <a:srgbClr val="FFFFFF"/>
              </a:buClr>
              <a:buSzPts val="3600"/>
              <a:buNone/>
              <a:defRPr sz="3600">
                <a:solidFill>
                  <a:srgbClr val="FFFFFF"/>
                </a:solidFill>
              </a:defRPr>
            </a:lvl4pPr>
            <a:lvl5pPr lvl="4" algn="ctr" rtl="0">
              <a:spcBef>
                <a:spcPts val="0"/>
              </a:spcBef>
              <a:spcAft>
                <a:spcPts val="0"/>
              </a:spcAft>
              <a:buClr>
                <a:srgbClr val="FFFFFF"/>
              </a:buClr>
              <a:buSzPts val="3600"/>
              <a:buNone/>
              <a:defRPr sz="3600">
                <a:solidFill>
                  <a:srgbClr val="FFFFFF"/>
                </a:solidFill>
              </a:defRPr>
            </a:lvl5pPr>
            <a:lvl6pPr lvl="5" algn="ctr" rtl="0">
              <a:spcBef>
                <a:spcPts val="0"/>
              </a:spcBef>
              <a:spcAft>
                <a:spcPts val="0"/>
              </a:spcAft>
              <a:buClr>
                <a:srgbClr val="FFFFFF"/>
              </a:buClr>
              <a:buSzPts val="3600"/>
              <a:buNone/>
              <a:defRPr sz="3600">
                <a:solidFill>
                  <a:srgbClr val="FFFFFF"/>
                </a:solidFill>
              </a:defRPr>
            </a:lvl6pPr>
            <a:lvl7pPr lvl="6" algn="ctr" rtl="0">
              <a:spcBef>
                <a:spcPts val="0"/>
              </a:spcBef>
              <a:spcAft>
                <a:spcPts val="0"/>
              </a:spcAft>
              <a:buClr>
                <a:srgbClr val="FFFFFF"/>
              </a:buClr>
              <a:buSzPts val="3600"/>
              <a:buNone/>
              <a:defRPr sz="3600">
                <a:solidFill>
                  <a:srgbClr val="FFFFFF"/>
                </a:solidFill>
              </a:defRPr>
            </a:lvl7pPr>
            <a:lvl8pPr lvl="7" algn="ctr" rtl="0">
              <a:spcBef>
                <a:spcPts val="0"/>
              </a:spcBef>
              <a:spcAft>
                <a:spcPts val="0"/>
              </a:spcAft>
              <a:buClr>
                <a:srgbClr val="FFFFFF"/>
              </a:buClr>
              <a:buSzPts val="3600"/>
              <a:buNone/>
              <a:defRPr sz="3600">
                <a:solidFill>
                  <a:srgbClr val="FFFFFF"/>
                </a:solidFill>
              </a:defRPr>
            </a:lvl8pPr>
            <a:lvl9pPr lvl="8" algn="ctr" rtl="0">
              <a:spcBef>
                <a:spcPts val="0"/>
              </a:spcBef>
              <a:spcAft>
                <a:spcPts val="0"/>
              </a:spcAft>
              <a:buClr>
                <a:srgbClr val="FFFFFF"/>
              </a:buClr>
              <a:buSzPts val="3600"/>
              <a:buNone/>
              <a:defRPr sz="3600">
                <a:solidFill>
                  <a:srgbClr val="FFFFFF"/>
                </a:solidFill>
              </a:defRPr>
            </a:lvl9pPr>
          </a:lstStyle>
          <a:p>
            <a:endParaRPr/>
          </a:p>
        </p:txBody>
      </p:sp>
      <p:sp>
        <p:nvSpPr>
          <p:cNvPr id="19" name="Google Shape;19;p3"/>
          <p:cNvSpPr txBox="1">
            <a:spLocks noGrp="1"/>
          </p:cNvSpPr>
          <p:nvPr>
            <p:ph type="subTitle" idx="1"/>
          </p:nvPr>
        </p:nvSpPr>
        <p:spPr>
          <a:xfrm>
            <a:off x="1828800" y="2953512"/>
            <a:ext cx="7315200" cy="68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1pPr>
            <a:lvl2pPr lvl="1"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2pPr>
            <a:lvl3pPr lvl="2"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3pPr>
            <a:lvl4pPr lvl="3"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4pPr>
            <a:lvl5pPr lvl="4"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5pPr>
            <a:lvl6pPr lvl="5"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6pPr>
            <a:lvl7pPr lvl="6"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7pPr>
            <a:lvl8pPr lvl="7"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8pPr>
            <a:lvl9pPr lvl="8"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9pPr>
          </a:lstStyle>
          <a:p>
            <a:endParaRPr/>
          </a:p>
        </p:txBody>
      </p:sp>
      <p:sp>
        <p:nvSpPr>
          <p:cNvPr id="2" name="Rectangle 1">
            <a:extLst>
              <a:ext uri="{FF2B5EF4-FFF2-40B4-BE49-F238E27FC236}">
                <a16:creationId xmlns:a16="http://schemas.microsoft.com/office/drawing/2014/main" id="{ED2E902F-3793-054A-A49F-5F75EC799503}"/>
              </a:ext>
            </a:extLst>
          </p:cNvPr>
          <p:cNvSpPr/>
          <p:nvPr userDrawn="1"/>
        </p:nvSpPr>
        <p:spPr>
          <a:xfrm>
            <a:off x="0" y="4393870"/>
            <a:ext cx="9144000" cy="7496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Google Shape;20;p3"/>
          <p:cNvPicPr preferRelativeResize="0"/>
          <p:nvPr/>
        </p:nvPicPr>
        <p:blipFill>
          <a:blip r:embed="rId2">
            <a:alphaModFix/>
          </a:blip>
          <a:stretch>
            <a:fillRect/>
          </a:stretch>
        </p:blipFill>
        <p:spPr>
          <a:xfrm>
            <a:off x="7214616" y="4434840"/>
            <a:ext cx="1691640" cy="58267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Sub-Header">
  <p:cSld name="CUSTOM_1_2_1">
    <p:bg>
      <p:bgPr>
        <a:solidFill>
          <a:srgbClr val="666666"/>
        </a:solidFill>
        <a:effectLst/>
      </p:bgPr>
    </p:bg>
    <p:spTree>
      <p:nvGrpSpPr>
        <p:cNvPr id="1" name="Shape 21"/>
        <p:cNvGrpSpPr/>
        <p:nvPr/>
      </p:nvGrpSpPr>
      <p:grpSpPr>
        <a:xfrm>
          <a:off x="0" y="0"/>
          <a:ext cx="0" cy="0"/>
          <a:chOff x="0" y="0"/>
          <a:chExt cx="0" cy="0"/>
        </a:xfrm>
      </p:grpSpPr>
      <p:sp>
        <p:nvSpPr>
          <p:cNvPr id="22" name="Google Shape;22;p4"/>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Font typeface="Roboto Thin"/>
              <a:buNone/>
              <a:defRPr sz="6000" b="0">
                <a:latin typeface="Roboto Thin"/>
                <a:ea typeface="Roboto Thin"/>
                <a:cs typeface="Roboto Thin"/>
                <a:sym typeface="Roboto Thin"/>
              </a:defRPr>
            </a:lvl1pPr>
            <a:lvl2pPr lvl="1" algn="ctr" rtl="0">
              <a:spcBef>
                <a:spcPts val="0"/>
              </a:spcBef>
              <a:spcAft>
                <a:spcPts val="0"/>
              </a:spcAft>
              <a:buClr>
                <a:srgbClr val="434343"/>
              </a:buClr>
              <a:buSzPts val="3600"/>
              <a:buNone/>
              <a:defRPr sz="3600">
                <a:solidFill>
                  <a:srgbClr val="434343"/>
                </a:solidFill>
              </a:defRPr>
            </a:lvl2pPr>
            <a:lvl3pPr lvl="2" algn="ctr" rtl="0">
              <a:spcBef>
                <a:spcPts val="0"/>
              </a:spcBef>
              <a:spcAft>
                <a:spcPts val="0"/>
              </a:spcAft>
              <a:buClr>
                <a:srgbClr val="434343"/>
              </a:buClr>
              <a:buSzPts val="3600"/>
              <a:buNone/>
              <a:defRPr sz="3600">
                <a:solidFill>
                  <a:srgbClr val="434343"/>
                </a:solidFill>
              </a:defRPr>
            </a:lvl3pPr>
            <a:lvl4pPr lvl="3" algn="ctr" rtl="0">
              <a:spcBef>
                <a:spcPts val="0"/>
              </a:spcBef>
              <a:spcAft>
                <a:spcPts val="0"/>
              </a:spcAft>
              <a:buClr>
                <a:srgbClr val="434343"/>
              </a:buClr>
              <a:buSzPts val="3600"/>
              <a:buNone/>
              <a:defRPr sz="3600">
                <a:solidFill>
                  <a:srgbClr val="434343"/>
                </a:solidFill>
              </a:defRPr>
            </a:lvl4pPr>
            <a:lvl5pPr lvl="4" algn="ctr" rtl="0">
              <a:spcBef>
                <a:spcPts val="0"/>
              </a:spcBef>
              <a:spcAft>
                <a:spcPts val="0"/>
              </a:spcAft>
              <a:buClr>
                <a:srgbClr val="434343"/>
              </a:buClr>
              <a:buSzPts val="3600"/>
              <a:buNone/>
              <a:defRPr sz="3600">
                <a:solidFill>
                  <a:srgbClr val="434343"/>
                </a:solidFill>
              </a:defRPr>
            </a:lvl5pPr>
            <a:lvl6pPr lvl="5" algn="ctr" rtl="0">
              <a:spcBef>
                <a:spcPts val="0"/>
              </a:spcBef>
              <a:spcAft>
                <a:spcPts val="0"/>
              </a:spcAft>
              <a:buClr>
                <a:srgbClr val="434343"/>
              </a:buClr>
              <a:buSzPts val="3600"/>
              <a:buNone/>
              <a:defRPr sz="3600">
                <a:solidFill>
                  <a:srgbClr val="434343"/>
                </a:solidFill>
              </a:defRPr>
            </a:lvl6pPr>
            <a:lvl7pPr lvl="6" algn="ctr" rtl="0">
              <a:spcBef>
                <a:spcPts val="0"/>
              </a:spcBef>
              <a:spcAft>
                <a:spcPts val="0"/>
              </a:spcAft>
              <a:buClr>
                <a:srgbClr val="434343"/>
              </a:buClr>
              <a:buSzPts val="3600"/>
              <a:buNone/>
              <a:defRPr sz="3600">
                <a:solidFill>
                  <a:srgbClr val="434343"/>
                </a:solidFill>
              </a:defRPr>
            </a:lvl7pPr>
            <a:lvl8pPr lvl="7" algn="ctr" rtl="0">
              <a:spcBef>
                <a:spcPts val="0"/>
              </a:spcBef>
              <a:spcAft>
                <a:spcPts val="0"/>
              </a:spcAft>
              <a:buClr>
                <a:srgbClr val="434343"/>
              </a:buClr>
              <a:buSzPts val="3600"/>
              <a:buNone/>
              <a:defRPr sz="3600">
                <a:solidFill>
                  <a:srgbClr val="434343"/>
                </a:solidFill>
              </a:defRPr>
            </a:lvl8pPr>
            <a:lvl9pPr lvl="8" algn="ctr" rtl="0">
              <a:spcBef>
                <a:spcPts val="0"/>
              </a:spcBef>
              <a:spcAft>
                <a:spcPts val="0"/>
              </a:spcAft>
              <a:buClr>
                <a:srgbClr val="434343"/>
              </a:buClr>
              <a:buSzPts val="3600"/>
              <a:buNone/>
              <a:defRPr sz="3600">
                <a:solidFill>
                  <a:srgbClr val="434343"/>
                </a:solidFill>
              </a:defRPr>
            </a:lvl9pPr>
          </a:lstStyle>
          <a:p>
            <a:endParaRPr/>
          </a:p>
        </p:txBody>
      </p:sp>
      <p:sp>
        <p:nvSpPr>
          <p:cNvPr id="23" name="Google Shape;23;p4"/>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1pPr>
            <a:lvl2pPr lvl="1"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2pPr>
            <a:lvl3pPr lvl="2"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3pPr>
            <a:lvl4pPr lvl="3"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4pPr>
            <a:lvl5pPr lvl="4"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5pPr>
            <a:lvl6pPr lvl="5"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6pPr>
            <a:lvl7pPr lvl="6"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7pPr>
            <a:lvl8pPr lvl="7"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8pPr>
            <a:lvl9pPr lvl="8"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9pPr>
          </a:lstStyle>
          <a:p>
            <a:endParaRPr/>
          </a:p>
        </p:txBody>
      </p:sp>
      <p:sp>
        <p:nvSpPr>
          <p:cNvPr id="24" name="Google Shape;24;p4"/>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000"/>
              <a:buFont typeface="Roboto Light"/>
              <a:buNone/>
              <a:defRPr>
                <a:latin typeface="Roboto Light"/>
                <a:ea typeface="Roboto Light"/>
                <a:cs typeface="Roboto Light"/>
                <a:sym typeface="Roboto Light"/>
              </a:defRPr>
            </a:lvl1pPr>
            <a:lvl2pPr lvl="1"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2pPr>
            <a:lvl3pPr lvl="2"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3pPr>
            <a:lvl4pPr lvl="3"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4pPr>
            <a:lvl5pPr lvl="4"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5pPr>
            <a:lvl6pPr lvl="5"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6pPr>
            <a:lvl7pPr lvl="6"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7pPr>
            <a:lvl8pPr lvl="7"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8pPr>
            <a:lvl9pPr lvl="8"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9pPr>
          </a:lstStyle>
          <a:p>
            <a:endParaRPr/>
          </a:p>
        </p:txBody>
      </p:sp>
      <p:sp>
        <p:nvSpPr>
          <p:cNvPr id="25" name="Google Shape;25;p4"/>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sz="40000">
              <a:solidFill>
                <a:srgbClr val="B7B7B7"/>
              </a:solidFill>
              <a:latin typeface="Roboto"/>
              <a:ea typeface="Roboto"/>
              <a:cs typeface="Roboto"/>
              <a:sym typeface="Robot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efault">
  <p:cSld name="CUSTOM_2_4">
    <p:spTree>
      <p:nvGrpSpPr>
        <p:cNvPr id="1" name="Shape 26"/>
        <p:cNvGrpSpPr/>
        <p:nvPr/>
      </p:nvGrpSpPr>
      <p:grpSpPr>
        <a:xfrm>
          <a:off x="0" y="0"/>
          <a:ext cx="0" cy="0"/>
          <a:chOff x="0" y="0"/>
          <a:chExt cx="0" cy="0"/>
        </a:xfrm>
      </p:grpSpPr>
      <p:sp>
        <p:nvSpPr>
          <p:cNvPr id="27" name="Google Shape;27;p5"/>
          <p:cNvSpPr/>
          <p:nvPr/>
        </p:nvSpPr>
        <p:spPr>
          <a:xfrm>
            <a:off x="0" y="0"/>
            <a:ext cx="9144000" cy="5760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29" name="Google Shape;29;p5"/>
          <p:cNvSpPr txBox="1">
            <a:spLocks noGrp="1"/>
          </p:cNvSpPr>
          <p:nvPr>
            <p:ph type="title" idx="2"/>
          </p:nvPr>
        </p:nvSpPr>
        <p:spPr>
          <a:xfrm>
            <a:off x="7068300" y="0"/>
            <a:ext cx="1984200" cy="5727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0" name="Google Shape;30;p5"/>
          <p:cNvSpPr txBox="1">
            <a:spLocks noGrp="1"/>
          </p:cNvSpPr>
          <p:nvPr>
            <p:ph type="subTitle" idx="1"/>
          </p:nvPr>
        </p:nvSpPr>
        <p:spPr>
          <a:xfrm>
            <a:off x="182880" y="667512"/>
            <a:ext cx="5486400" cy="4023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31" name="Google Shape;31;p5"/>
          <p:cNvSpPr txBox="1">
            <a:spLocks noGrp="1"/>
          </p:cNvSpPr>
          <p:nvPr>
            <p:ph type="body" idx="3"/>
          </p:nvPr>
        </p:nvSpPr>
        <p:spPr>
          <a:xfrm>
            <a:off x="182880" y="1069848"/>
            <a:ext cx="5486400" cy="38952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sz="1000"/>
            </a:lvl1pPr>
            <a:lvl2pPr marL="914400" lvl="1" indent="-292100" rtl="0">
              <a:spcBef>
                <a:spcPts val="800"/>
              </a:spcBef>
              <a:spcAft>
                <a:spcPts val="0"/>
              </a:spcAft>
              <a:buSzPts val="1000"/>
              <a:buChar char="○"/>
              <a:defRPr sz="1000"/>
            </a:lvl2pPr>
            <a:lvl3pPr marL="1371600" lvl="2" indent="-292100" rtl="0">
              <a:spcBef>
                <a:spcPts val="800"/>
              </a:spcBef>
              <a:spcAft>
                <a:spcPts val="0"/>
              </a:spcAft>
              <a:buSzPts val="1000"/>
              <a:buChar char="■"/>
              <a:defRPr sz="1000"/>
            </a:lvl3pPr>
            <a:lvl4pPr marL="1828800" lvl="3" indent="-292100" rtl="0">
              <a:spcBef>
                <a:spcPts val="800"/>
              </a:spcBef>
              <a:spcAft>
                <a:spcPts val="0"/>
              </a:spcAft>
              <a:buSzPts val="1000"/>
              <a:buChar char="●"/>
              <a:defRPr sz="1000"/>
            </a:lvl4pPr>
            <a:lvl5pPr marL="2286000" lvl="4" indent="-292100" rtl="0">
              <a:spcBef>
                <a:spcPts val="800"/>
              </a:spcBef>
              <a:spcAft>
                <a:spcPts val="0"/>
              </a:spcAft>
              <a:buSzPts val="1000"/>
              <a:buChar char="○"/>
              <a:defRPr sz="1000"/>
            </a:lvl5pPr>
            <a:lvl6pPr marL="2743200" lvl="5" indent="-292100" rtl="0">
              <a:spcBef>
                <a:spcPts val="800"/>
              </a:spcBef>
              <a:spcAft>
                <a:spcPts val="0"/>
              </a:spcAft>
              <a:buSzPts val="1000"/>
              <a:buChar char="■"/>
              <a:defRPr sz="1000"/>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sz="1000"/>
            </a:lvl8pPr>
            <a:lvl9pPr marL="4114800" lvl="8" indent="-292100" rtl="0">
              <a:spcBef>
                <a:spcPts val="800"/>
              </a:spcBef>
              <a:spcAft>
                <a:spcPts val="800"/>
              </a:spcAft>
              <a:buSzPts val="1000"/>
              <a:buChar char="■"/>
              <a:defRPr sz="1000"/>
            </a:lvl9pPr>
          </a:lstStyle>
          <a:p>
            <a:endParaRPr/>
          </a:p>
        </p:txBody>
      </p:sp>
      <p:sp>
        <p:nvSpPr>
          <p:cNvPr id="32" name="Google Shape;32;p5"/>
          <p:cNvSpPr txBox="1">
            <a:spLocks noGrp="1"/>
          </p:cNvSpPr>
          <p:nvPr>
            <p:ph type="title" idx="4"/>
          </p:nvPr>
        </p:nvSpPr>
        <p:spPr>
          <a:xfrm>
            <a:off x="0" y="0"/>
            <a:ext cx="576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4800">
                <a:solidFill>
                  <a:schemeClr val="l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LO's">
  <p:cSld name="CUSTOM_2_3_1">
    <p:spTree>
      <p:nvGrpSpPr>
        <p:cNvPr id="1" name="Shape 33"/>
        <p:cNvGrpSpPr/>
        <p:nvPr/>
      </p:nvGrpSpPr>
      <p:grpSpPr>
        <a:xfrm>
          <a:off x="0" y="0"/>
          <a:ext cx="0" cy="0"/>
          <a:chOff x="0" y="0"/>
          <a:chExt cx="0" cy="0"/>
        </a:xfrm>
      </p:grpSpPr>
      <p:sp>
        <p:nvSpPr>
          <p:cNvPr id="34" name="Google Shape;34;p6"/>
          <p:cNvSpPr/>
          <p:nvPr/>
        </p:nvSpPr>
        <p:spPr>
          <a:xfrm>
            <a:off x="0" y="571460"/>
            <a:ext cx="9144000" cy="4938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p:nvPr/>
        </p:nvSpPr>
        <p:spPr>
          <a:xfrm>
            <a:off x="0" y="0"/>
            <a:ext cx="9144000" cy="5727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6"/>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7" name="Google Shape;37;p6"/>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8" name="Google Shape;38;p6"/>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sz="1000"/>
            </a:lvl1pPr>
            <a:lvl2pPr marL="914400" lvl="1" indent="-292100" rtl="0">
              <a:spcBef>
                <a:spcPts val="800"/>
              </a:spcBef>
              <a:spcAft>
                <a:spcPts val="0"/>
              </a:spcAft>
              <a:buSzPts val="1000"/>
              <a:buChar char="○"/>
              <a:defRPr sz="1000"/>
            </a:lvl2pPr>
            <a:lvl3pPr marL="1371600" lvl="2" indent="-292100" rtl="0">
              <a:spcBef>
                <a:spcPts val="800"/>
              </a:spcBef>
              <a:spcAft>
                <a:spcPts val="0"/>
              </a:spcAft>
              <a:buSzPts val="1000"/>
              <a:buChar char="■"/>
              <a:defRPr sz="1000"/>
            </a:lvl3pPr>
            <a:lvl4pPr marL="1828800" lvl="3" indent="-292100" rtl="0">
              <a:spcBef>
                <a:spcPts val="800"/>
              </a:spcBef>
              <a:spcAft>
                <a:spcPts val="0"/>
              </a:spcAft>
              <a:buSzPts val="1000"/>
              <a:buChar char="●"/>
              <a:defRPr sz="1000"/>
            </a:lvl4pPr>
            <a:lvl5pPr marL="2286000" lvl="4" indent="-292100" rtl="0">
              <a:spcBef>
                <a:spcPts val="800"/>
              </a:spcBef>
              <a:spcAft>
                <a:spcPts val="0"/>
              </a:spcAft>
              <a:buSzPts val="1000"/>
              <a:buChar char="○"/>
              <a:defRPr sz="1000"/>
            </a:lvl5pPr>
            <a:lvl6pPr marL="2743200" lvl="5" indent="-292100" rtl="0">
              <a:spcBef>
                <a:spcPts val="800"/>
              </a:spcBef>
              <a:spcAft>
                <a:spcPts val="0"/>
              </a:spcAft>
              <a:buSzPts val="1000"/>
              <a:buChar char="■"/>
              <a:defRPr sz="1000"/>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sz="1000"/>
            </a:lvl8pPr>
            <a:lvl9pPr marL="4114800" lvl="8" indent="-292100" rtl="0">
              <a:spcBef>
                <a:spcPts val="800"/>
              </a:spcBef>
              <a:spcAft>
                <a:spcPts val="800"/>
              </a:spcAft>
              <a:buSzPts val="1000"/>
              <a:buChar char="■"/>
              <a:defRPr sz="1000"/>
            </a:lvl9pPr>
          </a:lstStyle>
          <a:p>
            <a:endParaRPr/>
          </a:p>
        </p:txBody>
      </p:sp>
      <p:sp>
        <p:nvSpPr>
          <p:cNvPr id="39" name="Google Shape;39;p6"/>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900" i="1"/>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40" name="Google Shape;40;p6"/>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3600">
                <a:solidFill>
                  <a:srgbClr val="FFFFFF"/>
                </a:solidFill>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a:endParaRPr/>
          </a:p>
        </p:txBody>
      </p:sp>
      <p:sp>
        <p:nvSpPr>
          <p:cNvPr id="41" name="Google Shape;41;p6"/>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900" i="1">
                <a:solidFill>
                  <a:srgbClr val="FFFFFF"/>
                </a:solidFill>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a:endParaRPr/>
          </a:p>
        </p:txBody>
      </p:sp>
      <p:sp>
        <p:nvSpPr>
          <p:cNvPr id="42" name="Google Shape;42;p6"/>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200"/>
            </a:lvl1pPr>
            <a:lvl2pPr lvl="1" rtl="0">
              <a:spcBef>
                <a:spcPts val="0"/>
              </a:spcBef>
              <a:spcAft>
                <a:spcPts val="0"/>
              </a:spcAft>
              <a:buNone/>
              <a:defRPr sz="900"/>
            </a:lvl2pPr>
            <a:lvl3pPr lvl="2" rtl="0">
              <a:spcBef>
                <a:spcPts val="0"/>
              </a:spcBef>
              <a:spcAft>
                <a:spcPts val="0"/>
              </a:spcAft>
              <a:buNone/>
              <a:defRPr sz="900"/>
            </a:lvl3pPr>
            <a:lvl4pPr lvl="3" rtl="0">
              <a:spcBef>
                <a:spcPts val="0"/>
              </a:spcBef>
              <a:spcAft>
                <a:spcPts val="0"/>
              </a:spcAft>
              <a:buNone/>
              <a:defRPr sz="900"/>
            </a:lvl4pPr>
            <a:lvl5pPr lvl="4" rtl="0">
              <a:spcBef>
                <a:spcPts val="0"/>
              </a:spcBef>
              <a:spcAft>
                <a:spcPts val="0"/>
              </a:spcAft>
              <a:buNone/>
              <a:defRPr sz="900"/>
            </a:lvl5pPr>
            <a:lvl6pPr lvl="5" rtl="0">
              <a:spcBef>
                <a:spcPts val="0"/>
              </a:spcBef>
              <a:spcAft>
                <a:spcPts val="0"/>
              </a:spcAft>
              <a:buNone/>
              <a:defRPr sz="900"/>
            </a:lvl6pPr>
            <a:lvl7pPr lvl="6" rtl="0">
              <a:spcBef>
                <a:spcPts val="0"/>
              </a:spcBef>
              <a:spcAft>
                <a:spcPts val="0"/>
              </a:spcAft>
              <a:buNone/>
              <a:defRPr sz="900"/>
            </a:lvl7pPr>
            <a:lvl8pPr lvl="7" rtl="0">
              <a:spcBef>
                <a:spcPts val="0"/>
              </a:spcBef>
              <a:spcAft>
                <a:spcPts val="0"/>
              </a:spcAft>
              <a:buNone/>
              <a:defRPr sz="900"/>
            </a:lvl8pPr>
            <a:lvl9pPr lvl="8" rtl="0">
              <a:spcBef>
                <a:spcPts val="0"/>
              </a:spcBef>
              <a:spcAft>
                <a:spcPts val="0"/>
              </a:spcAft>
              <a:buNone/>
              <a:defRPr sz="900"/>
            </a:lvl9pPr>
          </a:lstStyle>
          <a:p>
            <a:endParaRPr/>
          </a:p>
        </p:txBody>
      </p:sp>
      <p:sp>
        <p:nvSpPr>
          <p:cNvPr id="43" name="Google Shape;43;p6"/>
          <p:cNvSpPr txBox="1"/>
          <p:nvPr/>
        </p:nvSpPr>
        <p:spPr>
          <a:xfrm>
            <a:off x="5852160" y="1252728"/>
            <a:ext cx="3108900" cy="1828800"/>
          </a:xfrm>
          <a:prstGeom prst="rect">
            <a:avLst/>
          </a:prstGeom>
          <a:noFill/>
          <a:ln w="9525" cap="flat" cmpd="sng">
            <a:solidFill>
              <a:srgbClr val="CCCCCC"/>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CCCCCC"/>
                </a:solidFill>
                <a:latin typeface="Roboto"/>
                <a:ea typeface="Roboto"/>
                <a:cs typeface="Roboto"/>
                <a:sym typeface="Roboto"/>
              </a:rPr>
              <a:t>Room for Pictures</a:t>
            </a:r>
            <a:endParaRPr sz="1000">
              <a:solidFill>
                <a:srgbClr val="CCCCCC"/>
              </a:solidFill>
              <a:latin typeface="Roboto"/>
              <a:ea typeface="Roboto"/>
              <a:cs typeface="Roboto"/>
              <a:sym typeface="Roboto"/>
            </a:endParaRPr>
          </a:p>
        </p:txBody>
      </p:sp>
      <p:sp>
        <p:nvSpPr>
          <p:cNvPr id="44" name="Google Shape;44;p6"/>
          <p:cNvSpPr txBox="1"/>
          <p:nvPr/>
        </p:nvSpPr>
        <p:spPr>
          <a:xfrm>
            <a:off x="5852160" y="3136253"/>
            <a:ext cx="3108900" cy="1828800"/>
          </a:xfrm>
          <a:prstGeom prst="rect">
            <a:avLst/>
          </a:prstGeom>
          <a:noFill/>
          <a:ln w="9525" cap="flat" cmpd="sng">
            <a:solidFill>
              <a:srgbClr val="CCCCCC"/>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CCCCCC"/>
                </a:solidFill>
                <a:latin typeface="Roboto"/>
                <a:ea typeface="Roboto"/>
                <a:cs typeface="Roboto"/>
                <a:sym typeface="Roboto"/>
              </a:rPr>
              <a:t>Room for Pictures</a:t>
            </a:r>
            <a:endParaRPr sz="1000">
              <a:solidFill>
                <a:srgbClr val="CCCCCC"/>
              </a:solidFill>
              <a:latin typeface="Roboto"/>
              <a:ea typeface="Roboto"/>
              <a:cs typeface="Roboto"/>
              <a:sym typeface="Roboto"/>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Weeks">
  <p:cSld name="CUSTOM_2_2">
    <p:spTree>
      <p:nvGrpSpPr>
        <p:cNvPr id="1" name="Shape 45"/>
        <p:cNvGrpSpPr/>
        <p:nvPr/>
      </p:nvGrpSpPr>
      <p:grpSpPr>
        <a:xfrm>
          <a:off x="0" y="0"/>
          <a:ext cx="0" cy="0"/>
          <a:chOff x="0" y="0"/>
          <a:chExt cx="0" cy="0"/>
        </a:xfrm>
      </p:grpSpPr>
      <p:sp>
        <p:nvSpPr>
          <p:cNvPr id="46" name="Google Shape;46;p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47" name="Google Shape;47;p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48" name="Google Shape;48;p7"/>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49" name="Google Shape;49;p7"/>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50" name="Google Shape;50;p7"/>
          <p:cNvSpPr/>
          <p:nvPr/>
        </p:nvSpPr>
        <p:spPr>
          <a:xfrm>
            <a:off x="0" y="0"/>
            <a:ext cx="9144000" cy="5760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2" name="Google Shape;52;p7"/>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4800">
                <a:solidFill>
                  <a:schemeClr val="l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3" name="Google Shape;53;p7"/>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Week 4 goals">
  <p:cSld name="CUSTOM_2_2_2">
    <p:spTree>
      <p:nvGrpSpPr>
        <p:cNvPr id="1" name="Shape 54"/>
        <p:cNvGrpSpPr/>
        <p:nvPr/>
      </p:nvGrpSpPr>
      <p:grpSpPr>
        <a:xfrm>
          <a:off x="0" y="0"/>
          <a:ext cx="0" cy="0"/>
          <a:chOff x="0" y="0"/>
          <a:chExt cx="0" cy="0"/>
        </a:xfrm>
      </p:grpSpPr>
      <p:sp>
        <p:nvSpPr>
          <p:cNvPr id="55" name="Google Shape;55;p8"/>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56" name="Google Shape;56;p8"/>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57" name="Google Shape;57;p8"/>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58" name="Google Shape;58;p8"/>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59" name="Google Shape;59;p8"/>
          <p:cNvSpPr/>
          <p:nvPr/>
        </p:nvSpPr>
        <p:spPr>
          <a:xfrm>
            <a:off x="0" y="0"/>
            <a:ext cx="9144000" cy="5760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8"/>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1" name="Google Shape;61;p8"/>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4800">
                <a:solidFill>
                  <a:schemeClr val="l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2" name="Google Shape;62;p8"/>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3" name="Google Shape;63;p8"/>
          <p:cNvSpPr txBox="1">
            <a:spLocks noGrp="1"/>
          </p:cNvSpPr>
          <p:nvPr>
            <p:ph type="body" idx="7"/>
          </p:nvPr>
        </p:nvSpPr>
        <p:spPr>
          <a:xfrm>
            <a:off x="4663450" y="3172148"/>
            <a:ext cx="4297800" cy="16257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64" name="Google Shape;64;p8"/>
          <p:cNvSpPr txBox="1">
            <a:spLocks noGrp="1"/>
          </p:cNvSpPr>
          <p:nvPr>
            <p:ph type="subTitle" idx="8"/>
          </p:nvPr>
        </p:nvSpPr>
        <p:spPr>
          <a:xfrm>
            <a:off x="4663440" y="2778402"/>
            <a:ext cx="42978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Feedback Slides">
  <p:cSld name="CUSTOM_2_2_1">
    <p:bg>
      <p:bgPr>
        <a:solidFill>
          <a:srgbClr val="134F5C"/>
        </a:solidFill>
        <a:effectLst/>
      </p:bgPr>
    </p:bg>
    <p:spTree>
      <p:nvGrpSpPr>
        <p:cNvPr id="1" name="Shape 65"/>
        <p:cNvGrpSpPr/>
        <p:nvPr/>
      </p:nvGrpSpPr>
      <p:grpSpPr>
        <a:xfrm>
          <a:off x="0" y="0"/>
          <a:ext cx="0" cy="0"/>
          <a:chOff x="0" y="0"/>
          <a:chExt cx="0" cy="0"/>
        </a:xfrm>
      </p:grpSpPr>
      <p:sp>
        <p:nvSpPr>
          <p:cNvPr id="66" name="Google Shape;66;p9"/>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67" name="Google Shape;67;p9"/>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68" name="Google Shape;68;p9"/>
          <p:cNvSpPr/>
          <p:nvPr/>
        </p:nvSpPr>
        <p:spPr>
          <a:xfrm>
            <a:off x="0" y="0"/>
            <a:ext cx="9144000" cy="5760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9"/>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70" name="Google Shape;70;p9"/>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4800">
                <a:solidFill>
                  <a:schemeClr val="l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71" name="Google Shape;71;p9"/>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3"/>
        <p:cNvGrpSpPr/>
        <p:nvPr/>
      </p:nvGrpSpPr>
      <p:grpSpPr>
        <a:xfrm>
          <a:off x="0" y="0"/>
          <a:ext cx="0" cy="0"/>
          <a:chOff x="0" y="0"/>
          <a:chExt cx="0" cy="0"/>
        </a:xfrm>
      </p:grpSpPr>
      <p:sp>
        <p:nvSpPr>
          <p:cNvPr id="84" name="Google Shape;84;p11"/>
          <p:cNvSpPr/>
          <p:nvPr/>
        </p:nvSpPr>
        <p:spPr>
          <a:xfrm>
            <a:off x="3108960" y="-1200"/>
            <a:ext cx="6035100" cy="51435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5" name="Google Shape;85;p11"/>
          <p:cNvSpPr txBox="1">
            <a:spLocks noGrp="1"/>
          </p:cNvSpPr>
          <p:nvPr>
            <p:ph type="title"/>
          </p:nvPr>
        </p:nvSpPr>
        <p:spPr>
          <a:xfrm>
            <a:off x="265500" y="308799"/>
            <a:ext cx="4045200" cy="155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800"/>
              <a:buNone/>
              <a:defRPr sz="3800"/>
            </a:lvl2pPr>
            <a:lvl3pPr lvl="2" algn="ctr" rtl="0">
              <a:spcBef>
                <a:spcPts val="0"/>
              </a:spcBef>
              <a:spcAft>
                <a:spcPts val="0"/>
              </a:spcAft>
              <a:buSzPts val="3800"/>
              <a:buNone/>
              <a:defRPr sz="3800"/>
            </a:lvl3pPr>
            <a:lvl4pPr lvl="3" algn="ctr" rtl="0">
              <a:spcBef>
                <a:spcPts val="0"/>
              </a:spcBef>
              <a:spcAft>
                <a:spcPts val="0"/>
              </a:spcAft>
              <a:buSzPts val="3800"/>
              <a:buNone/>
              <a:defRPr sz="3800"/>
            </a:lvl4pPr>
            <a:lvl5pPr lvl="4" algn="ctr" rtl="0">
              <a:spcBef>
                <a:spcPts val="0"/>
              </a:spcBef>
              <a:spcAft>
                <a:spcPts val="0"/>
              </a:spcAft>
              <a:buSzPts val="3800"/>
              <a:buNone/>
              <a:defRPr sz="3800"/>
            </a:lvl5pPr>
            <a:lvl6pPr lvl="5" algn="ctr" rtl="0">
              <a:spcBef>
                <a:spcPts val="0"/>
              </a:spcBef>
              <a:spcAft>
                <a:spcPts val="0"/>
              </a:spcAft>
              <a:buSzPts val="3800"/>
              <a:buNone/>
              <a:defRPr sz="3800"/>
            </a:lvl6pPr>
            <a:lvl7pPr lvl="6" algn="ctr" rtl="0">
              <a:spcBef>
                <a:spcPts val="0"/>
              </a:spcBef>
              <a:spcAft>
                <a:spcPts val="0"/>
              </a:spcAft>
              <a:buSzPts val="3800"/>
              <a:buNone/>
              <a:defRPr sz="3800"/>
            </a:lvl7pPr>
            <a:lvl8pPr lvl="7" algn="ctr" rtl="0">
              <a:spcBef>
                <a:spcPts val="0"/>
              </a:spcBef>
              <a:spcAft>
                <a:spcPts val="0"/>
              </a:spcAft>
              <a:buSzPts val="3800"/>
              <a:buNone/>
              <a:defRPr sz="3800"/>
            </a:lvl8pPr>
            <a:lvl9pPr lvl="8" algn="ctr" rtl="0">
              <a:spcBef>
                <a:spcPts val="0"/>
              </a:spcBef>
              <a:spcAft>
                <a:spcPts val="0"/>
              </a:spcAft>
              <a:buSzPts val="3800"/>
              <a:buNone/>
              <a:defRPr sz="3800"/>
            </a:lvl9pPr>
          </a:lstStyle>
          <a:p>
            <a:endParaRPr/>
          </a:p>
        </p:txBody>
      </p:sp>
      <p:sp>
        <p:nvSpPr>
          <p:cNvPr id="86" name="Google Shape;86;p11"/>
          <p:cNvSpPr txBox="1">
            <a:spLocks noGrp="1"/>
          </p:cNvSpPr>
          <p:nvPr>
            <p:ph type="subTitle" idx="1"/>
          </p:nvPr>
        </p:nvSpPr>
        <p:spPr>
          <a:xfrm>
            <a:off x="265500" y="1860700"/>
            <a:ext cx="4045200" cy="3012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0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87" name="Google Shape;87;p1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292100" rtl="0">
              <a:spcBef>
                <a:spcPts val="0"/>
              </a:spcBef>
              <a:spcAft>
                <a:spcPts val="0"/>
              </a:spcAft>
              <a:buClr>
                <a:schemeClr val="lt1"/>
              </a:buClr>
              <a:buSzPts val="1000"/>
              <a:buChar char="●"/>
              <a:defRPr>
                <a:solidFill>
                  <a:schemeClr val="lt1"/>
                </a:solidFill>
              </a:defRPr>
            </a:lvl1pPr>
            <a:lvl2pPr marL="914400" lvl="1" indent="-292100" rtl="0">
              <a:spcBef>
                <a:spcPts val="800"/>
              </a:spcBef>
              <a:spcAft>
                <a:spcPts val="0"/>
              </a:spcAft>
              <a:buClr>
                <a:schemeClr val="lt1"/>
              </a:buClr>
              <a:buSzPts val="1000"/>
              <a:buChar char="○"/>
              <a:defRPr>
                <a:solidFill>
                  <a:schemeClr val="lt1"/>
                </a:solidFill>
              </a:defRPr>
            </a:lvl2pPr>
            <a:lvl3pPr marL="1371600" lvl="2" indent="-292100" rtl="0">
              <a:spcBef>
                <a:spcPts val="800"/>
              </a:spcBef>
              <a:spcAft>
                <a:spcPts val="0"/>
              </a:spcAft>
              <a:buClr>
                <a:schemeClr val="lt1"/>
              </a:buClr>
              <a:buSzPts val="1000"/>
              <a:buChar char="■"/>
              <a:defRPr>
                <a:solidFill>
                  <a:schemeClr val="lt1"/>
                </a:solidFill>
              </a:defRPr>
            </a:lvl3pPr>
            <a:lvl4pPr marL="1828800" lvl="3" indent="-292100" rtl="0">
              <a:spcBef>
                <a:spcPts val="800"/>
              </a:spcBef>
              <a:spcAft>
                <a:spcPts val="0"/>
              </a:spcAft>
              <a:buClr>
                <a:schemeClr val="lt1"/>
              </a:buClr>
              <a:buSzPts val="1000"/>
              <a:buChar char="●"/>
              <a:defRPr>
                <a:solidFill>
                  <a:schemeClr val="lt1"/>
                </a:solidFill>
              </a:defRPr>
            </a:lvl4pPr>
            <a:lvl5pPr marL="2286000" lvl="4" indent="-292100" rtl="0">
              <a:spcBef>
                <a:spcPts val="800"/>
              </a:spcBef>
              <a:spcAft>
                <a:spcPts val="0"/>
              </a:spcAft>
              <a:buClr>
                <a:schemeClr val="lt1"/>
              </a:buClr>
              <a:buSzPts val="1000"/>
              <a:buChar char="○"/>
              <a:defRPr>
                <a:solidFill>
                  <a:schemeClr val="lt1"/>
                </a:solidFill>
              </a:defRPr>
            </a:lvl5pPr>
            <a:lvl6pPr marL="2743200" lvl="5" indent="-292100" rtl="0">
              <a:spcBef>
                <a:spcPts val="800"/>
              </a:spcBef>
              <a:spcAft>
                <a:spcPts val="0"/>
              </a:spcAft>
              <a:buClr>
                <a:schemeClr val="lt1"/>
              </a:buClr>
              <a:buSzPts val="1000"/>
              <a:buChar char="■"/>
              <a:defRPr>
                <a:solidFill>
                  <a:schemeClr val="lt1"/>
                </a:solidFill>
              </a:defRPr>
            </a:lvl6pPr>
            <a:lvl7pPr marL="3200400" lvl="6" indent="-292100" rtl="0">
              <a:spcBef>
                <a:spcPts val="800"/>
              </a:spcBef>
              <a:spcAft>
                <a:spcPts val="0"/>
              </a:spcAft>
              <a:buClr>
                <a:schemeClr val="lt1"/>
              </a:buClr>
              <a:buSzPts val="1000"/>
              <a:buChar char="●"/>
              <a:defRPr>
                <a:solidFill>
                  <a:schemeClr val="lt1"/>
                </a:solidFill>
              </a:defRPr>
            </a:lvl7pPr>
            <a:lvl8pPr marL="3657600" lvl="7" indent="-292100" rtl="0">
              <a:spcBef>
                <a:spcPts val="800"/>
              </a:spcBef>
              <a:spcAft>
                <a:spcPts val="0"/>
              </a:spcAft>
              <a:buClr>
                <a:schemeClr val="lt1"/>
              </a:buClr>
              <a:buSzPts val="1000"/>
              <a:buChar char="○"/>
              <a:defRPr>
                <a:solidFill>
                  <a:schemeClr val="lt1"/>
                </a:solidFill>
              </a:defRPr>
            </a:lvl8pPr>
            <a:lvl9pPr marL="4114800" lvl="8" indent="-292100" rtl="0">
              <a:spcBef>
                <a:spcPts val="800"/>
              </a:spcBef>
              <a:spcAft>
                <a:spcPts val="800"/>
              </a:spcAft>
              <a:buClr>
                <a:schemeClr val="lt1"/>
              </a:buClr>
              <a:buSzPts val="1000"/>
              <a:buChar char="■"/>
              <a:defRPr>
                <a:solidFill>
                  <a:schemeClr val="lt1"/>
                </a:solidFill>
              </a:defRPr>
            </a:lvl9pPr>
          </a:lstStyle>
          <a:p>
            <a:endParaRPr/>
          </a:p>
        </p:txBody>
      </p:sp>
      <p:sp>
        <p:nvSpPr>
          <p:cNvPr id="88" name="Google Shape;88;p11"/>
          <p:cNvSpPr txBox="1">
            <a:spLocks noGrp="1"/>
          </p:cNvSpPr>
          <p:nvPr>
            <p:ph type="sldNum" idx="12"/>
          </p:nvPr>
        </p:nvSpPr>
        <p:spPr>
          <a:xfrm>
            <a:off x="90450" y="4873575"/>
            <a:ext cx="548700" cy="2697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rgbClr val="66666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64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rgbClr val="FFFFFF"/>
              </a:buClr>
              <a:buSzPts val="2000"/>
              <a:buFont typeface="Roboto Light"/>
              <a:buNone/>
              <a:defRPr sz="2000">
                <a:solidFill>
                  <a:srgbClr val="FFFFFF"/>
                </a:solidFill>
                <a:latin typeface="Roboto Light"/>
                <a:ea typeface="Roboto Light"/>
                <a:cs typeface="Roboto Light"/>
                <a:sym typeface="Roboto Light"/>
              </a:defRPr>
            </a:lvl1pPr>
            <a:lvl2pPr lvl="1">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2pPr>
            <a:lvl3pPr lvl="2">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3pPr>
            <a:lvl4pPr lvl="3">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4pPr>
            <a:lvl5pPr lvl="4">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5pPr>
            <a:lvl6pPr lvl="5">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6pPr>
            <a:lvl7pPr lvl="6">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7pPr>
            <a:lvl8pPr lvl="7">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8pPr>
            <a:lvl9pPr lvl="8">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636725"/>
            <a:ext cx="8520600" cy="3932100"/>
          </a:xfrm>
          <a:prstGeom prst="rect">
            <a:avLst/>
          </a:prstGeom>
          <a:noFill/>
          <a:ln>
            <a:noFill/>
          </a:ln>
        </p:spPr>
        <p:txBody>
          <a:bodyPr spcFirstLastPara="1" wrap="square" lIns="91425" tIns="91425" rIns="91425" bIns="91425" anchor="t" anchorCtr="0">
            <a:noAutofit/>
          </a:bodyPr>
          <a:lstStyle>
            <a:lvl1pPr marL="457200" lvl="0" indent="-292100">
              <a:lnSpc>
                <a:spcPct val="104000"/>
              </a:lnSpc>
              <a:spcBef>
                <a:spcPts val="0"/>
              </a:spcBef>
              <a:spcAft>
                <a:spcPts val="0"/>
              </a:spcAft>
              <a:buClr>
                <a:srgbClr val="FFFFFF"/>
              </a:buClr>
              <a:buSzPts val="1000"/>
              <a:buFont typeface="Roboto"/>
              <a:buChar char="●"/>
              <a:defRPr sz="1000">
                <a:solidFill>
                  <a:srgbClr val="FFFFFF"/>
                </a:solidFill>
                <a:latin typeface="Roboto"/>
                <a:ea typeface="Roboto"/>
                <a:cs typeface="Roboto"/>
                <a:sym typeface="Roboto"/>
              </a:defRPr>
            </a:lvl1pPr>
            <a:lvl2pPr marL="914400" lvl="1" indent="-292100">
              <a:lnSpc>
                <a:spcPct val="104000"/>
              </a:lnSpc>
              <a:spcBef>
                <a:spcPts val="800"/>
              </a:spcBef>
              <a:spcAft>
                <a:spcPts val="0"/>
              </a:spcAft>
              <a:buClr>
                <a:srgbClr val="FFFFFF"/>
              </a:buClr>
              <a:buSzPts val="1000"/>
              <a:buFont typeface="Roboto"/>
              <a:buChar char="○"/>
              <a:defRPr sz="1000" i="1">
                <a:solidFill>
                  <a:srgbClr val="FFFFFF"/>
                </a:solidFill>
                <a:latin typeface="Roboto"/>
                <a:ea typeface="Roboto"/>
                <a:cs typeface="Roboto"/>
                <a:sym typeface="Roboto"/>
              </a:defRPr>
            </a:lvl2pPr>
            <a:lvl3pPr marL="1371600" lvl="2" indent="-292100">
              <a:lnSpc>
                <a:spcPct val="104000"/>
              </a:lnSpc>
              <a:spcBef>
                <a:spcPts val="800"/>
              </a:spcBef>
              <a:spcAft>
                <a:spcPts val="0"/>
              </a:spcAft>
              <a:buClr>
                <a:srgbClr val="FFFFFF"/>
              </a:buClr>
              <a:buSzPts val="1000"/>
              <a:buFont typeface="Roboto"/>
              <a:buChar char="■"/>
              <a:defRPr sz="1000" u="sng">
                <a:solidFill>
                  <a:srgbClr val="FFFFFF"/>
                </a:solidFill>
                <a:latin typeface="Roboto"/>
                <a:ea typeface="Roboto"/>
                <a:cs typeface="Roboto"/>
                <a:sym typeface="Roboto"/>
              </a:defRPr>
            </a:lvl3pPr>
            <a:lvl4pPr marL="1828800" lvl="3" indent="-292100">
              <a:lnSpc>
                <a:spcPct val="104000"/>
              </a:lnSpc>
              <a:spcBef>
                <a:spcPts val="800"/>
              </a:spcBef>
              <a:spcAft>
                <a:spcPts val="0"/>
              </a:spcAft>
              <a:buClr>
                <a:srgbClr val="FFFFFF"/>
              </a:buClr>
              <a:buSzPts val="1000"/>
              <a:buFont typeface="Roboto"/>
              <a:buChar char="●"/>
              <a:defRPr sz="1000">
                <a:solidFill>
                  <a:srgbClr val="FFFFFF"/>
                </a:solidFill>
                <a:latin typeface="Roboto"/>
                <a:ea typeface="Roboto"/>
                <a:cs typeface="Roboto"/>
                <a:sym typeface="Roboto"/>
              </a:defRPr>
            </a:lvl4pPr>
            <a:lvl5pPr marL="2286000" lvl="4" indent="-292100">
              <a:lnSpc>
                <a:spcPct val="104000"/>
              </a:lnSpc>
              <a:spcBef>
                <a:spcPts val="800"/>
              </a:spcBef>
              <a:spcAft>
                <a:spcPts val="0"/>
              </a:spcAft>
              <a:buClr>
                <a:srgbClr val="FFFFFF"/>
              </a:buClr>
              <a:buSzPts val="1000"/>
              <a:buFont typeface="Roboto"/>
              <a:buChar char="○"/>
              <a:defRPr sz="1000" i="1">
                <a:solidFill>
                  <a:srgbClr val="FFFFFF"/>
                </a:solidFill>
                <a:latin typeface="Roboto"/>
                <a:ea typeface="Roboto"/>
                <a:cs typeface="Roboto"/>
                <a:sym typeface="Roboto"/>
              </a:defRPr>
            </a:lvl5pPr>
            <a:lvl6pPr marL="2743200" lvl="5" indent="-292100">
              <a:lnSpc>
                <a:spcPct val="104000"/>
              </a:lnSpc>
              <a:spcBef>
                <a:spcPts val="800"/>
              </a:spcBef>
              <a:spcAft>
                <a:spcPts val="0"/>
              </a:spcAft>
              <a:buClr>
                <a:srgbClr val="FFFFFF"/>
              </a:buClr>
              <a:buSzPts val="1000"/>
              <a:buFont typeface="Roboto"/>
              <a:buChar char="■"/>
              <a:defRPr sz="1000" u="sng">
                <a:solidFill>
                  <a:srgbClr val="FFFFFF"/>
                </a:solidFill>
                <a:latin typeface="Roboto"/>
                <a:ea typeface="Roboto"/>
                <a:cs typeface="Roboto"/>
                <a:sym typeface="Roboto"/>
              </a:defRPr>
            </a:lvl6pPr>
            <a:lvl7pPr marL="3200400" lvl="6" indent="-292100">
              <a:lnSpc>
                <a:spcPct val="104000"/>
              </a:lnSpc>
              <a:spcBef>
                <a:spcPts val="800"/>
              </a:spcBef>
              <a:spcAft>
                <a:spcPts val="0"/>
              </a:spcAft>
              <a:buClr>
                <a:srgbClr val="FFFFFF"/>
              </a:buClr>
              <a:buSzPts val="1000"/>
              <a:buFont typeface="Roboto"/>
              <a:buChar char="●"/>
              <a:defRPr sz="1000">
                <a:solidFill>
                  <a:srgbClr val="FFFFFF"/>
                </a:solidFill>
                <a:latin typeface="Roboto"/>
                <a:ea typeface="Roboto"/>
                <a:cs typeface="Roboto"/>
                <a:sym typeface="Roboto"/>
              </a:defRPr>
            </a:lvl7pPr>
            <a:lvl8pPr marL="3657600" lvl="7" indent="-292100">
              <a:lnSpc>
                <a:spcPct val="104000"/>
              </a:lnSpc>
              <a:spcBef>
                <a:spcPts val="800"/>
              </a:spcBef>
              <a:spcAft>
                <a:spcPts val="0"/>
              </a:spcAft>
              <a:buClr>
                <a:srgbClr val="FFFFFF"/>
              </a:buClr>
              <a:buSzPts val="1000"/>
              <a:buFont typeface="Roboto"/>
              <a:buChar char="○"/>
              <a:defRPr sz="1000" i="1">
                <a:solidFill>
                  <a:srgbClr val="FFFFFF"/>
                </a:solidFill>
                <a:latin typeface="Roboto"/>
                <a:ea typeface="Roboto"/>
                <a:cs typeface="Roboto"/>
                <a:sym typeface="Roboto"/>
              </a:defRPr>
            </a:lvl8pPr>
            <a:lvl9pPr marL="4114800" lvl="8" indent="-292100">
              <a:lnSpc>
                <a:spcPct val="104000"/>
              </a:lnSpc>
              <a:spcBef>
                <a:spcPts val="800"/>
              </a:spcBef>
              <a:spcAft>
                <a:spcPts val="800"/>
              </a:spcAft>
              <a:buClr>
                <a:srgbClr val="FFFFFF"/>
              </a:buClr>
              <a:buSzPts val="1000"/>
              <a:buFont typeface="Roboto"/>
              <a:buChar char="■"/>
              <a:defRPr sz="1000" u="sng">
                <a:solidFill>
                  <a:srgbClr val="FFFFFF"/>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90450" y="4873575"/>
            <a:ext cx="548700" cy="269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7"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edubuas.sharepoint.com/:p:/t/Generalstudyinformation-ADSAI/ERiYYoxNX-BKsOj2_KXbAMgBIAfpxKrSoA3D47Vyn14vOg?e=qQDTHp" TargetMode="External"/><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edubuas.sharepoint.com/:p:/t/Generalstudyinformation-ADSAI/ERiYYoxNX-BKsOj2_KXbAMgBIAfpxKrSoA3D47Vyn14vOg?e=qQDTHp" TargetMode="External"/><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edubuas.sharepoint.com/:p:/t/Generalstudyinformation-ADSAI/ERiYYoxNX-BKsOj2_KXbAMgBIAfpxKrSoA3D47Vyn14vOg?e=qQDTHp" TargetMode="External"/><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edubuas.sharepoint.com/:p:/t/Generalstudyinformation-ADSAI/ERiYYoxNX-BKsOj2_KXbAMgBIAfpxKrSoA3D47Vyn14vOg?e=qQDTHp" TargetMode="External"/><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edubuas.sharepoint.com/:p:/t/Generalstudyinformation-ADSAI/ERiYYoxNX-BKsOj2_KXbAMgBIAfpxKrSoA3D47Vyn14vOg?e=qQDTHp" TargetMode="External"/><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tps://edubuas.sharepoint.com/:p:/t/Generalstudyinformation-ADSAI/ERiYYoxNX-BKsOj2_KXbAMgBIAfpxKrSoA3D47Vyn14vOg?e=qQDTHp" TargetMode="External"/><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https://adsai.buas.nl/" TargetMode="External"/><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s://adsai.buas.nl/" TargetMode="External"/><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s://adsai.buas.nl/" TargetMode="External"/><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3" Type="http://schemas.openxmlformats.org/officeDocument/2006/relationships/hyperlink" Target="https://adsai.buas.nl/" TargetMode="External"/><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hyperlink" Target="https://adsai.buas.nl/" TargetMode="External"/><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hyperlink" Target="https://adsai.buas.nl/" TargetMode="External"/><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hyperlink" Target="https://adsai.buas.nl/" TargetMode="External"/><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3.xml"/><Relationship Id="rId4" Type="http://schemas.openxmlformats.org/officeDocument/2006/relationships/image" Target="../media/image5.svg"/></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8.xml"/><Relationship Id="rId1" Type="http://schemas.openxmlformats.org/officeDocument/2006/relationships/slideLayout" Target="../slideLayouts/slideLayout5.xml"/><Relationship Id="rId4" Type="http://schemas.openxmlformats.org/officeDocument/2006/relationships/image" Target="../media/image5.sv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hyperlink" Target="https://edubuas.sharepoint.com/:p:/t/Generalstudyinformation-ADSAI/ERiYYoxNX-BKsOj2_KXbAMgBIAfpxKrSoA3D47Vyn14vOg?e=qQDTHp" TargetMode="External"/><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hyperlink" Target="https://edubuas.sharepoint.com/:p:/t/Generalstudyinformation-ADSAI/ERiYYoxNX-BKsOj2_KXbAMgBIAfpxKrSoA3D47Vyn14vOg?e=qQDTHp" TargetMode="External"/><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2"/>
          <p:cNvSpPr txBox="1">
            <a:spLocks noGrp="1"/>
          </p:cNvSpPr>
          <p:nvPr>
            <p:ph type="ctrTitle"/>
          </p:nvPr>
        </p:nvSpPr>
        <p:spPr>
          <a:xfrm>
            <a:off x="3657600" y="548650"/>
            <a:ext cx="4937700" cy="3264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pl-PL" dirty="0">
                <a:solidFill>
                  <a:srgbClr val="FFFFFF"/>
                </a:solidFill>
                <a:latin typeface="Roboto"/>
                <a:ea typeface="Roboto"/>
                <a:cs typeface="Roboto"/>
                <a:sym typeface="Roboto"/>
              </a:rPr>
              <a:t>Aron Wojciechowicz</a:t>
            </a:r>
            <a:endParaRPr dirty="0">
              <a:solidFill>
                <a:srgbClr val="FFFFFF"/>
              </a:solidFill>
              <a:latin typeface="Roboto"/>
              <a:ea typeface="Roboto"/>
              <a:cs typeface="Roboto"/>
              <a:sym typeface="Roboto"/>
            </a:endParaRPr>
          </a:p>
          <a:p>
            <a:pPr marL="0" lvl="0" indent="0" algn="l" rtl="0">
              <a:spcBef>
                <a:spcPts val="0"/>
              </a:spcBef>
              <a:spcAft>
                <a:spcPts val="0"/>
              </a:spcAft>
              <a:buNone/>
            </a:pPr>
            <a:r>
              <a:rPr lang="pl-PL" dirty="0">
                <a:solidFill>
                  <a:srgbClr val="FFFFFF"/>
                </a:solidFill>
                <a:latin typeface="Roboto"/>
                <a:ea typeface="Roboto"/>
                <a:cs typeface="Roboto"/>
                <a:sym typeface="Roboto"/>
              </a:rPr>
              <a:t>245205</a:t>
            </a:r>
            <a:endParaRPr dirty="0">
              <a:solidFill>
                <a:srgbClr val="FFFFFF"/>
              </a:solidFill>
              <a:latin typeface="Roboto"/>
              <a:ea typeface="Roboto"/>
              <a:cs typeface="Roboto"/>
              <a:sym typeface="Roboto"/>
            </a:endParaRPr>
          </a:p>
          <a:p>
            <a:pPr marL="0" lvl="0" indent="0" algn="l" rtl="0">
              <a:spcBef>
                <a:spcPts val="0"/>
              </a:spcBef>
              <a:spcAft>
                <a:spcPts val="0"/>
              </a:spcAft>
              <a:buNone/>
            </a:pPr>
            <a:r>
              <a:rPr lang="en" dirty="0">
                <a:solidFill>
                  <a:srgbClr val="FFFFFF"/>
                </a:solidFill>
                <a:latin typeface="Roboto"/>
                <a:ea typeface="Roboto"/>
                <a:cs typeface="Roboto"/>
                <a:sym typeface="Roboto"/>
              </a:rPr>
              <a:t>«</a:t>
            </a:r>
            <a:r>
              <a:rPr lang="en-NL" dirty="0">
                <a:latin typeface="Roboto"/>
                <a:ea typeface="Roboto"/>
                <a:cs typeface="Roboto"/>
                <a:sym typeface="Roboto"/>
              </a:rPr>
              <a:t>creativebrief/projectname</a:t>
            </a:r>
            <a:r>
              <a:rPr lang="en" dirty="0">
                <a:solidFill>
                  <a:srgbClr val="FFFFFF"/>
                </a:solidFill>
                <a:latin typeface="Roboto"/>
                <a:ea typeface="Roboto"/>
                <a:cs typeface="Roboto"/>
                <a:sym typeface="Roboto"/>
              </a:rPr>
              <a:t>»</a:t>
            </a:r>
            <a:endParaRPr dirty="0">
              <a:solidFill>
                <a:srgbClr val="FFFFFF"/>
              </a:solidFill>
              <a:latin typeface="Roboto"/>
              <a:ea typeface="Roboto"/>
              <a:cs typeface="Roboto"/>
              <a:sym typeface="Roboto"/>
            </a:endParaRPr>
          </a:p>
        </p:txBody>
      </p:sp>
      <p:sp>
        <p:nvSpPr>
          <p:cNvPr id="94" name="Google Shape;94;p12" descr="Face" title="Face"/>
          <p:cNvSpPr/>
          <p:nvPr/>
        </p:nvSpPr>
        <p:spPr>
          <a:xfrm>
            <a:off x="3749050" y="640075"/>
            <a:ext cx="1371600" cy="1371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[photo]</a:t>
            </a:r>
            <a:endParaRPr/>
          </a:p>
        </p:txBody>
      </p:sp>
      <p:sp>
        <p:nvSpPr>
          <p:cNvPr id="95" name="Google Shape;95;p12"/>
          <p:cNvSpPr txBox="1">
            <a:spLocks noGrp="1"/>
          </p:cNvSpPr>
          <p:nvPr>
            <p:ph type="subTitle" idx="1"/>
          </p:nvPr>
        </p:nvSpPr>
        <p:spPr>
          <a:xfrm>
            <a:off x="548650" y="2571750"/>
            <a:ext cx="2011800" cy="1406525"/>
          </a:xfrm>
          <a:prstGeom prst="rect">
            <a:avLst/>
          </a:prstGeom>
        </p:spPr>
        <p:txBody>
          <a:bodyPr spcFirstLastPara="1" wrap="square" lIns="91425" tIns="91425" rIns="91425" bIns="91425" anchor="b" anchorCtr="0">
            <a:noAutofit/>
          </a:bodyPr>
          <a:lstStyle/>
          <a:p>
            <a:pPr marL="0" indent="0">
              <a:lnSpc>
                <a:spcPct val="104000"/>
              </a:lnSpc>
            </a:pPr>
            <a:r>
              <a:rPr lang="en" sz="1800" dirty="0">
                <a:solidFill>
                  <a:srgbClr val="434343"/>
                </a:solidFill>
              </a:rPr>
              <a:t>Learning Log</a:t>
            </a:r>
            <a:r>
              <a:rPr lang="en" dirty="0">
                <a:solidFill>
                  <a:srgbClr val="434343"/>
                </a:solidFill>
              </a:rPr>
              <a:t> </a:t>
            </a:r>
            <a:endParaRPr sz="1800" dirty="0">
              <a:solidFill>
                <a:srgbClr val="434343"/>
              </a:solidFill>
            </a:endParaRPr>
          </a:p>
          <a:p>
            <a:pPr marL="0" indent="0">
              <a:lnSpc>
                <a:spcPct val="104000"/>
              </a:lnSpc>
              <a:spcBef>
                <a:spcPts val="800"/>
              </a:spcBef>
              <a:spcAft>
                <a:spcPts val="800"/>
              </a:spcAft>
            </a:pPr>
            <a:r>
              <a:rPr lang="en" dirty="0">
                <a:solidFill>
                  <a:srgbClr val="434343"/>
                </a:solidFill>
              </a:rPr>
              <a:t>Year  </a:t>
            </a:r>
            <a:r>
              <a:rPr lang="pl-PL" dirty="0">
                <a:solidFill>
                  <a:srgbClr val="434343"/>
                </a:solidFill>
              </a:rPr>
              <a:t>2024/2025</a:t>
            </a:r>
            <a:endParaRPr lang="en" dirty="0">
              <a:solidFill>
                <a:srgbClr val="434343"/>
              </a:solidFill>
            </a:endParaRPr>
          </a:p>
          <a:p>
            <a:pPr marL="0" indent="0">
              <a:lnSpc>
                <a:spcPct val="104000"/>
              </a:lnSpc>
              <a:spcBef>
                <a:spcPts val="800"/>
              </a:spcBef>
              <a:spcAft>
                <a:spcPts val="800"/>
              </a:spcAft>
            </a:pPr>
            <a:r>
              <a:rPr lang="en" dirty="0">
                <a:solidFill>
                  <a:srgbClr val="434343"/>
                </a:solidFill>
              </a:rPr>
              <a:t>Block  </a:t>
            </a:r>
            <a:r>
              <a:rPr lang="pl-PL" dirty="0">
                <a:solidFill>
                  <a:srgbClr val="434343"/>
                </a:solidFill>
              </a:rPr>
              <a:t>A</a:t>
            </a:r>
            <a:endParaRPr sz="1800" dirty="0">
              <a:solidFill>
                <a:srgbClr val="434343"/>
              </a:solidFill>
            </a:endParaRPr>
          </a:p>
        </p:txBody>
      </p:sp>
      <p:sp>
        <p:nvSpPr>
          <p:cNvPr id="4" name="Google Shape;16;p2">
            <a:extLst>
              <a:ext uri="{FF2B5EF4-FFF2-40B4-BE49-F238E27FC236}">
                <a16:creationId xmlns:a16="http://schemas.microsoft.com/office/drawing/2014/main" id="{8758BBB5-F7B4-27C5-E103-E7FBDED4DBC2}"/>
              </a:ext>
            </a:extLst>
          </p:cNvPr>
          <p:cNvSpPr txBox="1"/>
          <p:nvPr/>
        </p:nvSpPr>
        <p:spPr>
          <a:xfrm>
            <a:off x="2560450" y="4535699"/>
            <a:ext cx="5944414" cy="232252"/>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NL" sz="700" b="1">
                <a:solidFill>
                  <a:srgbClr val="999999"/>
                </a:solidFill>
                <a:latin typeface="Helvetica Neue"/>
                <a:ea typeface="Roboto"/>
                <a:cs typeface="Roboto"/>
                <a:sym typeface="Helvetica Neue"/>
              </a:rPr>
              <a:t>Hyperlink</a:t>
            </a:r>
            <a:endParaRPr dirty="0">
              <a:latin typeface="Roboto"/>
              <a:ea typeface="Roboto"/>
              <a:cs typeface="Roboto"/>
              <a:sym typeface="Roboto"/>
            </a:endParaRPr>
          </a:p>
        </p:txBody>
      </p:sp>
      <p:pic>
        <p:nvPicPr>
          <p:cNvPr id="3" name="Picture 2" descr="A person sitting at a desk with a computer&#10;&#10;Description automatically generated">
            <a:extLst>
              <a:ext uri="{FF2B5EF4-FFF2-40B4-BE49-F238E27FC236}">
                <a16:creationId xmlns:a16="http://schemas.microsoft.com/office/drawing/2014/main" id="{12DCD7FD-2C74-C966-AA76-BAE78E575012}"/>
              </a:ext>
            </a:extLst>
          </p:cNvPr>
          <p:cNvPicPr>
            <a:picLocks noChangeAspect="1"/>
          </p:cNvPicPr>
          <p:nvPr/>
        </p:nvPicPr>
        <p:blipFill>
          <a:blip r:embed="rId3"/>
          <a:srcRect t="10666" b="24528"/>
          <a:stretch/>
        </p:blipFill>
        <p:spPr>
          <a:xfrm>
            <a:off x="3371644" y="186342"/>
            <a:ext cx="2433933" cy="236596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Week </a:t>
            </a:r>
            <a:r>
              <a:rPr lang="en-NL"/>
              <a:t>3</a:t>
            </a:r>
            <a:r>
              <a:rPr lang="en"/>
              <a:t> - Log</a:t>
            </a:r>
            <a:endParaRPr/>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1/2</a:t>
            </a:r>
            <a:endParaRPr dirty="0"/>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3</a:t>
            </a:r>
            <a:endParaRPr/>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Week </a:t>
            </a:r>
            <a:r>
              <a:rPr lang="en-NL"/>
              <a:t>3</a:t>
            </a:r>
            <a:r>
              <a:rPr lang="en"/>
              <a:t> - Feedback</a:t>
            </a:r>
            <a:endParaRPr/>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2/2</a:t>
            </a:r>
            <a:endParaRPr dirty="0"/>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3</a:t>
            </a:r>
            <a:endParaRPr/>
          </a:p>
        </p:txBody>
      </p:sp>
      <p:sp>
        <p:nvSpPr>
          <p:cNvPr id="2" name="TextBox 1">
            <a:extLst>
              <a:ext uri="{FF2B5EF4-FFF2-40B4-BE49-F238E27FC236}">
                <a16:creationId xmlns:a16="http://schemas.microsoft.com/office/drawing/2014/main" id="{921731BA-FB23-96B8-7D5B-D22581CDAED5}"/>
              </a:ext>
            </a:extLst>
          </p:cNvPr>
          <p:cNvSpPr txBox="1"/>
          <p:nvPr/>
        </p:nvSpPr>
        <p:spPr>
          <a:xfrm>
            <a:off x="6549885" y="4713633"/>
            <a:ext cx="2496587" cy="253916"/>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dirty="0">
                <a:hlinkClick r:id="rId3"/>
              </a:rPr>
              <a:t>Click for feedback delivery techniques!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Week </a:t>
            </a:r>
            <a:r>
              <a:rPr lang="en-NL"/>
              <a:t>4</a:t>
            </a:r>
            <a:r>
              <a:rPr lang="en"/>
              <a:t> - Log</a:t>
            </a:r>
            <a:endParaRPr/>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1/2</a:t>
            </a:r>
            <a:endParaRPr dirty="0"/>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a:t>4</a:t>
            </a:r>
            <a:endParaRPr/>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99733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Week </a:t>
            </a:r>
            <a:r>
              <a:rPr lang="en-NL"/>
              <a:t>4</a:t>
            </a:r>
            <a:r>
              <a:rPr lang="en"/>
              <a:t> - Feedback</a:t>
            </a:r>
            <a:endParaRPr/>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2/2</a:t>
            </a:r>
            <a:endParaRPr dirty="0"/>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a:t>4</a:t>
            </a:r>
            <a:endParaRPr/>
          </a:p>
        </p:txBody>
      </p:sp>
      <p:sp>
        <p:nvSpPr>
          <p:cNvPr id="2" name="TextBox 1">
            <a:extLst>
              <a:ext uri="{FF2B5EF4-FFF2-40B4-BE49-F238E27FC236}">
                <a16:creationId xmlns:a16="http://schemas.microsoft.com/office/drawing/2014/main" id="{D4F2C1F4-CF58-BC86-92ED-7A05955F6389}"/>
              </a:ext>
            </a:extLst>
          </p:cNvPr>
          <p:cNvSpPr txBox="1"/>
          <p:nvPr/>
        </p:nvSpPr>
        <p:spPr>
          <a:xfrm>
            <a:off x="6549885" y="4713633"/>
            <a:ext cx="2496587" cy="253916"/>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dirty="0">
                <a:hlinkClick r:id="rId3"/>
              </a:rPr>
              <a:t>Click for feedback delivery techniques!</a:t>
            </a:r>
          </a:p>
        </p:txBody>
      </p:sp>
    </p:spTree>
    <p:extLst>
      <p:ext uri="{BB962C8B-B14F-4D97-AF65-F5344CB8AC3E}">
        <p14:creationId xmlns:p14="http://schemas.microsoft.com/office/powerpoint/2010/main" val="33669520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Week </a:t>
            </a:r>
            <a:r>
              <a:rPr lang="en-NL"/>
              <a:t>5</a:t>
            </a:r>
            <a:r>
              <a:rPr lang="en"/>
              <a:t> - Log</a:t>
            </a:r>
            <a:endParaRPr/>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1/2</a:t>
            </a:r>
            <a:endParaRPr dirty="0"/>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a:t>5</a:t>
            </a:r>
            <a:endParaRPr/>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3140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Week </a:t>
            </a:r>
            <a:r>
              <a:rPr lang="en-NL"/>
              <a:t>5</a:t>
            </a:r>
            <a:r>
              <a:rPr lang="en"/>
              <a:t> - Feedback</a:t>
            </a:r>
            <a:endParaRPr/>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2/2</a:t>
            </a:r>
            <a:endParaRPr dirty="0"/>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a:t>5</a:t>
            </a:r>
            <a:endParaRPr/>
          </a:p>
        </p:txBody>
      </p:sp>
      <p:sp>
        <p:nvSpPr>
          <p:cNvPr id="2" name="TextBox 1">
            <a:extLst>
              <a:ext uri="{FF2B5EF4-FFF2-40B4-BE49-F238E27FC236}">
                <a16:creationId xmlns:a16="http://schemas.microsoft.com/office/drawing/2014/main" id="{9592EFFB-9B92-B2C5-0ACF-FDC0DE02C8F4}"/>
              </a:ext>
            </a:extLst>
          </p:cNvPr>
          <p:cNvSpPr txBox="1"/>
          <p:nvPr/>
        </p:nvSpPr>
        <p:spPr>
          <a:xfrm>
            <a:off x="6549885" y="4713633"/>
            <a:ext cx="2496587" cy="253916"/>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dirty="0">
                <a:hlinkClick r:id="rId3"/>
              </a:rPr>
              <a:t>Click for feedback delivery techniques!</a:t>
            </a:r>
          </a:p>
        </p:txBody>
      </p:sp>
    </p:spTree>
    <p:extLst>
      <p:ext uri="{BB962C8B-B14F-4D97-AF65-F5344CB8AC3E}">
        <p14:creationId xmlns:p14="http://schemas.microsoft.com/office/powerpoint/2010/main" val="16006896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Week </a:t>
            </a:r>
            <a:r>
              <a:rPr lang="en-NL"/>
              <a:t>6</a:t>
            </a:r>
            <a:r>
              <a:rPr lang="en"/>
              <a:t> - Log</a:t>
            </a:r>
            <a:endParaRPr/>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1/2</a:t>
            </a:r>
            <a:endParaRPr dirty="0"/>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a:t>6</a:t>
            </a:r>
            <a:endParaRPr/>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31630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Week </a:t>
            </a:r>
            <a:r>
              <a:rPr lang="en-NL"/>
              <a:t>6</a:t>
            </a:r>
            <a:r>
              <a:rPr lang="en"/>
              <a:t> - Feedback</a:t>
            </a:r>
            <a:endParaRPr/>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2/2</a:t>
            </a:r>
            <a:endParaRPr dirty="0"/>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a:t>6</a:t>
            </a:r>
            <a:endParaRPr/>
          </a:p>
        </p:txBody>
      </p:sp>
      <p:sp>
        <p:nvSpPr>
          <p:cNvPr id="2" name="TextBox 1">
            <a:extLst>
              <a:ext uri="{FF2B5EF4-FFF2-40B4-BE49-F238E27FC236}">
                <a16:creationId xmlns:a16="http://schemas.microsoft.com/office/drawing/2014/main" id="{DDFD7B23-1606-58BD-9C84-E92FE2A298BF}"/>
              </a:ext>
            </a:extLst>
          </p:cNvPr>
          <p:cNvSpPr txBox="1"/>
          <p:nvPr/>
        </p:nvSpPr>
        <p:spPr>
          <a:xfrm>
            <a:off x="6549885" y="4713633"/>
            <a:ext cx="2496587" cy="253916"/>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dirty="0">
                <a:hlinkClick r:id="rId3"/>
              </a:rPr>
              <a:t>Click for feedback delivery techniques!</a:t>
            </a:r>
          </a:p>
        </p:txBody>
      </p:sp>
    </p:spTree>
    <p:extLst>
      <p:ext uri="{BB962C8B-B14F-4D97-AF65-F5344CB8AC3E}">
        <p14:creationId xmlns:p14="http://schemas.microsoft.com/office/powerpoint/2010/main" val="23978758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Week </a:t>
            </a:r>
            <a:r>
              <a:rPr lang="en-NL"/>
              <a:t>7</a:t>
            </a:r>
            <a:r>
              <a:rPr lang="en"/>
              <a:t> - Log</a:t>
            </a:r>
            <a:endParaRPr/>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1/2</a:t>
            </a:r>
            <a:endParaRPr dirty="0"/>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a:t>7</a:t>
            </a:r>
            <a:endParaRPr/>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25466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Week </a:t>
            </a:r>
            <a:r>
              <a:rPr lang="en-NL"/>
              <a:t>7</a:t>
            </a:r>
            <a:r>
              <a:rPr lang="en"/>
              <a:t> - Feedback</a:t>
            </a:r>
            <a:endParaRPr/>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2/2</a:t>
            </a:r>
            <a:endParaRPr dirty="0"/>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a:t>7</a:t>
            </a:r>
            <a:endParaRPr/>
          </a:p>
        </p:txBody>
      </p:sp>
      <p:sp>
        <p:nvSpPr>
          <p:cNvPr id="2" name="TextBox 1">
            <a:extLst>
              <a:ext uri="{FF2B5EF4-FFF2-40B4-BE49-F238E27FC236}">
                <a16:creationId xmlns:a16="http://schemas.microsoft.com/office/drawing/2014/main" id="{810859A9-4068-F942-37B5-F053552E2331}"/>
              </a:ext>
            </a:extLst>
          </p:cNvPr>
          <p:cNvSpPr txBox="1"/>
          <p:nvPr/>
        </p:nvSpPr>
        <p:spPr>
          <a:xfrm>
            <a:off x="6549885" y="4713633"/>
            <a:ext cx="2496587" cy="253916"/>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dirty="0">
                <a:hlinkClick r:id="rId3"/>
              </a:rPr>
              <a:t>Click for feedback delivery techniques!</a:t>
            </a:r>
          </a:p>
        </p:txBody>
      </p:sp>
    </p:spTree>
    <p:extLst>
      <p:ext uri="{BB962C8B-B14F-4D97-AF65-F5344CB8AC3E}">
        <p14:creationId xmlns:p14="http://schemas.microsoft.com/office/powerpoint/2010/main" val="628294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3"/>
          <p:cNvSpPr txBox="1">
            <a:spLocks noGrp="1"/>
          </p:cNvSpPr>
          <p:nvPr>
            <p:ph type="title"/>
          </p:nvPr>
        </p:nvSpPr>
        <p:spPr>
          <a:xfrm>
            <a:off x="182880" y="2926080"/>
            <a:ext cx="2743200" cy="155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How To Use</a:t>
            </a:r>
            <a:endParaRPr/>
          </a:p>
          <a:p>
            <a:pPr marL="0" lvl="0" indent="0" algn="ctr" rtl="0">
              <a:spcBef>
                <a:spcPts val="0"/>
              </a:spcBef>
              <a:spcAft>
                <a:spcPts val="0"/>
              </a:spcAft>
              <a:buNone/>
            </a:pPr>
            <a:r>
              <a:rPr lang="en"/>
              <a:t>This Template</a:t>
            </a:r>
            <a:endParaRPr/>
          </a:p>
        </p:txBody>
      </p:sp>
      <p:sp>
        <p:nvSpPr>
          <p:cNvPr id="102" name="Google Shape;102;p13"/>
          <p:cNvSpPr txBox="1">
            <a:spLocks noGrp="1"/>
          </p:cNvSpPr>
          <p:nvPr>
            <p:ph type="body" idx="2"/>
          </p:nvPr>
        </p:nvSpPr>
        <p:spPr>
          <a:xfrm>
            <a:off x="3383280" y="274320"/>
            <a:ext cx="5486400" cy="4599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As a student at Breda University of Applied Sciences studying to become a professional, you are required to provide evidence that demonstrates your professional learning and growth during the block. This template is intended to provide you with a well-structured and </a:t>
            </a:r>
            <a:r>
              <a:rPr lang="en" err="1"/>
              <a:t>organised</a:t>
            </a:r>
            <a:r>
              <a:rPr lang="en"/>
              <a:t> format for doing this effectively. Keep in mind that certain competencies may require you to update your evidence every week, and others may have only be relevant during a particular week or two.</a:t>
            </a:r>
            <a:endParaRPr/>
          </a:p>
          <a:p>
            <a:pPr marL="0" lvl="0" indent="0" algn="l" rtl="0">
              <a:spcBef>
                <a:spcPts val="800"/>
              </a:spcBef>
              <a:spcAft>
                <a:spcPts val="0"/>
              </a:spcAft>
              <a:buNone/>
            </a:pPr>
            <a:endParaRPr/>
          </a:p>
          <a:p>
            <a:pPr marL="0" lvl="0" indent="0" algn="l" rtl="0">
              <a:spcBef>
                <a:spcPts val="800"/>
              </a:spcBef>
              <a:spcAft>
                <a:spcPts val="0"/>
              </a:spcAft>
              <a:buNone/>
            </a:pPr>
            <a:r>
              <a:rPr lang="en"/>
              <a:t>With the evidence you present here teachers should get a clear and comprehensive overview of your progress, how you’ve engaged with feedback, as well as your general attitude and performance as a student and as an aspiring professional developer.</a:t>
            </a:r>
            <a:endParaRPr/>
          </a:p>
          <a:p>
            <a:pPr marL="0" lvl="0" indent="0" algn="l" rtl="0">
              <a:spcBef>
                <a:spcPts val="800"/>
              </a:spcBef>
              <a:spcAft>
                <a:spcPts val="0"/>
              </a:spcAft>
              <a:buNone/>
            </a:pPr>
            <a:endParaRPr/>
          </a:p>
          <a:p>
            <a:pPr marL="0" lvl="0" indent="0" algn="l" rtl="0">
              <a:spcBef>
                <a:spcPts val="800"/>
              </a:spcBef>
              <a:spcAft>
                <a:spcPts val="0"/>
              </a:spcAft>
              <a:buNone/>
            </a:pPr>
            <a:r>
              <a:rPr lang="en"/>
              <a:t>Note that number and size of text boxes and how they are organized on each slide may be modified as needed. It is up to you to decide what layout is most effective for the content you are providing. You may also add slides if needed, but try to be as economical as possible, i.e. quality over quantity. Focus on the things that are the most significant and meaningful.</a:t>
            </a:r>
            <a:endParaRPr/>
          </a:p>
          <a:p>
            <a:pPr marL="0" lvl="0" indent="0" algn="l" rtl="0">
              <a:spcBef>
                <a:spcPts val="800"/>
              </a:spcBef>
              <a:spcAft>
                <a:spcPts val="0"/>
              </a:spcAft>
              <a:buNone/>
            </a:pPr>
            <a:endParaRPr/>
          </a:p>
          <a:p>
            <a:pPr marL="0" lvl="0" indent="0" algn="l" rtl="0">
              <a:spcBef>
                <a:spcPts val="800"/>
              </a:spcBef>
              <a:spcAft>
                <a:spcPts val="800"/>
              </a:spcAft>
              <a:buNone/>
            </a:pPr>
            <a:r>
              <a:rPr lang="en"/>
              <a:t>You are also free to stylise this template to improve the graphic design and visual appeal, but please remember its purpose: to provide evidence of your progress towards becoming a professional developer. Changes should only enhance and extend the information, and may never subtract. I.e. do not delete anything or change the order of things. If in doubt, seek approval from your teachers!</a:t>
            </a:r>
            <a:endParaRPr/>
          </a:p>
        </p:txBody>
      </p:sp>
      <p:pic>
        <p:nvPicPr>
          <p:cNvPr id="1026" name="Picture 2" descr="Artificial intelligence brain">
            <a:extLst>
              <a:ext uri="{FF2B5EF4-FFF2-40B4-BE49-F238E27FC236}">
                <a16:creationId xmlns:a16="http://schemas.microsoft.com/office/drawing/2014/main" id="{31E76062-B307-B28D-6D09-6AB7455F1C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4" y="453863"/>
            <a:ext cx="3102126" cy="161521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Week </a:t>
            </a:r>
            <a:r>
              <a:rPr lang="en-US"/>
              <a:t>8</a:t>
            </a:r>
            <a:r>
              <a:rPr lang="en"/>
              <a:t> - Log</a:t>
            </a:r>
            <a:endParaRPr/>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1/2</a:t>
            </a:r>
            <a:endParaRPr dirty="0"/>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8</a:t>
            </a:r>
            <a:endParaRPr/>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96040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Week </a:t>
            </a:r>
            <a:r>
              <a:rPr lang="en-US"/>
              <a:t>8</a:t>
            </a:r>
            <a:r>
              <a:rPr lang="en"/>
              <a:t> - Feedback</a:t>
            </a:r>
            <a:endParaRPr/>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2/2</a:t>
            </a:r>
            <a:endParaRPr dirty="0"/>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8</a:t>
            </a:r>
            <a:endParaRPr/>
          </a:p>
        </p:txBody>
      </p:sp>
      <p:sp>
        <p:nvSpPr>
          <p:cNvPr id="2" name="TextBox 1">
            <a:extLst>
              <a:ext uri="{FF2B5EF4-FFF2-40B4-BE49-F238E27FC236}">
                <a16:creationId xmlns:a16="http://schemas.microsoft.com/office/drawing/2014/main" id="{A3F79454-97A0-D52B-1105-DCF3588B2909}"/>
              </a:ext>
            </a:extLst>
          </p:cNvPr>
          <p:cNvSpPr txBox="1"/>
          <p:nvPr/>
        </p:nvSpPr>
        <p:spPr>
          <a:xfrm>
            <a:off x="6549885" y="4713633"/>
            <a:ext cx="2496587" cy="253916"/>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dirty="0">
                <a:hlinkClick r:id="rId3"/>
              </a:rPr>
              <a:t>Click for feedback delivery techniques!</a:t>
            </a:r>
          </a:p>
        </p:txBody>
      </p:sp>
    </p:spTree>
    <p:extLst>
      <p:ext uri="{BB962C8B-B14F-4D97-AF65-F5344CB8AC3E}">
        <p14:creationId xmlns:p14="http://schemas.microsoft.com/office/powerpoint/2010/main" val="28611066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38"/>
          <p:cNvSpPr txBox="1">
            <a:spLocks noGrp="1"/>
          </p:cNvSpPr>
          <p:nvPr>
            <p:ph type="ctrTitle"/>
          </p:nvPr>
        </p:nvSpPr>
        <p:spPr>
          <a:xfrm>
            <a:off x="1828800" y="1453896"/>
            <a:ext cx="73152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t>Section </a:t>
            </a:r>
            <a:r>
              <a:rPr lang="en"/>
              <a:t>C</a:t>
            </a:r>
            <a:endParaRPr sz="6000"/>
          </a:p>
        </p:txBody>
      </p:sp>
      <p:sp>
        <p:nvSpPr>
          <p:cNvPr id="357" name="Google Shape;357;p38"/>
          <p:cNvSpPr txBox="1">
            <a:spLocks noGrp="1"/>
          </p:cNvSpPr>
          <p:nvPr>
            <p:ph type="subTitle" idx="1"/>
          </p:nvPr>
        </p:nvSpPr>
        <p:spPr>
          <a:xfrm>
            <a:off x="1828800" y="2953512"/>
            <a:ext cx="73152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Progress</a:t>
            </a:r>
            <a:endParaRPr/>
          </a:p>
          <a:p>
            <a:pPr marL="0" lvl="0" indent="0" algn="ctr" rtl="0">
              <a:spcBef>
                <a:spcPts val="0"/>
              </a:spcBef>
              <a:spcAft>
                <a:spcPts val="0"/>
              </a:spcAft>
              <a:buNone/>
            </a:pPr>
            <a:r>
              <a:rPr lang="en"/>
              <a:t>Intended Learning Outcomes</a:t>
            </a:r>
            <a:endParaRPr sz="3000"/>
          </a:p>
        </p:txBody>
      </p:sp>
      <p:sp>
        <p:nvSpPr>
          <p:cNvPr id="358" name="Google Shape;358;p38"/>
          <p:cNvSpPr txBox="1"/>
          <p:nvPr/>
        </p:nvSpPr>
        <p:spPr>
          <a:xfrm>
            <a:off x="-420624" y="754575"/>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rPr>
              <a:t>C</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62">
          <a:extLst>
            <a:ext uri="{FF2B5EF4-FFF2-40B4-BE49-F238E27FC236}">
              <a16:creationId xmlns:a16="http://schemas.microsoft.com/office/drawing/2014/main" id="{FBC29FFC-E02F-47EC-294D-EA007A0D6272}"/>
            </a:ext>
          </a:extLst>
        </p:cNvPr>
        <p:cNvGrpSpPr/>
        <p:nvPr/>
      </p:nvGrpSpPr>
      <p:grpSpPr>
        <a:xfrm>
          <a:off x="0" y="0"/>
          <a:ext cx="0" cy="0"/>
          <a:chOff x="0" y="0"/>
          <a:chExt cx="0" cy="0"/>
        </a:xfrm>
      </p:grpSpPr>
      <p:sp>
        <p:nvSpPr>
          <p:cNvPr id="363" name="Google Shape;363;p39">
            <a:extLst>
              <a:ext uri="{FF2B5EF4-FFF2-40B4-BE49-F238E27FC236}">
                <a16:creationId xmlns:a16="http://schemas.microsoft.com/office/drawing/2014/main" id="{E40A82D0-4EBE-D66F-712C-7F10132777E1}"/>
              </a:ext>
            </a:extLst>
          </p:cNvPr>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ILO 0.1</a:t>
            </a:r>
            <a:endParaRPr dirty="0"/>
          </a:p>
        </p:txBody>
      </p:sp>
      <p:sp>
        <p:nvSpPr>
          <p:cNvPr id="364" name="Google Shape;364;p39">
            <a:extLst>
              <a:ext uri="{FF2B5EF4-FFF2-40B4-BE49-F238E27FC236}">
                <a16:creationId xmlns:a16="http://schemas.microsoft.com/office/drawing/2014/main" id="{C2512A29-A3E9-45C4-7288-BD55C82BE3DB}"/>
              </a:ext>
            </a:extLst>
          </p:cNvPr>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indent="0"/>
            <a:r>
              <a:rPr lang="nl-NL" dirty="0" err="1"/>
              <a:t>Foundational</a:t>
            </a:r>
            <a:r>
              <a:rPr lang="nl-NL" dirty="0"/>
              <a:t> Skills - Python</a:t>
            </a:r>
          </a:p>
        </p:txBody>
      </p:sp>
      <p:sp>
        <p:nvSpPr>
          <p:cNvPr id="365" name="Google Shape;365;p39">
            <a:extLst>
              <a:ext uri="{FF2B5EF4-FFF2-40B4-BE49-F238E27FC236}">
                <a16:creationId xmlns:a16="http://schemas.microsoft.com/office/drawing/2014/main" id="{3041B62F-2828-5E78-7ED1-F3C5C8F702F7}"/>
              </a:ext>
            </a:extLst>
          </p:cNvPr>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r>
              <a:rPr lang="en-GB" dirty="0"/>
              <a:t>The student masters the foundational skills and knowledge that form the basis of Data Science and Artificial Intelligence.  </a:t>
            </a:r>
            <a:endParaRPr lang="en" dirty="0"/>
          </a:p>
        </p:txBody>
      </p:sp>
      <p:sp>
        <p:nvSpPr>
          <p:cNvPr id="366" name="Google Shape;366;p39">
            <a:extLst>
              <a:ext uri="{FF2B5EF4-FFF2-40B4-BE49-F238E27FC236}">
                <a16:creationId xmlns:a16="http://schemas.microsoft.com/office/drawing/2014/main" id="{C6E53608-DB1C-747D-1DAC-03FECAE94FFA}"/>
              </a:ext>
            </a:extLst>
          </p:cNvPr>
          <p:cNvSpPr txBox="1"/>
          <p:nvPr/>
        </p:nvSpPr>
        <p:spPr>
          <a:xfrm>
            <a:off x="-106299" y="793213"/>
            <a:ext cx="3621024"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20000" dirty="0">
                <a:solidFill>
                  <a:srgbClr val="999999"/>
                </a:solidFill>
                <a:latin typeface="Roboto"/>
                <a:ea typeface="Roboto"/>
                <a:cs typeface="Roboto"/>
                <a:sym typeface="Roboto"/>
              </a:rPr>
              <a:t>0.1</a:t>
            </a:r>
            <a:endParaRPr sz="20000" dirty="0">
              <a:solidFill>
                <a:srgbClr val="999999"/>
              </a:solidFill>
              <a:latin typeface="Roboto"/>
              <a:ea typeface="Roboto"/>
              <a:cs typeface="Roboto"/>
              <a:sym typeface="Roboto"/>
            </a:endParaRPr>
          </a:p>
        </p:txBody>
      </p:sp>
    </p:spTree>
    <p:extLst>
      <p:ext uri="{BB962C8B-B14F-4D97-AF65-F5344CB8AC3E}">
        <p14:creationId xmlns:p14="http://schemas.microsoft.com/office/powerpoint/2010/main" val="13767851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92">
          <a:extLst>
            <a:ext uri="{FF2B5EF4-FFF2-40B4-BE49-F238E27FC236}">
              <a16:creationId xmlns:a16="http://schemas.microsoft.com/office/drawing/2014/main" id="{E63A8C97-E95D-54EA-B8A4-99042E9BC205}"/>
            </a:ext>
          </a:extLst>
        </p:cNvPr>
        <p:cNvGrpSpPr/>
        <p:nvPr/>
      </p:nvGrpSpPr>
      <p:grpSpPr>
        <a:xfrm>
          <a:off x="0" y="0"/>
          <a:ext cx="0" cy="0"/>
          <a:chOff x="0" y="0"/>
          <a:chExt cx="0" cy="0"/>
        </a:xfrm>
      </p:grpSpPr>
      <p:sp>
        <p:nvSpPr>
          <p:cNvPr id="393" name="Google Shape;393;p42">
            <a:extLst>
              <a:ext uri="{FF2B5EF4-FFF2-40B4-BE49-F238E27FC236}">
                <a16:creationId xmlns:a16="http://schemas.microsoft.com/office/drawing/2014/main" id="{111EFD98-8E6D-359F-8AEE-AE6FFF99FA6C}"/>
              </a:ext>
            </a:extLst>
          </p:cNvPr>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ILO </a:t>
            </a:r>
            <a:r>
              <a:rPr lang="en-US" dirty="0"/>
              <a:t>0</a:t>
            </a:r>
            <a:endParaRPr dirty="0"/>
          </a:p>
        </p:txBody>
      </p:sp>
      <p:sp>
        <p:nvSpPr>
          <p:cNvPr id="394" name="Google Shape;394;p42">
            <a:extLst>
              <a:ext uri="{FF2B5EF4-FFF2-40B4-BE49-F238E27FC236}">
                <a16:creationId xmlns:a16="http://schemas.microsoft.com/office/drawing/2014/main" id="{431D8DB7-AB2B-1729-09D6-7A3F5C4EB07F}"/>
              </a:ext>
            </a:extLst>
          </p:cNvPr>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NL"/>
              <a:t>1</a:t>
            </a:r>
            <a:r>
              <a:rPr lang="en"/>
              <a:t>/</a:t>
            </a:r>
            <a:r>
              <a:rPr lang="en-NL"/>
              <a:t>1</a:t>
            </a:r>
            <a:endParaRPr/>
          </a:p>
        </p:txBody>
      </p:sp>
      <p:sp>
        <p:nvSpPr>
          <p:cNvPr id="395" name="Google Shape;395;p42">
            <a:extLst>
              <a:ext uri="{FF2B5EF4-FFF2-40B4-BE49-F238E27FC236}">
                <a16:creationId xmlns:a16="http://schemas.microsoft.com/office/drawing/2014/main" id="{406007F9-0138-E41E-B977-E73C2663F6DB}"/>
              </a:ext>
            </a:extLst>
          </p:cNvPr>
          <p:cNvSpPr txBox="1">
            <a:spLocks noGrp="1"/>
          </p:cNvSpPr>
          <p:nvPr>
            <p:ph type="body" idx="4294967295"/>
          </p:nvPr>
        </p:nvSpPr>
        <p:spPr>
          <a:xfrm>
            <a:off x="2674350" y="3037484"/>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a:solidFill>
                <a:schemeClr val="lt1"/>
              </a:solidFill>
            </a:endParaRPr>
          </a:p>
          <a:p>
            <a:pPr marL="0" lvl="0" indent="0" algn="l" rtl="0">
              <a:lnSpc>
                <a:spcPct val="115000"/>
              </a:lnSpc>
              <a:spcBef>
                <a:spcPts val="0"/>
              </a:spcBef>
              <a:spcAft>
                <a:spcPts val="0"/>
              </a:spcAft>
              <a:buNone/>
            </a:pPr>
            <a:endParaRPr sz="700" i="1">
              <a:solidFill>
                <a:schemeClr val="lt1"/>
              </a:solidFill>
              <a:latin typeface="Helvetica Neue"/>
              <a:ea typeface="Helvetica Neue"/>
              <a:cs typeface="Helvetica Neue"/>
              <a:sym typeface="Helvetica Neue"/>
            </a:endParaRPr>
          </a:p>
        </p:txBody>
      </p:sp>
      <p:sp>
        <p:nvSpPr>
          <p:cNvPr id="396" name="Google Shape;396;p42">
            <a:extLst>
              <a:ext uri="{FF2B5EF4-FFF2-40B4-BE49-F238E27FC236}">
                <a16:creationId xmlns:a16="http://schemas.microsoft.com/office/drawing/2014/main" id="{0F578301-4EF6-EF97-0A60-3995A25EBBE3}"/>
              </a:ext>
            </a:extLst>
          </p:cNvPr>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pPr>
            <a:r>
              <a:rPr lang="en-GB" dirty="0"/>
              <a:t>The student masters the foundational skills and knowledge that form the basis of Data Science and Artificial Intelligence.  </a:t>
            </a:r>
          </a:p>
        </p:txBody>
      </p:sp>
      <p:sp>
        <p:nvSpPr>
          <p:cNvPr id="397" name="Google Shape;397;p42">
            <a:extLst>
              <a:ext uri="{FF2B5EF4-FFF2-40B4-BE49-F238E27FC236}">
                <a16:creationId xmlns:a16="http://schemas.microsoft.com/office/drawing/2014/main" id="{402A3C02-FEB8-7584-ABAA-EA8F489C3171}"/>
              </a:ext>
            </a:extLst>
          </p:cNvPr>
          <p:cNvSpPr txBox="1">
            <a:spLocks noGrp="1"/>
          </p:cNvSpPr>
          <p:nvPr>
            <p:ph type="title" idx="4"/>
          </p:nvPr>
        </p:nvSpPr>
        <p:spPr>
          <a:xfrm>
            <a:off x="0" y="576000"/>
            <a:ext cx="90795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0.1</a:t>
            </a:r>
            <a:endParaRPr dirty="0"/>
          </a:p>
        </p:txBody>
      </p:sp>
      <p:sp>
        <p:nvSpPr>
          <p:cNvPr id="398" name="Google Shape;398;p42">
            <a:extLst>
              <a:ext uri="{FF2B5EF4-FFF2-40B4-BE49-F238E27FC236}">
                <a16:creationId xmlns:a16="http://schemas.microsoft.com/office/drawing/2014/main" id="{E8891FCB-0294-E750-8DAC-85B5664EEA03}"/>
              </a:ext>
            </a:extLst>
          </p:cNvPr>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pPr>
            <a:r>
              <a:rPr lang="en-NL" i="0"/>
              <a:t>Python. The student is able to write Python programs, to solve a wide range of introductory programming challenges and perform basic data analysis, using fundamental programming concepts.</a:t>
            </a:r>
            <a:endParaRPr lang="en-US" i="0" dirty="0"/>
          </a:p>
        </p:txBody>
      </p:sp>
      <p:sp>
        <p:nvSpPr>
          <p:cNvPr id="399" name="Google Shape;399;p42">
            <a:extLst>
              <a:ext uri="{FF2B5EF4-FFF2-40B4-BE49-F238E27FC236}">
                <a16:creationId xmlns:a16="http://schemas.microsoft.com/office/drawing/2014/main" id="{E7205601-D9AB-87C4-07B5-EC2DCE2FCC4B}"/>
              </a:ext>
            </a:extLst>
          </p:cNvPr>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900" dirty="0"/>
              <a:t>Foundational Skills</a:t>
            </a:r>
            <a:endParaRPr sz="900" dirty="0"/>
          </a:p>
        </p:txBody>
      </p:sp>
      <p:graphicFrame>
        <p:nvGraphicFramePr>
          <p:cNvPr id="4" name="Table 3">
            <a:extLst>
              <a:ext uri="{FF2B5EF4-FFF2-40B4-BE49-F238E27FC236}">
                <a16:creationId xmlns:a16="http://schemas.microsoft.com/office/drawing/2014/main" id="{D0F76162-544E-8312-73FC-48F1E6316FD1}"/>
              </a:ext>
            </a:extLst>
          </p:cNvPr>
          <p:cNvGraphicFramePr>
            <a:graphicFrameLocks noGrp="1"/>
          </p:cNvGraphicFramePr>
          <p:nvPr>
            <p:extLst>
              <p:ext uri="{D42A27DB-BD31-4B8C-83A1-F6EECF244321}">
                <p14:modId xmlns:p14="http://schemas.microsoft.com/office/powerpoint/2010/main" val="2717460831"/>
              </p:ext>
            </p:extLst>
          </p:nvPr>
        </p:nvGraphicFramePr>
        <p:xfrm>
          <a:off x="0" y="1102130"/>
          <a:ext cx="9144000" cy="3446304"/>
        </p:xfrm>
        <a:graphic>
          <a:graphicData uri="http://schemas.openxmlformats.org/drawingml/2006/table">
            <a:tbl>
              <a:tblPr/>
              <a:tblGrid>
                <a:gridCol w="1703956">
                  <a:extLst>
                    <a:ext uri="{9D8B030D-6E8A-4147-A177-3AD203B41FA5}">
                      <a16:colId xmlns:a16="http://schemas.microsoft.com/office/drawing/2014/main" val="4239193143"/>
                    </a:ext>
                  </a:extLst>
                </a:gridCol>
                <a:gridCol w="7440044">
                  <a:extLst>
                    <a:ext uri="{9D8B030D-6E8A-4147-A177-3AD203B41FA5}">
                      <a16:colId xmlns:a16="http://schemas.microsoft.com/office/drawing/2014/main" val="809835915"/>
                    </a:ext>
                  </a:extLst>
                </a:gridCol>
              </a:tblGrid>
              <a:tr h="139700">
                <a:tc>
                  <a:txBody>
                    <a:bodyPr/>
                    <a:lstStyle/>
                    <a:p>
                      <a:pPr algn="ctr" fontAlgn="ctr"/>
                      <a:r>
                        <a:rPr lang="en-US" sz="700" b="1"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Pre - requisite (s)</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tc>
                  <a:txBody>
                    <a:bodyPr/>
                    <a:lstStyle/>
                    <a:p>
                      <a:pPr algn="ctr" fontAlgn="ctr"/>
                      <a:r>
                        <a:rPr lang="en-US" sz="7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A (Points: 20)</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extLst>
                  <a:ext uri="{0D108BD9-81ED-4DB2-BD59-A6C34878D82A}">
                    <a16:rowId xmlns:a16="http://schemas.microsoft.com/office/drawing/2014/main" val="3279581867"/>
                  </a:ext>
                </a:extLst>
              </a:tr>
              <a:tr h="990124">
                <a:tc>
                  <a:txBody>
                    <a:bodyPr/>
                    <a:lstStyle/>
                    <a:p>
                      <a:pPr algn="l" fontAlgn="ct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Student submits  a complete learning log, work log and self-assessment rubric. The student exhibits professional </a:t>
                      </a:r>
                      <a:r>
                        <a:rPr lang="en-US" sz="700" b="0" i="0" u="none" strike="noStrike" dirty="0" err="1">
                          <a:solidFill>
                            <a:srgbClr val="000000"/>
                          </a:solidFill>
                          <a:effectLst/>
                          <a:latin typeface="Roboto" panose="02000000000000000000" pitchFamily="2" charset="0"/>
                          <a:ea typeface="Roboto" panose="02000000000000000000" pitchFamily="2" charset="0"/>
                          <a:cs typeface="Roboto" panose="02000000000000000000" pitchFamily="2" charset="0"/>
                        </a:rPr>
                        <a:t>behaviour</a:t>
                      </a: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 during the </a:t>
                      </a:r>
                      <a:r>
                        <a:rPr lang="en-US" sz="700" b="0" i="0" u="none" strike="noStrike" dirty="0" err="1">
                          <a:solidFill>
                            <a:srgbClr val="000000"/>
                          </a:solidFill>
                          <a:effectLst/>
                          <a:latin typeface="Roboto" panose="02000000000000000000" pitchFamily="2" charset="0"/>
                          <a:ea typeface="Roboto" panose="02000000000000000000" pitchFamily="2" charset="0"/>
                          <a:cs typeface="Roboto" panose="02000000000000000000" pitchFamily="2" charset="0"/>
                        </a:rPr>
                        <a:t>datalab</a:t>
                      </a: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  The student was present at the Python exam or the planned retake and obtained the evidenced grade.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D"/>
                    </a:solidFill>
                  </a:tcPr>
                </a:tc>
                <a:tc>
                  <a:txBody>
                    <a:bodyPr/>
                    <a:lstStyle/>
                    <a:p>
                      <a:pPr algn="ctr" fontAlgn="ct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The student demonstrates a solid understanding of Python fundamentals, including variables, conditionals, functions, loops, and data structures such as strings, lists, dictionaries, and tuples. The student is proficient in writing functions that use a wide range of conditional executions and can effectively utilize strings and lists to solve diverse problems. Additionally, the student can convert simple algorithms provided in English into Python, create and execute algorithms to solve various problems and combine loops with strings and lists in their solutions, showcasing strong algorithmic thinking.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C"/>
                    </a:solidFill>
                  </a:tcPr>
                </a:tc>
                <a:extLst>
                  <a:ext uri="{0D108BD9-81ED-4DB2-BD59-A6C34878D82A}">
                    <a16:rowId xmlns:a16="http://schemas.microsoft.com/office/drawing/2014/main" val="373337937"/>
                  </a:ext>
                </a:extLst>
              </a:tr>
              <a:tr h="279400">
                <a:tc>
                  <a:txBody>
                    <a:bodyPr/>
                    <a:lstStyle/>
                    <a:p>
                      <a:pPr marL="0" lvl="0" indent="0" algn="l">
                        <a:lnSpc>
                          <a:spcPct val="100000"/>
                        </a:lnSpc>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Provide a written justification supported with evidence as to why you qualify for a given ILO criteria. Here's </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hlinkClick r:id="rId3"/>
                        </a:rPr>
                        <a:t>an explainer on how to evidence</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well!</a:t>
                      </a:r>
                    </a:p>
                    <a:p>
                      <a:pPr marL="0" lvl="0" indent="0" algn="l">
                        <a:lnSpc>
                          <a:spcPct val="100000"/>
                        </a:lnSpc>
                        <a:buNone/>
                      </a:pPr>
                      <a:endPar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endParaRPr>
                    </a:p>
                    <a:p>
                      <a:pPr marL="0" lvl="0" indent="0" algn="l">
                        <a:lnSpc>
                          <a:spcPct val="100000"/>
                        </a:lnSpc>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Your evidence can be anything from graphs, pictures, descriptions but should mainly consist of links to material on version-controlled repositories owned by </a:t>
                      </a:r>
                      <a:r>
                        <a:rPr lang="en-GB" sz="7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BUas</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such as GitHub, One-drive, Perforce etc. Other repositories such as Google drive are not allowed! </a:t>
                      </a:r>
                    </a:p>
                    <a:p>
                      <a:pPr marL="0" lvl="0" indent="0" algn="l">
                        <a:lnSpc>
                          <a:spcPct val="100000"/>
                        </a:lnSpc>
                        <a:buNone/>
                      </a:pPr>
                      <a:endPar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endParaRPr>
                    </a:p>
                    <a:p>
                      <a:pPr lvl="0">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Consult your mentor if you’re unsure about how to evidence your work.</a:t>
                      </a:r>
                      <a:r>
                        <a:rPr lang="en-GB" sz="700" dirty="0">
                          <a:latin typeface="Roboto" panose="02000000000000000000" pitchFamily="2" charset="0"/>
                          <a:ea typeface="Roboto" panose="02000000000000000000" pitchFamily="2" charset="0"/>
                          <a:cs typeface="Roboto" panose="02000000000000000000" pitchFamily="2" charset="0"/>
                        </a:rPr>
                        <a:t>.</a:t>
                      </a:r>
                      <a:endParaRPr lang="en-NL" sz="700">
                        <a:latin typeface="Roboto" panose="02000000000000000000" pitchFamily="2" charset="0"/>
                        <a:ea typeface="Roboto" panose="02000000000000000000" pitchFamily="2" charset="0"/>
                        <a:cs typeface="Roboto" panose="02000000000000000000" pitchFamily="2" charset="0"/>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D"/>
                    </a:solidFill>
                  </a:tcPr>
                </a:tc>
                <a:tc>
                  <a:txBody>
                    <a:bodyPr/>
                    <a:lstStyle/>
                    <a:p>
                      <a:pPr marL="0" lvl="0" indent="0" algn="l">
                        <a:lnSpc>
                          <a:spcPct val="100000"/>
                        </a:lnSpc>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Provide a written justification supported with evidence as to why you qualify for a given ILO criteria. Here's </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hlinkClick r:id="rId3"/>
                        </a:rPr>
                        <a:t>an explainer on how to evidence</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well!</a:t>
                      </a:r>
                    </a:p>
                    <a:p>
                      <a:pPr marL="0" lvl="0" indent="0" algn="l">
                        <a:lnSpc>
                          <a:spcPct val="100000"/>
                        </a:lnSpc>
                        <a:buNone/>
                      </a:pPr>
                      <a:endPar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endParaRPr>
                    </a:p>
                    <a:p>
                      <a:pPr marL="0" lvl="0" indent="0" algn="l">
                        <a:lnSpc>
                          <a:spcPct val="100000"/>
                        </a:lnSpc>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Your evidence can be anything from graphs, pictures, descriptions but should mainly consist of links to material on version-controlled repositories owned by </a:t>
                      </a:r>
                      <a:r>
                        <a:rPr lang="en-GB" sz="7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BUas</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such as GitHub, One-drive, Perforce etc. Other repositories such as Google drive are not allowed! </a:t>
                      </a:r>
                    </a:p>
                    <a:p>
                      <a:pPr marL="0" lvl="0" indent="0" algn="l">
                        <a:lnSpc>
                          <a:spcPct val="100000"/>
                        </a:lnSpc>
                        <a:buNone/>
                      </a:pPr>
                      <a:endPar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endParaRPr>
                    </a:p>
                    <a:p>
                      <a:pPr lvl="0">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Consult your mentor if you’re unsure about how to evidence your work.</a:t>
                      </a:r>
                      <a:r>
                        <a:rPr lang="en-GB" sz="700" dirty="0">
                          <a:latin typeface="Roboto" panose="02000000000000000000" pitchFamily="2" charset="0"/>
                          <a:ea typeface="Roboto" panose="02000000000000000000" pitchFamily="2" charset="0"/>
                          <a:cs typeface="Roboto" panose="02000000000000000000" pitchFamily="2" charset="0"/>
                        </a:rPr>
                        <a:t>.</a:t>
                      </a:r>
                      <a:endParaRPr lang="en-NL" sz="700">
                        <a:latin typeface="Roboto" panose="02000000000000000000" pitchFamily="2" charset="0"/>
                        <a:ea typeface="Roboto" panose="02000000000000000000" pitchFamily="2" charset="0"/>
                        <a:cs typeface="Roboto" panose="02000000000000000000" pitchFamily="2" charset="0"/>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C"/>
                    </a:solidFill>
                  </a:tcPr>
                </a:tc>
                <a:extLst>
                  <a:ext uri="{0D108BD9-81ED-4DB2-BD59-A6C34878D82A}">
                    <a16:rowId xmlns:a16="http://schemas.microsoft.com/office/drawing/2014/main" val="933039061"/>
                  </a:ext>
                </a:extLst>
              </a:tr>
              <a:tr h="279400">
                <a:tc>
                  <a:txBody>
                    <a:bodyPr/>
                    <a:lstStyle/>
                    <a:p>
                      <a:pPr lvl="0">
                        <a:buNone/>
                      </a:pPr>
                      <a:r>
                        <a:rPr lang="en-US" sz="7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D"/>
                    </a:solidFill>
                  </a:tcPr>
                </a:tc>
                <a:tc>
                  <a:txBody>
                    <a:bodyPr/>
                    <a:lstStyle/>
                    <a:p>
                      <a:pPr lvl="0">
                        <a:buNone/>
                      </a:pPr>
                      <a:r>
                        <a:rPr lang="en-US" sz="7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C"/>
                    </a:solidFill>
                  </a:tcPr>
                </a:tc>
                <a:extLst>
                  <a:ext uri="{0D108BD9-81ED-4DB2-BD59-A6C34878D82A}">
                    <a16:rowId xmlns:a16="http://schemas.microsoft.com/office/drawing/2014/main" val="1555023960"/>
                  </a:ext>
                </a:extLst>
              </a:tr>
            </a:tbl>
          </a:graphicData>
        </a:graphic>
      </p:graphicFrame>
    </p:spTree>
    <p:extLst>
      <p:ext uri="{BB962C8B-B14F-4D97-AF65-F5344CB8AC3E}">
        <p14:creationId xmlns:p14="http://schemas.microsoft.com/office/powerpoint/2010/main" val="42452626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62">
          <a:extLst>
            <a:ext uri="{FF2B5EF4-FFF2-40B4-BE49-F238E27FC236}">
              <a16:creationId xmlns:a16="http://schemas.microsoft.com/office/drawing/2014/main" id="{C57C81CE-5EC2-DA8D-1717-F625803F5C6E}"/>
            </a:ext>
          </a:extLst>
        </p:cNvPr>
        <p:cNvGrpSpPr/>
        <p:nvPr/>
      </p:nvGrpSpPr>
      <p:grpSpPr>
        <a:xfrm>
          <a:off x="0" y="0"/>
          <a:ext cx="0" cy="0"/>
          <a:chOff x="0" y="0"/>
          <a:chExt cx="0" cy="0"/>
        </a:xfrm>
      </p:grpSpPr>
      <p:sp>
        <p:nvSpPr>
          <p:cNvPr id="363" name="Google Shape;363;p39">
            <a:extLst>
              <a:ext uri="{FF2B5EF4-FFF2-40B4-BE49-F238E27FC236}">
                <a16:creationId xmlns:a16="http://schemas.microsoft.com/office/drawing/2014/main" id="{B9F370B9-EB14-C6C1-E7D2-1DF97E97333A}"/>
              </a:ext>
            </a:extLst>
          </p:cNvPr>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ILO 0.2</a:t>
            </a:r>
            <a:endParaRPr dirty="0"/>
          </a:p>
        </p:txBody>
      </p:sp>
      <p:sp>
        <p:nvSpPr>
          <p:cNvPr id="364" name="Google Shape;364;p39">
            <a:extLst>
              <a:ext uri="{FF2B5EF4-FFF2-40B4-BE49-F238E27FC236}">
                <a16:creationId xmlns:a16="http://schemas.microsoft.com/office/drawing/2014/main" id="{FE0F58E3-0188-6AB3-D8D7-C2038336D3B0}"/>
              </a:ext>
            </a:extLst>
          </p:cNvPr>
          <p:cNvSpPr txBox="1">
            <a:spLocks noGrp="1"/>
          </p:cNvSpPr>
          <p:nvPr>
            <p:ph type="subTitle" idx="1"/>
          </p:nvPr>
        </p:nvSpPr>
        <p:spPr>
          <a:xfrm>
            <a:off x="3083243" y="2514514"/>
            <a:ext cx="6400800" cy="685800"/>
          </a:xfrm>
          <a:prstGeom prst="rect">
            <a:avLst/>
          </a:prstGeom>
        </p:spPr>
        <p:txBody>
          <a:bodyPr spcFirstLastPara="1" wrap="square" lIns="91425" tIns="91425" rIns="91425" bIns="91425" anchor="ctr" anchorCtr="0">
            <a:noAutofit/>
          </a:bodyPr>
          <a:lstStyle/>
          <a:p>
            <a:pPr marL="0" indent="0"/>
            <a:r>
              <a:rPr lang="nl-NL" dirty="0" err="1"/>
              <a:t>Foundational</a:t>
            </a:r>
            <a:r>
              <a:rPr lang="nl-NL" dirty="0"/>
              <a:t> Skills - </a:t>
            </a:r>
            <a:r>
              <a:rPr lang="nl-NL" dirty="0" err="1"/>
              <a:t>Mathematics</a:t>
            </a:r>
            <a:endParaRPr lang="nl-NL" dirty="0"/>
          </a:p>
        </p:txBody>
      </p:sp>
      <p:sp>
        <p:nvSpPr>
          <p:cNvPr id="365" name="Google Shape;365;p39">
            <a:extLst>
              <a:ext uri="{FF2B5EF4-FFF2-40B4-BE49-F238E27FC236}">
                <a16:creationId xmlns:a16="http://schemas.microsoft.com/office/drawing/2014/main" id="{BE0159C6-DB27-54CA-6862-264BAC82D55D}"/>
              </a:ext>
            </a:extLst>
          </p:cNvPr>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r>
              <a:rPr lang="en-GB" dirty="0"/>
              <a:t>The student masters the foundational skills and knowledge that form the basis of Data Science and Artificial Intelligence.  </a:t>
            </a:r>
            <a:endParaRPr lang="en" dirty="0"/>
          </a:p>
        </p:txBody>
      </p:sp>
      <p:sp>
        <p:nvSpPr>
          <p:cNvPr id="366" name="Google Shape;366;p39">
            <a:extLst>
              <a:ext uri="{FF2B5EF4-FFF2-40B4-BE49-F238E27FC236}">
                <a16:creationId xmlns:a16="http://schemas.microsoft.com/office/drawing/2014/main" id="{CBD64B0B-2DA8-3660-48FB-BB45D4DBFCA4}"/>
              </a:ext>
            </a:extLst>
          </p:cNvPr>
          <p:cNvSpPr txBox="1"/>
          <p:nvPr/>
        </p:nvSpPr>
        <p:spPr>
          <a:xfrm>
            <a:off x="-106299" y="793213"/>
            <a:ext cx="3621024"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20000" dirty="0">
                <a:solidFill>
                  <a:srgbClr val="999999"/>
                </a:solidFill>
                <a:latin typeface="Roboto"/>
                <a:ea typeface="Roboto"/>
                <a:cs typeface="Roboto"/>
                <a:sym typeface="Roboto"/>
              </a:rPr>
              <a:t>0.2</a:t>
            </a:r>
            <a:endParaRPr sz="20000" dirty="0">
              <a:solidFill>
                <a:srgbClr val="999999"/>
              </a:solidFill>
              <a:latin typeface="Roboto"/>
              <a:ea typeface="Roboto"/>
              <a:cs typeface="Roboto"/>
              <a:sym typeface="Roboto"/>
            </a:endParaRPr>
          </a:p>
        </p:txBody>
      </p:sp>
    </p:spTree>
    <p:extLst>
      <p:ext uri="{BB962C8B-B14F-4D97-AF65-F5344CB8AC3E}">
        <p14:creationId xmlns:p14="http://schemas.microsoft.com/office/powerpoint/2010/main" val="35157281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92">
          <a:extLst>
            <a:ext uri="{FF2B5EF4-FFF2-40B4-BE49-F238E27FC236}">
              <a16:creationId xmlns:a16="http://schemas.microsoft.com/office/drawing/2014/main" id="{612ED845-C6F6-9036-ACDD-0617975C8963}"/>
            </a:ext>
          </a:extLst>
        </p:cNvPr>
        <p:cNvGrpSpPr/>
        <p:nvPr/>
      </p:nvGrpSpPr>
      <p:grpSpPr>
        <a:xfrm>
          <a:off x="0" y="0"/>
          <a:ext cx="0" cy="0"/>
          <a:chOff x="0" y="0"/>
          <a:chExt cx="0" cy="0"/>
        </a:xfrm>
      </p:grpSpPr>
      <p:sp>
        <p:nvSpPr>
          <p:cNvPr id="393" name="Google Shape;393;p42">
            <a:extLst>
              <a:ext uri="{FF2B5EF4-FFF2-40B4-BE49-F238E27FC236}">
                <a16:creationId xmlns:a16="http://schemas.microsoft.com/office/drawing/2014/main" id="{14E02293-B601-AEDA-3DDC-9DF610C6D29F}"/>
              </a:ext>
            </a:extLst>
          </p:cNvPr>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ILO </a:t>
            </a:r>
            <a:r>
              <a:rPr lang="en-US" dirty="0"/>
              <a:t>0</a:t>
            </a:r>
            <a:endParaRPr dirty="0"/>
          </a:p>
        </p:txBody>
      </p:sp>
      <p:sp>
        <p:nvSpPr>
          <p:cNvPr id="394" name="Google Shape;394;p42">
            <a:extLst>
              <a:ext uri="{FF2B5EF4-FFF2-40B4-BE49-F238E27FC236}">
                <a16:creationId xmlns:a16="http://schemas.microsoft.com/office/drawing/2014/main" id="{AD1301A5-FFD9-E320-1B17-6556A9150D92}"/>
              </a:ext>
            </a:extLst>
          </p:cNvPr>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NL"/>
              <a:t>1</a:t>
            </a:r>
            <a:r>
              <a:rPr lang="en"/>
              <a:t>/</a:t>
            </a:r>
            <a:r>
              <a:rPr lang="en-NL"/>
              <a:t>1</a:t>
            </a:r>
            <a:endParaRPr/>
          </a:p>
        </p:txBody>
      </p:sp>
      <p:sp>
        <p:nvSpPr>
          <p:cNvPr id="395" name="Google Shape;395;p42">
            <a:extLst>
              <a:ext uri="{FF2B5EF4-FFF2-40B4-BE49-F238E27FC236}">
                <a16:creationId xmlns:a16="http://schemas.microsoft.com/office/drawing/2014/main" id="{85D8D7D4-D306-ADCD-DF4F-35832C6BF0F3}"/>
              </a:ext>
            </a:extLst>
          </p:cNvPr>
          <p:cNvSpPr txBox="1">
            <a:spLocks noGrp="1"/>
          </p:cNvSpPr>
          <p:nvPr>
            <p:ph type="body" idx="4294967295"/>
          </p:nvPr>
        </p:nvSpPr>
        <p:spPr>
          <a:xfrm>
            <a:off x="2674350" y="3037484"/>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a:solidFill>
                <a:schemeClr val="lt1"/>
              </a:solidFill>
            </a:endParaRPr>
          </a:p>
          <a:p>
            <a:pPr marL="0" lvl="0" indent="0" algn="l" rtl="0">
              <a:lnSpc>
                <a:spcPct val="115000"/>
              </a:lnSpc>
              <a:spcBef>
                <a:spcPts val="0"/>
              </a:spcBef>
              <a:spcAft>
                <a:spcPts val="0"/>
              </a:spcAft>
              <a:buNone/>
            </a:pPr>
            <a:endParaRPr sz="700" i="1">
              <a:solidFill>
                <a:schemeClr val="lt1"/>
              </a:solidFill>
              <a:latin typeface="Helvetica Neue"/>
              <a:ea typeface="Helvetica Neue"/>
              <a:cs typeface="Helvetica Neue"/>
              <a:sym typeface="Helvetica Neue"/>
            </a:endParaRPr>
          </a:p>
        </p:txBody>
      </p:sp>
      <p:sp>
        <p:nvSpPr>
          <p:cNvPr id="396" name="Google Shape;396;p42">
            <a:extLst>
              <a:ext uri="{FF2B5EF4-FFF2-40B4-BE49-F238E27FC236}">
                <a16:creationId xmlns:a16="http://schemas.microsoft.com/office/drawing/2014/main" id="{CE2EDEFD-76EB-E649-9B77-EF0A43410F37}"/>
              </a:ext>
            </a:extLst>
          </p:cNvPr>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pPr>
            <a:r>
              <a:rPr lang="en-GB" dirty="0"/>
              <a:t>The student masters the foundational skills and knowledge that form the basis of Data Science and Artificial Intelligence.  </a:t>
            </a:r>
          </a:p>
        </p:txBody>
      </p:sp>
      <p:sp>
        <p:nvSpPr>
          <p:cNvPr id="397" name="Google Shape;397;p42">
            <a:extLst>
              <a:ext uri="{FF2B5EF4-FFF2-40B4-BE49-F238E27FC236}">
                <a16:creationId xmlns:a16="http://schemas.microsoft.com/office/drawing/2014/main" id="{1FCE02C2-2EB4-1EB4-566A-700175D7EC8A}"/>
              </a:ext>
            </a:extLst>
          </p:cNvPr>
          <p:cNvSpPr txBox="1">
            <a:spLocks noGrp="1"/>
          </p:cNvSpPr>
          <p:nvPr>
            <p:ph type="title" idx="4"/>
          </p:nvPr>
        </p:nvSpPr>
        <p:spPr>
          <a:xfrm>
            <a:off x="0" y="576000"/>
            <a:ext cx="90795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0.2</a:t>
            </a:r>
            <a:endParaRPr dirty="0"/>
          </a:p>
        </p:txBody>
      </p:sp>
      <p:sp>
        <p:nvSpPr>
          <p:cNvPr id="398" name="Google Shape;398;p42">
            <a:extLst>
              <a:ext uri="{FF2B5EF4-FFF2-40B4-BE49-F238E27FC236}">
                <a16:creationId xmlns:a16="http://schemas.microsoft.com/office/drawing/2014/main" id="{301F8C0A-6FDE-BC5F-9E32-E0FF9248B214}"/>
              </a:ext>
            </a:extLst>
          </p:cNvPr>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pPr>
            <a:r>
              <a:rPr lang="en-NL" i="0"/>
              <a:t>Mathematics. The student is able to perform elementary operations on matrices and understand the concepts of derivatives, gradients, optimization algorithms, and can implement a simple machine learning model from scratch. </a:t>
            </a:r>
            <a:endParaRPr lang="en-US" i="0" dirty="0"/>
          </a:p>
        </p:txBody>
      </p:sp>
      <p:sp>
        <p:nvSpPr>
          <p:cNvPr id="399" name="Google Shape;399;p42">
            <a:extLst>
              <a:ext uri="{FF2B5EF4-FFF2-40B4-BE49-F238E27FC236}">
                <a16:creationId xmlns:a16="http://schemas.microsoft.com/office/drawing/2014/main" id="{81794021-2B1F-AF94-F7C9-FBC8FE3F304B}"/>
              </a:ext>
            </a:extLst>
          </p:cNvPr>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900" dirty="0"/>
              <a:t>Foundational Skills</a:t>
            </a:r>
            <a:endParaRPr sz="900" dirty="0"/>
          </a:p>
        </p:txBody>
      </p:sp>
      <p:graphicFrame>
        <p:nvGraphicFramePr>
          <p:cNvPr id="4" name="Table 3">
            <a:extLst>
              <a:ext uri="{FF2B5EF4-FFF2-40B4-BE49-F238E27FC236}">
                <a16:creationId xmlns:a16="http://schemas.microsoft.com/office/drawing/2014/main" id="{7883FDB9-865F-3BCA-30D0-628E24079D73}"/>
              </a:ext>
            </a:extLst>
          </p:cNvPr>
          <p:cNvGraphicFramePr>
            <a:graphicFrameLocks noGrp="1"/>
          </p:cNvGraphicFramePr>
          <p:nvPr>
            <p:extLst>
              <p:ext uri="{D42A27DB-BD31-4B8C-83A1-F6EECF244321}">
                <p14:modId xmlns:p14="http://schemas.microsoft.com/office/powerpoint/2010/main" val="1010986360"/>
              </p:ext>
            </p:extLst>
          </p:nvPr>
        </p:nvGraphicFramePr>
        <p:xfrm>
          <a:off x="0" y="1102130"/>
          <a:ext cx="9144000" cy="3446304"/>
        </p:xfrm>
        <a:graphic>
          <a:graphicData uri="http://schemas.openxmlformats.org/drawingml/2006/table">
            <a:tbl>
              <a:tblPr/>
              <a:tblGrid>
                <a:gridCol w="1703956">
                  <a:extLst>
                    <a:ext uri="{9D8B030D-6E8A-4147-A177-3AD203B41FA5}">
                      <a16:colId xmlns:a16="http://schemas.microsoft.com/office/drawing/2014/main" val="4239193143"/>
                    </a:ext>
                  </a:extLst>
                </a:gridCol>
                <a:gridCol w="7440044">
                  <a:extLst>
                    <a:ext uri="{9D8B030D-6E8A-4147-A177-3AD203B41FA5}">
                      <a16:colId xmlns:a16="http://schemas.microsoft.com/office/drawing/2014/main" val="809835915"/>
                    </a:ext>
                  </a:extLst>
                </a:gridCol>
              </a:tblGrid>
              <a:tr h="139700">
                <a:tc>
                  <a:txBody>
                    <a:bodyPr/>
                    <a:lstStyle/>
                    <a:p>
                      <a:pPr algn="ctr" fontAlgn="ctr"/>
                      <a:r>
                        <a:rPr lang="en-US" sz="700" b="1"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Pre - requisite (s)</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tc>
                  <a:txBody>
                    <a:bodyPr/>
                    <a:lstStyle/>
                    <a:p>
                      <a:pPr algn="ctr" fontAlgn="ctr"/>
                      <a:r>
                        <a:rPr lang="en-US" sz="7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A (Points: 20)</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extLst>
                  <a:ext uri="{0D108BD9-81ED-4DB2-BD59-A6C34878D82A}">
                    <a16:rowId xmlns:a16="http://schemas.microsoft.com/office/drawing/2014/main" val="3279581867"/>
                  </a:ext>
                </a:extLst>
              </a:tr>
              <a:tr h="990124">
                <a:tc>
                  <a:txBody>
                    <a:bodyPr/>
                    <a:lstStyle/>
                    <a:p>
                      <a:pPr algn="l" fontAlgn="ct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Student submits  a complete learning log, work log and self-assessment rubric. The student exhibits professional </a:t>
                      </a:r>
                      <a:r>
                        <a:rPr lang="en-US" sz="700" b="0" i="0" u="none" strike="noStrike" dirty="0" err="1">
                          <a:solidFill>
                            <a:srgbClr val="000000"/>
                          </a:solidFill>
                          <a:effectLst/>
                          <a:latin typeface="Roboto" panose="02000000000000000000" pitchFamily="2" charset="0"/>
                          <a:ea typeface="Roboto" panose="02000000000000000000" pitchFamily="2" charset="0"/>
                          <a:cs typeface="Roboto" panose="02000000000000000000" pitchFamily="2" charset="0"/>
                        </a:rPr>
                        <a:t>behaviour</a:t>
                      </a: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 during the </a:t>
                      </a:r>
                      <a:r>
                        <a:rPr lang="en-US" sz="700" b="0" i="0" u="none" strike="noStrike" dirty="0" err="1">
                          <a:solidFill>
                            <a:srgbClr val="000000"/>
                          </a:solidFill>
                          <a:effectLst/>
                          <a:latin typeface="Roboto" panose="02000000000000000000" pitchFamily="2" charset="0"/>
                          <a:ea typeface="Roboto" panose="02000000000000000000" pitchFamily="2" charset="0"/>
                          <a:cs typeface="Roboto" panose="02000000000000000000" pitchFamily="2" charset="0"/>
                        </a:rPr>
                        <a:t>datalab</a:t>
                      </a: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 The student was present at the Math exam or the planned retake and obtained the evidenced grade.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D"/>
                    </a:solidFill>
                  </a:tcPr>
                </a:tc>
                <a:tc>
                  <a:txBody>
                    <a:bodyPr/>
                    <a:lstStyle/>
                    <a:p>
                      <a:pPr algn="ctr" fontAlgn="ct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The student is able to perform calculations using basic arithmetic operators, work with variables, solve linear equations and inequalities both analytically and graphically, and analyze power, exponential, logarithmic, and trigonometric functions, as well as their inverses. The student can interpret derivative functions, determine the derivative of common mathematical functions, find the minimum and maximum on a graph, and describe changes using differences, slopes, and rates of change. The student is able to use trigonometric ratios and the unit circle, and understands how to use sine, cosine, and tangent to solve real-world problems. Additionally, the student can summarize data in various ways, find common measures of center like mean and median, and measure spread or variability using standard deviation and interquartile range.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C"/>
                    </a:solidFill>
                  </a:tcPr>
                </a:tc>
                <a:extLst>
                  <a:ext uri="{0D108BD9-81ED-4DB2-BD59-A6C34878D82A}">
                    <a16:rowId xmlns:a16="http://schemas.microsoft.com/office/drawing/2014/main" val="373337937"/>
                  </a:ext>
                </a:extLst>
              </a:tr>
              <a:tr h="279400">
                <a:tc>
                  <a:txBody>
                    <a:bodyPr/>
                    <a:lstStyle/>
                    <a:p>
                      <a:pPr marL="0" lvl="0" indent="0" algn="l">
                        <a:lnSpc>
                          <a:spcPct val="100000"/>
                        </a:lnSpc>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Provide a written justification supported with evidence as to why you qualify for a given ILO criteria. Here's </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hlinkClick r:id="rId3"/>
                        </a:rPr>
                        <a:t>an explainer on how to evidence</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well!</a:t>
                      </a:r>
                    </a:p>
                    <a:p>
                      <a:pPr marL="0" lvl="0" indent="0" algn="l">
                        <a:lnSpc>
                          <a:spcPct val="100000"/>
                        </a:lnSpc>
                        <a:buNone/>
                      </a:pPr>
                      <a:endPar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endParaRPr>
                    </a:p>
                    <a:p>
                      <a:pPr marL="0" lvl="0" indent="0" algn="l">
                        <a:lnSpc>
                          <a:spcPct val="100000"/>
                        </a:lnSpc>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Your evidence can be anything from graphs, pictures, descriptions but should mainly consist of links to material on version-controlled repositories owned by </a:t>
                      </a:r>
                      <a:r>
                        <a:rPr lang="en-GB" sz="7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BUas</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such as GitHub, One-drive, Perforce etc. Other repositories such as Google drive are not allowed! </a:t>
                      </a:r>
                    </a:p>
                    <a:p>
                      <a:pPr marL="0" lvl="0" indent="0" algn="l">
                        <a:lnSpc>
                          <a:spcPct val="100000"/>
                        </a:lnSpc>
                        <a:buNone/>
                      </a:pPr>
                      <a:endPar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endParaRPr>
                    </a:p>
                    <a:p>
                      <a:pPr lvl="0">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Consult your mentor if you’re unsure about how to evidence your work.</a:t>
                      </a:r>
                      <a:r>
                        <a:rPr lang="en-GB" sz="700" dirty="0">
                          <a:latin typeface="Roboto" panose="02000000000000000000" pitchFamily="2" charset="0"/>
                          <a:ea typeface="Roboto" panose="02000000000000000000" pitchFamily="2" charset="0"/>
                          <a:cs typeface="Roboto" panose="02000000000000000000" pitchFamily="2" charset="0"/>
                        </a:rPr>
                        <a:t>.</a:t>
                      </a:r>
                      <a:endParaRPr lang="en-NL" sz="700">
                        <a:latin typeface="Roboto" panose="02000000000000000000" pitchFamily="2" charset="0"/>
                        <a:ea typeface="Roboto" panose="02000000000000000000" pitchFamily="2" charset="0"/>
                        <a:cs typeface="Roboto" panose="02000000000000000000" pitchFamily="2" charset="0"/>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D"/>
                    </a:solidFill>
                  </a:tcPr>
                </a:tc>
                <a:tc>
                  <a:txBody>
                    <a:bodyPr/>
                    <a:lstStyle/>
                    <a:p>
                      <a:pPr marL="0" lvl="0" indent="0" algn="l">
                        <a:lnSpc>
                          <a:spcPct val="100000"/>
                        </a:lnSpc>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Provide a written justification supported with evidence as to why you qualify for a given ILO criteria. Here's </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hlinkClick r:id="rId3"/>
                        </a:rPr>
                        <a:t>an explainer on how to evidence</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well!</a:t>
                      </a:r>
                    </a:p>
                    <a:p>
                      <a:pPr marL="0" lvl="0" indent="0" algn="l">
                        <a:lnSpc>
                          <a:spcPct val="100000"/>
                        </a:lnSpc>
                        <a:buNone/>
                      </a:pPr>
                      <a:endPar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endParaRPr>
                    </a:p>
                    <a:p>
                      <a:pPr marL="0" lvl="0" indent="0" algn="l">
                        <a:lnSpc>
                          <a:spcPct val="100000"/>
                        </a:lnSpc>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Your evidence can be anything from graphs, pictures, descriptions but should mainly consist of links to material on version-controlled repositories owned by </a:t>
                      </a:r>
                      <a:r>
                        <a:rPr lang="en-GB" sz="7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BUas</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such as GitHub, One-drive, Perforce etc. Other repositories such as Google drive are not allowed! </a:t>
                      </a:r>
                    </a:p>
                    <a:p>
                      <a:pPr marL="0" lvl="0" indent="0" algn="l">
                        <a:lnSpc>
                          <a:spcPct val="100000"/>
                        </a:lnSpc>
                        <a:buNone/>
                      </a:pPr>
                      <a:endPar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endParaRPr>
                    </a:p>
                    <a:p>
                      <a:pPr lvl="0">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Consult your mentor if you’re unsure about how to evidence your work.</a:t>
                      </a:r>
                      <a:r>
                        <a:rPr lang="en-GB" sz="700" dirty="0">
                          <a:latin typeface="Roboto" panose="02000000000000000000" pitchFamily="2" charset="0"/>
                          <a:ea typeface="Roboto" panose="02000000000000000000" pitchFamily="2" charset="0"/>
                          <a:cs typeface="Roboto" panose="02000000000000000000" pitchFamily="2" charset="0"/>
                        </a:rPr>
                        <a:t>.</a:t>
                      </a:r>
                      <a:endParaRPr lang="en-NL" sz="700">
                        <a:latin typeface="Roboto" panose="02000000000000000000" pitchFamily="2" charset="0"/>
                        <a:ea typeface="Roboto" panose="02000000000000000000" pitchFamily="2" charset="0"/>
                        <a:cs typeface="Roboto" panose="02000000000000000000" pitchFamily="2" charset="0"/>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C"/>
                    </a:solidFill>
                  </a:tcPr>
                </a:tc>
                <a:extLst>
                  <a:ext uri="{0D108BD9-81ED-4DB2-BD59-A6C34878D82A}">
                    <a16:rowId xmlns:a16="http://schemas.microsoft.com/office/drawing/2014/main" val="933039061"/>
                  </a:ext>
                </a:extLst>
              </a:tr>
              <a:tr h="279400">
                <a:tc>
                  <a:txBody>
                    <a:bodyPr/>
                    <a:lstStyle/>
                    <a:p>
                      <a:pPr lvl="0">
                        <a:buNone/>
                      </a:pPr>
                      <a:r>
                        <a:rPr lang="en-US" sz="7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D"/>
                    </a:solidFill>
                  </a:tcPr>
                </a:tc>
                <a:tc>
                  <a:txBody>
                    <a:bodyPr/>
                    <a:lstStyle/>
                    <a:p>
                      <a:pPr lvl="0">
                        <a:buNone/>
                      </a:pPr>
                      <a:r>
                        <a:rPr lang="en-US" sz="7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C"/>
                    </a:solidFill>
                  </a:tcPr>
                </a:tc>
                <a:extLst>
                  <a:ext uri="{0D108BD9-81ED-4DB2-BD59-A6C34878D82A}">
                    <a16:rowId xmlns:a16="http://schemas.microsoft.com/office/drawing/2014/main" val="1555023960"/>
                  </a:ext>
                </a:extLst>
              </a:tr>
            </a:tbl>
          </a:graphicData>
        </a:graphic>
      </p:graphicFrame>
    </p:spTree>
    <p:extLst>
      <p:ext uri="{BB962C8B-B14F-4D97-AF65-F5344CB8AC3E}">
        <p14:creationId xmlns:p14="http://schemas.microsoft.com/office/powerpoint/2010/main" val="42420067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ILO 1</a:t>
            </a:r>
            <a:endParaRPr/>
          </a:p>
        </p:txBody>
      </p:sp>
      <p:sp>
        <p:nvSpPr>
          <p:cNvPr id="364" name="Google Shape;364;p3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indent="0"/>
            <a:r>
              <a:rPr lang="nl-NL"/>
              <a:t>Professional </a:t>
            </a:r>
            <a:r>
              <a:rPr lang="nl-NL" err="1"/>
              <a:t>Practice</a:t>
            </a:r>
          </a:p>
        </p:txBody>
      </p:sp>
      <p:sp>
        <p:nvSpPr>
          <p:cNvPr id="365" name="Google Shape;365;p39"/>
          <p:cNvSpPr txBox="1">
            <a:spLocks noGrp="1"/>
          </p:cNvSpPr>
          <p:nvPr>
            <p:ph type="subTitle" idx="2"/>
          </p:nvPr>
        </p:nvSpPr>
        <p:spPr>
          <a:xfrm>
            <a:off x="3200400" y="3087445"/>
            <a:ext cx="5486400" cy="1294816"/>
          </a:xfrm>
          <a:prstGeom prst="rect">
            <a:avLst/>
          </a:prstGeom>
        </p:spPr>
        <p:txBody>
          <a:bodyPr spcFirstLastPara="1" wrap="square" lIns="91425" tIns="91425" rIns="91425" bIns="91425" anchor="ctr" anchorCtr="0">
            <a:noAutofit/>
          </a:bodyPr>
          <a:lstStyle/>
          <a:p>
            <a:r>
              <a:rPr lang="en-GB" dirty="0"/>
              <a:t>The student can collaborate (internationally) in multidisciplinary teams with different levels of knowledge in the field of data use and applications. They can set up and execute projects in collaboration with stakeholders and team members. They can act as a sounding board in discussions with team members, customers, users and experts. They strive for a good balance between input of their own vision and additional expertise of others. They are able to lead a team. </a:t>
            </a:r>
          </a:p>
          <a:p>
            <a:endParaRPr lang="en-GB" dirty="0"/>
          </a:p>
        </p:txBody>
      </p:sp>
      <p:sp>
        <p:nvSpPr>
          <p:cNvPr id="366" name="Google Shape;366;p39"/>
          <p:cNvSpPr txBox="1"/>
          <p:nvPr/>
        </p:nvSpPr>
        <p:spPr>
          <a:xfrm>
            <a:off x="-420624" y="754575"/>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1</a:t>
            </a:r>
            <a:endParaRPr sz="40000">
              <a:solidFill>
                <a:srgbClr val="999999"/>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42"/>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ILO </a:t>
            </a:r>
            <a:r>
              <a:rPr lang="en-US" dirty="0"/>
              <a:t>1</a:t>
            </a:r>
            <a:endParaRPr dirty="0"/>
          </a:p>
        </p:txBody>
      </p:sp>
      <p:sp>
        <p:nvSpPr>
          <p:cNvPr id="394" name="Google Shape;394;p42"/>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NL"/>
              <a:t>1</a:t>
            </a:r>
            <a:r>
              <a:rPr lang="en"/>
              <a:t>/</a:t>
            </a:r>
            <a:r>
              <a:rPr lang="en-NL"/>
              <a:t>1</a:t>
            </a:r>
            <a:endParaRPr/>
          </a:p>
        </p:txBody>
      </p:sp>
      <p:sp>
        <p:nvSpPr>
          <p:cNvPr id="395" name="Google Shape;395;p42"/>
          <p:cNvSpPr txBox="1">
            <a:spLocks noGrp="1"/>
          </p:cNvSpPr>
          <p:nvPr>
            <p:ph type="body" idx="4294967295"/>
          </p:nvPr>
        </p:nvSpPr>
        <p:spPr>
          <a:xfrm>
            <a:off x="2674350" y="3037484"/>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a:solidFill>
                <a:schemeClr val="lt1"/>
              </a:solidFill>
            </a:endParaRPr>
          </a:p>
          <a:p>
            <a:pPr marL="0" lvl="0" indent="0" algn="l" rtl="0">
              <a:lnSpc>
                <a:spcPct val="115000"/>
              </a:lnSpc>
              <a:spcBef>
                <a:spcPts val="0"/>
              </a:spcBef>
              <a:spcAft>
                <a:spcPts val="0"/>
              </a:spcAft>
              <a:buNone/>
            </a:pPr>
            <a:endParaRPr sz="700" i="1">
              <a:solidFill>
                <a:schemeClr val="lt1"/>
              </a:solidFill>
              <a:latin typeface="Helvetica Neue"/>
              <a:ea typeface="Helvetica Neue"/>
              <a:cs typeface="Helvetica Neue"/>
              <a:sym typeface="Helvetica Neue"/>
            </a:endParaRPr>
          </a:p>
        </p:txBody>
      </p:sp>
      <p:sp>
        <p:nvSpPr>
          <p:cNvPr id="396" name="Google Shape;396;p42"/>
          <p:cNvSpPr txBox="1">
            <a:spLocks noGrp="1"/>
          </p:cNvSpPr>
          <p:nvPr>
            <p:ph type="title" idx="3"/>
          </p:nvPr>
        </p:nvSpPr>
        <p:spPr>
          <a:xfrm>
            <a:off x="2063446" y="156393"/>
            <a:ext cx="6588929" cy="5760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pPr>
            <a:r>
              <a:rPr lang="en-GB" dirty="0"/>
              <a:t>The student can collaborate (internationally) in multidisciplinary teams with different levels of knowledge in the field of data use and applications. They can set up and execute projects in collaboration with stakeholders and team members. They can act as a sounding board in discussions with team members, customers, users and experts. They strive for a good balance between input of their own vision and additional expertise of others. They are able to lead a team. </a:t>
            </a:r>
            <a:br>
              <a:rPr lang="en-GB" dirty="0"/>
            </a:br>
            <a:br>
              <a:rPr lang="en-GB" dirty="0"/>
            </a:br>
            <a:endParaRPr lang="en-GB" dirty="0"/>
          </a:p>
        </p:txBody>
      </p:sp>
      <p:sp>
        <p:nvSpPr>
          <p:cNvPr id="397" name="Google Shape;397;p42"/>
          <p:cNvSpPr txBox="1">
            <a:spLocks noGrp="1"/>
          </p:cNvSpPr>
          <p:nvPr>
            <p:ph type="title" idx="4"/>
          </p:nvPr>
        </p:nvSpPr>
        <p:spPr>
          <a:xfrm>
            <a:off x="0" y="576000"/>
            <a:ext cx="90795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1</a:t>
            </a:r>
            <a:r>
              <a:rPr lang="en" dirty="0"/>
              <a:t>.</a:t>
            </a:r>
            <a:r>
              <a:rPr lang="en-US" dirty="0"/>
              <a:t>1</a:t>
            </a:r>
            <a:endParaRPr dirty="0"/>
          </a:p>
        </p:txBody>
      </p:sp>
      <p:sp>
        <p:nvSpPr>
          <p:cNvPr id="398" name="Google Shape;398;p42"/>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pPr>
            <a:r>
              <a:rPr lang="en-NL" i="0"/>
              <a:t>The student adheres to professional standards, and submits work, adhering to defined guidelines and processes in the Creative Brief.</a:t>
            </a:r>
            <a:endParaRPr lang="en-US" i="0" dirty="0"/>
          </a:p>
        </p:txBody>
      </p:sp>
      <p:sp>
        <p:nvSpPr>
          <p:cNvPr id="399" name="Google Shape;399;p42"/>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900" dirty="0"/>
              <a:t>Professional Practice</a:t>
            </a:r>
            <a:endParaRPr sz="900" dirty="0"/>
          </a:p>
        </p:txBody>
      </p:sp>
      <p:graphicFrame>
        <p:nvGraphicFramePr>
          <p:cNvPr id="4" name="Table 3">
            <a:extLst>
              <a:ext uri="{FF2B5EF4-FFF2-40B4-BE49-F238E27FC236}">
                <a16:creationId xmlns:a16="http://schemas.microsoft.com/office/drawing/2014/main" id="{E43769FC-7EA1-C9ED-07CA-9C5724B9CD95}"/>
              </a:ext>
            </a:extLst>
          </p:cNvPr>
          <p:cNvGraphicFramePr>
            <a:graphicFrameLocks noGrp="1"/>
          </p:cNvGraphicFramePr>
          <p:nvPr>
            <p:extLst>
              <p:ext uri="{D42A27DB-BD31-4B8C-83A1-F6EECF244321}">
                <p14:modId xmlns:p14="http://schemas.microsoft.com/office/powerpoint/2010/main" val="3811197090"/>
              </p:ext>
            </p:extLst>
          </p:nvPr>
        </p:nvGraphicFramePr>
        <p:xfrm>
          <a:off x="0" y="1063425"/>
          <a:ext cx="9144000" cy="4075113"/>
        </p:xfrm>
        <a:graphic>
          <a:graphicData uri="http://schemas.openxmlformats.org/drawingml/2006/table">
            <a:tbl>
              <a:tblPr/>
              <a:tblGrid>
                <a:gridCol w="1702909">
                  <a:extLst>
                    <a:ext uri="{9D8B030D-6E8A-4147-A177-3AD203B41FA5}">
                      <a16:colId xmlns:a16="http://schemas.microsoft.com/office/drawing/2014/main" val="1563489774"/>
                    </a:ext>
                  </a:extLst>
                </a:gridCol>
                <a:gridCol w="2652715">
                  <a:extLst>
                    <a:ext uri="{9D8B030D-6E8A-4147-A177-3AD203B41FA5}">
                      <a16:colId xmlns:a16="http://schemas.microsoft.com/office/drawing/2014/main" val="604979593"/>
                    </a:ext>
                  </a:extLst>
                </a:gridCol>
                <a:gridCol w="1491216">
                  <a:extLst>
                    <a:ext uri="{9D8B030D-6E8A-4147-A177-3AD203B41FA5}">
                      <a16:colId xmlns:a16="http://schemas.microsoft.com/office/drawing/2014/main" val="2456996155"/>
                    </a:ext>
                  </a:extLst>
                </a:gridCol>
                <a:gridCol w="1648580">
                  <a:extLst>
                    <a:ext uri="{9D8B030D-6E8A-4147-A177-3AD203B41FA5}">
                      <a16:colId xmlns:a16="http://schemas.microsoft.com/office/drawing/2014/main" val="1908524195"/>
                    </a:ext>
                  </a:extLst>
                </a:gridCol>
                <a:gridCol w="1648580">
                  <a:extLst>
                    <a:ext uri="{9D8B030D-6E8A-4147-A177-3AD203B41FA5}">
                      <a16:colId xmlns:a16="http://schemas.microsoft.com/office/drawing/2014/main" val="1548998117"/>
                    </a:ext>
                  </a:extLst>
                </a:gridCol>
              </a:tblGrid>
              <a:tr h="174625">
                <a:tc>
                  <a:txBody>
                    <a:bodyPr/>
                    <a:lstStyle/>
                    <a:p>
                      <a:pPr algn="ctr" fontAlgn="ctr"/>
                      <a:r>
                        <a:rPr lang="en-US" sz="7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Pre - requisite (s)</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tc>
                  <a:txBody>
                    <a:bodyPr/>
                    <a:lstStyle/>
                    <a:p>
                      <a:pPr algn="ctr" fontAlgn="ctr"/>
                      <a:r>
                        <a:rPr lang="en-US" sz="7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A (Points: 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tc>
                  <a:txBody>
                    <a:bodyPr/>
                    <a:lstStyle/>
                    <a:p>
                      <a:pPr algn="ctr" fontAlgn="ctr"/>
                      <a:r>
                        <a:rPr lang="en-US" sz="7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B (Points: 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tc>
                  <a:txBody>
                    <a:bodyPr/>
                    <a:lstStyle/>
                    <a:p>
                      <a:pPr algn="ctr" fontAlgn="ctr"/>
                      <a:r>
                        <a:rPr lang="en-US" sz="7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C (Points: 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tc>
                  <a:txBody>
                    <a:bodyPr/>
                    <a:lstStyle/>
                    <a:p>
                      <a:pPr algn="ctr" fontAlgn="ctr"/>
                      <a:r>
                        <a:rPr lang="en-US" sz="7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D (Points: 2)</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extLst>
                  <a:ext uri="{0D108BD9-81ED-4DB2-BD59-A6C34878D82A}">
                    <a16:rowId xmlns:a16="http://schemas.microsoft.com/office/drawing/2014/main" val="2129039445"/>
                  </a:ext>
                </a:extLst>
              </a:tr>
              <a:tr h="990124">
                <a:tc>
                  <a:txBody>
                    <a:bodyPr/>
                    <a:lstStyle/>
                    <a:p>
                      <a:pPr algn="l" fontAlgn="ct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Student submits  a complete learning log, work log and self-assessment rubric. The student exhibits professional </a:t>
                      </a:r>
                      <a:r>
                        <a:rPr lang="en-US" sz="700" b="0" i="0" u="none" strike="noStrike" dirty="0" err="1">
                          <a:solidFill>
                            <a:srgbClr val="000000"/>
                          </a:solidFill>
                          <a:effectLst/>
                          <a:latin typeface="Roboto" panose="02000000000000000000" pitchFamily="2" charset="0"/>
                          <a:ea typeface="Roboto" panose="02000000000000000000" pitchFamily="2" charset="0"/>
                          <a:cs typeface="Roboto" panose="02000000000000000000" pitchFamily="2" charset="0"/>
                        </a:rPr>
                        <a:t>behaviour</a:t>
                      </a: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 during the </a:t>
                      </a:r>
                      <a:r>
                        <a:rPr lang="en-US" sz="700" b="0" i="0" u="none" strike="noStrike" dirty="0" err="1">
                          <a:solidFill>
                            <a:srgbClr val="000000"/>
                          </a:solidFill>
                          <a:effectLst/>
                          <a:latin typeface="Roboto" panose="02000000000000000000" pitchFamily="2" charset="0"/>
                          <a:ea typeface="Roboto" panose="02000000000000000000" pitchFamily="2" charset="0"/>
                          <a:cs typeface="Roboto" panose="02000000000000000000" pitchFamily="2" charset="0"/>
                        </a:rPr>
                        <a:t>datalab</a:t>
                      </a: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D"/>
                    </a:solidFill>
                  </a:tcPr>
                </a:tc>
                <a:tc>
                  <a:txBody>
                    <a:bodyPr/>
                    <a:lstStyle/>
                    <a:p>
                      <a:pPr algn="ctr" fontAlgn="ct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The completed tasks are outlined in the learning log, with detailed comments provided where necessary.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C"/>
                    </a:solidFill>
                  </a:tcPr>
                </a:tc>
                <a:tc>
                  <a:txBody>
                    <a:bodyPr/>
                    <a:lstStyle/>
                    <a:p>
                      <a:pPr algn="l" fontAlgn="ctr"/>
                      <a:r>
                        <a:rPr lang="en-US" sz="7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The student fills out the learning log for each of the weeks.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C"/>
                    </a:solidFill>
                  </a:tcPr>
                </a:tc>
                <a:tc>
                  <a:txBody>
                    <a:bodyPr/>
                    <a:lstStyle/>
                    <a:p>
                      <a:pPr algn="l" fontAlgn="ctr"/>
                      <a:r>
                        <a:rPr lang="en-US" sz="7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All references to important resources used are included in the learning log for the listed tasks.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C7AC"/>
                    </a:solidFill>
                  </a:tcPr>
                </a:tc>
                <a:tc>
                  <a:txBody>
                    <a:bodyPr/>
                    <a:lstStyle/>
                    <a:p>
                      <a:pPr algn="l" fontAlgn="ct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The student's writing style in learning log is professional and free of spelling and grammar mistakes. The student comprehends what was completed and why individual and project feedback was given.  </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extLst>
                  <a:ext uri="{0D108BD9-81ED-4DB2-BD59-A6C34878D82A}">
                    <a16:rowId xmlns:a16="http://schemas.microsoft.com/office/drawing/2014/main" val="2256007393"/>
                  </a:ext>
                </a:extLst>
              </a:tr>
              <a:tr h="990124">
                <a:tc>
                  <a:txBody>
                    <a:bodyPr/>
                    <a:lstStyle/>
                    <a:p>
                      <a:pPr marL="0" lvl="0" indent="0" algn="l">
                        <a:lnSpc>
                          <a:spcPct val="100000"/>
                        </a:lnSpc>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Provide a written justification supported with evidence as to why you qualify for a given ILO criteria. Here's </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hlinkClick r:id="rId3"/>
                        </a:rPr>
                        <a:t>an explainer on how to evidence</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well!</a:t>
                      </a:r>
                    </a:p>
                    <a:p>
                      <a:pPr marL="0" lvl="0" indent="0" algn="l">
                        <a:lnSpc>
                          <a:spcPct val="100000"/>
                        </a:lnSpc>
                        <a:buNone/>
                      </a:pPr>
                      <a:endPar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endParaRPr>
                    </a:p>
                    <a:p>
                      <a:pPr marL="0" lvl="0" indent="0" algn="l">
                        <a:lnSpc>
                          <a:spcPct val="100000"/>
                        </a:lnSpc>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Your evidence can be anything from graphs, pictures, descriptions but should mainly consist of links to material on version-controlled repositories owned by </a:t>
                      </a:r>
                      <a:r>
                        <a:rPr lang="en-GB" sz="7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BUas</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such as GitHub, One-drive, Perforce etc. Other repositories such as Google drive are not allowed! </a:t>
                      </a:r>
                    </a:p>
                    <a:p>
                      <a:pPr marL="0" lvl="0" indent="0" algn="l">
                        <a:lnSpc>
                          <a:spcPct val="100000"/>
                        </a:lnSpc>
                        <a:buNone/>
                      </a:pPr>
                      <a:endPar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endParaRPr>
                    </a:p>
                    <a:p>
                      <a:pPr lvl="0">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Consult your mentor if you’re unsure about how to evidence your work</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D"/>
                    </a:solidFill>
                  </a:tcPr>
                </a:tc>
                <a:tc>
                  <a:txBody>
                    <a:bodyPr/>
                    <a:lstStyle/>
                    <a:p>
                      <a:pPr marL="0" lvl="0" indent="0" algn="l">
                        <a:lnSpc>
                          <a:spcPct val="100000"/>
                        </a:lnSpc>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Provide a written justification supported with evidence as to why you qualify for a given ILO criteria. Here's </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hlinkClick r:id="rId3"/>
                        </a:rPr>
                        <a:t>an explainer on how to evidence</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well!</a:t>
                      </a:r>
                    </a:p>
                    <a:p>
                      <a:pPr marL="0" lvl="0" indent="0" algn="l">
                        <a:lnSpc>
                          <a:spcPct val="100000"/>
                        </a:lnSpc>
                        <a:buNone/>
                      </a:pPr>
                      <a:endPar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endParaRPr>
                    </a:p>
                    <a:p>
                      <a:pPr marL="0" lvl="0" indent="0" algn="l">
                        <a:lnSpc>
                          <a:spcPct val="100000"/>
                        </a:lnSpc>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Your evidence can be anything from graphs, pictures, descriptions but should mainly consist of links to material on version-controlled repositories owned by </a:t>
                      </a:r>
                      <a:r>
                        <a:rPr lang="en-GB" sz="7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BUas</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such as GitHub, One-drive, Perforce etc. Other repositories such as Google drive are not allowed! </a:t>
                      </a:r>
                    </a:p>
                    <a:p>
                      <a:pPr marL="0" lvl="0" indent="0" algn="l">
                        <a:lnSpc>
                          <a:spcPct val="100000"/>
                        </a:lnSpc>
                        <a:buNone/>
                      </a:pPr>
                      <a:endPar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endParaRPr>
                    </a:p>
                    <a:p>
                      <a:pPr lvl="0">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Consult your mentor if you’re unsure about how to evidence your work</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C"/>
                    </a:solidFill>
                  </a:tcPr>
                </a:tc>
                <a:tc>
                  <a:txBody>
                    <a:bodyPr/>
                    <a:lstStyle/>
                    <a:p>
                      <a:pPr marL="0" lvl="0" indent="0" algn="l">
                        <a:lnSpc>
                          <a:spcPct val="100000"/>
                        </a:lnSpc>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Provide a written justification supported with evidence as to why you qualify for a given ILO criteria. Here's </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hlinkClick r:id="rId3"/>
                        </a:rPr>
                        <a:t>an explainer on how to evidence</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well!</a:t>
                      </a:r>
                    </a:p>
                    <a:p>
                      <a:pPr marL="0" lvl="0" indent="0" algn="l">
                        <a:lnSpc>
                          <a:spcPct val="100000"/>
                        </a:lnSpc>
                        <a:buNone/>
                      </a:pPr>
                      <a:endPar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endParaRPr>
                    </a:p>
                    <a:p>
                      <a:pPr marL="0" lvl="0" indent="0" algn="l">
                        <a:lnSpc>
                          <a:spcPct val="100000"/>
                        </a:lnSpc>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Your evidence can be anything from graphs, pictures, descriptions but should mainly consist of links to material on version-controlled repositories owned by </a:t>
                      </a:r>
                      <a:r>
                        <a:rPr lang="en-GB" sz="7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BUas</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such as GitHub, One-drive, Perforce etc. Other repositories such as Google drive are not allowed! </a:t>
                      </a:r>
                    </a:p>
                    <a:p>
                      <a:pPr marL="0" lvl="0" indent="0" algn="l">
                        <a:lnSpc>
                          <a:spcPct val="100000"/>
                        </a:lnSpc>
                        <a:buNone/>
                      </a:pPr>
                      <a:endPar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endParaRPr>
                    </a:p>
                    <a:p>
                      <a:pPr lvl="0">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Consult your mentor if you’re unsure about how to evidence your work</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C"/>
                    </a:solidFill>
                  </a:tcPr>
                </a:tc>
                <a:tc>
                  <a:txBody>
                    <a:bodyPr/>
                    <a:lstStyle/>
                    <a:p>
                      <a:pPr marL="0" lvl="0" indent="0" algn="l">
                        <a:lnSpc>
                          <a:spcPct val="100000"/>
                        </a:lnSpc>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Provide a written justification supported with evidence as to why you qualify for a given ILO criteria. Here's </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hlinkClick r:id="rId3"/>
                        </a:rPr>
                        <a:t>an explainer on how to evidence</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well!</a:t>
                      </a:r>
                    </a:p>
                    <a:p>
                      <a:pPr marL="0" lvl="0" indent="0" algn="l">
                        <a:lnSpc>
                          <a:spcPct val="100000"/>
                        </a:lnSpc>
                        <a:buNone/>
                      </a:pPr>
                      <a:endPar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endParaRPr>
                    </a:p>
                    <a:p>
                      <a:pPr marL="0" lvl="0" indent="0" algn="l">
                        <a:lnSpc>
                          <a:spcPct val="100000"/>
                        </a:lnSpc>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Your evidence can be anything from graphs, pictures, descriptions but should mainly consist of links to material on version-controlled repositories owned by </a:t>
                      </a:r>
                      <a:r>
                        <a:rPr lang="en-GB" sz="7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BUas</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such as GitHub, One-drive, Perforce etc. Other repositories such as Google drive are not allowed! </a:t>
                      </a:r>
                    </a:p>
                    <a:p>
                      <a:pPr marL="0" lvl="0" indent="0" algn="l">
                        <a:lnSpc>
                          <a:spcPct val="100000"/>
                        </a:lnSpc>
                        <a:buNone/>
                      </a:pPr>
                      <a:endPar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endParaRPr>
                    </a:p>
                    <a:p>
                      <a:pPr lvl="0">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Consult your mentor if you’re unsure about how to evidence your work</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C7AC"/>
                    </a:solidFill>
                  </a:tcPr>
                </a:tc>
                <a:tc>
                  <a:txBody>
                    <a:bodyPr/>
                    <a:lstStyle/>
                    <a:p>
                      <a:pPr marL="0" lvl="0" indent="0" algn="l">
                        <a:lnSpc>
                          <a:spcPct val="100000"/>
                        </a:lnSpc>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Provide a written justification supported with evidence as to why you qualify for a given ILO criteria. Here's </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hlinkClick r:id="rId3"/>
                        </a:rPr>
                        <a:t>an explainer on how to evidence</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well!</a:t>
                      </a:r>
                    </a:p>
                    <a:p>
                      <a:pPr marL="0" lvl="0" indent="0" algn="l">
                        <a:lnSpc>
                          <a:spcPct val="100000"/>
                        </a:lnSpc>
                        <a:buNone/>
                      </a:pPr>
                      <a:endPar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endParaRPr>
                    </a:p>
                    <a:p>
                      <a:pPr marL="0" lvl="0" indent="0" algn="l">
                        <a:lnSpc>
                          <a:spcPct val="100000"/>
                        </a:lnSpc>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Your evidence can be anything from graphs, pictures, descriptions but should mainly consist of links to material on version-controlled repositories owned by </a:t>
                      </a:r>
                      <a:r>
                        <a:rPr lang="en-GB" sz="7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BUas</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such as GitHub, One-drive, Perforce etc. Other repositories such as Google drive are not allowed! </a:t>
                      </a:r>
                    </a:p>
                    <a:p>
                      <a:pPr marL="0" lvl="0" indent="0" algn="l">
                        <a:lnSpc>
                          <a:spcPct val="100000"/>
                        </a:lnSpc>
                        <a:buNone/>
                      </a:pPr>
                      <a:endPar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endParaRPr>
                    </a:p>
                    <a:p>
                      <a:pPr lvl="0">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Consult your mentor if you’re unsure about how to evidence your work</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extLst>
                  <a:ext uri="{0D108BD9-81ED-4DB2-BD59-A6C34878D82A}">
                    <a16:rowId xmlns:a16="http://schemas.microsoft.com/office/drawing/2014/main" val="1769954004"/>
                  </a:ext>
                </a:extLst>
              </a:tr>
              <a:tr h="990124">
                <a:tc>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US" sz="7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p>
                    <a:p>
                      <a:pPr algn="l" fontAlgn="ct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D"/>
                    </a:solidFill>
                  </a:tcPr>
                </a:tc>
                <a:tc>
                  <a:txBody>
                    <a:bodyPr/>
                    <a:lstStyle/>
                    <a:p>
                      <a:pPr marL="0" marR="0" lvl="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7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p>
                    <a:p>
                      <a:pPr algn="ctr" fontAlgn="ct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E1CC"/>
                    </a:solidFill>
                  </a:tcPr>
                </a:tc>
                <a:tc>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US" sz="7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p>
                    <a:p>
                      <a:pPr algn="l" fontAlgn="ct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C"/>
                    </a:solidFill>
                  </a:tcPr>
                </a:tc>
                <a:tc>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US" sz="7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p>
                    <a:p>
                      <a:pPr algn="l" fontAlgn="ct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C7AC"/>
                    </a:solidFill>
                  </a:tcPr>
                </a:tc>
                <a:tc>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US" sz="7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p>
                    <a:p>
                      <a:pPr algn="l" fontAlgn="ct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extLst>
                  <a:ext uri="{0D108BD9-81ED-4DB2-BD59-A6C34878D82A}">
                    <a16:rowId xmlns:a16="http://schemas.microsoft.com/office/drawing/2014/main" val="3438072080"/>
                  </a:ext>
                </a:extLst>
              </a:tr>
            </a:tbl>
          </a:graphicData>
        </a:graphic>
      </p:graphicFrame>
    </p:spTree>
    <p:extLst>
      <p:ext uri="{BB962C8B-B14F-4D97-AF65-F5344CB8AC3E}">
        <p14:creationId xmlns:p14="http://schemas.microsoft.com/office/powerpoint/2010/main" val="31326037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44"/>
          <p:cNvSpPr txBox="1"/>
          <p:nvPr/>
        </p:nvSpPr>
        <p:spPr>
          <a:xfrm>
            <a:off x="-420624" y="754575"/>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2</a:t>
            </a:r>
            <a:endParaRPr sz="40000">
              <a:solidFill>
                <a:srgbClr val="999999"/>
              </a:solidFill>
              <a:latin typeface="Roboto"/>
              <a:ea typeface="Roboto"/>
              <a:cs typeface="Roboto"/>
              <a:sym typeface="Roboto"/>
            </a:endParaRPr>
          </a:p>
        </p:txBody>
      </p:sp>
      <p:sp>
        <p:nvSpPr>
          <p:cNvPr id="416" name="Google Shape;416;p44"/>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ILO 2</a:t>
            </a:r>
            <a:endParaRPr/>
          </a:p>
        </p:txBody>
      </p:sp>
      <p:sp>
        <p:nvSpPr>
          <p:cNvPr id="417" name="Google Shape;417;p44"/>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Personal Development &amp; Academic Practice</a:t>
            </a:r>
            <a:endParaRPr dirty="0"/>
          </a:p>
        </p:txBody>
      </p:sp>
      <p:sp>
        <p:nvSpPr>
          <p:cNvPr id="418" name="Google Shape;418;p44"/>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endParaRPr lang="en-GB" dirty="0"/>
          </a:p>
          <a:p>
            <a:r>
              <a:rPr lang="en-GB" dirty="0"/>
              <a:t> The student applies relevant (research) methods and techniques in combination with relevant and adequate argumentation. They can reflect on (business) processes and their role in them, both theoretically and practically, by constantly evaluating their own actions and adapting them with input from others. They can translate the result of the reflection into concrete personal learning objectives.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4"/>
          <p:cNvSpPr txBox="1">
            <a:spLocks noGrp="1"/>
          </p:cNvSpPr>
          <p:nvPr>
            <p:ph type="title"/>
          </p:nvPr>
        </p:nvSpPr>
        <p:spPr>
          <a:xfrm>
            <a:off x="274320" y="308799"/>
            <a:ext cx="2560200" cy="155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Learning Log</a:t>
            </a:r>
            <a:endParaRPr/>
          </a:p>
          <a:p>
            <a:pPr marL="0" lvl="0" indent="0" algn="ctr" rtl="0">
              <a:spcBef>
                <a:spcPts val="0"/>
              </a:spcBef>
              <a:spcAft>
                <a:spcPts val="0"/>
              </a:spcAft>
              <a:buNone/>
            </a:pPr>
            <a:r>
              <a:rPr lang="en"/>
              <a:t>Structure</a:t>
            </a:r>
            <a:endParaRPr/>
          </a:p>
        </p:txBody>
      </p:sp>
      <p:sp>
        <p:nvSpPr>
          <p:cNvPr id="109" name="Google Shape;109;p14"/>
          <p:cNvSpPr txBox="1">
            <a:spLocks noGrp="1"/>
          </p:cNvSpPr>
          <p:nvPr>
            <p:ph type="subTitle" idx="1"/>
          </p:nvPr>
        </p:nvSpPr>
        <p:spPr>
          <a:xfrm>
            <a:off x="274320" y="1860700"/>
            <a:ext cx="2560200" cy="301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t>Section A</a:t>
            </a:r>
            <a:endParaRPr sz="1400"/>
          </a:p>
          <a:p>
            <a:pPr marL="182880" lvl="0" indent="-180340" algn="l" rtl="0">
              <a:spcBef>
                <a:spcPts val="0"/>
              </a:spcBef>
              <a:spcAft>
                <a:spcPts val="0"/>
              </a:spcAft>
              <a:buSzPts val="1400"/>
              <a:buChar char="●"/>
            </a:pPr>
            <a:r>
              <a:rPr lang="en" sz="1400"/>
              <a:t>Starting this block</a:t>
            </a:r>
            <a:endParaRPr sz="1400"/>
          </a:p>
          <a:p>
            <a:pPr marL="182880" lvl="0" indent="-180340" algn="l" rtl="0">
              <a:spcBef>
                <a:spcPts val="0"/>
              </a:spcBef>
              <a:spcAft>
                <a:spcPts val="0"/>
              </a:spcAft>
              <a:buSzPts val="1400"/>
              <a:buChar char="●"/>
            </a:pPr>
            <a:r>
              <a:rPr lang="en" sz="1400"/>
              <a:t>Goals</a:t>
            </a:r>
            <a:endParaRPr sz="1400"/>
          </a:p>
          <a:p>
            <a:pPr marL="0" lvl="0" indent="0" algn="l" rtl="0">
              <a:spcBef>
                <a:spcPts val="0"/>
              </a:spcBef>
              <a:spcAft>
                <a:spcPts val="0"/>
              </a:spcAft>
              <a:buNone/>
            </a:pPr>
            <a:endParaRPr sz="1400"/>
          </a:p>
          <a:p>
            <a:pPr marL="0" lvl="0" indent="0" algn="l" rtl="0">
              <a:spcBef>
                <a:spcPts val="0"/>
              </a:spcBef>
              <a:spcAft>
                <a:spcPts val="0"/>
              </a:spcAft>
              <a:buNone/>
            </a:pPr>
            <a:r>
              <a:rPr lang="en" sz="1400"/>
              <a:t>Section B </a:t>
            </a:r>
            <a:endParaRPr sz="1400"/>
          </a:p>
          <a:p>
            <a:pPr marL="182880" lvl="0" indent="-180340" algn="l" rtl="0">
              <a:spcBef>
                <a:spcPts val="0"/>
              </a:spcBef>
              <a:spcAft>
                <a:spcPts val="0"/>
              </a:spcAft>
              <a:buSzPts val="1400"/>
              <a:buChar char="●"/>
            </a:pPr>
            <a:r>
              <a:rPr lang="en" sz="1400"/>
              <a:t>ILO section</a:t>
            </a:r>
            <a:endParaRPr sz="1400"/>
          </a:p>
          <a:p>
            <a:pPr marL="182880" lvl="0" indent="-180340" algn="l" rtl="0">
              <a:spcBef>
                <a:spcPts val="0"/>
              </a:spcBef>
              <a:spcAft>
                <a:spcPts val="0"/>
              </a:spcAft>
              <a:buSzPts val="1400"/>
              <a:buChar char="●"/>
            </a:pPr>
            <a:r>
              <a:rPr lang="en" sz="1400"/>
              <a:t>Week log section</a:t>
            </a:r>
            <a:endParaRPr sz="1400"/>
          </a:p>
          <a:p>
            <a:pPr marL="0" lvl="0" indent="0" algn="l" rtl="0">
              <a:spcBef>
                <a:spcPts val="0"/>
              </a:spcBef>
              <a:spcAft>
                <a:spcPts val="0"/>
              </a:spcAft>
              <a:buNone/>
            </a:pPr>
            <a:endParaRPr sz="1400"/>
          </a:p>
          <a:p>
            <a:pPr marL="0" lvl="0" indent="0" algn="l" rtl="0">
              <a:spcBef>
                <a:spcPts val="0"/>
              </a:spcBef>
              <a:spcAft>
                <a:spcPts val="0"/>
              </a:spcAft>
              <a:buNone/>
            </a:pPr>
            <a:r>
              <a:rPr lang="en" sz="1400"/>
              <a:t>Section C</a:t>
            </a:r>
            <a:endParaRPr sz="1400"/>
          </a:p>
          <a:p>
            <a:pPr marL="182880" lvl="0" indent="-180340" algn="l" rtl="0">
              <a:spcBef>
                <a:spcPts val="0"/>
              </a:spcBef>
              <a:spcAft>
                <a:spcPts val="0"/>
              </a:spcAft>
              <a:buSzPts val="1400"/>
              <a:buChar char="●"/>
            </a:pPr>
            <a:r>
              <a:rPr lang="en" sz="1400"/>
              <a:t>Block reflection</a:t>
            </a:r>
            <a:endParaRPr sz="1400"/>
          </a:p>
        </p:txBody>
      </p:sp>
      <p:sp>
        <p:nvSpPr>
          <p:cNvPr id="110" name="Google Shape;110;p14"/>
          <p:cNvSpPr txBox="1">
            <a:spLocks noGrp="1"/>
          </p:cNvSpPr>
          <p:nvPr>
            <p:ph type="body" idx="2"/>
          </p:nvPr>
        </p:nvSpPr>
        <p:spPr>
          <a:xfrm>
            <a:off x="3383280" y="274320"/>
            <a:ext cx="5486400" cy="4599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b="1" u="sng" dirty="0"/>
              <a:t>Section A - My Plan 		</a:t>
            </a:r>
            <a:r>
              <a:rPr lang="en-US" i="1" dirty="0"/>
              <a:t>Not required in this block</a:t>
            </a:r>
            <a:endParaRPr i="1" u="sng" dirty="0"/>
          </a:p>
          <a:p>
            <a:pPr marL="0" lvl="0" indent="0" algn="l" rtl="0">
              <a:spcBef>
                <a:spcPts val="800"/>
              </a:spcBef>
              <a:spcAft>
                <a:spcPts val="0"/>
              </a:spcAft>
              <a:buNone/>
            </a:pPr>
            <a:r>
              <a:rPr lang="en" dirty="0"/>
              <a:t>Your plan describes your goals for the block. Starting with where you are right now, where do you want to be at the end of the block? I.e. what role(s) will you take responsibility for, and how will you demonstrate progress relevant to the ILOs for this block? What tasks and deliverables are best aligned with your role and the project brief?</a:t>
            </a:r>
            <a:endParaRPr dirty="0"/>
          </a:p>
          <a:p>
            <a:pPr marL="0" lvl="0" indent="0" algn="l" rtl="0">
              <a:spcBef>
                <a:spcPts val="800"/>
              </a:spcBef>
              <a:spcAft>
                <a:spcPts val="0"/>
              </a:spcAft>
              <a:buNone/>
            </a:pPr>
            <a:r>
              <a:rPr lang="en" sz="1200" b="1" u="sng" dirty="0"/>
              <a:t>Section B - ILO’s		</a:t>
            </a:r>
            <a:r>
              <a:rPr lang="en" i="1" dirty="0"/>
              <a:t>Must be completed in </a:t>
            </a:r>
            <a:r>
              <a:rPr lang="en" i="1" u="sng" dirty="0"/>
              <a:t>week 8</a:t>
            </a:r>
            <a:r>
              <a:rPr lang="en" i="1" dirty="0"/>
              <a:t>, but should be updated </a:t>
            </a:r>
            <a:r>
              <a:rPr lang="en" i="1" u="sng" dirty="0"/>
              <a:t>regularly</a:t>
            </a:r>
            <a:endParaRPr i="1" u="sng" dirty="0"/>
          </a:p>
          <a:p>
            <a:pPr marL="0" lvl="0" indent="0" algn="l" rtl="0">
              <a:spcBef>
                <a:spcPts val="800"/>
              </a:spcBef>
              <a:spcAft>
                <a:spcPts val="0"/>
              </a:spcAft>
              <a:buNone/>
            </a:pPr>
            <a:r>
              <a:rPr lang="en" dirty="0"/>
              <a:t>This is where you link your evidence to each of the Intended Learning Outcomes of this block.</a:t>
            </a:r>
            <a:endParaRPr dirty="0"/>
          </a:p>
          <a:p>
            <a:pPr marL="0" lvl="0" indent="0" algn="l" rtl="0">
              <a:spcBef>
                <a:spcPts val="800"/>
              </a:spcBef>
              <a:spcAft>
                <a:spcPts val="0"/>
              </a:spcAft>
              <a:buNone/>
            </a:pPr>
            <a:r>
              <a:rPr lang="en" sz="1200" b="1" u="sng" dirty="0"/>
              <a:t>Section C - Weekly Log	</a:t>
            </a:r>
            <a:r>
              <a:rPr lang="en" i="1" dirty="0"/>
              <a:t>Must be updated </a:t>
            </a:r>
            <a:r>
              <a:rPr lang="en" i="1" u="sng" dirty="0"/>
              <a:t>every week</a:t>
            </a:r>
            <a:endParaRPr i="1" u="sng" dirty="0"/>
          </a:p>
          <a:p>
            <a:pPr marL="0" lvl="0" indent="0" algn="l" rtl="0">
              <a:spcBef>
                <a:spcPts val="800"/>
              </a:spcBef>
              <a:spcAft>
                <a:spcPts val="0"/>
              </a:spcAft>
              <a:buNone/>
            </a:pPr>
            <a:r>
              <a:rPr lang="en" dirty="0"/>
              <a:t>This is simply a log (journal) of what you do each day, and what you learn from it. It is your responsibility to update this regularly and frequently. Be sure to include working links to any specific evidence you are referencing (and make sure that you share your docs with the teaching team). Note: some of the required information may be captured in production documents such as your work log or peer reviews. </a:t>
            </a:r>
            <a:endParaRPr dirty="0"/>
          </a:p>
          <a:p>
            <a:pPr marL="0" lvl="0" indent="0" algn="l" rtl="0">
              <a:spcBef>
                <a:spcPts val="800"/>
              </a:spcBef>
              <a:spcAft>
                <a:spcPts val="0"/>
              </a:spcAft>
              <a:buNone/>
            </a:pPr>
            <a:r>
              <a:rPr lang="en" dirty="0"/>
              <a:t>In such cases, you simply need to provide links to those artifacts and may include any explanatory comment or reflection you feel is appropriate. </a:t>
            </a:r>
            <a:endParaRPr dirty="0"/>
          </a:p>
          <a:p>
            <a:pPr marL="0" lvl="0" indent="0" algn="l" rtl="0">
              <a:spcBef>
                <a:spcPts val="800"/>
              </a:spcBef>
              <a:spcAft>
                <a:spcPts val="0"/>
              </a:spcAft>
              <a:buNone/>
            </a:pPr>
            <a:r>
              <a:rPr lang="en" dirty="0"/>
              <a:t>(Some reflection is almost always a good idea as it provides the foundation for Section C.)</a:t>
            </a:r>
            <a:endParaRPr dirty="0"/>
          </a:p>
          <a:p>
            <a:pPr marL="0" lvl="0" indent="0" algn="l" rtl="0">
              <a:spcBef>
                <a:spcPts val="800"/>
              </a:spcBef>
              <a:spcAft>
                <a:spcPts val="0"/>
              </a:spcAft>
              <a:buNone/>
            </a:pPr>
            <a:r>
              <a:rPr lang="en" sz="1200" b="1" u="sng" dirty="0"/>
              <a:t>Section D - Reflection	</a:t>
            </a:r>
            <a:r>
              <a:rPr lang="en" i="1" dirty="0"/>
              <a:t>Must be completed in </a:t>
            </a:r>
            <a:r>
              <a:rPr lang="en" i="1" u="sng" dirty="0"/>
              <a:t>week 8</a:t>
            </a:r>
            <a:endParaRPr i="1" u="sng" dirty="0"/>
          </a:p>
          <a:p>
            <a:pPr marL="0" lvl="0" indent="0" algn="l" rtl="0">
              <a:spcBef>
                <a:spcPts val="800"/>
              </a:spcBef>
              <a:spcAft>
                <a:spcPts val="800"/>
              </a:spcAft>
              <a:buNone/>
            </a:pPr>
            <a:r>
              <a:rPr lang="en" dirty="0"/>
              <a:t>Summative reflection on your progress during the block including a critical assessment of everything you did and learned during the block. This is a comprehensive review of everything recorded in Section B, evaluated against the goals and planning laid out in Section A.</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42"/>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ILO </a:t>
            </a:r>
            <a:r>
              <a:rPr lang="en-US" dirty="0"/>
              <a:t>2</a:t>
            </a:r>
            <a:endParaRPr dirty="0"/>
          </a:p>
        </p:txBody>
      </p:sp>
      <p:sp>
        <p:nvSpPr>
          <p:cNvPr id="394" name="Google Shape;394;p42"/>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NL"/>
              <a:t>1</a:t>
            </a:r>
            <a:r>
              <a:rPr lang="en"/>
              <a:t>/</a:t>
            </a:r>
            <a:r>
              <a:rPr lang="en-NL"/>
              <a:t>1</a:t>
            </a:r>
            <a:endParaRPr/>
          </a:p>
        </p:txBody>
      </p:sp>
      <p:sp>
        <p:nvSpPr>
          <p:cNvPr id="395" name="Google Shape;395;p42"/>
          <p:cNvSpPr txBox="1">
            <a:spLocks noGrp="1"/>
          </p:cNvSpPr>
          <p:nvPr>
            <p:ph type="body" idx="4294967295"/>
          </p:nvPr>
        </p:nvSpPr>
        <p:spPr>
          <a:xfrm>
            <a:off x="2674350" y="3037484"/>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a:solidFill>
                <a:schemeClr val="lt1"/>
              </a:solidFill>
            </a:endParaRPr>
          </a:p>
          <a:p>
            <a:pPr marL="0" lvl="0" indent="0" algn="l" rtl="0">
              <a:lnSpc>
                <a:spcPct val="115000"/>
              </a:lnSpc>
              <a:spcBef>
                <a:spcPts val="0"/>
              </a:spcBef>
              <a:spcAft>
                <a:spcPts val="0"/>
              </a:spcAft>
              <a:buNone/>
            </a:pPr>
            <a:endParaRPr sz="700" i="1">
              <a:solidFill>
                <a:schemeClr val="lt1"/>
              </a:solidFill>
              <a:latin typeface="Helvetica Neue"/>
              <a:ea typeface="Helvetica Neue"/>
              <a:cs typeface="Helvetica Neue"/>
              <a:sym typeface="Helvetica Neue"/>
            </a:endParaRPr>
          </a:p>
        </p:txBody>
      </p:sp>
      <p:sp>
        <p:nvSpPr>
          <p:cNvPr id="396" name="Google Shape;396;p42"/>
          <p:cNvSpPr txBox="1">
            <a:spLocks noGrp="1"/>
          </p:cNvSpPr>
          <p:nvPr>
            <p:ph type="title" idx="3"/>
          </p:nvPr>
        </p:nvSpPr>
        <p:spPr>
          <a:xfrm>
            <a:off x="2312893" y="10758"/>
            <a:ext cx="6164133" cy="576000"/>
          </a:xfrm>
          <a:prstGeom prst="rect">
            <a:avLst/>
          </a:prstGeom>
        </p:spPr>
        <p:txBody>
          <a:bodyPr spcFirstLastPara="1" wrap="square" lIns="91425" tIns="91425" rIns="91425" bIns="91425" anchor="ctr" anchorCtr="0">
            <a:noAutofit/>
          </a:bodyPr>
          <a:lstStyle/>
          <a:p>
            <a:br>
              <a:rPr lang="en-GB" dirty="0"/>
            </a:br>
            <a:r>
              <a:rPr lang="en-GB" dirty="0"/>
              <a:t> The student applies relevant (research) methods and techniques in combination with relevant and adequate argumentation. They can reflect on (business) processes and their role in them, both theoretically and practically, by constantly evaluating their own actions and adapting them with input from others. They can translate the result of the reflection into concrete personal learning objectives. </a:t>
            </a:r>
            <a:br>
              <a:rPr lang="en-GB" dirty="0"/>
            </a:br>
            <a:endParaRPr lang="en-GB" dirty="0"/>
          </a:p>
        </p:txBody>
      </p:sp>
      <p:sp>
        <p:nvSpPr>
          <p:cNvPr id="397" name="Google Shape;397;p42"/>
          <p:cNvSpPr txBox="1">
            <a:spLocks noGrp="1"/>
          </p:cNvSpPr>
          <p:nvPr>
            <p:ph type="title" idx="4"/>
          </p:nvPr>
        </p:nvSpPr>
        <p:spPr>
          <a:xfrm>
            <a:off x="0" y="576000"/>
            <a:ext cx="90795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2</a:t>
            </a:r>
            <a:r>
              <a:rPr lang="en" dirty="0"/>
              <a:t>.</a:t>
            </a:r>
            <a:r>
              <a:rPr lang="en-US" dirty="0"/>
              <a:t>1</a:t>
            </a:r>
            <a:endParaRPr dirty="0"/>
          </a:p>
        </p:txBody>
      </p:sp>
      <p:sp>
        <p:nvSpPr>
          <p:cNvPr id="398" name="Google Shape;398;p42"/>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pPr>
            <a:r>
              <a:rPr lang="en-NL" i="0"/>
              <a:t>The student reports on learning progress and updates plans in a well-written, concise format with appropriate visual communication, guided by active engagement with feedback. </a:t>
            </a:r>
            <a:endParaRPr lang="en-US" i="0" dirty="0"/>
          </a:p>
        </p:txBody>
      </p:sp>
      <p:sp>
        <p:nvSpPr>
          <p:cNvPr id="399" name="Google Shape;399;p42"/>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900" dirty="0"/>
              <a:t>Personal Development &amp; Academic Practice</a:t>
            </a:r>
            <a:endParaRPr sz="900" dirty="0"/>
          </a:p>
        </p:txBody>
      </p:sp>
      <p:graphicFrame>
        <p:nvGraphicFramePr>
          <p:cNvPr id="4" name="Table 3">
            <a:extLst>
              <a:ext uri="{FF2B5EF4-FFF2-40B4-BE49-F238E27FC236}">
                <a16:creationId xmlns:a16="http://schemas.microsoft.com/office/drawing/2014/main" id="{7A01F0FE-2D8B-B9BC-9747-96D60CCF6EBF}"/>
              </a:ext>
            </a:extLst>
          </p:cNvPr>
          <p:cNvGraphicFramePr>
            <a:graphicFrameLocks noGrp="1"/>
          </p:cNvGraphicFramePr>
          <p:nvPr>
            <p:extLst>
              <p:ext uri="{D42A27DB-BD31-4B8C-83A1-F6EECF244321}">
                <p14:modId xmlns:p14="http://schemas.microsoft.com/office/powerpoint/2010/main" val="100178859"/>
              </p:ext>
            </p:extLst>
          </p:nvPr>
        </p:nvGraphicFramePr>
        <p:xfrm>
          <a:off x="0" y="1069801"/>
          <a:ext cx="9144000" cy="4195457"/>
        </p:xfrm>
        <a:graphic>
          <a:graphicData uri="http://schemas.openxmlformats.org/drawingml/2006/table">
            <a:tbl>
              <a:tblPr/>
              <a:tblGrid>
                <a:gridCol w="1702560">
                  <a:extLst>
                    <a:ext uri="{9D8B030D-6E8A-4147-A177-3AD203B41FA5}">
                      <a16:colId xmlns:a16="http://schemas.microsoft.com/office/drawing/2014/main" val="1946826867"/>
                    </a:ext>
                  </a:extLst>
                </a:gridCol>
                <a:gridCol w="1320467">
                  <a:extLst>
                    <a:ext uri="{9D8B030D-6E8A-4147-A177-3AD203B41FA5}">
                      <a16:colId xmlns:a16="http://schemas.microsoft.com/office/drawing/2014/main" val="2722072811"/>
                    </a:ext>
                  </a:extLst>
                </a:gridCol>
                <a:gridCol w="1333578">
                  <a:extLst>
                    <a:ext uri="{9D8B030D-6E8A-4147-A177-3AD203B41FA5}">
                      <a16:colId xmlns:a16="http://schemas.microsoft.com/office/drawing/2014/main" val="3290534058"/>
                    </a:ext>
                  </a:extLst>
                </a:gridCol>
                <a:gridCol w="1490911">
                  <a:extLst>
                    <a:ext uri="{9D8B030D-6E8A-4147-A177-3AD203B41FA5}">
                      <a16:colId xmlns:a16="http://schemas.microsoft.com/office/drawing/2014/main" val="749269228"/>
                    </a:ext>
                  </a:extLst>
                </a:gridCol>
                <a:gridCol w="1648242">
                  <a:extLst>
                    <a:ext uri="{9D8B030D-6E8A-4147-A177-3AD203B41FA5}">
                      <a16:colId xmlns:a16="http://schemas.microsoft.com/office/drawing/2014/main" val="3119643303"/>
                    </a:ext>
                  </a:extLst>
                </a:gridCol>
                <a:gridCol w="1648242">
                  <a:extLst>
                    <a:ext uri="{9D8B030D-6E8A-4147-A177-3AD203B41FA5}">
                      <a16:colId xmlns:a16="http://schemas.microsoft.com/office/drawing/2014/main" val="46269273"/>
                    </a:ext>
                  </a:extLst>
                </a:gridCol>
              </a:tblGrid>
              <a:tr h="136249">
                <a:tc>
                  <a:txBody>
                    <a:bodyPr/>
                    <a:lstStyle/>
                    <a:p>
                      <a:pPr algn="ctr" fontAlgn="ctr"/>
                      <a:r>
                        <a:rPr lang="en-US" sz="7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Pre - requisite (s)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tc>
                  <a:txBody>
                    <a:bodyPr/>
                    <a:lstStyle/>
                    <a:p>
                      <a:pPr algn="ctr" fontAlgn="ctr"/>
                      <a:r>
                        <a:rPr lang="en-US" sz="7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A (Points: 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tc>
                  <a:txBody>
                    <a:bodyPr/>
                    <a:lstStyle/>
                    <a:p>
                      <a:pPr algn="ctr" fontAlgn="ctr"/>
                      <a:r>
                        <a:rPr lang="en-US" sz="7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B (Points: 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tc>
                  <a:txBody>
                    <a:bodyPr/>
                    <a:lstStyle/>
                    <a:p>
                      <a:pPr algn="ctr" fontAlgn="ctr"/>
                      <a:r>
                        <a:rPr lang="en-US" sz="7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C (Points: 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tc>
                  <a:txBody>
                    <a:bodyPr/>
                    <a:lstStyle/>
                    <a:p>
                      <a:pPr algn="ctr" fontAlgn="ctr"/>
                      <a:r>
                        <a:rPr lang="en-US" sz="7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D (Points: 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tc>
                  <a:txBody>
                    <a:bodyPr/>
                    <a:lstStyle/>
                    <a:p>
                      <a:pPr algn="ctr" fontAlgn="ctr"/>
                      <a:r>
                        <a:rPr lang="en-US" sz="7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E (Points: 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extLst>
                  <a:ext uri="{0D108BD9-81ED-4DB2-BD59-A6C34878D82A}">
                    <a16:rowId xmlns:a16="http://schemas.microsoft.com/office/drawing/2014/main" val="1385108605"/>
                  </a:ext>
                </a:extLst>
              </a:tr>
              <a:tr h="909464">
                <a:tc>
                  <a:txBody>
                    <a:bodyPr/>
                    <a:lstStyle/>
                    <a:p>
                      <a:pPr algn="l" fontAlgn="ct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Student submits  a complete learning log, work log and self-assessment rubric. The student exhibits professional </a:t>
                      </a:r>
                      <a:r>
                        <a:rPr lang="en-US" sz="700" b="0" i="0" u="none" strike="noStrike" dirty="0" err="1">
                          <a:solidFill>
                            <a:srgbClr val="000000"/>
                          </a:solidFill>
                          <a:effectLst/>
                          <a:latin typeface="Roboto" panose="02000000000000000000" pitchFamily="2" charset="0"/>
                          <a:ea typeface="Roboto" panose="02000000000000000000" pitchFamily="2" charset="0"/>
                          <a:cs typeface="Roboto" panose="02000000000000000000" pitchFamily="2" charset="0"/>
                        </a:rPr>
                        <a:t>behaviour</a:t>
                      </a: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 during the </a:t>
                      </a:r>
                      <a:r>
                        <a:rPr lang="en-US" sz="700" b="0" i="0" u="none" strike="noStrike" dirty="0" err="1">
                          <a:solidFill>
                            <a:srgbClr val="000000"/>
                          </a:solidFill>
                          <a:effectLst/>
                          <a:latin typeface="Roboto" panose="02000000000000000000" pitchFamily="2" charset="0"/>
                          <a:ea typeface="Roboto" panose="02000000000000000000" pitchFamily="2" charset="0"/>
                          <a:cs typeface="Roboto" panose="02000000000000000000" pitchFamily="2" charset="0"/>
                        </a:rPr>
                        <a:t>datalab</a:t>
                      </a: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D"/>
                    </a:solidFill>
                  </a:tcPr>
                </a:tc>
                <a:tc>
                  <a:txBody>
                    <a:bodyPr/>
                    <a:lstStyle/>
                    <a:p>
                      <a:pPr algn="l" fontAlgn="ctr"/>
                      <a:r>
                        <a:rPr lang="en-US" sz="7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Weekly reflections have been completed in Section B of the learning log.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tc>
                  <a:txBody>
                    <a:bodyPr/>
                    <a:lstStyle/>
                    <a:p>
                      <a:pPr algn="l" fontAlgn="ctr"/>
                      <a:r>
                        <a:rPr lang="en-US" sz="7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The reflection for the project and block (Section D of the learning log) has been completed.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C7AC"/>
                    </a:solidFill>
                  </a:tcPr>
                </a:tc>
                <a:tc>
                  <a:txBody>
                    <a:bodyPr/>
                    <a:lstStyle/>
                    <a:p>
                      <a:pPr algn="l" fontAlgn="ctr"/>
                      <a:r>
                        <a:rPr lang="en-US" sz="7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The reflections have been written professionally and make sense given the context.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tc>
                  <a:txBody>
                    <a:bodyPr/>
                    <a:lstStyle/>
                    <a:p>
                      <a:pPr algn="l" fontAlgn="ctr"/>
                      <a:r>
                        <a:rPr lang="en-US" sz="7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The reflections are critical wherever necessary and identify key lessons.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C7AC"/>
                    </a:solidFill>
                  </a:tcPr>
                </a:tc>
                <a:tc>
                  <a:txBody>
                    <a:bodyPr/>
                    <a:lstStyle/>
                    <a:p>
                      <a:pPr algn="l" fontAlgn="ct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There are clear steps identified from the key lessons that make sense. There are steps applicable to future projects and your professional development.</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extLst>
                  <a:ext uri="{0D108BD9-81ED-4DB2-BD59-A6C34878D82A}">
                    <a16:rowId xmlns:a16="http://schemas.microsoft.com/office/drawing/2014/main" val="2790927699"/>
                  </a:ext>
                </a:extLst>
              </a:tr>
              <a:tr h="2118523">
                <a:tc>
                  <a:txBody>
                    <a:bodyPr/>
                    <a:lstStyle/>
                    <a:p>
                      <a:pPr marL="0" lvl="0" indent="0" algn="l">
                        <a:lnSpc>
                          <a:spcPct val="100000"/>
                        </a:lnSpc>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Provide a written justification supported with evidence as to why you qualify for a given ILO criteria. Here's </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hlinkClick r:id="rId3"/>
                        </a:rPr>
                        <a:t>an explainer on how to evidence</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well!</a:t>
                      </a:r>
                    </a:p>
                    <a:p>
                      <a:pPr marL="0" lvl="0" indent="0" algn="l">
                        <a:lnSpc>
                          <a:spcPct val="100000"/>
                        </a:lnSpc>
                        <a:buNone/>
                      </a:pPr>
                      <a:endPar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endParaRPr>
                    </a:p>
                    <a:p>
                      <a:pPr marL="0" lvl="0" indent="0" algn="l">
                        <a:lnSpc>
                          <a:spcPct val="100000"/>
                        </a:lnSpc>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Your evidence can be anything from graphs, pictures, descriptions but should mainly consist of links to material on version-controlled repositories owned by </a:t>
                      </a:r>
                      <a:r>
                        <a:rPr lang="en-GB" sz="7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BUas</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such as GitHub, One-drive, Perforce etc. Other repositories such as Google drive are not allowed! </a:t>
                      </a:r>
                    </a:p>
                    <a:p>
                      <a:pPr marL="0" lvl="0" indent="0" algn="l">
                        <a:lnSpc>
                          <a:spcPct val="100000"/>
                        </a:lnSpc>
                        <a:buNone/>
                      </a:pPr>
                      <a:endPar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endParaRPr>
                    </a:p>
                    <a:p>
                      <a:pPr lvl="0">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Consult your mentor if you’re unsure about how to evidence your work</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D"/>
                    </a:solidFill>
                  </a:tcPr>
                </a:tc>
                <a:tc>
                  <a:txBody>
                    <a:bodyPr/>
                    <a:lstStyle/>
                    <a:p>
                      <a:pPr marL="0" lvl="0" indent="0" algn="l">
                        <a:lnSpc>
                          <a:spcPct val="100000"/>
                        </a:lnSpc>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Provide a written justification supported with evidence as to why you qualify for a given ILO criteria. Here's </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hlinkClick r:id="rId3"/>
                        </a:rPr>
                        <a:t>an explainer on how to evidence</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well!</a:t>
                      </a:r>
                    </a:p>
                    <a:p>
                      <a:pPr marL="0" lvl="0" indent="0" algn="l">
                        <a:lnSpc>
                          <a:spcPct val="100000"/>
                        </a:lnSpc>
                        <a:buNone/>
                      </a:pPr>
                      <a:endPar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endParaRPr>
                    </a:p>
                    <a:p>
                      <a:pPr marL="0" lvl="0" indent="0" algn="l">
                        <a:lnSpc>
                          <a:spcPct val="100000"/>
                        </a:lnSpc>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Your evidence can be anything from graphs, pictures, descriptions but should mainly consist of links to material on version-controlled repositories owned by </a:t>
                      </a:r>
                      <a:r>
                        <a:rPr lang="en-GB" sz="7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BUas</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such as GitHub, One-drive, Perforce etc. Other repositories such as Google drive are not allowed! </a:t>
                      </a:r>
                    </a:p>
                    <a:p>
                      <a:pPr marL="0" lvl="0" indent="0" algn="l">
                        <a:lnSpc>
                          <a:spcPct val="100000"/>
                        </a:lnSpc>
                        <a:buNone/>
                      </a:pPr>
                      <a:endPar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endParaRPr>
                    </a:p>
                    <a:p>
                      <a:pPr lvl="0">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Consult your mentor if you’re unsure about how to evidence your work</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tc>
                  <a:txBody>
                    <a:bodyPr/>
                    <a:lstStyle/>
                    <a:p>
                      <a:pPr marL="0" lvl="0" indent="0" algn="l">
                        <a:lnSpc>
                          <a:spcPct val="100000"/>
                        </a:lnSpc>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Provide a written justification supported with evidence as to why you qualify for a given ILO criteria. Here's </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hlinkClick r:id="rId3"/>
                        </a:rPr>
                        <a:t>an explainer on how to evidence</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well!</a:t>
                      </a:r>
                    </a:p>
                    <a:p>
                      <a:pPr marL="0" lvl="0" indent="0" algn="l">
                        <a:lnSpc>
                          <a:spcPct val="100000"/>
                        </a:lnSpc>
                        <a:buNone/>
                      </a:pPr>
                      <a:endPar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endParaRPr>
                    </a:p>
                    <a:p>
                      <a:pPr marL="0" lvl="0" indent="0" algn="l">
                        <a:lnSpc>
                          <a:spcPct val="100000"/>
                        </a:lnSpc>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Your evidence can be anything from graphs, pictures, descriptions but should mainly consist of links to material on version-controlled repositories owned by </a:t>
                      </a:r>
                      <a:r>
                        <a:rPr lang="en-GB" sz="7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BUas</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such as GitHub, One-drive, Perforce etc. Other repositories such as Google drive are not allowed! </a:t>
                      </a:r>
                    </a:p>
                    <a:p>
                      <a:pPr marL="0" lvl="0" indent="0" algn="l">
                        <a:lnSpc>
                          <a:spcPct val="100000"/>
                        </a:lnSpc>
                        <a:buNone/>
                      </a:pPr>
                      <a:endPar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endParaRPr>
                    </a:p>
                    <a:p>
                      <a:pPr lvl="0">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Consult your mentor if you’re unsure about how to evidence your work</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C7AC"/>
                    </a:solidFill>
                  </a:tcPr>
                </a:tc>
                <a:tc>
                  <a:txBody>
                    <a:bodyPr/>
                    <a:lstStyle/>
                    <a:p>
                      <a:pPr marL="0" lvl="0" indent="0" algn="l">
                        <a:lnSpc>
                          <a:spcPct val="100000"/>
                        </a:lnSpc>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Provide a written justification supported with evidence as to why you qualify for a given ILO criteria. Here's </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hlinkClick r:id="rId3"/>
                        </a:rPr>
                        <a:t>an explainer on how to evidence</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well!</a:t>
                      </a:r>
                    </a:p>
                    <a:p>
                      <a:pPr marL="0" lvl="0" indent="0" algn="l">
                        <a:lnSpc>
                          <a:spcPct val="100000"/>
                        </a:lnSpc>
                        <a:buNone/>
                      </a:pPr>
                      <a:endPar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endParaRPr>
                    </a:p>
                    <a:p>
                      <a:pPr marL="0" lvl="0" indent="0" algn="l">
                        <a:lnSpc>
                          <a:spcPct val="100000"/>
                        </a:lnSpc>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Your evidence can be anything from graphs, pictures, descriptions but should mainly consist of links to material on version-controlled repositories owned by </a:t>
                      </a:r>
                      <a:r>
                        <a:rPr lang="en-GB" sz="7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BUas</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such as GitHub, One-drive, Perforce etc. Other repositories such as Google drive are not allowed! </a:t>
                      </a:r>
                    </a:p>
                    <a:p>
                      <a:pPr marL="0" lvl="0" indent="0" algn="l">
                        <a:lnSpc>
                          <a:spcPct val="100000"/>
                        </a:lnSpc>
                        <a:buNone/>
                      </a:pPr>
                      <a:endPar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endParaRPr>
                    </a:p>
                    <a:p>
                      <a:pPr lvl="0">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Consult your mentor if you’re unsure about how to evidence your work</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tc>
                  <a:txBody>
                    <a:bodyPr/>
                    <a:lstStyle/>
                    <a:p>
                      <a:pPr marL="0" lvl="0" indent="0" algn="l">
                        <a:lnSpc>
                          <a:spcPct val="100000"/>
                        </a:lnSpc>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Provide a written justification supported with evidence as to why you qualify for a given ILO criteria. Here's </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hlinkClick r:id="rId3"/>
                        </a:rPr>
                        <a:t>an explainer on how to evidence</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well!</a:t>
                      </a:r>
                    </a:p>
                    <a:p>
                      <a:pPr marL="0" lvl="0" indent="0" algn="l">
                        <a:lnSpc>
                          <a:spcPct val="100000"/>
                        </a:lnSpc>
                        <a:buNone/>
                      </a:pPr>
                      <a:endPar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endParaRPr>
                    </a:p>
                    <a:p>
                      <a:pPr marL="0" lvl="0" indent="0" algn="l">
                        <a:lnSpc>
                          <a:spcPct val="100000"/>
                        </a:lnSpc>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Your evidence can be anything from graphs, pictures, descriptions but should mainly consist of links to material on version-controlled repositories owned by </a:t>
                      </a:r>
                      <a:r>
                        <a:rPr lang="en-GB" sz="7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BUas</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such as GitHub, One-drive, Perforce etc. Other repositories such as Google drive are not allowed! </a:t>
                      </a:r>
                    </a:p>
                    <a:p>
                      <a:pPr marL="0" lvl="0" indent="0" algn="l">
                        <a:lnSpc>
                          <a:spcPct val="100000"/>
                        </a:lnSpc>
                        <a:buNone/>
                      </a:pPr>
                      <a:endPar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endParaRPr>
                    </a:p>
                    <a:p>
                      <a:pPr lvl="0">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Consult your mentor if you’re unsure about how to evidence your work</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C7AC"/>
                    </a:solidFill>
                  </a:tcPr>
                </a:tc>
                <a:tc>
                  <a:txBody>
                    <a:bodyPr/>
                    <a:lstStyle/>
                    <a:p>
                      <a:pPr marL="0" lvl="0" indent="0" algn="l">
                        <a:lnSpc>
                          <a:spcPct val="100000"/>
                        </a:lnSpc>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Provide a written justification supported with evidence as to why you qualify for a given ILO criteria. Here's </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hlinkClick r:id="rId3"/>
                        </a:rPr>
                        <a:t>an explainer on how to evidence</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well!</a:t>
                      </a:r>
                    </a:p>
                    <a:p>
                      <a:pPr marL="0" lvl="0" indent="0" algn="l">
                        <a:lnSpc>
                          <a:spcPct val="100000"/>
                        </a:lnSpc>
                        <a:buNone/>
                      </a:pPr>
                      <a:endPar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endParaRPr>
                    </a:p>
                    <a:p>
                      <a:pPr marL="0" lvl="0" indent="0" algn="l">
                        <a:lnSpc>
                          <a:spcPct val="100000"/>
                        </a:lnSpc>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Your evidence can be anything from graphs, pictures, descriptions but should mainly consist of links to material on version-controlled repositories owned by </a:t>
                      </a:r>
                      <a:r>
                        <a:rPr lang="en-GB" sz="7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BUas</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such as GitHub, One-drive, Perforce etc. Other repositories such as Google drive are not allowed! </a:t>
                      </a:r>
                    </a:p>
                    <a:p>
                      <a:pPr marL="0" lvl="0" indent="0" algn="l">
                        <a:lnSpc>
                          <a:spcPct val="100000"/>
                        </a:lnSpc>
                        <a:buNone/>
                      </a:pPr>
                      <a:endPar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endParaRPr>
                    </a:p>
                    <a:p>
                      <a:pPr lvl="0">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Consult your mentor if you’re unsure about how to evidence your work</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extLst>
                  <a:ext uri="{0D108BD9-81ED-4DB2-BD59-A6C34878D82A}">
                    <a16:rowId xmlns:a16="http://schemas.microsoft.com/office/drawing/2014/main" val="2748184317"/>
                  </a:ext>
                </a:extLst>
              </a:tr>
              <a:tr h="909464">
                <a:tc>
                  <a:txBody>
                    <a:bodyPr/>
                    <a:lstStyle/>
                    <a:p>
                      <a:pPr algn="l" fontAlgn="ctr"/>
                      <a:r>
                        <a:rPr lang="en-US" sz="7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D"/>
                    </a:solidFill>
                  </a:tcPr>
                </a:tc>
                <a:tc>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US" sz="7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tc>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US" sz="7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C7AC"/>
                    </a:solidFill>
                  </a:tcPr>
                </a:tc>
                <a:tc>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US" sz="7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tc>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US" sz="7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C7AC"/>
                    </a:solidFill>
                  </a:tcPr>
                </a:tc>
                <a:tc>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US" sz="7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extLst>
                  <a:ext uri="{0D108BD9-81ED-4DB2-BD59-A6C34878D82A}">
                    <a16:rowId xmlns:a16="http://schemas.microsoft.com/office/drawing/2014/main" val="1407529909"/>
                  </a:ext>
                </a:extLst>
              </a:tr>
            </a:tbl>
          </a:graphicData>
        </a:graphic>
      </p:graphicFrame>
    </p:spTree>
    <p:extLst>
      <p:ext uri="{BB962C8B-B14F-4D97-AF65-F5344CB8AC3E}">
        <p14:creationId xmlns:p14="http://schemas.microsoft.com/office/powerpoint/2010/main" val="10245269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4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ILO 3</a:t>
            </a:r>
            <a:endParaRPr/>
          </a:p>
        </p:txBody>
      </p:sp>
      <p:sp>
        <p:nvSpPr>
          <p:cNvPr id="468" name="Google Shape;468;p4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Ethical and Legal Responsibility</a:t>
            </a:r>
            <a:endParaRPr dirty="0"/>
          </a:p>
        </p:txBody>
      </p:sp>
      <p:sp>
        <p:nvSpPr>
          <p:cNvPr id="469" name="Google Shape;469;p49"/>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t>The student is aware of legal and ethical aspects within the context of their professional work environment and is able to make substantiated considerations in this regard. They act with justice and integrity. </a:t>
            </a:r>
          </a:p>
          <a:p>
            <a:pPr marL="0" lvl="0" indent="0" algn="r" rtl="0">
              <a:spcBef>
                <a:spcPts val="0"/>
              </a:spcBef>
              <a:spcAft>
                <a:spcPts val="0"/>
              </a:spcAft>
              <a:buNone/>
            </a:pPr>
            <a:endParaRPr lang="en-US" dirty="0"/>
          </a:p>
        </p:txBody>
      </p:sp>
      <p:sp>
        <p:nvSpPr>
          <p:cNvPr id="470" name="Google Shape;470;p49"/>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3</a:t>
            </a:r>
            <a:endParaRPr sz="40000">
              <a:solidFill>
                <a:srgbClr val="999999"/>
              </a:solidFill>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92">
          <a:extLst>
            <a:ext uri="{FF2B5EF4-FFF2-40B4-BE49-F238E27FC236}">
              <a16:creationId xmlns:a16="http://schemas.microsoft.com/office/drawing/2014/main" id="{80C0D0F3-DF1D-25B7-09DD-B2B37CC317E2}"/>
            </a:ext>
          </a:extLst>
        </p:cNvPr>
        <p:cNvGrpSpPr/>
        <p:nvPr/>
      </p:nvGrpSpPr>
      <p:grpSpPr>
        <a:xfrm>
          <a:off x="0" y="0"/>
          <a:ext cx="0" cy="0"/>
          <a:chOff x="0" y="0"/>
          <a:chExt cx="0" cy="0"/>
        </a:xfrm>
      </p:grpSpPr>
      <p:sp>
        <p:nvSpPr>
          <p:cNvPr id="393" name="Google Shape;393;p42">
            <a:extLst>
              <a:ext uri="{FF2B5EF4-FFF2-40B4-BE49-F238E27FC236}">
                <a16:creationId xmlns:a16="http://schemas.microsoft.com/office/drawing/2014/main" id="{30C4F663-5CDD-318C-84BA-F4D6A64EB2DC}"/>
              </a:ext>
            </a:extLst>
          </p:cNvPr>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ILO </a:t>
            </a:r>
            <a:r>
              <a:rPr lang="en-US" dirty="0"/>
              <a:t>3</a:t>
            </a:r>
            <a:endParaRPr dirty="0"/>
          </a:p>
        </p:txBody>
      </p:sp>
      <p:sp>
        <p:nvSpPr>
          <p:cNvPr id="394" name="Google Shape;394;p42">
            <a:extLst>
              <a:ext uri="{FF2B5EF4-FFF2-40B4-BE49-F238E27FC236}">
                <a16:creationId xmlns:a16="http://schemas.microsoft.com/office/drawing/2014/main" id="{7B19FA19-8B28-1914-4D55-F57ACF80FC08}"/>
              </a:ext>
            </a:extLst>
          </p:cNvPr>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NL"/>
              <a:t>1</a:t>
            </a:r>
            <a:r>
              <a:rPr lang="en"/>
              <a:t>/</a:t>
            </a:r>
            <a:r>
              <a:rPr lang="en-NL"/>
              <a:t>1</a:t>
            </a:r>
            <a:endParaRPr/>
          </a:p>
        </p:txBody>
      </p:sp>
      <p:sp>
        <p:nvSpPr>
          <p:cNvPr id="395" name="Google Shape;395;p42">
            <a:extLst>
              <a:ext uri="{FF2B5EF4-FFF2-40B4-BE49-F238E27FC236}">
                <a16:creationId xmlns:a16="http://schemas.microsoft.com/office/drawing/2014/main" id="{D03BC4C0-E609-0645-FCEC-51019D8C02D6}"/>
              </a:ext>
            </a:extLst>
          </p:cNvPr>
          <p:cNvSpPr txBox="1">
            <a:spLocks noGrp="1"/>
          </p:cNvSpPr>
          <p:nvPr>
            <p:ph type="body" idx="4294967295"/>
          </p:nvPr>
        </p:nvSpPr>
        <p:spPr>
          <a:xfrm>
            <a:off x="2674350" y="3037484"/>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a:solidFill>
                <a:schemeClr val="lt1"/>
              </a:solidFill>
            </a:endParaRPr>
          </a:p>
          <a:p>
            <a:pPr marL="0" lvl="0" indent="0" algn="l" rtl="0">
              <a:lnSpc>
                <a:spcPct val="115000"/>
              </a:lnSpc>
              <a:spcBef>
                <a:spcPts val="0"/>
              </a:spcBef>
              <a:spcAft>
                <a:spcPts val="0"/>
              </a:spcAft>
              <a:buNone/>
            </a:pPr>
            <a:endParaRPr sz="700" i="1">
              <a:solidFill>
                <a:schemeClr val="lt1"/>
              </a:solidFill>
              <a:latin typeface="Helvetica Neue"/>
              <a:ea typeface="Helvetica Neue"/>
              <a:cs typeface="Helvetica Neue"/>
              <a:sym typeface="Helvetica Neue"/>
            </a:endParaRPr>
          </a:p>
        </p:txBody>
      </p:sp>
      <p:sp>
        <p:nvSpPr>
          <p:cNvPr id="396" name="Google Shape;396;p42">
            <a:extLst>
              <a:ext uri="{FF2B5EF4-FFF2-40B4-BE49-F238E27FC236}">
                <a16:creationId xmlns:a16="http://schemas.microsoft.com/office/drawing/2014/main" id="{223FA8A6-5B5E-D942-1BF7-77DFF37D885D}"/>
              </a:ext>
            </a:extLst>
          </p:cNvPr>
          <p:cNvSpPr txBox="1">
            <a:spLocks noGrp="1"/>
          </p:cNvSpPr>
          <p:nvPr>
            <p:ph type="title" idx="3"/>
          </p:nvPr>
        </p:nvSpPr>
        <p:spPr>
          <a:xfrm>
            <a:off x="2097740" y="73373"/>
            <a:ext cx="6422315" cy="576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sz="1100" dirty="0"/>
              <a:t>The student is aware of legal and ethical aspects within the context of their professional work environment and is able to make substantiated considerations in this regard. They act with justice and integrity. </a:t>
            </a:r>
            <a:br>
              <a:rPr lang="en-US" sz="1100" dirty="0"/>
            </a:br>
            <a:endParaRPr lang="en-US" sz="1100" dirty="0"/>
          </a:p>
        </p:txBody>
      </p:sp>
      <p:sp>
        <p:nvSpPr>
          <p:cNvPr id="397" name="Google Shape;397;p42">
            <a:extLst>
              <a:ext uri="{FF2B5EF4-FFF2-40B4-BE49-F238E27FC236}">
                <a16:creationId xmlns:a16="http://schemas.microsoft.com/office/drawing/2014/main" id="{93A0B96A-7E99-21A6-1CB2-489FB08D48D2}"/>
              </a:ext>
            </a:extLst>
          </p:cNvPr>
          <p:cNvSpPr txBox="1">
            <a:spLocks noGrp="1"/>
          </p:cNvSpPr>
          <p:nvPr>
            <p:ph type="title" idx="4"/>
          </p:nvPr>
        </p:nvSpPr>
        <p:spPr>
          <a:xfrm>
            <a:off x="0" y="576000"/>
            <a:ext cx="90795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3</a:t>
            </a:r>
            <a:r>
              <a:rPr lang="en" dirty="0"/>
              <a:t>.</a:t>
            </a:r>
            <a:r>
              <a:rPr lang="en-US" dirty="0"/>
              <a:t>1</a:t>
            </a:r>
            <a:endParaRPr dirty="0"/>
          </a:p>
        </p:txBody>
      </p:sp>
      <p:sp>
        <p:nvSpPr>
          <p:cNvPr id="398" name="Google Shape;398;p42">
            <a:extLst>
              <a:ext uri="{FF2B5EF4-FFF2-40B4-BE49-F238E27FC236}">
                <a16:creationId xmlns:a16="http://schemas.microsoft.com/office/drawing/2014/main" id="{CD5897FF-17FD-EC63-2380-4A022DEC54EE}"/>
              </a:ext>
            </a:extLst>
          </p:cNvPr>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pPr>
            <a:r>
              <a:rPr lang="en-NL" i="0"/>
              <a:t>The student is able to identify, and analyze AI applications in fictional and real-life (business) scenarios by examining and applying relevant concepts from AI literature and theory.</a:t>
            </a:r>
            <a:endParaRPr lang="en-US" i="0" dirty="0"/>
          </a:p>
        </p:txBody>
      </p:sp>
      <p:sp>
        <p:nvSpPr>
          <p:cNvPr id="399" name="Google Shape;399;p42">
            <a:extLst>
              <a:ext uri="{FF2B5EF4-FFF2-40B4-BE49-F238E27FC236}">
                <a16:creationId xmlns:a16="http://schemas.microsoft.com/office/drawing/2014/main" id="{03F02E45-1D1B-3FAB-2EEA-97DE75003543}"/>
              </a:ext>
            </a:extLst>
          </p:cNvPr>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900" dirty="0"/>
              <a:t>Ethical and Legal Responsibility</a:t>
            </a:r>
          </a:p>
        </p:txBody>
      </p:sp>
      <p:graphicFrame>
        <p:nvGraphicFramePr>
          <p:cNvPr id="4" name="Table 3">
            <a:extLst>
              <a:ext uri="{FF2B5EF4-FFF2-40B4-BE49-F238E27FC236}">
                <a16:creationId xmlns:a16="http://schemas.microsoft.com/office/drawing/2014/main" id="{D8A919F8-2902-BD2D-CBE6-0378098CF9EB}"/>
              </a:ext>
            </a:extLst>
          </p:cNvPr>
          <p:cNvGraphicFramePr>
            <a:graphicFrameLocks noGrp="1"/>
          </p:cNvGraphicFramePr>
          <p:nvPr>
            <p:extLst>
              <p:ext uri="{D42A27DB-BD31-4B8C-83A1-F6EECF244321}">
                <p14:modId xmlns:p14="http://schemas.microsoft.com/office/powerpoint/2010/main" val="921087628"/>
              </p:ext>
            </p:extLst>
          </p:nvPr>
        </p:nvGraphicFramePr>
        <p:xfrm>
          <a:off x="0" y="1069800"/>
          <a:ext cx="9143999" cy="4073701"/>
        </p:xfrm>
        <a:graphic>
          <a:graphicData uri="http://schemas.openxmlformats.org/drawingml/2006/table">
            <a:tbl>
              <a:tblPr/>
              <a:tblGrid>
                <a:gridCol w="1676203">
                  <a:extLst>
                    <a:ext uri="{9D8B030D-6E8A-4147-A177-3AD203B41FA5}">
                      <a16:colId xmlns:a16="http://schemas.microsoft.com/office/drawing/2014/main" val="1946826867"/>
                    </a:ext>
                  </a:extLst>
                </a:gridCol>
                <a:gridCol w="1325144">
                  <a:extLst>
                    <a:ext uri="{9D8B030D-6E8A-4147-A177-3AD203B41FA5}">
                      <a16:colId xmlns:a16="http://schemas.microsoft.com/office/drawing/2014/main" val="2722072811"/>
                    </a:ext>
                  </a:extLst>
                </a:gridCol>
                <a:gridCol w="1338301">
                  <a:extLst>
                    <a:ext uri="{9D8B030D-6E8A-4147-A177-3AD203B41FA5}">
                      <a16:colId xmlns:a16="http://schemas.microsoft.com/office/drawing/2014/main" val="3290534058"/>
                    </a:ext>
                  </a:extLst>
                </a:gridCol>
                <a:gridCol w="1496191">
                  <a:extLst>
                    <a:ext uri="{9D8B030D-6E8A-4147-A177-3AD203B41FA5}">
                      <a16:colId xmlns:a16="http://schemas.microsoft.com/office/drawing/2014/main" val="749269228"/>
                    </a:ext>
                  </a:extLst>
                </a:gridCol>
                <a:gridCol w="1654080">
                  <a:extLst>
                    <a:ext uri="{9D8B030D-6E8A-4147-A177-3AD203B41FA5}">
                      <a16:colId xmlns:a16="http://schemas.microsoft.com/office/drawing/2014/main" val="3119643303"/>
                    </a:ext>
                  </a:extLst>
                </a:gridCol>
                <a:gridCol w="1654080">
                  <a:extLst>
                    <a:ext uri="{9D8B030D-6E8A-4147-A177-3AD203B41FA5}">
                      <a16:colId xmlns:a16="http://schemas.microsoft.com/office/drawing/2014/main" val="46269273"/>
                    </a:ext>
                  </a:extLst>
                </a:gridCol>
              </a:tblGrid>
              <a:tr h="142027">
                <a:tc>
                  <a:txBody>
                    <a:bodyPr/>
                    <a:lstStyle/>
                    <a:p>
                      <a:pPr algn="ctr" fontAlgn="ctr"/>
                      <a:r>
                        <a:rPr lang="en-US" sz="6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Pre - requisite (s)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tc>
                  <a:txBody>
                    <a:bodyPr/>
                    <a:lstStyle/>
                    <a:p>
                      <a:pPr algn="ctr" fontAlgn="ctr"/>
                      <a:r>
                        <a:rPr lang="en-US" sz="600" b="1"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A (Points: 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tc>
                  <a:txBody>
                    <a:bodyPr/>
                    <a:lstStyle/>
                    <a:p>
                      <a:pPr algn="ctr" fontAlgn="ctr"/>
                      <a:r>
                        <a:rPr lang="en-US" sz="600" b="1"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B (Points: 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tc>
                  <a:txBody>
                    <a:bodyPr/>
                    <a:lstStyle/>
                    <a:p>
                      <a:pPr algn="ctr" fontAlgn="ctr"/>
                      <a:r>
                        <a:rPr lang="en-US" sz="600" b="1"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C (Points: 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tc>
                  <a:txBody>
                    <a:bodyPr/>
                    <a:lstStyle/>
                    <a:p>
                      <a:pPr algn="ctr" fontAlgn="ctr"/>
                      <a:r>
                        <a:rPr lang="en-US" sz="6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D (Points: 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tc>
                  <a:txBody>
                    <a:bodyPr/>
                    <a:lstStyle/>
                    <a:p>
                      <a:pPr algn="ctr" fontAlgn="ctr"/>
                      <a:r>
                        <a:rPr lang="en-US" sz="6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E (Points: 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extLst>
                  <a:ext uri="{0D108BD9-81ED-4DB2-BD59-A6C34878D82A}">
                    <a16:rowId xmlns:a16="http://schemas.microsoft.com/office/drawing/2014/main" val="1385108605"/>
                  </a:ext>
                </a:extLst>
              </a:tr>
              <a:tr h="1239127">
                <a:tc>
                  <a:txBody>
                    <a:bodyPr/>
                    <a:lstStyle/>
                    <a:p>
                      <a:pPr algn="l" fontAlgn="ctr"/>
                      <a:endPar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r>
                        <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Student submits a complete learning log, work log and self-assessment rubric. The student exhibits professional </a:t>
                      </a:r>
                      <a:r>
                        <a:rPr lang="en-US" sz="600" b="0" i="0" u="none" strike="noStrike" dirty="0" err="1">
                          <a:solidFill>
                            <a:srgbClr val="000000"/>
                          </a:solidFill>
                          <a:effectLst/>
                          <a:latin typeface="Roboto" panose="02000000000000000000" pitchFamily="2" charset="0"/>
                          <a:ea typeface="Roboto" panose="02000000000000000000" pitchFamily="2" charset="0"/>
                          <a:cs typeface="Roboto" panose="02000000000000000000" pitchFamily="2" charset="0"/>
                        </a:rPr>
                        <a:t>behaviour</a:t>
                      </a:r>
                      <a:r>
                        <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 during the </a:t>
                      </a:r>
                      <a:r>
                        <a:rPr lang="en-US" sz="600" b="0" i="0" u="none" strike="noStrike" dirty="0" err="1">
                          <a:solidFill>
                            <a:srgbClr val="000000"/>
                          </a:solidFill>
                          <a:effectLst/>
                          <a:latin typeface="Roboto" panose="02000000000000000000" pitchFamily="2" charset="0"/>
                          <a:ea typeface="Roboto" panose="02000000000000000000" pitchFamily="2" charset="0"/>
                          <a:cs typeface="Roboto" panose="02000000000000000000" pitchFamily="2" charset="0"/>
                        </a:rPr>
                        <a:t>datalab</a:t>
                      </a:r>
                      <a:r>
                        <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 The chosen Sci-Fi movie or (TV) series must receive approval from the mentor. Additionally, presentation slides should be uploaded through Brightspace Assignments, and the presentation itself should be no longer than 7 minutes. Finally, the student must complete the </a:t>
                      </a:r>
                      <a:r>
                        <a:rPr lang="en-US" sz="600" b="0" i="0" u="none" strike="noStrike" dirty="0" err="1">
                          <a:solidFill>
                            <a:srgbClr val="000000"/>
                          </a:solidFill>
                          <a:effectLst/>
                          <a:latin typeface="Roboto" panose="02000000000000000000" pitchFamily="2" charset="0"/>
                          <a:ea typeface="Roboto" panose="02000000000000000000" pitchFamily="2" charset="0"/>
                          <a:cs typeface="Roboto" panose="02000000000000000000" pitchFamily="2" charset="0"/>
                        </a:rPr>
                        <a:t>DataLab</a:t>
                      </a:r>
                      <a:r>
                        <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 Preparation Quizzes available on Brightspace before the set deadline.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D"/>
                    </a:solidFill>
                  </a:tcPr>
                </a:tc>
                <a:tc>
                  <a:txBody>
                    <a:bodyPr/>
                    <a:lstStyle/>
                    <a:p>
                      <a:pPr algn="l" fontAlgn="ctr"/>
                      <a:r>
                        <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The student is able to identify, and describe an AI topic within a Sci-Fi movie or (TV) series, and connect it to the relevant domain(s), and subdomain(s) of the Taxonomy of AI.</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tc>
                  <a:txBody>
                    <a:bodyPr/>
                    <a:lstStyle/>
                    <a:p>
                      <a:pPr algn="l" fontAlgn="ctr"/>
                      <a:r>
                        <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The student is able to provide one example of an AI application within a real-life (business) setting that is related to their chosen AI topic.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C7AC"/>
                    </a:solidFill>
                  </a:tcPr>
                </a:tc>
                <a:tc>
                  <a:txBody>
                    <a:bodyPr/>
                    <a:lstStyle/>
                    <a:p>
                      <a:pPr algn="l" fontAlgn="ctr"/>
                      <a:r>
                        <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The student is able to evaluate the technical feasibility of the AI topic by critically assessing its application within a real-life (business) setting.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tc>
                  <a:txBody>
                    <a:bodyPr/>
                    <a:lstStyle/>
                    <a:p>
                      <a:pPr algn="l" fontAlgn="ctr"/>
                      <a:r>
                        <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The student is able to articulate the potential ethical and/or legal consequences of implementing the chosen AI topic in a real-life (business) setting.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C7AC"/>
                    </a:solidFill>
                  </a:tcPr>
                </a:tc>
                <a:tc>
                  <a:txBody>
                    <a:bodyPr/>
                    <a:lstStyle/>
                    <a:p>
                      <a:pPr algn="l" fontAlgn="ctr"/>
                      <a:r>
                        <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The student is able to incorporate academic practices by including in-text citations and a reference list, and at least one scholarly source in the presentation.</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extLst>
                  <a:ext uri="{0D108BD9-81ED-4DB2-BD59-A6C34878D82A}">
                    <a16:rowId xmlns:a16="http://schemas.microsoft.com/office/drawing/2014/main" val="2790927699"/>
                  </a:ext>
                </a:extLst>
              </a:tr>
              <a:tr h="1744518">
                <a:tc>
                  <a:txBody>
                    <a:bodyPr/>
                    <a:lstStyle/>
                    <a:p>
                      <a:pPr marL="0" lvl="0" indent="0" algn="l">
                        <a:lnSpc>
                          <a:spcPct val="100000"/>
                        </a:lnSpc>
                        <a:buNone/>
                      </a:pPr>
                      <a:r>
                        <a:rPr lang="en-GB" sz="6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Provide a written justification supported with evidence as to why you qualify for a given ILO criteria. Here's </a:t>
                      </a:r>
                      <a:r>
                        <a:rPr lang="en-GB" sz="6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hlinkClick r:id="rId3"/>
                        </a:rPr>
                        <a:t>an explainer on how to evidence</a:t>
                      </a:r>
                      <a:r>
                        <a:rPr lang="en-GB" sz="6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well!</a:t>
                      </a:r>
                    </a:p>
                    <a:p>
                      <a:pPr marL="0" lvl="0" indent="0" algn="l">
                        <a:lnSpc>
                          <a:spcPct val="100000"/>
                        </a:lnSpc>
                        <a:buNone/>
                      </a:pPr>
                      <a:endParaRPr lang="en-GB" sz="6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endParaRPr>
                    </a:p>
                    <a:p>
                      <a:pPr marL="0" lvl="0" indent="0" algn="l">
                        <a:lnSpc>
                          <a:spcPct val="100000"/>
                        </a:lnSpc>
                        <a:buNone/>
                      </a:pPr>
                      <a:r>
                        <a:rPr lang="en-GB" sz="6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Your evidence can be anything from graphs, pictures, descriptions but should mainly consist of links to material on version-controlled repositories owned by </a:t>
                      </a:r>
                      <a:r>
                        <a:rPr lang="en-GB" sz="6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BUas</a:t>
                      </a:r>
                      <a:r>
                        <a:rPr lang="en-GB" sz="6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such as GitHub, One-drive, Perforce etc. Other repositories such as Google drive are not allowed! </a:t>
                      </a:r>
                    </a:p>
                    <a:p>
                      <a:pPr marL="0" lvl="0" indent="0" algn="l">
                        <a:lnSpc>
                          <a:spcPct val="100000"/>
                        </a:lnSpc>
                        <a:buNone/>
                      </a:pPr>
                      <a:endParaRPr lang="en-GB" sz="6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endParaRPr>
                    </a:p>
                    <a:p>
                      <a:pPr lvl="0">
                        <a:buNone/>
                      </a:pPr>
                      <a:r>
                        <a:rPr lang="en-GB" sz="6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Consult your mentor if you’re unsure about how to evidence your work</a:t>
                      </a:r>
                      <a:endPar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D"/>
                    </a:solidFill>
                  </a:tcPr>
                </a:tc>
                <a:tc>
                  <a:txBody>
                    <a:bodyPr/>
                    <a:lstStyle/>
                    <a:p>
                      <a:pPr marL="0" lvl="0" indent="0" algn="l">
                        <a:lnSpc>
                          <a:spcPct val="100000"/>
                        </a:lnSpc>
                        <a:buNone/>
                      </a:pPr>
                      <a:r>
                        <a:rPr lang="en-GB" sz="6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Provide a written justification supported with evidence as to why you qualify for a given ILO criteria. Here's </a:t>
                      </a:r>
                      <a:r>
                        <a:rPr lang="en-GB" sz="6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hlinkClick r:id="rId3"/>
                        </a:rPr>
                        <a:t>an explainer on how to evidence</a:t>
                      </a:r>
                      <a:r>
                        <a:rPr lang="en-GB" sz="6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well!</a:t>
                      </a:r>
                    </a:p>
                    <a:p>
                      <a:pPr marL="0" lvl="0" indent="0" algn="l">
                        <a:lnSpc>
                          <a:spcPct val="100000"/>
                        </a:lnSpc>
                        <a:buNone/>
                      </a:pPr>
                      <a:endParaRPr lang="en-GB" sz="6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endParaRPr>
                    </a:p>
                    <a:p>
                      <a:pPr marL="0" lvl="0" indent="0" algn="l">
                        <a:lnSpc>
                          <a:spcPct val="100000"/>
                        </a:lnSpc>
                        <a:buNone/>
                      </a:pPr>
                      <a:r>
                        <a:rPr lang="en-GB" sz="6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Your evidence can be anything from graphs, pictures, descriptions but should mainly consist of links to material on version-controlled repositories owned by </a:t>
                      </a:r>
                      <a:r>
                        <a:rPr lang="en-GB" sz="6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BUas</a:t>
                      </a:r>
                      <a:r>
                        <a:rPr lang="en-GB" sz="6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such as GitHub, One-drive, Perforce etc. Other repositories such as Google drive are not allowed! </a:t>
                      </a:r>
                    </a:p>
                    <a:p>
                      <a:pPr marL="0" lvl="0" indent="0" algn="l">
                        <a:lnSpc>
                          <a:spcPct val="100000"/>
                        </a:lnSpc>
                        <a:buNone/>
                      </a:pPr>
                      <a:endParaRPr lang="en-GB" sz="6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endParaRPr>
                    </a:p>
                    <a:p>
                      <a:pPr lvl="0">
                        <a:buNone/>
                      </a:pPr>
                      <a:r>
                        <a:rPr lang="en-GB" sz="6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Consult your mentor if you’re unsure about how to evidence your work</a:t>
                      </a:r>
                      <a:endPar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tc>
                  <a:txBody>
                    <a:bodyPr/>
                    <a:lstStyle/>
                    <a:p>
                      <a:pPr marL="0" lvl="0" indent="0" algn="l">
                        <a:lnSpc>
                          <a:spcPct val="100000"/>
                        </a:lnSpc>
                        <a:buNone/>
                      </a:pPr>
                      <a:r>
                        <a:rPr lang="en-GB" sz="6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Provide a written justification supported with evidence as to why you qualify for a given ILO criteria. Here's </a:t>
                      </a:r>
                      <a:r>
                        <a:rPr lang="en-GB" sz="6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hlinkClick r:id="rId3"/>
                        </a:rPr>
                        <a:t>an explainer on how to evidence</a:t>
                      </a:r>
                      <a:r>
                        <a:rPr lang="en-GB" sz="6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well!</a:t>
                      </a:r>
                    </a:p>
                    <a:p>
                      <a:pPr marL="0" lvl="0" indent="0" algn="l">
                        <a:lnSpc>
                          <a:spcPct val="100000"/>
                        </a:lnSpc>
                        <a:buNone/>
                      </a:pPr>
                      <a:endParaRPr lang="en-GB" sz="6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endParaRPr>
                    </a:p>
                    <a:p>
                      <a:pPr marL="0" lvl="0" indent="0" algn="l">
                        <a:lnSpc>
                          <a:spcPct val="100000"/>
                        </a:lnSpc>
                        <a:buNone/>
                      </a:pPr>
                      <a:r>
                        <a:rPr lang="en-GB" sz="6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Your evidence can be anything from graphs, pictures, descriptions but should mainly consist of links to material on version-controlled repositories owned by </a:t>
                      </a:r>
                      <a:r>
                        <a:rPr lang="en-GB" sz="6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BUas</a:t>
                      </a:r>
                      <a:r>
                        <a:rPr lang="en-GB" sz="6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such as GitHub, One-drive, Perforce etc. Other repositories such as Google drive are not allowed! </a:t>
                      </a:r>
                    </a:p>
                    <a:p>
                      <a:pPr marL="0" lvl="0" indent="0" algn="l">
                        <a:lnSpc>
                          <a:spcPct val="100000"/>
                        </a:lnSpc>
                        <a:buNone/>
                      </a:pPr>
                      <a:endParaRPr lang="en-GB" sz="6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endParaRPr>
                    </a:p>
                    <a:p>
                      <a:pPr lvl="0">
                        <a:buNone/>
                      </a:pPr>
                      <a:r>
                        <a:rPr lang="en-GB" sz="6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Consult your mentor if you’re unsure about how to evidence your work</a:t>
                      </a:r>
                      <a:endPar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C7AC"/>
                    </a:solidFill>
                  </a:tcPr>
                </a:tc>
                <a:tc>
                  <a:txBody>
                    <a:bodyPr/>
                    <a:lstStyle/>
                    <a:p>
                      <a:pPr marL="0" lvl="0" indent="0" algn="l">
                        <a:lnSpc>
                          <a:spcPct val="100000"/>
                        </a:lnSpc>
                        <a:buNone/>
                      </a:pPr>
                      <a:r>
                        <a:rPr lang="en-GB" sz="6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Provide a written justification supported with evidence as to why you qualify for a given ILO criteria. Here's </a:t>
                      </a:r>
                      <a:r>
                        <a:rPr lang="en-GB" sz="6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hlinkClick r:id="rId3"/>
                        </a:rPr>
                        <a:t>an explainer on how to evidence</a:t>
                      </a:r>
                      <a:r>
                        <a:rPr lang="en-GB" sz="6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well!</a:t>
                      </a:r>
                    </a:p>
                    <a:p>
                      <a:pPr marL="0" lvl="0" indent="0" algn="l">
                        <a:lnSpc>
                          <a:spcPct val="100000"/>
                        </a:lnSpc>
                        <a:buNone/>
                      </a:pPr>
                      <a:endParaRPr lang="en-GB" sz="6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endParaRPr>
                    </a:p>
                    <a:p>
                      <a:pPr marL="0" lvl="0" indent="0" algn="l">
                        <a:lnSpc>
                          <a:spcPct val="100000"/>
                        </a:lnSpc>
                        <a:buNone/>
                      </a:pPr>
                      <a:r>
                        <a:rPr lang="en-GB" sz="6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Your evidence can be anything from graphs, pictures, descriptions but should mainly consist of links to material on version-controlled repositories owned by </a:t>
                      </a:r>
                      <a:r>
                        <a:rPr lang="en-GB" sz="6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BUas</a:t>
                      </a:r>
                      <a:r>
                        <a:rPr lang="en-GB" sz="6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such as GitHub, One-drive, Perforce etc. Other repositories such as Google drive are not allowed! </a:t>
                      </a:r>
                    </a:p>
                    <a:p>
                      <a:pPr marL="0" lvl="0" indent="0" algn="l">
                        <a:lnSpc>
                          <a:spcPct val="100000"/>
                        </a:lnSpc>
                        <a:buNone/>
                      </a:pPr>
                      <a:endParaRPr lang="en-GB" sz="6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endParaRPr>
                    </a:p>
                    <a:p>
                      <a:pPr lvl="0">
                        <a:buNone/>
                      </a:pPr>
                      <a:r>
                        <a:rPr lang="en-GB" sz="6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Consult your mentor if you’re unsure about how to evidence your work</a:t>
                      </a:r>
                      <a:endPar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tc>
                  <a:txBody>
                    <a:bodyPr/>
                    <a:lstStyle/>
                    <a:p>
                      <a:pPr marL="0" lvl="0" indent="0" algn="l">
                        <a:lnSpc>
                          <a:spcPct val="100000"/>
                        </a:lnSpc>
                        <a:buNone/>
                      </a:pPr>
                      <a:r>
                        <a:rPr lang="en-GB" sz="6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Provide a written justification supported with evidence as to why you qualify for a given ILO criteria. Here's </a:t>
                      </a:r>
                      <a:r>
                        <a:rPr lang="en-GB" sz="6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hlinkClick r:id="rId3"/>
                        </a:rPr>
                        <a:t>an explainer on how to evidence</a:t>
                      </a:r>
                      <a:r>
                        <a:rPr lang="en-GB" sz="6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well!</a:t>
                      </a:r>
                    </a:p>
                    <a:p>
                      <a:pPr marL="0" lvl="0" indent="0" algn="l">
                        <a:lnSpc>
                          <a:spcPct val="100000"/>
                        </a:lnSpc>
                        <a:buNone/>
                      </a:pPr>
                      <a:endParaRPr lang="en-GB" sz="6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endParaRPr>
                    </a:p>
                    <a:p>
                      <a:pPr marL="0" lvl="0" indent="0" algn="l">
                        <a:lnSpc>
                          <a:spcPct val="100000"/>
                        </a:lnSpc>
                        <a:buNone/>
                      </a:pPr>
                      <a:r>
                        <a:rPr lang="en-GB" sz="6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Your evidence can be anything from graphs, pictures, descriptions but should mainly consist of links to material on version-controlled repositories owned by </a:t>
                      </a:r>
                      <a:r>
                        <a:rPr lang="en-GB" sz="6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BUas</a:t>
                      </a:r>
                      <a:r>
                        <a:rPr lang="en-GB" sz="6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such as GitHub, One-drive, Perforce etc. Other repositories such as Google drive are not allowed! </a:t>
                      </a:r>
                    </a:p>
                    <a:p>
                      <a:pPr marL="0" lvl="0" indent="0" algn="l">
                        <a:lnSpc>
                          <a:spcPct val="100000"/>
                        </a:lnSpc>
                        <a:buNone/>
                      </a:pPr>
                      <a:endParaRPr lang="en-GB" sz="6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endParaRPr>
                    </a:p>
                    <a:p>
                      <a:pPr lvl="0">
                        <a:buNone/>
                      </a:pPr>
                      <a:r>
                        <a:rPr lang="en-GB" sz="6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Consult your mentor if you’re unsure about how to evidence your work</a:t>
                      </a:r>
                      <a:endPar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C7AC"/>
                    </a:solidFill>
                  </a:tcPr>
                </a:tc>
                <a:tc>
                  <a:txBody>
                    <a:bodyPr/>
                    <a:lstStyle/>
                    <a:p>
                      <a:pPr marL="0" lvl="0" indent="0" algn="l">
                        <a:lnSpc>
                          <a:spcPct val="100000"/>
                        </a:lnSpc>
                        <a:buNone/>
                      </a:pPr>
                      <a:r>
                        <a:rPr lang="en-GB" sz="6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Provide a written justification supported with evidence as to why you qualify for a given ILO criteria. Here's </a:t>
                      </a:r>
                      <a:r>
                        <a:rPr lang="en-GB" sz="6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hlinkClick r:id="rId3"/>
                        </a:rPr>
                        <a:t>an explainer on how to evidence</a:t>
                      </a:r>
                      <a:r>
                        <a:rPr lang="en-GB" sz="6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well!</a:t>
                      </a:r>
                    </a:p>
                    <a:p>
                      <a:pPr marL="0" lvl="0" indent="0" algn="l">
                        <a:lnSpc>
                          <a:spcPct val="100000"/>
                        </a:lnSpc>
                        <a:buNone/>
                      </a:pPr>
                      <a:endParaRPr lang="en-GB" sz="6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endParaRPr>
                    </a:p>
                    <a:p>
                      <a:pPr marL="0" lvl="0" indent="0" algn="l">
                        <a:lnSpc>
                          <a:spcPct val="100000"/>
                        </a:lnSpc>
                        <a:buNone/>
                      </a:pPr>
                      <a:r>
                        <a:rPr lang="en-GB" sz="6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Your evidence can be anything from graphs, pictures, descriptions but should mainly consist of links to material on version-controlled repositories owned by </a:t>
                      </a:r>
                      <a:r>
                        <a:rPr lang="en-GB" sz="6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BUas</a:t>
                      </a:r>
                      <a:r>
                        <a:rPr lang="en-GB" sz="6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such as GitHub, One-drive, Perforce etc. Other repositories such as Google drive are not allowed! </a:t>
                      </a:r>
                    </a:p>
                    <a:p>
                      <a:pPr marL="0" lvl="0" indent="0" algn="l">
                        <a:lnSpc>
                          <a:spcPct val="100000"/>
                        </a:lnSpc>
                        <a:buNone/>
                      </a:pPr>
                      <a:endParaRPr lang="en-GB" sz="6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endParaRPr>
                    </a:p>
                    <a:p>
                      <a:pPr lvl="0">
                        <a:buNone/>
                      </a:pPr>
                      <a:r>
                        <a:rPr lang="en-GB" sz="6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Consult your mentor if you’re unsure about how to evidence your work</a:t>
                      </a:r>
                      <a:endPar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extLst>
                  <a:ext uri="{0D108BD9-81ED-4DB2-BD59-A6C34878D82A}">
                    <a16:rowId xmlns:a16="http://schemas.microsoft.com/office/drawing/2014/main" val="2748184317"/>
                  </a:ext>
                </a:extLst>
              </a:tr>
              <a:tr h="948029">
                <a:tc>
                  <a:txBody>
                    <a:bodyPr/>
                    <a:lstStyle/>
                    <a:p>
                      <a:pPr algn="l" fontAlgn="ctr"/>
                      <a:r>
                        <a:rPr lang="en-US" sz="6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endPar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D"/>
                    </a:solidFill>
                  </a:tcPr>
                </a:tc>
                <a:tc>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US" sz="6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endPar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tc>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US" sz="6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endPar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C7AC"/>
                    </a:solidFill>
                  </a:tcPr>
                </a:tc>
                <a:tc>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US" sz="6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endPar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tc>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US" sz="6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endPar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C7AC"/>
                    </a:solidFill>
                  </a:tcPr>
                </a:tc>
                <a:tc>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US" sz="6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endPar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extLst>
                  <a:ext uri="{0D108BD9-81ED-4DB2-BD59-A6C34878D82A}">
                    <a16:rowId xmlns:a16="http://schemas.microsoft.com/office/drawing/2014/main" val="1407529909"/>
                  </a:ext>
                </a:extLst>
              </a:tr>
            </a:tbl>
          </a:graphicData>
        </a:graphic>
      </p:graphicFrame>
    </p:spTree>
    <p:extLst>
      <p:ext uri="{BB962C8B-B14F-4D97-AF65-F5344CB8AC3E}">
        <p14:creationId xmlns:p14="http://schemas.microsoft.com/office/powerpoint/2010/main" val="17346704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4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ILO 7</a:t>
            </a:r>
            <a:endParaRPr dirty="0"/>
          </a:p>
        </p:txBody>
      </p:sp>
      <p:sp>
        <p:nvSpPr>
          <p:cNvPr id="468" name="Google Shape;468;p4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Data Analysis</a:t>
            </a:r>
            <a:endParaRPr dirty="0"/>
          </a:p>
        </p:txBody>
      </p:sp>
      <p:sp>
        <p:nvSpPr>
          <p:cNvPr id="469" name="Google Shape;469;p49"/>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dirty="0"/>
              <a:t>The student can use analytical and statistical methods to </a:t>
            </a:r>
            <a:r>
              <a:rPr lang="en-GB" dirty="0" err="1"/>
              <a:t>analyze</a:t>
            </a:r>
            <a:r>
              <a:rPr lang="en-GB" dirty="0"/>
              <a:t> data to create value for individuals, organizations and domains. </a:t>
            </a:r>
          </a:p>
          <a:p>
            <a:pPr marL="0" lvl="0" indent="0" algn="r" rtl="0">
              <a:spcBef>
                <a:spcPts val="0"/>
              </a:spcBef>
              <a:spcAft>
                <a:spcPts val="0"/>
              </a:spcAft>
              <a:buNone/>
            </a:pPr>
            <a:endParaRPr lang="en-GB" dirty="0"/>
          </a:p>
          <a:p>
            <a:pPr marL="0" lvl="0" indent="0" algn="r" rtl="0">
              <a:spcBef>
                <a:spcPts val="0"/>
              </a:spcBef>
              <a:spcAft>
                <a:spcPts val="0"/>
              </a:spcAft>
              <a:buNone/>
            </a:pPr>
            <a:r>
              <a:rPr lang="en-GB" dirty="0"/>
              <a:t> </a:t>
            </a:r>
            <a:endParaRPr dirty="0"/>
          </a:p>
        </p:txBody>
      </p:sp>
      <p:sp>
        <p:nvSpPr>
          <p:cNvPr id="470" name="Google Shape;470;p49"/>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dirty="0">
                <a:solidFill>
                  <a:srgbClr val="999999"/>
                </a:solidFill>
                <a:latin typeface="Roboto"/>
                <a:ea typeface="Roboto"/>
                <a:cs typeface="Roboto"/>
                <a:sym typeface="Roboto"/>
              </a:rPr>
              <a:t>7</a:t>
            </a:r>
            <a:endParaRPr sz="40000" dirty="0">
              <a:solidFill>
                <a:srgbClr val="999999"/>
              </a:solidFill>
              <a:latin typeface="Roboto"/>
              <a:ea typeface="Roboto"/>
              <a:cs typeface="Roboto"/>
              <a:sym typeface="Roboto"/>
            </a:endParaRPr>
          </a:p>
        </p:txBody>
      </p:sp>
    </p:spTree>
    <p:extLst>
      <p:ext uri="{BB962C8B-B14F-4D97-AF65-F5344CB8AC3E}">
        <p14:creationId xmlns:p14="http://schemas.microsoft.com/office/powerpoint/2010/main" val="41115616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92">
          <a:extLst>
            <a:ext uri="{FF2B5EF4-FFF2-40B4-BE49-F238E27FC236}">
              <a16:creationId xmlns:a16="http://schemas.microsoft.com/office/drawing/2014/main" id="{5BE77DF4-C60B-E993-CFD5-E2C112F9740F}"/>
            </a:ext>
          </a:extLst>
        </p:cNvPr>
        <p:cNvGrpSpPr/>
        <p:nvPr/>
      </p:nvGrpSpPr>
      <p:grpSpPr>
        <a:xfrm>
          <a:off x="0" y="0"/>
          <a:ext cx="0" cy="0"/>
          <a:chOff x="0" y="0"/>
          <a:chExt cx="0" cy="0"/>
        </a:xfrm>
      </p:grpSpPr>
      <p:sp>
        <p:nvSpPr>
          <p:cNvPr id="393" name="Google Shape;393;p42">
            <a:extLst>
              <a:ext uri="{FF2B5EF4-FFF2-40B4-BE49-F238E27FC236}">
                <a16:creationId xmlns:a16="http://schemas.microsoft.com/office/drawing/2014/main" id="{81AEB320-A954-A31B-7DDC-4B43AA6029D0}"/>
              </a:ext>
            </a:extLst>
          </p:cNvPr>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ILO </a:t>
            </a:r>
            <a:r>
              <a:rPr lang="en-US" dirty="0"/>
              <a:t>7</a:t>
            </a:r>
            <a:endParaRPr dirty="0"/>
          </a:p>
        </p:txBody>
      </p:sp>
      <p:sp>
        <p:nvSpPr>
          <p:cNvPr id="394" name="Google Shape;394;p42">
            <a:extLst>
              <a:ext uri="{FF2B5EF4-FFF2-40B4-BE49-F238E27FC236}">
                <a16:creationId xmlns:a16="http://schemas.microsoft.com/office/drawing/2014/main" id="{5D87170E-8D6D-6B0A-07CA-E696C6918887}"/>
              </a:ext>
            </a:extLst>
          </p:cNvPr>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NL"/>
              <a:t>1</a:t>
            </a:r>
            <a:r>
              <a:rPr lang="en"/>
              <a:t>/</a:t>
            </a:r>
            <a:r>
              <a:rPr lang="en-NL"/>
              <a:t>1</a:t>
            </a:r>
            <a:endParaRPr/>
          </a:p>
        </p:txBody>
      </p:sp>
      <p:sp>
        <p:nvSpPr>
          <p:cNvPr id="395" name="Google Shape;395;p42">
            <a:extLst>
              <a:ext uri="{FF2B5EF4-FFF2-40B4-BE49-F238E27FC236}">
                <a16:creationId xmlns:a16="http://schemas.microsoft.com/office/drawing/2014/main" id="{D281877C-76FA-DE5A-43FD-6B15ABC8FD81}"/>
              </a:ext>
            </a:extLst>
          </p:cNvPr>
          <p:cNvSpPr txBox="1">
            <a:spLocks noGrp="1"/>
          </p:cNvSpPr>
          <p:nvPr>
            <p:ph type="body" idx="4294967295"/>
          </p:nvPr>
        </p:nvSpPr>
        <p:spPr>
          <a:xfrm>
            <a:off x="2674350" y="3037484"/>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a:solidFill>
                <a:schemeClr val="lt1"/>
              </a:solidFill>
            </a:endParaRPr>
          </a:p>
          <a:p>
            <a:pPr marL="0" lvl="0" indent="0" algn="l" rtl="0">
              <a:lnSpc>
                <a:spcPct val="115000"/>
              </a:lnSpc>
              <a:spcBef>
                <a:spcPts val="0"/>
              </a:spcBef>
              <a:spcAft>
                <a:spcPts val="0"/>
              </a:spcAft>
              <a:buNone/>
            </a:pPr>
            <a:endParaRPr sz="700" i="1">
              <a:solidFill>
                <a:schemeClr val="lt1"/>
              </a:solidFill>
              <a:latin typeface="Helvetica Neue"/>
              <a:ea typeface="Helvetica Neue"/>
              <a:cs typeface="Helvetica Neue"/>
              <a:sym typeface="Helvetica Neue"/>
            </a:endParaRPr>
          </a:p>
        </p:txBody>
      </p:sp>
      <p:sp>
        <p:nvSpPr>
          <p:cNvPr id="396" name="Google Shape;396;p42">
            <a:extLst>
              <a:ext uri="{FF2B5EF4-FFF2-40B4-BE49-F238E27FC236}">
                <a16:creationId xmlns:a16="http://schemas.microsoft.com/office/drawing/2014/main" id="{75EBA52F-314E-ACB0-6E03-9455B6CFAC2E}"/>
              </a:ext>
            </a:extLst>
          </p:cNvPr>
          <p:cNvSpPr txBox="1">
            <a:spLocks noGrp="1"/>
          </p:cNvSpPr>
          <p:nvPr>
            <p:ph type="title" idx="3"/>
          </p:nvPr>
        </p:nvSpPr>
        <p:spPr>
          <a:xfrm>
            <a:off x="1840065" y="73373"/>
            <a:ext cx="6099079" cy="576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sz="1100" dirty="0"/>
              <a:t>The student can use analytical and statistical methods to </a:t>
            </a:r>
            <a:r>
              <a:rPr lang="en-GB" sz="1100" dirty="0" err="1"/>
              <a:t>analyze</a:t>
            </a:r>
            <a:r>
              <a:rPr lang="en-GB" sz="1100" dirty="0"/>
              <a:t> data to create value for individuals, organizations and domains. </a:t>
            </a:r>
            <a:br>
              <a:rPr lang="en-GB" sz="1100" dirty="0"/>
            </a:br>
            <a:br>
              <a:rPr lang="en-GB" sz="1100" dirty="0"/>
            </a:br>
            <a:r>
              <a:rPr lang="en-GB" sz="1100" dirty="0"/>
              <a:t> </a:t>
            </a:r>
          </a:p>
        </p:txBody>
      </p:sp>
      <p:sp>
        <p:nvSpPr>
          <p:cNvPr id="397" name="Google Shape;397;p42">
            <a:extLst>
              <a:ext uri="{FF2B5EF4-FFF2-40B4-BE49-F238E27FC236}">
                <a16:creationId xmlns:a16="http://schemas.microsoft.com/office/drawing/2014/main" id="{49B7DF98-47B8-582E-8191-1FCEC46A2407}"/>
              </a:ext>
            </a:extLst>
          </p:cNvPr>
          <p:cNvSpPr txBox="1">
            <a:spLocks noGrp="1"/>
          </p:cNvSpPr>
          <p:nvPr>
            <p:ph type="title" idx="4"/>
          </p:nvPr>
        </p:nvSpPr>
        <p:spPr>
          <a:xfrm>
            <a:off x="0" y="576000"/>
            <a:ext cx="90795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7</a:t>
            </a:r>
            <a:r>
              <a:rPr lang="en" dirty="0"/>
              <a:t>.</a:t>
            </a:r>
            <a:r>
              <a:rPr lang="en-US" dirty="0"/>
              <a:t>1</a:t>
            </a:r>
            <a:endParaRPr dirty="0"/>
          </a:p>
        </p:txBody>
      </p:sp>
      <p:sp>
        <p:nvSpPr>
          <p:cNvPr id="398" name="Google Shape;398;p42">
            <a:extLst>
              <a:ext uri="{FF2B5EF4-FFF2-40B4-BE49-F238E27FC236}">
                <a16:creationId xmlns:a16="http://schemas.microsoft.com/office/drawing/2014/main" id="{61C84108-E431-4398-CFAC-362C1AB05A22}"/>
              </a:ext>
            </a:extLst>
          </p:cNvPr>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pPr>
            <a:r>
              <a:rPr lang="en-NL" i="0"/>
              <a:t>The student can use analytical and statistical methods to analyze data to create value for individuals, organizations and domains. </a:t>
            </a:r>
            <a:endParaRPr lang="en-US" i="0" dirty="0"/>
          </a:p>
        </p:txBody>
      </p:sp>
      <p:sp>
        <p:nvSpPr>
          <p:cNvPr id="399" name="Google Shape;399;p42">
            <a:extLst>
              <a:ext uri="{FF2B5EF4-FFF2-40B4-BE49-F238E27FC236}">
                <a16:creationId xmlns:a16="http://schemas.microsoft.com/office/drawing/2014/main" id="{5448309E-CE1F-C045-1F2A-BDC14DBA9656}"/>
              </a:ext>
            </a:extLst>
          </p:cNvPr>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900" dirty="0"/>
              <a:t>Data Analysis</a:t>
            </a:r>
            <a:endParaRPr sz="900" dirty="0"/>
          </a:p>
        </p:txBody>
      </p:sp>
      <p:graphicFrame>
        <p:nvGraphicFramePr>
          <p:cNvPr id="4" name="Table 3">
            <a:extLst>
              <a:ext uri="{FF2B5EF4-FFF2-40B4-BE49-F238E27FC236}">
                <a16:creationId xmlns:a16="http://schemas.microsoft.com/office/drawing/2014/main" id="{122378BB-51B4-4D05-8565-EB0A18F2B9EE}"/>
              </a:ext>
            </a:extLst>
          </p:cNvPr>
          <p:cNvGraphicFramePr>
            <a:graphicFrameLocks noGrp="1"/>
          </p:cNvGraphicFramePr>
          <p:nvPr>
            <p:extLst>
              <p:ext uri="{D42A27DB-BD31-4B8C-83A1-F6EECF244321}">
                <p14:modId xmlns:p14="http://schemas.microsoft.com/office/powerpoint/2010/main" val="1355525040"/>
              </p:ext>
            </p:extLst>
          </p:nvPr>
        </p:nvGraphicFramePr>
        <p:xfrm>
          <a:off x="0" y="1069801"/>
          <a:ext cx="9144000" cy="4195457"/>
        </p:xfrm>
        <a:graphic>
          <a:graphicData uri="http://schemas.openxmlformats.org/drawingml/2006/table">
            <a:tbl>
              <a:tblPr/>
              <a:tblGrid>
                <a:gridCol w="1702560">
                  <a:extLst>
                    <a:ext uri="{9D8B030D-6E8A-4147-A177-3AD203B41FA5}">
                      <a16:colId xmlns:a16="http://schemas.microsoft.com/office/drawing/2014/main" val="1946826867"/>
                    </a:ext>
                  </a:extLst>
                </a:gridCol>
                <a:gridCol w="1320467">
                  <a:extLst>
                    <a:ext uri="{9D8B030D-6E8A-4147-A177-3AD203B41FA5}">
                      <a16:colId xmlns:a16="http://schemas.microsoft.com/office/drawing/2014/main" val="2722072811"/>
                    </a:ext>
                  </a:extLst>
                </a:gridCol>
                <a:gridCol w="1333578">
                  <a:extLst>
                    <a:ext uri="{9D8B030D-6E8A-4147-A177-3AD203B41FA5}">
                      <a16:colId xmlns:a16="http://schemas.microsoft.com/office/drawing/2014/main" val="3290534058"/>
                    </a:ext>
                  </a:extLst>
                </a:gridCol>
                <a:gridCol w="1490911">
                  <a:extLst>
                    <a:ext uri="{9D8B030D-6E8A-4147-A177-3AD203B41FA5}">
                      <a16:colId xmlns:a16="http://schemas.microsoft.com/office/drawing/2014/main" val="749269228"/>
                    </a:ext>
                  </a:extLst>
                </a:gridCol>
                <a:gridCol w="1648242">
                  <a:extLst>
                    <a:ext uri="{9D8B030D-6E8A-4147-A177-3AD203B41FA5}">
                      <a16:colId xmlns:a16="http://schemas.microsoft.com/office/drawing/2014/main" val="3119643303"/>
                    </a:ext>
                  </a:extLst>
                </a:gridCol>
                <a:gridCol w="1648242">
                  <a:extLst>
                    <a:ext uri="{9D8B030D-6E8A-4147-A177-3AD203B41FA5}">
                      <a16:colId xmlns:a16="http://schemas.microsoft.com/office/drawing/2014/main" val="46269273"/>
                    </a:ext>
                  </a:extLst>
                </a:gridCol>
              </a:tblGrid>
              <a:tr h="136249">
                <a:tc>
                  <a:txBody>
                    <a:bodyPr/>
                    <a:lstStyle/>
                    <a:p>
                      <a:pPr algn="ctr" fontAlgn="ctr"/>
                      <a:r>
                        <a:rPr lang="en-US" sz="7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Pre - requisite (s)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tc>
                  <a:txBody>
                    <a:bodyPr/>
                    <a:lstStyle/>
                    <a:p>
                      <a:pPr algn="ctr" fontAlgn="ctr"/>
                      <a:r>
                        <a:rPr lang="en-US" sz="700" b="1"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A (Points: 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tc>
                  <a:txBody>
                    <a:bodyPr/>
                    <a:lstStyle/>
                    <a:p>
                      <a:pPr algn="ctr" fontAlgn="ctr"/>
                      <a:r>
                        <a:rPr lang="en-US" sz="700" b="1"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B (Points: 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tc>
                  <a:txBody>
                    <a:bodyPr/>
                    <a:lstStyle/>
                    <a:p>
                      <a:pPr algn="ctr" fontAlgn="ctr"/>
                      <a:r>
                        <a:rPr lang="en-US" sz="700" b="1"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C (Points: 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tc>
                  <a:txBody>
                    <a:bodyPr/>
                    <a:lstStyle/>
                    <a:p>
                      <a:pPr algn="ctr" fontAlgn="ctr"/>
                      <a:r>
                        <a:rPr lang="en-US" sz="700" b="1"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D (Points: 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tc>
                  <a:txBody>
                    <a:bodyPr/>
                    <a:lstStyle/>
                    <a:p>
                      <a:pPr algn="ctr" fontAlgn="ctr"/>
                      <a:r>
                        <a:rPr lang="en-US" sz="700" b="1"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E (Points: 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extLst>
                  <a:ext uri="{0D108BD9-81ED-4DB2-BD59-A6C34878D82A}">
                    <a16:rowId xmlns:a16="http://schemas.microsoft.com/office/drawing/2014/main" val="1385108605"/>
                  </a:ext>
                </a:extLst>
              </a:tr>
              <a:tr h="909464">
                <a:tc>
                  <a:txBody>
                    <a:bodyPr/>
                    <a:lstStyle/>
                    <a:p>
                      <a:pPr algn="l" fontAlgn="ct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Both the raw data files and the processed data files before the visualizations are built must be provided. The document detailing the process is submitted. Student submits  a complete learning log, work log and self-assessment rubric. The student exhibits professional </a:t>
                      </a:r>
                      <a:r>
                        <a:rPr lang="en-US" sz="700" b="0" i="0" u="none" strike="noStrike" dirty="0" err="1">
                          <a:solidFill>
                            <a:srgbClr val="000000"/>
                          </a:solidFill>
                          <a:effectLst/>
                          <a:latin typeface="Roboto" panose="02000000000000000000" pitchFamily="2" charset="0"/>
                          <a:ea typeface="Roboto" panose="02000000000000000000" pitchFamily="2" charset="0"/>
                          <a:cs typeface="Roboto" panose="02000000000000000000" pitchFamily="2" charset="0"/>
                        </a:rPr>
                        <a:t>behaviour</a:t>
                      </a: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 during the </a:t>
                      </a:r>
                      <a:r>
                        <a:rPr lang="en-US" sz="700" b="0" i="0" u="none" strike="noStrike" dirty="0" err="1">
                          <a:solidFill>
                            <a:srgbClr val="000000"/>
                          </a:solidFill>
                          <a:effectLst/>
                          <a:latin typeface="Roboto" panose="02000000000000000000" pitchFamily="2" charset="0"/>
                          <a:ea typeface="Roboto" panose="02000000000000000000" pitchFamily="2" charset="0"/>
                          <a:cs typeface="Roboto" panose="02000000000000000000" pitchFamily="2" charset="0"/>
                        </a:rPr>
                        <a:t>datalab</a:t>
                      </a: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D"/>
                    </a:solidFill>
                  </a:tcPr>
                </a:tc>
                <a:tc>
                  <a:txBody>
                    <a:bodyPr/>
                    <a:lstStyle/>
                    <a:p>
                      <a:pPr algn="l" fontAlgn="ct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The student is able to describe data using measure of central tendency such as mean, median, mode or measures of dispersion such as standard deviation, range and IQR and determine which measure is best applicable to solve a use-case.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tc>
                  <a:txBody>
                    <a:bodyPr/>
                    <a:lstStyle/>
                    <a:p>
                      <a:pPr algn="l" fontAlgn="ct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The student can effectively apply fundamental data manipulation tools and techniques to organize and prepare data for visualization.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C7AC"/>
                    </a:solidFill>
                  </a:tcPr>
                </a:tc>
                <a:tc>
                  <a:txBody>
                    <a:bodyPr/>
                    <a:lstStyle/>
                    <a:p>
                      <a:pPr algn="l" fontAlgn="ct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The student is able to calculate and interpret measures of association such as a correlation coefficient that addresses the use-case, documenting the process.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tc>
                  <a:txBody>
                    <a:bodyPr/>
                    <a:lstStyle/>
                    <a:p>
                      <a:pPr algn="l" fontAlgn="ct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The student is able to utilize advanced data manipulation techniques to efficiently manipulate and structure data for visualization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C7AC"/>
                    </a:solidFill>
                  </a:tcPr>
                </a:tc>
                <a:tc>
                  <a:txBody>
                    <a:bodyPr/>
                    <a:lstStyle/>
                    <a:p>
                      <a:pPr algn="l" fontAlgn="ct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The student is able to recognize the data science </a:t>
                      </a:r>
                      <a:r>
                        <a:rPr lang="en-US" sz="700" b="0" i="0" u="none" strike="noStrike" dirty="0" err="1">
                          <a:solidFill>
                            <a:srgbClr val="000000"/>
                          </a:solidFill>
                          <a:effectLst/>
                          <a:latin typeface="Roboto" panose="02000000000000000000" pitchFamily="2" charset="0"/>
                          <a:ea typeface="Roboto" panose="02000000000000000000" pitchFamily="2" charset="0"/>
                          <a:cs typeface="Roboto" panose="02000000000000000000" pitchFamily="2" charset="0"/>
                        </a:rPr>
                        <a:t>lifecyle</a:t>
                      </a: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 as an iterative process and can clearly distinguish between phases of CRISP-DM , documenting the process.</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extLst>
                  <a:ext uri="{0D108BD9-81ED-4DB2-BD59-A6C34878D82A}">
                    <a16:rowId xmlns:a16="http://schemas.microsoft.com/office/drawing/2014/main" val="2790927699"/>
                  </a:ext>
                </a:extLst>
              </a:tr>
              <a:tr h="2118523">
                <a:tc>
                  <a:txBody>
                    <a:bodyPr/>
                    <a:lstStyle/>
                    <a:p>
                      <a:pPr marL="0" lvl="0" indent="0" algn="l">
                        <a:lnSpc>
                          <a:spcPct val="100000"/>
                        </a:lnSpc>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Provide a written justification supported with evidence as to why you qualify for a given ILO criteria. Here's </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hlinkClick r:id="rId3"/>
                        </a:rPr>
                        <a:t>an explainer on how to evidence</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well!</a:t>
                      </a:r>
                    </a:p>
                    <a:p>
                      <a:pPr marL="0" lvl="0" indent="0" algn="l">
                        <a:lnSpc>
                          <a:spcPct val="100000"/>
                        </a:lnSpc>
                        <a:buNone/>
                      </a:pPr>
                      <a:endPar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endParaRPr>
                    </a:p>
                    <a:p>
                      <a:pPr marL="0" lvl="0" indent="0" algn="l">
                        <a:lnSpc>
                          <a:spcPct val="100000"/>
                        </a:lnSpc>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Your evidence can be anything from graphs, pictures, descriptions but should mainly consist of links to material on version-controlled repositories owned by </a:t>
                      </a:r>
                      <a:r>
                        <a:rPr lang="en-GB" sz="7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BUas</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such as GitHub, One-drive, Perforce etc. Other repositories such as Google drive are not allowed! </a:t>
                      </a:r>
                    </a:p>
                    <a:p>
                      <a:pPr marL="0" lvl="0" indent="0" algn="l">
                        <a:lnSpc>
                          <a:spcPct val="100000"/>
                        </a:lnSpc>
                        <a:buNone/>
                      </a:pPr>
                      <a:endPar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endParaRPr>
                    </a:p>
                    <a:p>
                      <a:pPr lvl="0">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Consult your mentor if you’re unsure about how to evidence your work</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D"/>
                    </a:solidFill>
                  </a:tcPr>
                </a:tc>
                <a:tc>
                  <a:txBody>
                    <a:bodyPr/>
                    <a:lstStyle/>
                    <a:p>
                      <a:pPr marL="0" lvl="0" indent="0" algn="l">
                        <a:lnSpc>
                          <a:spcPct val="100000"/>
                        </a:lnSpc>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Provide a written justification supported with evidence as to why you qualify for a given ILO criteria. Here's </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hlinkClick r:id="rId3"/>
                        </a:rPr>
                        <a:t>an explainer on how to evidence</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well!</a:t>
                      </a:r>
                    </a:p>
                    <a:p>
                      <a:pPr marL="0" lvl="0" indent="0" algn="l">
                        <a:lnSpc>
                          <a:spcPct val="100000"/>
                        </a:lnSpc>
                        <a:buNone/>
                      </a:pPr>
                      <a:endPar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endParaRPr>
                    </a:p>
                    <a:p>
                      <a:pPr marL="0" lvl="0" indent="0" algn="l">
                        <a:lnSpc>
                          <a:spcPct val="100000"/>
                        </a:lnSpc>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Your evidence can be anything from graphs, pictures, descriptions but should mainly consist of links to material on version-controlled repositories owned by </a:t>
                      </a:r>
                      <a:r>
                        <a:rPr lang="en-GB" sz="7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BUas</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such as GitHub, One-drive, Perforce etc. Other repositories such as Google drive are not allowed! </a:t>
                      </a:r>
                    </a:p>
                    <a:p>
                      <a:pPr marL="0" lvl="0" indent="0" algn="l">
                        <a:lnSpc>
                          <a:spcPct val="100000"/>
                        </a:lnSpc>
                        <a:buNone/>
                      </a:pPr>
                      <a:endPar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endParaRPr>
                    </a:p>
                    <a:p>
                      <a:pPr lvl="0">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Consult your mentor if you’re unsure about how to evidence your work</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tc>
                  <a:txBody>
                    <a:bodyPr/>
                    <a:lstStyle/>
                    <a:p>
                      <a:pPr marL="0" lvl="0" indent="0" algn="l">
                        <a:lnSpc>
                          <a:spcPct val="100000"/>
                        </a:lnSpc>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Provide a written justification supported with evidence as to why you qualify for a given ILO criteria. Here's </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hlinkClick r:id="rId3"/>
                        </a:rPr>
                        <a:t>an explainer on how to evidence</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well!</a:t>
                      </a:r>
                    </a:p>
                    <a:p>
                      <a:pPr marL="0" lvl="0" indent="0" algn="l">
                        <a:lnSpc>
                          <a:spcPct val="100000"/>
                        </a:lnSpc>
                        <a:buNone/>
                      </a:pPr>
                      <a:endPar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endParaRPr>
                    </a:p>
                    <a:p>
                      <a:pPr marL="0" lvl="0" indent="0" algn="l">
                        <a:lnSpc>
                          <a:spcPct val="100000"/>
                        </a:lnSpc>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Your evidence can be anything from graphs, pictures, descriptions but should mainly consist of links to material on version-controlled repositories owned by </a:t>
                      </a:r>
                      <a:r>
                        <a:rPr lang="en-GB" sz="7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BUas</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such as GitHub, One-drive, Perforce etc. Other repositories such as Google drive are not allowed! </a:t>
                      </a:r>
                    </a:p>
                    <a:p>
                      <a:pPr marL="0" lvl="0" indent="0" algn="l">
                        <a:lnSpc>
                          <a:spcPct val="100000"/>
                        </a:lnSpc>
                        <a:buNone/>
                      </a:pPr>
                      <a:endPar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endParaRPr>
                    </a:p>
                    <a:p>
                      <a:pPr lvl="0">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Consult your mentor if you’re unsure about how to evidence your work</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C7AC"/>
                    </a:solidFill>
                  </a:tcPr>
                </a:tc>
                <a:tc>
                  <a:txBody>
                    <a:bodyPr/>
                    <a:lstStyle/>
                    <a:p>
                      <a:pPr marL="0" lvl="0" indent="0" algn="l">
                        <a:lnSpc>
                          <a:spcPct val="100000"/>
                        </a:lnSpc>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Provide a written justification supported with evidence as to why you qualify for a given ILO criteria. Here's </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hlinkClick r:id="rId3"/>
                        </a:rPr>
                        <a:t>an explainer on how to evidence</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well!</a:t>
                      </a:r>
                    </a:p>
                    <a:p>
                      <a:pPr marL="0" lvl="0" indent="0" algn="l">
                        <a:lnSpc>
                          <a:spcPct val="100000"/>
                        </a:lnSpc>
                        <a:buNone/>
                      </a:pPr>
                      <a:endPar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endParaRPr>
                    </a:p>
                    <a:p>
                      <a:pPr marL="0" lvl="0" indent="0" algn="l">
                        <a:lnSpc>
                          <a:spcPct val="100000"/>
                        </a:lnSpc>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Your evidence can be anything from graphs, pictures, descriptions but should mainly consist of links to material on version-controlled repositories owned by </a:t>
                      </a:r>
                      <a:r>
                        <a:rPr lang="en-GB" sz="7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BUas</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such as GitHub, One-drive, Perforce etc. Other repositories such as Google drive are not allowed! </a:t>
                      </a:r>
                    </a:p>
                    <a:p>
                      <a:pPr marL="0" lvl="0" indent="0" algn="l">
                        <a:lnSpc>
                          <a:spcPct val="100000"/>
                        </a:lnSpc>
                        <a:buNone/>
                      </a:pPr>
                      <a:endPar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endParaRPr>
                    </a:p>
                    <a:p>
                      <a:pPr lvl="0">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Consult your mentor if you’re unsure about how to evidence your work</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tc>
                  <a:txBody>
                    <a:bodyPr/>
                    <a:lstStyle/>
                    <a:p>
                      <a:pPr marL="0" lvl="0" indent="0" algn="l">
                        <a:lnSpc>
                          <a:spcPct val="100000"/>
                        </a:lnSpc>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Provide a written justification supported with evidence as to why you qualify for a given ILO criteria. Here's </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hlinkClick r:id="rId3"/>
                        </a:rPr>
                        <a:t>an explainer on how to evidence</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well!</a:t>
                      </a:r>
                    </a:p>
                    <a:p>
                      <a:pPr marL="0" lvl="0" indent="0" algn="l">
                        <a:lnSpc>
                          <a:spcPct val="100000"/>
                        </a:lnSpc>
                        <a:buNone/>
                      </a:pPr>
                      <a:endPar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endParaRPr>
                    </a:p>
                    <a:p>
                      <a:pPr marL="0" lvl="0" indent="0" algn="l">
                        <a:lnSpc>
                          <a:spcPct val="100000"/>
                        </a:lnSpc>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Your evidence can be anything from graphs, pictures, descriptions but should mainly consist of links to material on version-controlled repositories owned by </a:t>
                      </a:r>
                      <a:r>
                        <a:rPr lang="en-GB" sz="7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BUas</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such as GitHub, One-drive, Perforce etc. Other repositories such as Google drive are not allowed! </a:t>
                      </a:r>
                    </a:p>
                    <a:p>
                      <a:pPr marL="0" lvl="0" indent="0" algn="l">
                        <a:lnSpc>
                          <a:spcPct val="100000"/>
                        </a:lnSpc>
                        <a:buNone/>
                      </a:pPr>
                      <a:endPar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endParaRPr>
                    </a:p>
                    <a:p>
                      <a:pPr lvl="0">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Consult your mentor if you’re unsure about how to evidence your work</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C7AC"/>
                    </a:solidFill>
                  </a:tcPr>
                </a:tc>
                <a:tc>
                  <a:txBody>
                    <a:bodyPr/>
                    <a:lstStyle/>
                    <a:p>
                      <a:pPr marL="0" lvl="0" indent="0" algn="l">
                        <a:lnSpc>
                          <a:spcPct val="100000"/>
                        </a:lnSpc>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Provide a written justification supported with evidence as to why you qualify for a given ILO criteria. Here's </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hlinkClick r:id="rId3"/>
                        </a:rPr>
                        <a:t>an explainer on how to evidence</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well!</a:t>
                      </a:r>
                    </a:p>
                    <a:p>
                      <a:pPr marL="0" lvl="0" indent="0" algn="l">
                        <a:lnSpc>
                          <a:spcPct val="100000"/>
                        </a:lnSpc>
                        <a:buNone/>
                      </a:pPr>
                      <a:endPar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endParaRPr>
                    </a:p>
                    <a:p>
                      <a:pPr marL="0" lvl="0" indent="0" algn="l">
                        <a:lnSpc>
                          <a:spcPct val="100000"/>
                        </a:lnSpc>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Your evidence can be anything from graphs, pictures, descriptions but should mainly consist of links to material on version-controlled repositories owned by </a:t>
                      </a:r>
                      <a:r>
                        <a:rPr lang="en-GB" sz="7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BUas</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such as GitHub, One-drive, Perforce etc. Other repositories such as Google drive are not allowed! </a:t>
                      </a:r>
                    </a:p>
                    <a:p>
                      <a:pPr marL="0" lvl="0" indent="0" algn="l">
                        <a:lnSpc>
                          <a:spcPct val="100000"/>
                        </a:lnSpc>
                        <a:buNone/>
                      </a:pPr>
                      <a:endPar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endParaRPr>
                    </a:p>
                    <a:p>
                      <a:pPr lvl="0">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Consult your mentor if you’re unsure about how to evidence your work</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extLst>
                  <a:ext uri="{0D108BD9-81ED-4DB2-BD59-A6C34878D82A}">
                    <a16:rowId xmlns:a16="http://schemas.microsoft.com/office/drawing/2014/main" val="2748184317"/>
                  </a:ext>
                </a:extLst>
              </a:tr>
              <a:tr h="909464">
                <a:tc>
                  <a:txBody>
                    <a:bodyPr/>
                    <a:lstStyle/>
                    <a:p>
                      <a:pPr algn="l" fontAlgn="ctr"/>
                      <a:r>
                        <a:rPr lang="en-US" sz="7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D"/>
                    </a:solidFill>
                  </a:tcPr>
                </a:tc>
                <a:tc>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US" sz="7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tc>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US" sz="7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C7AC"/>
                    </a:solidFill>
                  </a:tcPr>
                </a:tc>
                <a:tc>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US" sz="7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tc>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US" sz="7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C7AC"/>
                    </a:solidFill>
                  </a:tcPr>
                </a:tc>
                <a:tc>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US" sz="7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extLst>
                  <a:ext uri="{0D108BD9-81ED-4DB2-BD59-A6C34878D82A}">
                    <a16:rowId xmlns:a16="http://schemas.microsoft.com/office/drawing/2014/main" val="1407529909"/>
                  </a:ext>
                </a:extLst>
              </a:tr>
            </a:tbl>
          </a:graphicData>
        </a:graphic>
      </p:graphicFrame>
    </p:spTree>
    <p:extLst>
      <p:ext uri="{BB962C8B-B14F-4D97-AF65-F5344CB8AC3E}">
        <p14:creationId xmlns:p14="http://schemas.microsoft.com/office/powerpoint/2010/main" val="29596133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66">
          <a:extLst>
            <a:ext uri="{FF2B5EF4-FFF2-40B4-BE49-F238E27FC236}">
              <a16:creationId xmlns:a16="http://schemas.microsoft.com/office/drawing/2014/main" id="{51806DED-7442-C571-EB12-DDF642A8A7D4}"/>
            </a:ext>
          </a:extLst>
        </p:cNvPr>
        <p:cNvGrpSpPr/>
        <p:nvPr/>
      </p:nvGrpSpPr>
      <p:grpSpPr>
        <a:xfrm>
          <a:off x="0" y="0"/>
          <a:ext cx="0" cy="0"/>
          <a:chOff x="0" y="0"/>
          <a:chExt cx="0" cy="0"/>
        </a:xfrm>
      </p:grpSpPr>
      <p:sp>
        <p:nvSpPr>
          <p:cNvPr id="467" name="Google Shape;467;p49">
            <a:extLst>
              <a:ext uri="{FF2B5EF4-FFF2-40B4-BE49-F238E27FC236}">
                <a16:creationId xmlns:a16="http://schemas.microsoft.com/office/drawing/2014/main" id="{DBC7FD91-1B30-EBB6-48D3-6E314B7456D4}"/>
              </a:ext>
            </a:extLst>
          </p:cNvPr>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ILO 10</a:t>
            </a:r>
            <a:endParaRPr dirty="0"/>
          </a:p>
        </p:txBody>
      </p:sp>
      <p:sp>
        <p:nvSpPr>
          <p:cNvPr id="468" name="Google Shape;468;p49">
            <a:extLst>
              <a:ext uri="{FF2B5EF4-FFF2-40B4-BE49-F238E27FC236}">
                <a16:creationId xmlns:a16="http://schemas.microsoft.com/office/drawing/2014/main" id="{18769213-B9C5-7707-3628-384D57212FD5}"/>
              </a:ext>
            </a:extLst>
          </p:cNvPr>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Visualization</a:t>
            </a:r>
            <a:endParaRPr dirty="0"/>
          </a:p>
        </p:txBody>
      </p:sp>
      <p:sp>
        <p:nvSpPr>
          <p:cNvPr id="469" name="Google Shape;469;p49">
            <a:extLst>
              <a:ext uri="{FF2B5EF4-FFF2-40B4-BE49-F238E27FC236}">
                <a16:creationId xmlns:a16="http://schemas.microsoft.com/office/drawing/2014/main" id="{5B112C09-34DB-0701-FCFD-094242A5A5BF}"/>
              </a:ext>
            </a:extLst>
          </p:cNvPr>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dirty="0"/>
              <a:t>The student can apply visualization and storytelling techniques and skills to effectively and accurately inform stakeholders about (interim) results of AI and DS approaches. </a:t>
            </a:r>
          </a:p>
          <a:p>
            <a:pPr marL="0" lvl="0" indent="0" algn="r" rtl="0">
              <a:spcBef>
                <a:spcPts val="0"/>
              </a:spcBef>
              <a:spcAft>
                <a:spcPts val="0"/>
              </a:spcAft>
              <a:buNone/>
            </a:pPr>
            <a:endParaRPr lang="en-GB" dirty="0"/>
          </a:p>
        </p:txBody>
      </p:sp>
      <p:sp>
        <p:nvSpPr>
          <p:cNvPr id="470" name="Google Shape;470;p49">
            <a:extLst>
              <a:ext uri="{FF2B5EF4-FFF2-40B4-BE49-F238E27FC236}">
                <a16:creationId xmlns:a16="http://schemas.microsoft.com/office/drawing/2014/main" id="{2D3C4998-4F9A-3ECB-2985-6A02526D2FBD}"/>
              </a:ext>
            </a:extLst>
          </p:cNvPr>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20000" dirty="0">
                <a:solidFill>
                  <a:srgbClr val="999999"/>
                </a:solidFill>
                <a:latin typeface="Roboto"/>
                <a:ea typeface="Roboto"/>
                <a:cs typeface="Roboto"/>
                <a:sym typeface="Roboto"/>
              </a:rPr>
              <a:t>10</a:t>
            </a:r>
            <a:endParaRPr sz="20000" dirty="0">
              <a:solidFill>
                <a:srgbClr val="999999"/>
              </a:solidFill>
              <a:latin typeface="Roboto"/>
              <a:ea typeface="Roboto"/>
              <a:cs typeface="Roboto"/>
              <a:sym typeface="Roboto"/>
            </a:endParaRPr>
          </a:p>
        </p:txBody>
      </p:sp>
    </p:spTree>
    <p:extLst>
      <p:ext uri="{BB962C8B-B14F-4D97-AF65-F5344CB8AC3E}">
        <p14:creationId xmlns:p14="http://schemas.microsoft.com/office/powerpoint/2010/main" val="35349086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92">
          <a:extLst>
            <a:ext uri="{FF2B5EF4-FFF2-40B4-BE49-F238E27FC236}">
              <a16:creationId xmlns:a16="http://schemas.microsoft.com/office/drawing/2014/main" id="{66CDF1C2-4699-9074-0496-4886C7EA0FC5}"/>
            </a:ext>
          </a:extLst>
        </p:cNvPr>
        <p:cNvGrpSpPr/>
        <p:nvPr/>
      </p:nvGrpSpPr>
      <p:grpSpPr>
        <a:xfrm>
          <a:off x="0" y="0"/>
          <a:ext cx="0" cy="0"/>
          <a:chOff x="0" y="0"/>
          <a:chExt cx="0" cy="0"/>
        </a:xfrm>
      </p:grpSpPr>
      <p:sp>
        <p:nvSpPr>
          <p:cNvPr id="393" name="Google Shape;393;p42">
            <a:extLst>
              <a:ext uri="{FF2B5EF4-FFF2-40B4-BE49-F238E27FC236}">
                <a16:creationId xmlns:a16="http://schemas.microsoft.com/office/drawing/2014/main" id="{08BAD8D4-7305-8598-3D8B-C44D6649AE36}"/>
              </a:ext>
            </a:extLst>
          </p:cNvPr>
          <p:cNvSpPr txBox="1">
            <a:spLocks noGrp="1"/>
          </p:cNvSpPr>
          <p:nvPr>
            <p:ph type="title"/>
          </p:nvPr>
        </p:nvSpPr>
        <p:spPr>
          <a:xfrm>
            <a:off x="68250" y="0"/>
            <a:ext cx="90795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ILO </a:t>
            </a:r>
            <a:r>
              <a:rPr lang="en-US" dirty="0"/>
              <a:t>10</a:t>
            </a:r>
            <a:endParaRPr dirty="0"/>
          </a:p>
        </p:txBody>
      </p:sp>
      <p:sp>
        <p:nvSpPr>
          <p:cNvPr id="394" name="Google Shape;394;p42">
            <a:extLst>
              <a:ext uri="{FF2B5EF4-FFF2-40B4-BE49-F238E27FC236}">
                <a16:creationId xmlns:a16="http://schemas.microsoft.com/office/drawing/2014/main" id="{48EA9C23-B60F-EFE2-1E4B-CA7988F4CC5A}"/>
              </a:ext>
            </a:extLst>
          </p:cNvPr>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NL"/>
              <a:t>1</a:t>
            </a:r>
            <a:r>
              <a:rPr lang="en"/>
              <a:t>/</a:t>
            </a:r>
            <a:r>
              <a:rPr lang="en-NL"/>
              <a:t>1</a:t>
            </a:r>
            <a:endParaRPr/>
          </a:p>
        </p:txBody>
      </p:sp>
      <p:sp>
        <p:nvSpPr>
          <p:cNvPr id="395" name="Google Shape;395;p42">
            <a:extLst>
              <a:ext uri="{FF2B5EF4-FFF2-40B4-BE49-F238E27FC236}">
                <a16:creationId xmlns:a16="http://schemas.microsoft.com/office/drawing/2014/main" id="{383D5F96-501C-3E87-F575-ADBD2C02F66D}"/>
              </a:ext>
            </a:extLst>
          </p:cNvPr>
          <p:cNvSpPr txBox="1">
            <a:spLocks noGrp="1"/>
          </p:cNvSpPr>
          <p:nvPr>
            <p:ph type="body" idx="4294967295"/>
          </p:nvPr>
        </p:nvSpPr>
        <p:spPr>
          <a:xfrm>
            <a:off x="2674350" y="3037484"/>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a:solidFill>
                <a:schemeClr val="lt1"/>
              </a:solidFill>
            </a:endParaRPr>
          </a:p>
          <a:p>
            <a:pPr marL="0" lvl="0" indent="0" algn="l" rtl="0">
              <a:lnSpc>
                <a:spcPct val="115000"/>
              </a:lnSpc>
              <a:spcBef>
                <a:spcPts val="0"/>
              </a:spcBef>
              <a:spcAft>
                <a:spcPts val="0"/>
              </a:spcAft>
              <a:buNone/>
            </a:pPr>
            <a:endParaRPr sz="700" i="1">
              <a:solidFill>
                <a:schemeClr val="lt1"/>
              </a:solidFill>
              <a:latin typeface="Helvetica Neue"/>
              <a:ea typeface="Helvetica Neue"/>
              <a:cs typeface="Helvetica Neue"/>
              <a:sym typeface="Helvetica Neue"/>
            </a:endParaRPr>
          </a:p>
        </p:txBody>
      </p:sp>
      <p:sp>
        <p:nvSpPr>
          <p:cNvPr id="396" name="Google Shape;396;p42">
            <a:extLst>
              <a:ext uri="{FF2B5EF4-FFF2-40B4-BE49-F238E27FC236}">
                <a16:creationId xmlns:a16="http://schemas.microsoft.com/office/drawing/2014/main" id="{0DFDD3B0-6830-4139-79BE-E425FE1FF777}"/>
              </a:ext>
            </a:extLst>
          </p:cNvPr>
          <p:cNvSpPr txBox="1">
            <a:spLocks noGrp="1"/>
          </p:cNvSpPr>
          <p:nvPr>
            <p:ph type="title" idx="3"/>
          </p:nvPr>
        </p:nvSpPr>
        <p:spPr>
          <a:xfrm>
            <a:off x="2054711" y="0"/>
            <a:ext cx="6766560" cy="576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sz="1100" dirty="0"/>
              <a:t>The student can apply visualization and storytelling techniques and skills to effectively and accurately inform stakeholders about (interim) results of AI and DS approaches. </a:t>
            </a:r>
          </a:p>
        </p:txBody>
      </p:sp>
      <p:sp>
        <p:nvSpPr>
          <p:cNvPr id="397" name="Google Shape;397;p42">
            <a:extLst>
              <a:ext uri="{FF2B5EF4-FFF2-40B4-BE49-F238E27FC236}">
                <a16:creationId xmlns:a16="http://schemas.microsoft.com/office/drawing/2014/main" id="{CF334CE0-EA72-3D6A-3110-3308FBE660EC}"/>
              </a:ext>
            </a:extLst>
          </p:cNvPr>
          <p:cNvSpPr txBox="1">
            <a:spLocks noGrp="1"/>
          </p:cNvSpPr>
          <p:nvPr>
            <p:ph type="title" idx="4"/>
          </p:nvPr>
        </p:nvSpPr>
        <p:spPr>
          <a:xfrm>
            <a:off x="0" y="576000"/>
            <a:ext cx="90795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t>10</a:t>
            </a:r>
            <a:r>
              <a:rPr lang="en" sz="3000" dirty="0"/>
              <a:t>.</a:t>
            </a:r>
            <a:r>
              <a:rPr lang="en-US" sz="3000" dirty="0"/>
              <a:t>1</a:t>
            </a:r>
            <a:endParaRPr sz="3000" dirty="0"/>
          </a:p>
        </p:txBody>
      </p:sp>
      <p:sp>
        <p:nvSpPr>
          <p:cNvPr id="398" name="Google Shape;398;p42">
            <a:extLst>
              <a:ext uri="{FF2B5EF4-FFF2-40B4-BE49-F238E27FC236}">
                <a16:creationId xmlns:a16="http://schemas.microsoft.com/office/drawing/2014/main" id="{CD7A760C-CE82-B1F6-E059-9CEB41C5BADC}"/>
              </a:ext>
            </a:extLst>
          </p:cNvPr>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pPr>
            <a:r>
              <a:rPr lang="en-NL" i="0"/>
              <a:t>The student is able to produce relevant and understandable data visualizations or reports for specific targets groups using industry standard tools.</a:t>
            </a:r>
            <a:endParaRPr lang="en-US" i="0" dirty="0"/>
          </a:p>
        </p:txBody>
      </p:sp>
      <p:sp>
        <p:nvSpPr>
          <p:cNvPr id="399" name="Google Shape;399;p42">
            <a:extLst>
              <a:ext uri="{FF2B5EF4-FFF2-40B4-BE49-F238E27FC236}">
                <a16:creationId xmlns:a16="http://schemas.microsoft.com/office/drawing/2014/main" id="{CAAB0FDC-F662-C148-6A44-75F8A457D0AD}"/>
              </a:ext>
            </a:extLst>
          </p:cNvPr>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900" dirty="0"/>
              <a:t>Visualization</a:t>
            </a:r>
            <a:endParaRPr sz="900" dirty="0"/>
          </a:p>
        </p:txBody>
      </p:sp>
      <p:graphicFrame>
        <p:nvGraphicFramePr>
          <p:cNvPr id="4" name="Table 3">
            <a:extLst>
              <a:ext uri="{FF2B5EF4-FFF2-40B4-BE49-F238E27FC236}">
                <a16:creationId xmlns:a16="http://schemas.microsoft.com/office/drawing/2014/main" id="{B35F64D0-ACEE-1677-2E18-A0B2FEF33344}"/>
              </a:ext>
            </a:extLst>
          </p:cNvPr>
          <p:cNvGraphicFramePr>
            <a:graphicFrameLocks noGrp="1"/>
          </p:cNvGraphicFramePr>
          <p:nvPr>
            <p:extLst>
              <p:ext uri="{D42A27DB-BD31-4B8C-83A1-F6EECF244321}">
                <p14:modId xmlns:p14="http://schemas.microsoft.com/office/powerpoint/2010/main" val="1482078175"/>
              </p:ext>
            </p:extLst>
          </p:nvPr>
        </p:nvGraphicFramePr>
        <p:xfrm>
          <a:off x="0" y="1069801"/>
          <a:ext cx="9144000" cy="4195457"/>
        </p:xfrm>
        <a:graphic>
          <a:graphicData uri="http://schemas.openxmlformats.org/drawingml/2006/table">
            <a:tbl>
              <a:tblPr/>
              <a:tblGrid>
                <a:gridCol w="1702560">
                  <a:extLst>
                    <a:ext uri="{9D8B030D-6E8A-4147-A177-3AD203B41FA5}">
                      <a16:colId xmlns:a16="http://schemas.microsoft.com/office/drawing/2014/main" val="1946826867"/>
                    </a:ext>
                  </a:extLst>
                </a:gridCol>
                <a:gridCol w="1320467">
                  <a:extLst>
                    <a:ext uri="{9D8B030D-6E8A-4147-A177-3AD203B41FA5}">
                      <a16:colId xmlns:a16="http://schemas.microsoft.com/office/drawing/2014/main" val="2722072811"/>
                    </a:ext>
                  </a:extLst>
                </a:gridCol>
                <a:gridCol w="1333578">
                  <a:extLst>
                    <a:ext uri="{9D8B030D-6E8A-4147-A177-3AD203B41FA5}">
                      <a16:colId xmlns:a16="http://schemas.microsoft.com/office/drawing/2014/main" val="3290534058"/>
                    </a:ext>
                  </a:extLst>
                </a:gridCol>
                <a:gridCol w="1490911">
                  <a:extLst>
                    <a:ext uri="{9D8B030D-6E8A-4147-A177-3AD203B41FA5}">
                      <a16:colId xmlns:a16="http://schemas.microsoft.com/office/drawing/2014/main" val="749269228"/>
                    </a:ext>
                  </a:extLst>
                </a:gridCol>
                <a:gridCol w="1648242">
                  <a:extLst>
                    <a:ext uri="{9D8B030D-6E8A-4147-A177-3AD203B41FA5}">
                      <a16:colId xmlns:a16="http://schemas.microsoft.com/office/drawing/2014/main" val="3119643303"/>
                    </a:ext>
                  </a:extLst>
                </a:gridCol>
                <a:gridCol w="1648242">
                  <a:extLst>
                    <a:ext uri="{9D8B030D-6E8A-4147-A177-3AD203B41FA5}">
                      <a16:colId xmlns:a16="http://schemas.microsoft.com/office/drawing/2014/main" val="46269273"/>
                    </a:ext>
                  </a:extLst>
                </a:gridCol>
              </a:tblGrid>
              <a:tr h="136249">
                <a:tc>
                  <a:txBody>
                    <a:bodyPr/>
                    <a:lstStyle/>
                    <a:p>
                      <a:pPr algn="ctr" fontAlgn="ctr"/>
                      <a:r>
                        <a:rPr lang="en-US" sz="7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Pre - requisite (s)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tc>
                  <a:txBody>
                    <a:bodyPr/>
                    <a:lstStyle/>
                    <a:p>
                      <a:pPr algn="ctr" fontAlgn="ctr"/>
                      <a:r>
                        <a:rPr lang="en-US" sz="7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A (Points: 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tc>
                  <a:txBody>
                    <a:bodyPr/>
                    <a:lstStyle/>
                    <a:p>
                      <a:pPr algn="ctr" fontAlgn="ctr"/>
                      <a:r>
                        <a:rPr lang="en-US" sz="7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B (Points: 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tc>
                  <a:txBody>
                    <a:bodyPr/>
                    <a:lstStyle/>
                    <a:p>
                      <a:pPr algn="ctr" fontAlgn="ctr"/>
                      <a:r>
                        <a:rPr lang="en-US" sz="7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C (Points: 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tc>
                  <a:txBody>
                    <a:bodyPr/>
                    <a:lstStyle/>
                    <a:p>
                      <a:pPr algn="ctr" fontAlgn="ctr"/>
                      <a:r>
                        <a:rPr lang="en-US" sz="7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D (Points: 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tc>
                  <a:txBody>
                    <a:bodyPr/>
                    <a:lstStyle/>
                    <a:p>
                      <a:pPr algn="ctr" fontAlgn="ctr"/>
                      <a:r>
                        <a:rPr lang="en-US" sz="7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E (Points: 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extLst>
                  <a:ext uri="{0D108BD9-81ED-4DB2-BD59-A6C34878D82A}">
                    <a16:rowId xmlns:a16="http://schemas.microsoft.com/office/drawing/2014/main" val="1385108605"/>
                  </a:ext>
                </a:extLst>
              </a:tr>
              <a:tr h="909464">
                <a:tc>
                  <a:txBody>
                    <a:bodyPr/>
                    <a:lstStyle/>
                    <a:p>
                      <a:pPr algn="l" fontAlgn="ct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The student should submit the dashboard and the document detailing the process, addressing the creative brief. Student submits  a complete learning log, work log and self-assessment rubric. The student exhibits professional </a:t>
                      </a:r>
                      <a:r>
                        <a:rPr lang="en-US" sz="700" b="0" i="0" u="none" strike="noStrike" dirty="0" err="1">
                          <a:solidFill>
                            <a:srgbClr val="000000"/>
                          </a:solidFill>
                          <a:effectLst/>
                          <a:latin typeface="Roboto" panose="02000000000000000000" pitchFamily="2" charset="0"/>
                          <a:ea typeface="Roboto" panose="02000000000000000000" pitchFamily="2" charset="0"/>
                          <a:cs typeface="Roboto" panose="02000000000000000000" pitchFamily="2" charset="0"/>
                        </a:rPr>
                        <a:t>behaviour</a:t>
                      </a: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 during the </a:t>
                      </a:r>
                      <a:r>
                        <a:rPr lang="en-US" sz="700" b="0" i="0" u="none" strike="noStrike" dirty="0" err="1">
                          <a:solidFill>
                            <a:srgbClr val="000000"/>
                          </a:solidFill>
                          <a:effectLst/>
                          <a:latin typeface="Roboto" panose="02000000000000000000" pitchFamily="2" charset="0"/>
                          <a:ea typeface="Roboto" panose="02000000000000000000" pitchFamily="2" charset="0"/>
                          <a:cs typeface="Roboto" panose="02000000000000000000" pitchFamily="2" charset="0"/>
                        </a:rPr>
                        <a:t>datalab</a:t>
                      </a: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D"/>
                    </a:solidFill>
                  </a:tcPr>
                </a:tc>
                <a:tc>
                  <a:txBody>
                    <a:bodyPr/>
                    <a:lstStyle/>
                    <a:p>
                      <a:pPr algn="l" fontAlgn="ct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The student is able to compose a clear data-driven research question and is able to import data from 'flat-file' format to the visualization tool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tc>
                  <a:txBody>
                    <a:bodyPr/>
                    <a:lstStyle/>
                    <a:p>
                      <a:pPr algn="l" fontAlgn="ct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The student is able to identify the variable types in the chosen dataset, select, clean and/or transform an appropriate dataset to answer the data-driven research question.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C7AC"/>
                    </a:solidFill>
                  </a:tcPr>
                </a:tc>
                <a:tc>
                  <a:txBody>
                    <a:bodyPr/>
                    <a:lstStyle/>
                    <a:p>
                      <a:pPr algn="l" fontAlgn="ct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The student is able to  generate appropriate visuals, effectively explain the generated visuals, link the explanations to the data driven </a:t>
                      </a:r>
                      <a:r>
                        <a:rPr lang="en-US" sz="700" b="0" i="0" u="none" strike="noStrike" dirty="0" err="1">
                          <a:solidFill>
                            <a:srgbClr val="000000"/>
                          </a:solidFill>
                          <a:effectLst/>
                          <a:latin typeface="Roboto" panose="02000000000000000000" pitchFamily="2" charset="0"/>
                          <a:ea typeface="Roboto" panose="02000000000000000000" pitchFamily="2" charset="0"/>
                          <a:cs typeface="Roboto" panose="02000000000000000000" pitchFamily="2" charset="0"/>
                        </a:rPr>
                        <a:t>reasearch</a:t>
                      </a: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 question, and justify their creation.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tc>
                  <a:txBody>
                    <a:bodyPr/>
                    <a:lstStyle/>
                    <a:p>
                      <a:pPr algn="l" fontAlgn="ct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The student is able to utilize advanced functions in the visualization tool. The student is able to create a user-friendly dashboard, adhering to UI/UX principles. The rationale connecting these advanced visuals to the data-driven research question is documented.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C7AC"/>
                    </a:solidFill>
                  </a:tcPr>
                </a:tc>
                <a:tc>
                  <a:txBody>
                    <a:bodyPr/>
                    <a:lstStyle/>
                    <a:p>
                      <a:pPr algn="l" fontAlgn="ct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The student is able to identify the shortcomings of the current implementation and  propose next steps for future research.</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extLst>
                  <a:ext uri="{0D108BD9-81ED-4DB2-BD59-A6C34878D82A}">
                    <a16:rowId xmlns:a16="http://schemas.microsoft.com/office/drawing/2014/main" val="2790927699"/>
                  </a:ext>
                </a:extLst>
              </a:tr>
              <a:tr h="2118523">
                <a:tc>
                  <a:txBody>
                    <a:bodyPr/>
                    <a:lstStyle/>
                    <a:p>
                      <a:pPr marL="0" lvl="0" indent="0" algn="l">
                        <a:lnSpc>
                          <a:spcPct val="100000"/>
                        </a:lnSpc>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Provide a written justification supported with evidence as to why you qualify for a given ILO criteria. Here's </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hlinkClick r:id="rId3"/>
                        </a:rPr>
                        <a:t>an explainer on how to evidence</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well!</a:t>
                      </a:r>
                    </a:p>
                    <a:p>
                      <a:pPr marL="0" lvl="0" indent="0" algn="l">
                        <a:lnSpc>
                          <a:spcPct val="100000"/>
                        </a:lnSpc>
                        <a:buNone/>
                      </a:pPr>
                      <a:endPar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endParaRPr>
                    </a:p>
                    <a:p>
                      <a:pPr marL="0" lvl="0" indent="0" algn="l">
                        <a:lnSpc>
                          <a:spcPct val="100000"/>
                        </a:lnSpc>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Your evidence can be anything from graphs, pictures, descriptions but should mainly consist of links to material on version-controlled repositories owned by </a:t>
                      </a:r>
                      <a:r>
                        <a:rPr lang="en-GB" sz="7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BUas</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such as GitHub, One-drive, Perforce etc. Other repositories such as Google drive are not allowed! </a:t>
                      </a:r>
                    </a:p>
                    <a:p>
                      <a:pPr marL="0" lvl="0" indent="0" algn="l">
                        <a:lnSpc>
                          <a:spcPct val="100000"/>
                        </a:lnSpc>
                        <a:buNone/>
                      </a:pPr>
                      <a:endPar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endParaRPr>
                    </a:p>
                    <a:p>
                      <a:pPr lvl="0">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Consult your mentor if you’re unsure about how to evidence your work</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D"/>
                    </a:solidFill>
                  </a:tcPr>
                </a:tc>
                <a:tc>
                  <a:txBody>
                    <a:bodyPr/>
                    <a:lstStyle/>
                    <a:p>
                      <a:pPr marL="0" lvl="0" indent="0" algn="l">
                        <a:lnSpc>
                          <a:spcPct val="100000"/>
                        </a:lnSpc>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Provide a written justification supported with evidence as to why you qualify for a given ILO criteria. Here's </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hlinkClick r:id="rId3"/>
                        </a:rPr>
                        <a:t>an explainer on how to evidence</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well!</a:t>
                      </a:r>
                    </a:p>
                    <a:p>
                      <a:pPr marL="0" lvl="0" indent="0" algn="l">
                        <a:lnSpc>
                          <a:spcPct val="100000"/>
                        </a:lnSpc>
                        <a:buNone/>
                      </a:pPr>
                      <a:endPar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endParaRPr>
                    </a:p>
                    <a:p>
                      <a:pPr marL="0" lvl="0" indent="0" algn="l">
                        <a:lnSpc>
                          <a:spcPct val="100000"/>
                        </a:lnSpc>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Your evidence can be anything from graphs, pictures, descriptions but should mainly consist of links to material on version-controlled repositories owned by </a:t>
                      </a:r>
                      <a:r>
                        <a:rPr lang="en-GB" sz="7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BUas</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such as GitHub, One-drive, Perforce etc. Other repositories such as Google drive are not allowed! </a:t>
                      </a:r>
                    </a:p>
                    <a:p>
                      <a:pPr marL="0" lvl="0" indent="0" algn="l">
                        <a:lnSpc>
                          <a:spcPct val="100000"/>
                        </a:lnSpc>
                        <a:buNone/>
                      </a:pPr>
                      <a:endPar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endParaRPr>
                    </a:p>
                    <a:p>
                      <a:pPr lvl="0">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Consult your mentor if you’re unsure about how to evidence your work</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tc>
                  <a:txBody>
                    <a:bodyPr/>
                    <a:lstStyle/>
                    <a:p>
                      <a:pPr marL="0" lvl="0" indent="0" algn="l">
                        <a:lnSpc>
                          <a:spcPct val="100000"/>
                        </a:lnSpc>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Provide a written justification supported with evidence as to why you qualify for a given ILO criteria. Here's </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hlinkClick r:id="rId3"/>
                        </a:rPr>
                        <a:t>an explainer on how to evidence</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well!</a:t>
                      </a:r>
                    </a:p>
                    <a:p>
                      <a:pPr marL="0" lvl="0" indent="0" algn="l">
                        <a:lnSpc>
                          <a:spcPct val="100000"/>
                        </a:lnSpc>
                        <a:buNone/>
                      </a:pPr>
                      <a:endPar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endParaRPr>
                    </a:p>
                    <a:p>
                      <a:pPr marL="0" lvl="0" indent="0" algn="l">
                        <a:lnSpc>
                          <a:spcPct val="100000"/>
                        </a:lnSpc>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Your evidence can be anything from graphs, pictures, descriptions but should mainly consist of links to material on version-controlled repositories owned by </a:t>
                      </a:r>
                      <a:r>
                        <a:rPr lang="en-GB" sz="7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BUas</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such as GitHub, One-drive, Perforce etc. Other repositories such as Google drive are not allowed! </a:t>
                      </a:r>
                    </a:p>
                    <a:p>
                      <a:pPr marL="0" lvl="0" indent="0" algn="l">
                        <a:lnSpc>
                          <a:spcPct val="100000"/>
                        </a:lnSpc>
                        <a:buNone/>
                      </a:pPr>
                      <a:endPar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endParaRPr>
                    </a:p>
                    <a:p>
                      <a:pPr lvl="0">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Consult your mentor if you’re unsure about how to evidence your work</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C7AC"/>
                    </a:solidFill>
                  </a:tcPr>
                </a:tc>
                <a:tc>
                  <a:txBody>
                    <a:bodyPr/>
                    <a:lstStyle/>
                    <a:p>
                      <a:pPr marL="0" lvl="0" indent="0" algn="l">
                        <a:lnSpc>
                          <a:spcPct val="100000"/>
                        </a:lnSpc>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Provide a written justification supported with evidence as to why you qualify for a given ILO criteria. Here's </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hlinkClick r:id="rId3"/>
                        </a:rPr>
                        <a:t>an explainer on how to evidence</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well!</a:t>
                      </a:r>
                    </a:p>
                    <a:p>
                      <a:pPr marL="0" lvl="0" indent="0" algn="l">
                        <a:lnSpc>
                          <a:spcPct val="100000"/>
                        </a:lnSpc>
                        <a:buNone/>
                      </a:pPr>
                      <a:endPar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endParaRPr>
                    </a:p>
                    <a:p>
                      <a:pPr marL="0" lvl="0" indent="0" algn="l">
                        <a:lnSpc>
                          <a:spcPct val="100000"/>
                        </a:lnSpc>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Your evidence can be anything from graphs, pictures, descriptions but should mainly consist of links to material on version-controlled repositories owned by </a:t>
                      </a:r>
                      <a:r>
                        <a:rPr lang="en-GB" sz="7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BUas</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such as GitHub, One-drive, Perforce etc. Other repositories such as Google drive are not allowed! </a:t>
                      </a:r>
                    </a:p>
                    <a:p>
                      <a:pPr marL="0" lvl="0" indent="0" algn="l">
                        <a:lnSpc>
                          <a:spcPct val="100000"/>
                        </a:lnSpc>
                        <a:buNone/>
                      </a:pPr>
                      <a:endPar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endParaRPr>
                    </a:p>
                    <a:p>
                      <a:pPr lvl="0">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Consult your mentor if you’re unsure about how to evidence your work</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tc>
                  <a:txBody>
                    <a:bodyPr/>
                    <a:lstStyle/>
                    <a:p>
                      <a:pPr marL="0" lvl="0" indent="0" algn="l">
                        <a:lnSpc>
                          <a:spcPct val="100000"/>
                        </a:lnSpc>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Provide a written justification supported with evidence as to why you qualify for a given ILO criteria. Here's </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hlinkClick r:id="rId3"/>
                        </a:rPr>
                        <a:t>an explainer on how to evidence</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well!</a:t>
                      </a:r>
                    </a:p>
                    <a:p>
                      <a:pPr marL="0" lvl="0" indent="0" algn="l">
                        <a:lnSpc>
                          <a:spcPct val="100000"/>
                        </a:lnSpc>
                        <a:buNone/>
                      </a:pPr>
                      <a:endPar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endParaRPr>
                    </a:p>
                    <a:p>
                      <a:pPr marL="0" lvl="0" indent="0" algn="l">
                        <a:lnSpc>
                          <a:spcPct val="100000"/>
                        </a:lnSpc>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Your evidence can be anything from graphs, pictures, descriptions but should mainly consist of links to material on version-controlled repositories owned by </a:t>
                      </a:r>
                      <a:r>
                        <a:rPr lang="en-GB" sz="7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BUas</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such as GitHub, One-drive, Perforce etc. Other repositories such as Google drive are not allowed! </a:t>
                      </a:r>
                    </a:p>
                    <a:p>
                      <a:pPr marL="0" lvl="0" indent="0" algn="l">
                        <a:lnSpc>
                          <a:spcPct val="100000"/>
                        </a:lnSpc>
                        <a:buNone/>
                      </a:pPr>
                      <a:endPar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endParaRPr>
                    </a:p>
                    <a:p>
                      <a:pPr lvl="0">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Consult your mentor if you’re unsure about how to evidence your work</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C7AC"/>
                    </a:solidFill>
                  </a:tcPr>
                </a:tc>
                <a:tc>
                  <a:txBody>
                    <a:bodyPr/>
                    <a:lstStyle/>
                    <a:p>
                      <a:pPr marL="0" lvl="0" indent="0" algn="l">
                        <a:lnSpc>
                          <a:spcPct val="100000"/>
                        </a:lnSpc>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Provide a written justification supported with evidence as to why you qualify for a given ILO criteria. Here's </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hlinkClick r:id="rId3"/>
                        </a:rPr>
                        <a:t>an explainer on how to evidence</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well!</a:t>
                      </a:r>
                    </a:p>
                    <a:p>
                      <a:pPr marL="0" lvl="0" indent="0" algn="l">
                        <a:lnSpc>
                          <a:spcPct val="100000"/>
                        </a:lnSpc>
                        <a:buNone/>
                      </a:pPr>
                      <a:endPar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endParaRPr>
                    </a:p>
                    <a:p>
                      <a:pPr marL="0" lvl="0" indent="0" algn="l">
                        <a:lnSpc>
                          <a:spcPct val="100000"/>
                        </a:lnSpc>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Your evidence can be anything from graphs, pictures, descriptions but should mainly consist of links to material on version-controlled repositories owned by </a:t>
                      </a:r>
                      <a:r>
                        <a:rPr lang="en-GB" sz="7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BUas</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such as GitHub, One-drive, Perforce etc. Other repositories such as Google drive are not allowed! </a:t>
                      </a:r>
                    </a:p>
                    <a:p>
                      <a:pPr marL="0" lvl="0" indent="0" algn="l">
                        <a:lnSpc>
                          <a:spcPct val="100000"/>
                        </a:lnSpc>
                        <a:buNone/>
                      </a:pPr>
                      <a:endPar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endParaRPr>
                    </a:p>
                    <a:p>
                      <a:pPr lvl="0">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Consult your mentor if you’re unsure about how to evidence your work</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extLst>
                  <a:ext uri="{0D108BD9-81ED-4DB2-BD59-A6C34878D82A}">
                    <a16:rowId xmlns:a16="http://schemas.microsoft.com/office/drawing/2014/main" val="2748184317"/>
                  </a:ext>
                </a:extLst>
              </a:tr>
              <a:tr h="909464">
                <a:tc>
                  <a:txBody>
                    <a:bodyPr/>
                    <a:lstStyle/>
                    <a:p>
                      <a:pPr algn="l" fontAlgn="ctr"/>
                      <a:r>
                        <a:rPr lang="en-US" sz="7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D"/>
                    </a:solidFill>
                  </a:tcPr>
                </a:tc>
                <a:tc>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US" sz="7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tc>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US" sz="7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C7AC"/>
                    </a:solidFill>
                  </a:tcPr>
                </a:tc>
                <a:tc>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US" sz="7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tc>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US" sz="7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C7AC"/>
                    </a:solidFill>
                  </a:tcPr>
                </a:tc>
                <a:tc>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US" sz="7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extLst>
                  <a:ext uri="{0D108BD9-81ED-4DB2-BD59-A6C34878D82A}">
                    <a16:rowId xmlns:a16="http://schemas.microsoft.com/office/drawing/2014/main" val="1407529909"/>
                  </a:ext>
                </a:extLst>
              </a:tr>
            </a:tbl>
          </a:graphicData>
        </a:graphic>
      </p:graphicFrame>
    </p:spTree>
    <p:extLst>
      <p:ext uri="{BB962C8B-B14F-4D97-AF65-F5344CB8AC3E}">
        <p14:creationId xmlns:p14="http://schemas.microsoft.com/office/powerpoint/2010/main" val="34308232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4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a:t>
            </a:r>
            <a:r>
              <a:rPr lang="en-NL" dirty="0" err="1"/>
              <a:t>edal</a:t>
            </a:r>
            <a:r>
              <a:rPr lang="en-NL" dirty="0"/>
              <a:t> Challenges</a:t>
            </a:r>
            <a:endParaRPr dirty="0"/>
          </a:p>
        </p:txBody>
      </p:sp>
      <p:sp>
        <p:nvSpPr>
          <p:cNvPr id="468" name="Google Shape;468;p4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Going the extra mile!</a:t>
            </a:r>
            <a:endParaRPr dirty="0"/>
          </a:p>
        </p:txBody>
      </p:sp>
      <p:pic>
        <p:nvPicPr>
          <p:cNvPr id="7" name="Graphic 6" descr="Medal">
            <a:extLst>
              <a:ext uri="{FF2B5EF4-FFF2-40B4-BE49-F238E27FC236}">
                <a16:creationId xmlns:a16="http://schemas.microsoft.com/office/drawing/2014/main" id="{2C2C6876-7040-0594-5C65-F9EFF1B3B31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1666" y="1379845"/>
            <a:ext cx="3492405" cy="3492405"/>
          </a:xfrm>
          <a:prstGeom prst="rect">
            <a:avLst/>
          </a:prstGeom>
        </p:spPr>
      </p:pic>
    </p:spTree>
    <p:extLst>
      <p:ext uri="{BB962C8B-B14F-4D97-AF65-F5344CB8AC3E}">
        <p14:creationId xmlns:p14="http://schemas.microsoft.com/office/powerpoint/2010/main" val="35324318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6" name="Google Shape;476;p50"/>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1/1</a:t>
            </a:r>
            <a:endParaRPr/>
          </a:p>
        </p:txBody>
      </p:sp>
      <p:sp>
        <p:nvSpPr>
          <p:cNvPr id="477" name="Google Shape;477;p50"/>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dirty="0">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dirty="0">
              <a:solidFill>
                <a:schemeClr val="lt1"/>
              </a:solidFill>
            </a:endParaRPr>
          </a:p>
          <a:p>
            <a:pPr marL="0" lvl="0" indent="0" algn="l" rtl="0">
              <a:lnSpc>
                <a:spcPct val="115000"/>
              </a:lnSpc>
              <a:spcBef>
                <a:spcPts val="0"/>
              </a:spcBef>
              <a:spcAft>
                <a:spcPts val="0"/>
              </a:spcAft>
              <a:buNone/>
            </a:pPr>
            <a:endParaRPr sz="700" i="1" dirty="0">
              <a:solidFill>
                <a:schemeClr val="lt1"/>
              </a:solidFill>
              <a:latin typeface="Helvetica Neue"/>
              <a:ea typeface="Helvetica Neue"/>
              <a:cs typeface="Helvetica Neue"/>
              <a:sym typeface="Helvetica Neue"/>
            </a:endParaRPr>
          </a:p>
        </p:txBody>
      </p:sp>
      <p:sp>
        <p:nvSpPr>
          <p:cNvPr id="480" name="Google Shape;480;p50"/>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P</a:t>
            </a:r>
            <a:r>
              <a:rPr lang="en-NL" dirty="0" err="1"/>
              <a:t>ut</a:t>
            </a:r>
            <a:r>
              <a:rPr lang="en-NL" dirty="0"/>
              <a:t> your evidence down here to receive a medal!</a:t>
            </a:r>
            <a:endParaRPr lang="en-GB" dirty="0"/>
          </a:p>
        </p:txBody>
      </p:sp>
      <p:sp>
        <p:nvSpPr>
          <p:cNvPr id="7" name="Google Shape;459;p48">
            <a:extLst>
              <a:ext uri="{FF2B5EF4-FFF2-40B4-BE49-F238E27FC236}">
                <a16:creationId xmlns:a16="http://schemas.microsoft.com/office/drawing/2014/main" id="{5161B9CD-FD90-1846-8EE0-48554F0A839A}"/>
              </a:ext>
            </a:extLst>
          </p:cNvPr>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NL" dirty="0"/>
              <a:t>Going the extra mile!</a:t>
            </a:r>
            <a:endParaRPr lang="en-GB" dirty="0"/>
          </a:p>
        </p:txBody>
      </p:sp>
      <p:sp>
        <p:nvSpPr>
          <p:cNvPr id="2" name="Google Shape;462;p48">
            <a:extLst>
              <a:ext uri="{FF2B5EF4-FFF2-40B4-BE49-F238E27FC236}">
                <a16:creationId xmlns:a16="http://schemas.microsoft.com/office/drawing/2014/main" id="{504CBF35-FBEA-FA87-F016-E6278C3C94BB}"/>
              </a:ext>
            </a:extLst>
          </p:cNvPr>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NL" dirty="0"/>
              <a:t>Medal Challenges</a:t>
            </a:r>
            <a:endParaRPr lang="en-US" dirty="0"/>
          </a:p>
        </p:txBody>
      </p:sp>
      <p:pic>
        <p:nvPicPr>
          <p:cNvPr id="12" name="Graphic 11" descr="Medal">
            <a:extLst>
              <a:ext uri="{FF2B5EF4-FFF2-40B4-BE49-F238E27FC236}">
                <a16:creationId xmlns:a16="http://schemas.microsoft.com/office/drawing/2014/main" id="{DAEAD1FE-ADA8-7092-2C63-52D1D8722E0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5771" y="58096"/>
            <a:ext cx="459808" cy="459808"/>
          </a:xfrm>
          <a:prstGeom prst="rect">
            <a:avLst/>
          </a:prstGeom>
        </p:spPr>
      </p:pic>
    </p:spTree>
    <p:extLst>
      <p:ext uri="{BB962C8B-B14F-4D97-AF65-F5344CB8AC3E}">
        <p14:creationId xmlns:p14="http://schemas.microsoft.com/office/powerpoint/2010/main" val="13528970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52"/>
          <p:cNvSpPr txBox="1">
            <a:spLocks noGrp="1"/>
          </p:cNvSpPr>
          <p:nvPr>
            <p:ph type="ctrTitle"/>
          </p:nvPr>
        </p:nvSpPr>
        <p:spPr>
          <a:xfrm>
            <a:off x="1828800" y="1453896"/>
            <a:ext cx="73152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t>Section </a:t>
            </a:r>
            <a:r>
              <a:rPr lang="en"/>
              <a:t>D</a:t>
            </a:r>
            <a:endParaRPr sz="6000"/>
          </a:p>
        </p:txBody>
      </p:sp>
      <p:sp>
        <p:nvSpPr>
          <p:cNvPr id="498" name="Google Shape;498;p52"/>
          <p:cNvSpPr txBox="1">
            <a:spLocks noGrp="1"/>
          </p:cNvSpPr>
          <p:nvPr>
            <p:ph type="subTitle" idx="1"/>
          </p:nvPr>
        </p:nvSpPr>
        <p:spPr>
          <a:xfrm>
            <a:off x="1828800" y="2953512"/>
            <a:ext cx="73152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Reflection</a:t>
            </a:r>
            <a:endParaRPr sz="3000"/>
          </a:p>
        </p:txBody>
      </p:sp>
      <p:sp>
        <p:nvSpPr>
          <p:cNvPr id="499" name="Google Shape;499;p52"/>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rPr>
              <a:t>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9"/>
          <p:cNvSpPr txBox="1">
            <a:spLocks noGrp="1"/>
          </p:cNvSpPr>
          <p:nvPr>
            <p:ph type="ctrTitle"/>
          </p:nvPr>
        </p:nvSpPr>
        <p:spPr>
          <a:xfrm>
            <a:off x="1828800" y="1453896"/>
            <a:ext cx="73152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t>Section A</a:t>
            </a:r>
            <a:endParaRPr sz="6000"/>
          </a:p>
        </p:txBody>
      </p:sp>
      <p:sp>
        <p:nvSpPr>
          <p:cNvPr id="154" name="Google Shape;154;p19"/>
          <p:cNvSpPr txBox="1">
            <a:spLocks noGrp="1"/>
          </p:cNvSpPr>
          <p:nvPr>
            <p:ph type="subTitle" idx="1"/>
          </p:nvPr>
        </p:nvSpPr>
        <p:spPr>
          <a:xfrm>
            <a:off x="1828800" y="2953512"/>
            <a:ext cx="73152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Goal Setting</a:t>
            </a:r>
            <a:endParaRPr lang="en-US" sz="3000"/>
          </a:p>
        </p:txBody>
      </p:sp>
      <p:sp>
        <p:nvSpPr>
          <p:cNvPr id="155" name="Google Shape;155;p19"/>
          <p:cNvSpPr txBox="1"/>
          <p:nvPr/>
        </p:nvSpPr>
        <p:spPr>
          <a:xfrm>
            <a:off x="-420624" y="754575"/>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A</a:t>
            </a:r>
            <a:endParaRPr sz="40000">
              <a:solidFill>
                <a:srgbClr val="999999"/>
              </a:solidFill>
              <a:latin typeface="Roboto"/>
              <a:ea typeface="Roboto"/>
              <a:cs typeface="Roboto"/>
              <a:sym typeface="Roboto"/>
            </a:endParaRPr>
          </a:p>
        </p:txBody>
      </p:sp>
      <p:sp>
        <p:nvSpPr>
          <p:cNvPr id="2" name="Rectangle: Rounded Corners 1">
            <a:extLst>
              <a:ext uri="{FF2B5EF4-FFF2-40B4-BE49-F238E27FC236}">
                <a16:creationId xmlns:a16="http://schemas.microsoft.com/office/drawing/2014/main" id="{4E84F48E-9152-454D-9754-FA0D0AD81F68}"/>
              </a:ext>
            </a:extLst>
          </p:cNvPr>
          <p:cNvSpPr/>
          <p:nvPr/>
        </p:nvSpPr>
        <p:spPr>
          <a:xfrm>
            <a:off x="2033752" y="404648"/>
            <a:ext cx="6232634" cy="730469"/>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t>NOT IN BLOCK A – IGNORE THIS SLIDE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53"/>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What did I achieve this block?</a:t>
            </a:r>
            <a:endParaRPr/>
          </a:p>
        </p:txBody>
      </p:sp>
      <p:sp>
        <p:nvSpPr>
          <p:cNvPr id="505" name="Google Shape;505;p53"/>
          <p:cNvSpPr txBox="1">
            <a:spLocks noGrp="1"/>
          </p:cNvSpPr>
          <p:nvPr>
            <p:ph type="title" idx="2"/>
          </p:nvPr>
        </p:nvSpPr>
        <p:spPr>
          <a:xfrm>
            <a:off x="7068300" y="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1/2</a:t>
            </a:r>
            <a:endParaRPr/>
          </a:p>
        </p:txBody>
      </p:sp>
      <p:sp>
        <p:nvSpPr>
          <p:cNvPr id="506" name="Google Shape;506;p53"/>
          <p:cNvSpPr txBox="1">
            <a:spLocks noGrp="1"/>
          </p:cNvSpPr>
          <p:nvPr>
            <p:ph type="subTitle" idx="1"/>
          </p:nvPr>
        </p:nvSpPr>
        <p:spPr>
          <a:xfrm>
            <a:off x="182880" y="667512"/>
            <a:ext cx="5486400" cy="4023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My most significant achievements this block</a:t>
            </a:r>
            <a:endParaRPr/>
          </a:p>
        </p:txBody>
      </p:sp>
      <p:sp>
        <p:nvSpPr>
          <p:cNvPr id="507" name="Google Shape;507;p53"/>
          <p:cNvSpPr txBox="1">
            <a:spLocks noGrp="1"/>
          </p:cNvSpPr>
          <p:nvPr>
            <p:ph type="body" idx="3"/>
          </p:nvPr>
        </p:nvSpPr>
        <p:spPr>
          <a:xfrm>
            <a:off x="182880" y="1069848"/>
            <a:ext cx="8778300" cy="3895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t>...</a:t>
            </a:r>
            <a:endParaRPr/>
          </a:p>
          <a:p>
            <a:pPr marL="0" lvl="0" indent="0" algn="just" rtl="0">
              <a:spcBef>
                <a:spcPts val="800"/>
              </a:spcBef>
              <a:spcAft>
                <a:spcPts val="0"/>
              </a:spcAft>
              <a:buNone/>
            </a:pPr>
            <a:endParaRPr/>
          </a:p>
          <a:p>
            <a:pPr marL="0" lvl="0" indent="0" algn="just" rtl="0">
              <a:spcBef>
                <a:spcPts val="800"/>
              </a:spcBef>
              <a:spcAft>
                <a:spcPts val="0"/>
              </a:spcAft>
              <a:buNone/>
            </a:pPr>
            <a:r>
              <a:rPr lang="en" sz="1400" b="1"/>
              <a:t>My most difficult challenges this block</a:t>
            </a:r>
            <a:endParaRPr sz="1400" b="1"/>
          </a:p>
          <a:p>
            <a:pPr marL="0" lvl="0" indent="0" algn="just" rtl="0">
              <a:spcBef>
                <a:spcPts val="800"/>
              </a:spcBef>
              <a:spcAft>
                <a:spcPts val="0"/>
              </a:spcAft>
              <a:buNone/>
            </a:pPr>
            <a:r>
              <a:rPr lang="en"/>
              <a:t>...</a:t>
            </a:r>
            <a:endParaRPr/>
          </a:p>
          <a:p>
            <a:pPr marL="0" lvl="0" indent="0" algn="just" rtl="0">
              <a:spcBef>
                <a:spcPts val="800"/>
              </a:spcBef>
              <a:spcAft>
                <a:spcPts val="0"/>
              </a:spcAft>
              <a:buNone/>
            </a:pPr>
            <a:endParaRPr/>
          </a:p>
          <a:p>
            <a:pPr marL="0" lvl="0" indent="0" algn="just" rtl="0">
              <a:spcBef>
                <a:spcPts val="800"/>
              </a:spcBef>
              <a:spcAft>
                <a:spcPts val="0"/>
              </a:spcAft>
              <a:buNone/>
            </a:pPr>
            <a:r>
              <a:rPr lang="en" sz="1400" b="1"/>
              <a:t>The most important lessons I learned</a:t>
            </a:r>
            <a:endParaRPr sz="1400" b="1"/>
          </a:p>
          <a:p>
            <a:pPr marL="0" lvl="0" indent="0" algn="just" rtl="0">
              <a:spcBef>
                <a:spcPts val="800"/>
              </a:spcBef>
              <a:spcAft>
                <a:spcPts val="800"/>
              </a:spcAft>
              <a:buNone/>
            </a:pPr>
            <a:r>
              <a:rPr lang="en"/>
              <a:t>...</a:t>
            </a:r>
            <a:endParaRPr/>
          </a:p>
        </p:txBody>
      </p:sp>
      <p:sp>
        <p:nvSpPr>
          <p:cNvPr id="508" name="Google Shape;508;p53"/>
          <p:cNvSpPr txBox="1">
            <a:spLocks noGrp="1"/>
          </p:cNvSpPr>
          <p:nvPr>
            <p:ph type="title" idx="4"/>
          </p:nvPr>
        </p:nvSpPr>
        <p:spPr>
          <a:xfrm>
            <a:off x="-91848" y="96951"/>
            <a:ext cx="851544"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54"/>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How well am I progressing?</a:t>
            </a:r>
            <a:endParaRPr/>
          </a:p>
        </p:txBody>
      </p:sp>
      <p:sp>
        <p:nvSpPr>
          <p:cNvPr id="514" name="Google Shape;514;p54"/>
          <p:cNvSpPr txBox="1">
            <a:spLocks noGrp="1"/>
          </p:cNvSpPr>
          <p:nvPr>
            <p:ph type="title" idx="2"/>
          </p:nvPr>
        </p:nvSpPr>
        <p:spPr>
          <a:xfrm>
            <a:off x="7068300" y="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a:t>
            </a:r>
            <a:r>
              <a:rPr lang="en" sz="1400"/>
              <a:t>/</a:t>
            </a:r>
            <a:r>
              <a:rPr lang="en"/>
              <a:t>2</a:t>
            </a:r>
            <a:endParaRPr sz="1400"/>
          </a:p>
        </p:txBody>
      </p:sp>
      <p:sp>
        <p:nvSpPr>
          <p:cNvPr id="516" name="Google Shape;516;p54"/>
          <p:cNvSpPr txBox="1">
            <a:spLocks noGrp="1"/>
          </p:cNvSpPr>
          <p:nvPr>
            <p:ph type="subTitle" idx="1"/>
          </p:nvPr>
        </p:nvSpPr>
        <p:spPr>
          <a:xfrm>
            <a:off x="182880" y="667512"/>
            <a:ext cx="8778300" cy="4023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 on my self assessment						My self assessment grade is a</a:t>
            </a:r>
            <a:endParaRPr b="0" i="1"/>
          </a:p>
        </p:txBody>
      </p:sp>
      <p:sp>
        <p:nvSpPr>
          <p:cNvPr id="517" name="Google Shape;517;p54"/>
          <p:cNvSpPr txBox="1">
            <a:spLocks noGrp="1"/>
          </p:cNvSpPr>
          <p:nvPr>
            <p:ph type="body" idx="3"/>
          </p:nvPr>
        </p:nvSpPr>
        <p:spPr>
          <a:xfrm>
            <a:off x="182880" y="1069848"/>
            <a:ext cx="5852100" cy="3895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t>...</a:t>
            </a:r>
            <a:endParaRPr/>
          </a:p>
          <a:p>
            <a:pPr marL="0" lvl="0" indent="0" algn="just" rtl="0">
              <a:spcBef>
                <a:spcPts val="800"/>
              </a:spcBef>
              <a:spcAft>
                <a:spcPts val="0"/>
              </a:spcAft>
              <a:buNone/>
            </a:pPr>
            <a:endParaRPr/>
          </a:p>
          <a:p>
            <a:pPr marL="0" lvl="0" indent="0" algn="just" rtl="0">
              <a:spcBef>
                <a:spcPts val="800"/>
              </a:spcBef>
              <a:spcAft>
                <a:spcPts val="0"/>
              </a:spcAft>
              <a:buNone/>
            </a:pPr>
            <a:r>
              <a:rPr lang="en" sz="1400" b="1"/>
              <a:t>How I plan to improve next block</a:t>
            </a:r>
            <a:endParaRPr sz="1400" b="1"/>
          </a:p>
          <a:p>
            <a:pPr marL="0" lvl="0" indent="0" algn="just" rtl="0">
              <a:spcBef>
                <a:spcPts val="800"/>
              </a:spcBef>
              <a:spcAft>
                <a:spcPts val="800"/>
              </a:spcAft>
              <a:buNone/>
            </a:pPr>
            <a:r>
              <a:rPr lang="en"/>
              <a:t>...</a:t>
            </a:r>
            <a:endParaRPr/>
          </a:p>
        </p:txBody>
      </p:sp>
      <p:sp>
        <p:nvSpPr>
          <p:cNvPr id="518" name="Google Shape;518;p54"/>
          <p:cNvSpPr txBox="1"/>
          <p:nvPr/>
        </p:nvSpPr>
        <p:spPr>
          <a:xfrm>
            <a:off x="7918704" y="676700"/>
            <a:ext cx="914400" cy="64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b="1">
                <a:solidFill>
                  <a:srgbClr val="434343"/>
                </a:solidFill>
                <a:latin typeface="Roboto"/>
                <a:ea typeface="Roboto"/>
                <a:cs typeface="Roboto"/>
                <a:sym typeface="Roboto"/>
              </a:rPr>
              <a:t>x.x</a:t>
            </a:r>
            <a:endParaRPr sz="3600" b="1">
              <a:solidFill>
                <a:srgbClr val="434343"/>
              </a:solidFill>
              <a:latin typeface="Roboto"/>
              <a:ea typeface="Roboto"/>
              <a:cs typeface="Roboto"/>
              <a:sym typeface="Roboto"/>
            </a:endParaRPr>
          </a:p>
        </p:txBody>
      </p:sp>
      <p:sp>
        <p:nvSpPr>
          <p:cNvPr id="5" name="Google Shape;508;p53">
            <a:extLst>
              <a:ext uri="{FF2B5EF4-FFF2-40B4-BE49-F238E27FC236}">
                <a16:creationId xmlns:a16="http://schemas.microsoft.com/office/drawing/2014/main" id="{EAC66E3E-7997-3FB2-868E-2DAC206B613B}"/>
              </a:ext>
            </a:extLst>
          </p:cNvPr>
          <p:cNvSpPr txBox="1">
            <a:spLocks/>
          </p:cNvSpPr>
          <p:nvPr/>
        </p:nvSpPr>
        <p:spPr>
          <a:xfrm>
            <a:off x="-91848" y="96951"/>
            <a:ext cx="851544"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000"/>
              <a:buFont typeface="Roboto Light"/>
              <a:buNone/>
              <a:defRPr sz="4800" b="0" i="0" u="none" strike="noStrike" cap="none">
                <a:solidFill>
                  <a:schemeClr val="lt1"/>
                </a:solidFill>
                <a:latin typeface="Roboto Light"/>
                <a:ea typeface="Roboto Light"/>
                <a:cs typeface="Roboto Light"/>
                <a:sym typeface="Roboto Light"/>
              </a:defRPr>
            </a:lvl1pPr>
            <a:lvl2pPr marR="0" lvl="1" algn="l" rtl="0">
              <a:lnSpc>
                <a:spcPct val="100000"/>
              </a:lnSpc>
              <a:spcBef>
                <a:spcPts val="0"/>
              </a:spcBef>
              <a:spcAft>
                <a:spcPts val="0"/>
              </a:spcAft>
              <a:buClr>
                <a:srgbClr val="EC781C"/>
              </a:buClr>
              <a:buSzPts val="2400"/>
              <a:buFont typeface="Alfa Slab One"/>
              <a:buNone/>
              <a:defRPr sz="2400" b="0" i="0" u="none" strike="noStrike" cap="none">
                <a:solidFill>
                  <a:srgbClr val="EC781C"/>
                </a:solidFill>
                <a:latin typeface="Alfa Slab One"/>
                <a:ea typeface="Alfa Slab One"/>
                <a:cs typeface="Alfa Slab One"/>
                <a:sym typeface="Alfa Slab One"/>
              </a:defRPr>
            </a:lvl2pPr>
            <a:lvl3pPr marR="0" lvl="2" algn="l" rtl="0">
              <a:lnSpc>
                <a:spcPct val="100000"/>
              </a:lnSpc>
              <a:spcBef>
                <a:spcPts val="0"/>
              </a:spcBef>
              <a:spcAft>
                <a:spcPts val="0"/>
              </a:spcAft>
              <a:buClr>
                <a:srgbClr val="EC781C"/>
              </a:buClr>
              <a:buSzPts val="2400"/>
              <a:buFont typeface="Alfa Slab One"/>
              <a:buNone/>
              <a:defRPr sz="2400" b="0" i="0" u="none" strike="noStrike" cap="none">
                <a:solidFill>
                  <a:srgbClr val="EC781C"/>
                </a:solidFill>
                <a:latin typeface="Alfa Slab One"/>
                <a:ea typeface="Alfa Slab One"/>
                <a:cs typeface="Alfa Slab One"/>
                <a:sym typeface="Alfa Slab One"/>
              </a:defRPr>
            </a:lvl3pPr>
            <a:lvl4pPr marR="0" lvl="3" algn="l" rtl="0">
              <a:lnSpc>
                <a:spcPct val="100000"/>
              </a:lnSpc>
              <a:spcBef>
                <a:spcPts val="0"/>
              </a:spcBef>
              <a:spcAft>
                <a:spcPts val="0"/>
              </a:spcAft>
              <a:buClr>
                <a:srgbClr val="EC781C"/>
              </a:buClr>
              <a:buSzPts val="2400"/>
              <a:buFont typeface="Alfa Slab One"/>
              <a:buNone/>
              <a:defRPr sz="2400" b="0" i="0" u="none" strike="noStrike" cap="none">
                <a:solidFill>
                  <a:srgbClr val="EC781C"/>
                </a:solidFill>
                <a:latin typeface="Alfa Slab One"/>
                <a:ea typeface="Alfa Slab One"/>
                <a:cs typeface="Alfa Slab One"/>
                <a:sym typeface="Alfa Slab One"/>
              </a:defRPr>
            </a:lvl4pPr>
            <a:lvl5pPr marR="0" lvl="4" algn="l" rtl="0">
              <a:lnSpc>
                <a:spcPct val="100000"/>
              </a:lnSpc>
              <a:spcBef>
                <a:spcPts val="0"/>
              </a:spcBef>
              <a:spcAft>
                <a:spcPts val="0"/>
              </a:spcAft>
              <a:buClr>
                <a:srgbClr val="EC781C"/>
              </a:buClr>
              <a:buSzPts val="2400"/>
              <a:buFont typeface="Alfa Slab One"/>
              <a:buNone/>
              <a:defRPr sz="2400" b="0" i="0" u="none" strike="noStrike" cap="none">
                <a:solidFill>
                  <a:srgbClr val="EC781C"/>
                </a:solidFill>
                <a:latin typeface="Alfa Slab One"/>
                <a:ea typeface="Alfa Slab One"/>
                <a:cs typeface="Alfa Slab One"/>
                <a:sym typeface="Alfa Slab One"/>
              </a:defRPr>
            </a:lvl5pPr>
            <a:lvl6pPr marR="0" lvl="5" algn="l" rtl="0">
              <a:lnSpc>
                <a:spcPct val="100000"/>
              </a:lnSpc>
              <a:spcBef>
                <a:spcPts val="0"/>
              </a:spcBef>
              <a:spcAft>
                <a:spcPts val="0"/>
              </a:spcAft>
              <a:buClr>
                <a:srgbClr val="EC781C"/>
              </a:buClr>
              <a:buSzPts val="2400"/>
              <a:buFont typeface="Alfa Slab One"/>
              <a:buNone/>
              <a:defRPr sz="2400" b="0" i="0" u="none" strike="noStrike" cap="none">
                <a:solidFill>
                  <a:srgbClr val="EC781C"/>
                </a:solidFill>
                <a:latin typeface="Alfa Slab One"/>
                <a:ea typeface="Alfa Slab One"/>
                <a:cs typeface="Alfa Slab One"/>
                <a:sym typeface="Alfa Slab One"/>
              </a:defRPr>
            </a:lvl6pPr>
            <a:lvl7pPr marR="0" lvl="6" algn="l" rtl="0">
              <a:lnSpc>
                <a:spcPct val="100000"/>
              </a:lnSpc>
              <a:spcBef>
                <a:spcPts val="0"/>
              </a:spcBef>
              <a:spcAft>
                <a:spcPts val="0"/>
              </a:spcAft>
              <a:buClr>
                <a:srgbClr val="EC781C"/>
              </a:buClr>
              <a:buSzPts val="2400"/>
              <a:buFont typeface="Alfa Slab One"/>
              <a:buNone/>
              <a:defRPr sz="2400" b="0" i="0" u="none" strike="noStrike" cap="none">
                <a:solidFill>
                  <a:srgbClr val="EC781C"/>
                </a:solidFill>
                <a:latin typeface="Alfa Slab One"/>
                <a:ea typeface="Alfa Slab One"/>
                <a:cs typeface="Alfa Slab One"/>
                <a:sym typeface="Alfa Slab One"/>
              </a:defRPr>
            </a:lvl7pPr>
            <a:lvl8pPr marR="0" lvl="7" algn="l" rtl="0">
              <a:lnSpc>
                <a:spcPct val="100000"/>
              </a:lnSpc>
              <a:spcBef>
                <a:spcPts val="0"/>
              </a:spcBef>
              <a:spcAft>
                <a:spcPts val="0"/>
              </a:spcAft>
              <a:buClr>
                <a:srgbClr val="EC781C"/>
              </a:buClr>
              <a:buSzPts val="2400"/>
              <a:buFont typeface="Alfa Slab One"/>
              <a:buNone/>
              <a:defRPr sz="2400" b="0" i="0" u="none" strike="noStrike" cap="none">
                <a:solidFill>
                  <a:srgbClr val="EC781C"/>
                </a:solidFill>
                <a:latin typeface="Alfa Slab One"/>
                <a:ea typeface="Alfa Slab One"/>
                <a:cs typeface="Alfa Slab One"/>
                <a:sym typeface="Alfa Slab One"/>
              </a:defRPr>
            </a:lvl8pPr>
            <a:lvl9pPr marR="0" lvl="8" algn="l" rtl="0">
              <a:lnSpc>
                <a:spcPct val="100000"/>
              </a:lnSpc>
              <a:spcBef>
                <a:spcPts val="0"/>
              </a:spcBef>
              <a:spcAft>
                <a:spcPts val="0"/>
              </a:spcAft>
              <a:buClr>
                <a:srgbClr val="EC781C"/>
              </a:buClr>
              <a:buSzPts val="2400"/>
              <a:buFont typeface="Alfa Slab One"/>
              <a:buNone/>
              <a:defRPr sz="2400" b="0" i="0" u="none" strike="noStrike" cap="none">
                <a:solidFill>
                  <a:srgbClr val="EC781C"/>
                </a:solidFill>
                <a:latin typeface="Alfa Slab One"/>
                <a:ea typeface="Alfa Slab One"/>
                <a:cs typeface="Alfa Slab One"/>
                <a:sym typeface="Alfa Slab One"/>
              </a:defRPr>
            </a:lvl9pPr>
          </a:lstStyle>
          <a:p>
            <a:endParaRPr lang="en"/>
          </a:p>
        </p:txBody>
      </p:sp>
      <p:sp>
        <p:nvSpPr>
          <p:cNvPr id="7" name="Google Shape;508;p53">
            <a:extLst>
              <a:ext uri="{FF2B5EF4-FFF2-40B4-BE49-F238E27FC236}">
                <a16:creationId xmlns:a16="http://schemas.microsoft.com/office/drawing/2014/main" id="{6ADF2B66-4C53-E1C0-7D9C-21EFEAFCBDB5}"/>
              </a:ext>
            </a:extLst>
          </p:cNvPr>
          <p:cNvSpPr txBox="1">
            <a:spLocks noGrp="1"/>
          </p:cNvSpPr>
          <p:nvPr>
            <p:ph type="title" idx="4"/>
          </p:nvPr>
        </p:nvSpPr>
        <p:spPr>
          <a:xfrm>
            <a:off x="-89467" y="49326"/>
            <a:ext cx="851544"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9"/>
          <p:cNvSpPr txBox="1">
            <a:spLocks noGrp="1"/>
          </p:cNvSpPr>
          <p:nvPr>
            <p:ph type="ctrTitle"/>
          </p:nvPr>
        </p:nvSpPr>
        <p:spPr>
          <a:xfrm>
            <a:off x="1828800" y="1453896"/>
            <a:ext cx="73152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t>Section </a:t>
            </a:r>
            <a:r>
              <a:rPr lang="en"/>
              <a:t>B</a:t>
            </a:r>
            <a:endParaRPr sz="6000"/>
          </a:p>
        </p:txBody>
      </p:sp>
      <p:sp>
        <p:nvSpPr>
          <p:cNvPr id="154" name="Google Shape;154;p19"/>
          <p:cNvSpPr txBox="1">
            <a:spLocks noGrp="1"/>
          </p:cNvSpPr>
          <p:nvPr>
            <p:ph type="subTitle" idx="1"/>
          </p:nvPr>
        </p:nvSpPr>
        <p:spPr>
          <a:xfrm>
            <a:off x="1828800" y="2953512"/>
            <a:ext cx="73152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Progress Log</a:t>
            </a:r>
            <a:endParaRPr lang="en-US" sz="3000"/>
          </a:p>
        </p:txBody>
      </p:sp>
      <p:sp>
        <p:nvSpPr>
          <p:cNvPr id="155" name="Google Shape;155;p19"/>
          <p:cNvSpPr txBox="1"/>
          <p:nvPr/>
        </p:nvSpPr>
        <p:spPr>
          <a:xfrm>
            <a:off x="-420624" y="754575"/>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B</a:t>
            </a:r>
            <a:endParaRPr sz="40000">
              <a:solidFill>
                <a:srgbClr val="999999"/>
              </a:solidFill>
              <a:latin typeface="Roboto"/>
              <a:ea typeface="Roboto"/>
              <a:cs typeface="Roboto"/>
              <a:sym typeface="Roboto"/>
            </a:endParaRPr>
          </a:p>
        </p:txBody>
      </p:sp>
    </p:spTree>
    <p:extLst>
      <p:ext uri="{BB962C8B-B14F-4D97-AF65-F5344CB8AC3E}">
        <p14:creationId xmlns:p14="http://schemas.microsoft.com/office/powerpoint/2010/main" val="53072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0"/>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r>
              <a:rPr lang="en"/>
              <a:t>Week 1 - Log</a:t>
            </a:r>
            <a:endParaRPr lang="en-US"/>
          </a:p>
        </p:txBody>
      </p:sp>
      <p:sp>
        <p:nvSpPr>
          <p:cNvPr id="161" name="Google Shape;161;p20"/>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162" name="Google Shape;162;p20"/>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163" name="Google Shape;163;p20"/>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164" name="Google Shape;164;p20"/>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165" name="Google Shape;165;p20"/>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1/2</a:t>
            </a:r>
            <a:endParaRPr dirty="0"/>
          </a:p>
        </p:txBody>
      </p:sp>
      <p:sp>
        <p:nvSpPr>
          <p:cNvPr id="166" name="Google Shape;166;p20"/>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
        <p:nvSpPr>
          <p:cNvPr id="167" name="Google Shape;167;p20"/>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1"/>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Week 1 - Feedback</a:t>
            </a:r>
            <a:endParaRPr/>
          </a:p>
        </p:txBody>
      </p:sp>
      <p:sp>
        <p:nvSpPr>
          <p:cNvPr id="173" name="Google Shape;173;p21"/>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174" name="Google Shape;174;p21"/>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indent="0">
              <a:spcBef>
                <a:spcPts val="800"/>
              </a:spcBef>
              <a:spcAft>
                <a:spcPts val="800"/>
              </a:spcAft>
              <a:buNone/>
            </a:pPr>
            <a:r>
              <a:rPr lang="en"/>
              <a:t>Response</a:t>
            </a:r>
            <a:r>
              <a:rPr lang="en-US"/>
              <a:t> to Feedback</a:t>
            </a:r>
          </a:p>
        </p:txBody>
      </p:sp>
      <p:sp>
        <p:nvSpPr>
          <p:cNvPr id="175" name="Google Shape;175;p21"/>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2/2</a:t>
            </a:r>
            <a:endParaRPr/>
          </a:p>
        </p:txBody>
      </p:sp>
      <p:sp>
        <p:nvSpPr>
          <p:cNvPr id="176" name="Google Shape;176;p21"/>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
        <p:nvSpPr>
          <p:cNvPr id="2" name="TextBox 1">
            <a:extLst>
              <a:ext uri="{FF2B5EF4-FFF2-40B4-BE49-F238E27FC236}">
                <a16:creationId xmlns:a16="http://schemas.microsoft.com/office/drawing/2014/main" id="{7D431F1F-F634-7FA5-06F3-E9A2BA1F45DE}"/>
              </a:ext>
            </a:extLst>
          </p:cNvPr>
          <p:cNvSpPr txBox="1"/>
          <p:nvPr/>
        </p:nvSpPr>
        <p:spPr>
          <a:xfrm>
            <a:off x="6549885" y="4713633"/>
            <a:ext cx="2496587" cy="253916"/>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dirty="0">
                <a:hlinkClick r:id="rId3"/>
              </a:rPr>
              <a:t>Click for feedback delivery techniques!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4"/>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Week </a:t>
            </a:r>
            <a:r>
              <a:rPr lang="en-NL"/>
              <a:t>2</a:t>
            </a:r>
            <a:r>
              <a:rPr lang="en"/>
              <a:t> - Log</a:t>
            </a:r>
            <a:endParaRPr/>
          </a:p>
        </p:txBody>
      </p:sp>
      <p:sp>
        <p:nvSpPr>
          <p:cNvPr id="203" name="Google Shape;203;p24"/>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04" name="Google Shape;204;p24"/>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05" name="Google Shape;205;p24"/>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206" name="Google Shape;206;p24"/>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207" name="Google Shape;207;p24"/>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1/2</a:t>
            </a:r>
            <a:endParaRPr dirty="0"/>
          </a:p>
        </p:txBody>
      </p:sp>
      <p:sp>
        <p:nvSpPr>
          <p:cNvPr id="208" name="Google Shape;208;p24"/>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2</a:t>
            </a:r>
            <a:endParaRPr/>
          </a:p>
        </p:txBody>
      </p:sp>
      <p:sp>
        <p:nvSpPr>
          <p:cNvPr id="209" name="Google Shape;209;p24"/>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5"/>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Week </a:t>
            </a:r>
            <a:r>
              <a:rPr lang="en-NL"/>
              <a:t>2</a:t>
            </a:r>
            <a:r>
              <a:rPr lang="en"/>
              <a:t> - Feedback</a:t>
            </a:r>
            <a:endParaRPr/>
          </a:p>
        </p:txBody>
      </p:sp>
      <p:sp>
        <p:nvSpPr>
          <p:cNvPr id="215" name="Google Shape;215;p25"/>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16" name="Google Shape;216;p25"/>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17" name="Google Shape;217;p25"/>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2/2</a:t>
            </a:r>
            <a:endParaRPr/>
          </a:p>
        </p:txBody>
      </p:sp>
      <p:sp>
        <p:nvSpPr>
          <p:cNvPr id="218" name="Google Shape;218;p25"/>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a:t>
            </a:r>
            <a:endParaRPr/>
          </a:p>
        </p:txBody>
      </p:sp>
      <p:sp>
        <p:nvSpPr>
          <p:cNvPr id="2" name="TextBox 1">
            <a:extLst>
              <a:ext uri="{FF2B5EF4-FFF2-40B4-BE49-F238E27FC236}">
                <a16:creationId xmlns:a16="http://schemas.microsoft.com/office/drawing/2014/main" id="{B5758ED6-2E5B-74B1-2664-A630EA9A95AF}"/>
              </a:ext>
            </a:extLst>
          </p:cNvPr>
          <p:cNvSpPr txBox="1"/>
          <p:nvPr/>
        </p:nvSpPr>
        <p:spPr>
          <a:xfrm>
            <a:off x="6549885" y="4713633"/>
            <a:ext cx="2496587" cy="253916"/>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dirty="0">
                <a:hlinkClick r:id="rId3"/>
              </a:rPr>
              <a:t>Click for feedback delivery techniques!</a:t>
            </a:r>
          </a:p>
        </p:txBody>
      </p:sp>
    </p:spTree>
  </p:cSld>
  <p:clrMapOvr>
    <a:masterClrMapping/>
  </p:clrMapOvr>
</p:sld>
</file>

<file path=ppt/theme/theme1.xml><?xml version="1.0" encoding="utf-8"?>
<a:theme xmlns:a="http://schemas.openxmlformats.org/drawingml/2006/main" name="BUAS 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3C78D8"/>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5ff92c65-ed86-4457-baee-ccd535c9ea21">
      <Terms xmlns="http://schemas.microsoft.com/office/infopath/2007/PartnerControls"/>
    </lcf76f155ced4ddcb4097134ff3c332f>
    <TaxCatchAll xmlns="6c8d291c-a5bf-4049-930d-38db8e991d8e"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BADAD4AA324BF48804EF76FD903323C" ma:contentTypeVersion="15" ma:contentTypeDescription="Create a new document." ma:contentTypeScope="" ma:versionID="4ea0feda506421460444ca95554a0aab">
  <xsd:schema xmlns:xsd="http://www.w3.org/2001/XMLSchema" xmlns:xs="http://www.w3.org/2001/XMLSchema" xmlns:p="http://schemas.microsoft.com/office/2006/metadata/properties" xmlns:ns2="5ff92c65-ed86-4457-baee-ccd535c9ea21" xmlns:ns3="6c8d291c-a5bf-4049-930d-38db8e991d8e" targetNamespace="http://schemas.microsoft.com/office/2006/metadata/properties" ma:root="true" ma:fieldsID="0fc8cf7d0f5ee312899395875a30595e" ns2:_="" ns3:_="">
    <xsd:import namespace="5ff92c65-ed86-4457-baee-ccd535c9ea21"/>
    <xsd:import namespace="6c8d291c-a5bf-4049-930d-38db8e991d8e"/>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3:SharedWithUsers" minOccurs="0"/>
                <xsd:element ref="ns3:SharedWithDetails" minOccurs="0"/>
                <xsd:element ref="ns2:lcf76f155ced4ddcb4097134ff3c332f" minOccurs="0"/>
                <xsd:element ref="ns3:TaxCatchAll" minOccurs="0"/>
                <xsd:element ref="ns2:MediaServiceDateTaken" minOccurs="0"/>
                <xsd:element ref="ns2:MediaServiceGenerationTime" minOccurs="0"/>
                <xsd:element ref="ns2:MediaServiceEventHashCode" minOccurs="0"/>
                <xsd:element ref="ns2:MediaServiceOCR"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f92c65-ed86-4457-baee-ccd535c9ea2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365a90ea-d0e7-4aae-8ef9-9f5dd1eb65e3" ma:termSetId="09814cd3-568e-fe90-9814-8d621ff8fb84" ma:anchorId="fba54fb3-c3e1-fe81-a776-ca4b69148c4d" ma:open="true" ma:isKeyword="false">
      <xsd:complexType>
        <xsd:sequence>
          <xsd:element ref="pc:Terms" minOccurs="0" maxOccurs="1"/>
        </xsd:sequence>
      </xsd:complexType>
    </xsd:element>
    <xsd:element name="MediaServiceDateTaken" ma:index="17" nillable="true" ma:displayName="MediaServiceDateTaken" ma:hidden="true" ma:indexed="true" ma:internalName="MediaServiceDateTaken"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MediaServiceLocation" ma:index="21" nillable="true" ma:displayName="Location" ma:indexed="true" ma:internalName="MediaServiceLocation" ma:readOnly="true">
      <xsd:simpleType>
        <xsd:restriction base="dms:Text"/>
      </xsd:simpleType>
    </xsd:element>
    <xsd:element name="MediaLengthInSeconds" ma:index="22"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c8d291c-a5bf-4049-930d-38db8e991d8e"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2ad53588-c864-4711-ad43-fad96b40598a}" ma:internalName="TaxCatchAll" ma:showField="CatchAllData" ma:web="6c8d291c-a5bf-4049-930d-38db8e991d8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067B86F-F5BB-4BE6-9A37-0E19E53CB68B}">
  <ds:schemaRefs>
    <ds:schemaRef ds:uri="http://schemas.microsoft.com/office/infopath/2007/PartnerControls"/>
    <ds:schemaRef ds:uri="5ff92c65-ed86-4457-baee-ccd535c9ea21"/>
    <ds:schemaRef ds:uri="http://schemas.openxmlformats.org/package/2006/metadata/core-properties"/>
    <ds:schemaRef ds:uri="http://schemas.microsoft.com/office/2006/metadata/properties"/>
    <ds:schemaRef ds:uri="http://purl.org/dc/terms/"/>
    <ds:schemaRef ds:uri="http://purl.org/dc/elements/1.1/"/>
    <ds:schemaRef ds:uri="6c8d291c-a5bf-4049-930d-38db8e991d8e"/>
    <ds:schemaRef ds:uri="http://schemas.microsoft.com/office/2006/documentManagement/types"/>
    <ds:schemaRef ds:uri="http://www.w3.org/XML/1998/namespace"/>
    <ds:schemaRef ds:uri="http://purl.org/dc/dcmitype/"/>
  </ds:schemaRefs>
</ds:datastoreItem>
</file>

<file path=customXml/itemProps2.xml><?xml version="1.0" encoding="utf-8"?>
<ds:datastoreItem xmlns:ds="http://schemas.openxmlformats.org/officeDocument/2006/customXml" ds:itemID="{98D9791E-52D0-4ABB-925A-4EAECF798D9B}">
  <ds:schemaRefs>
    <ds:schemaRef ds:uri="http://schemas.microsoft.com/sharepoint/v3/contenttype/forms"/>
  </ds:schemaRefs>
</ds:datastoreItem>
</file>

<file path=customXml/itemProps3.xml><?xml version="1.0" encoding="utf-8"?>
<ds:datastoreItem xmlns:ds="http://schemas.openxmlformats.org/officeDocument/2006/customXml" ds:itemID="{AEEE2CFC-DBC5-4A82-9F95-F9B80A5EF53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f92c65-ed86-4457-baee-ccd535c9ea21"/>
    <ds:schemaRef ds:uri="6c8d291c-a5bf-4049-930d-38db8e991d8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731</TotalTime>
  <Words>7513</Words>
  <Application>Microsoft Office PowerPoint</Application>
  <PresentationFormat>On-screen Show (16:9)</PresentationFormat>
  <Paragraphs>604</Paragraphs>
  <Slides>41</Slides>
  <Notes>41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Roboto</vt:lpstr>
      <vt:lpstr>Roboto Thin</vt:lpstr>
      <vt:lpstr>Arial</vt:lpstr>
      <vt:lpstr>Proxima Nova</vt:lpstr>
      <vt:lpstr>Helvetica Neue</vt:lpstr>
      <vt:lpstr>Roboto Light</vt:lpstr>
      <vt:lpstr>BUAS Gameday</vt:lpstr>
      <vt:lpstr>Aron Wojciechowicz 245205 «creativebrief/projectname»</vt:lpstr>
      <vt:lpstr>How To Use This Template</vt:lpstr>
      <vt:lpstr>Learning Log Structure</vt:lpstr>
      <vt:lpstr>Section A</vt:lpstr>
      <vt:lpstr>Section B</vt:lpstr>
      <vt:lpstr>Week 1 - Log</vt:lpstr>
      <vt:lpstr>Week 1 - Feedback</vt:lpstr>
      <vt:lpstr>Week 2 - Log</vt:lpstr>
      <vt:lpstr>Week 2 - Feedback</vt:lpstr>
      <vt:lpstr>Week 3 - Log</vt:lpstr>
      <vt:lpstr>Week 3 - Feedback</vt:lpstr>
      <vt:lpstr>Week 4 - Log</vt:lpstr>
      <vt:lpstr>Week 4 - Feedback</vt:lpstr>
      <vt:lpstr>Week 5 - Log</vt:lpstr>
      <vt:lpstr>Week 5 - Feedback</vt:lpstr>
      <vt:lpstr>Week 6 - Log</vt:lpstr>
      <vt:lpstr>Week 6 - Feedback</vt:lpstr>
      <vt:lpstr>Week 7 - Log</vt:lpstr>
      <vt:lpstr>Week 7 - Feedback</vt:lpstr>
      <vt:lpstr>Week 8 - Log</vt:lpstr>
      <vt:lpstr>Week 8 - Feedback</vt:lpstr>
      <vt:lpstr>Section C</vt:lpstr>
      <vt:lpstr>ILO 0.1</vt:lpstr>
      <vt:lpstr>ILO 0</vt:lpstr>
      <vt:lpstr>ILO 0.2</vt:lpstr>
      <vt:lpstr>ILO 0</vt:lpstr>
      <vt:lpstr>ILO 1</vt:lpstr>
      <vt:lpstr>ILO 1</vt:lpstr>
      <vt:lpstr>ILO 2</vt:lpstr>
      <vt:lpstr>ILO 2</vt:lpstr>
      <vt:lpstr>ILO 3</vt:lpstr>
      <vt:lpstr>ILO 3</vt:lpstr>
      <vt:lpstr>ILO 7</vt:lpstr>
      <vt:lpstr>ILO 7</vt:lpstr>
      <vt:lpstr>ILO 10</vt:lpstr>
      <vt:lpstr>ILO 10</vt:lpstr>
      <vt:lpstr>Medal Challenges</vt:lpstr>
      <vt:lpstr>1/1</vt:lpstr>
      <vt:lpstr>Section D</vt:lpstr>
      <vt:lpstr>What did I achieve this block?</vt:lpstr>
      <vt:lpstr>How well am I progressing?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«studentname» «studentid» «studentacademicproject»</dc:title>
  <dc:creator>Aronek</dc:creator>
  <cp:lastModifiedBy>Wojciechowicz, Aron (245205)</cp:lastModifiedBy>
  <cp:revision>4</cp:revision>
  <dcterms:modified xsi:type="dcterms:W3CDTF">2024-09-04T20:15:08Z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0x0101000BADAD4AA324BF48804EF76FD903323C</vt:lpwstr>
  </property>
  <property fmtid="{D5CDD505-2E9C-101B-9397-08002B2CF9AE}" pid="3" name="MediaServiceImageTags">
    <vt:lpwstr/>
  </property>
</Properties>
</file>