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4" autoAdjust="0"/>
    <p:restoredTop sz="92353" autoAdjust="0"/>
  </p:normalViewPr>
  <p:slideViewPr>
    <p:cSldViewPr snapToGrid="0">
      <p:cViewPr>
        <p:scale>
          <a:sx n="33" d="100"/>
          <a:sy n="33" d="100"/>
        </p:scale>
        <p:origin x="1674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4F459B3-79D3-4464-A94E-5E427543D041}" type="datetimeFigureOut">
              <a:rPr lang="he-IL" smtClean="0"/>
              <a:t>ו'/אב/תשפ"א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36FE07-3966-445C-9145-45577FE9CA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873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6FE07-3966-445C-9145-45577FE9CAB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491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55D3C5-B04D-41A5-9B17-C157FCAE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30503"/>
              </p:ext>
            </p:extLst>
          </p:nvPr>
        </p:nvGraphicFramePr>
        <p:xfrm>
          <a:off x="818147" y="665380"/>
          <a:ext cx="2350970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590">
                  <a:extLst>
                    <a:ext uri="{9D8B030D-6E8A-4147-A177-3AD203B41FA5}">
                      <a16:colId xmlns:a16="http://schemas.microsoft.com/office/drawing/2014/main" val="4092810084"/>
                    </a:ext>
                  </a:extLst>
                </a:gridCol>
                <a:gridCol w="13210674">
                  <a:extLst>
                    <a:ext uri="{9D8B030D-6E8A-4147-A177-3AD203B41FA5}">
                      <a16:colId xmlns:a16="http://schemas.microsoft.com/office/drawing/2014/main" val="3944608498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3295376166"/>
                    </a:ext>
                  </a:extLst>
                </a:gridCol>
              </a:tblGrid>
              <a:tr h="1781860">
                <a:tc>
                  <a:txBody>
                    <a:bodyPr/>
                    <a:lstStyle/>
                    <a:p>
                      <a:pPr algn="ctr" rtl="1"/>
                      <a:r>
                        <a:rPr lang="en-US" sz="4961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for Computer</a:t>
                      </a:r>
                      <a:r>
                        <a:rPr lang="en-US" sz="4961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Science</a:t>
                      </a:r>
                      <a:endParaRPr lang="en-US" sz="4961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7200" dirty="0" smtClean="0"/>
                        <a:t>Classification</a:t>
                      </a:r>
                      <a:r>
                        <a:rPr lang="en-US" sz="7200" baseline="0" dirty="0" smtClean="0"/>
                        <a:t> of Histopathology Images</a:t>
                      </a:r>
                      <a:endParaRPr lang="en-US" sz="7200" dirty="0"/>
                    </a:p>
                    <a:p>
                      <a:pPr algn="ctr" rtl="1"/>
                      <a:r>
                        <a:rPr lang="he-IL" sz="5400" dirty="0"/>
                        <a:t>אהרון </a:t>
                      </a:r>
                      <a:r>
                        <a:rPr lang="he-IL" sz="5400" dirty="0" err="1"/>
                        <a:t>לויאשוילי</a:t>
                      </a:r>
                      <a:r>
                        <a:rPr lang="he-IL" sz="5400" dirty="0"/>
                        <a:t> | שי מועלם</a:t>
                      </a:r>
                      <a:endParaRPr lang="en-US" sz="5400" dirty="0"/>
                    </a:p>
                    <a:p>
                      <a:pPr algn="ctr" rtl="1"/>
                      <a:r>
                        <a:rPr lang="he-IL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שנת לימוד תשפ״א סמסטר </a:t>
                      </a:r>
                      <a:r>
                        <a:rPr lang="he-IL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ב'</a:t>
                      </a:r>
                      <a:endParaRPr lang="en-GB" sz="4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7825"/>
                  </a:ext>
                </a:extLst>
              </a:tr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4800" b="1" dirty="0">
                          <a:solidFill>
                            <a:schemeClr val="bg1"/>
                          </a:solidFill>
                        </a:rPr>
                        <a:t> ד״ר יונתן רובין </a:t>
                      </a:r>
                      <a:endParaRPr lang="en-GB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0668"/>
                  </a:ext>
                </a:extLst>
              </a:tr>
            </a:tbl>
          </a:graphicData>
        </a:graphic>
      </p:graphicFrame>
      <p:pic>
        <p:nvPicPr>
          <p:cNvPr id="1026" name="Picture 1" descr="Related image">
            <a:extLst>
              <a:ext uri="{FF2B5EF4-FFF2-40B4-BE49-F238E27FC236}">
                <a16:creationId xmlns:a16="http://schemas.microsoft.com/office/drawing/2014/main" id="{5A5333D2-7388-4619-A766-D87FC172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513" y="1040568"/>
            <a:ext cx="4252557" cy="2815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2E9B59-38DC-46AD-A4E5-9A55979323A6}"/>
              </a:ext>
            </a:extLst>
          </p:cNvPr>
          <p:cNvSpPr>
            <a:spLocks noChangeAspect="1"/>
          </p:cNvSpPr>
          <p:nvPr/>
        </p:nvSpPr>
        <p:spPr>
          <a:xfrm>
            <a:off x="818147" y="4591050"/>
            <a:ext cx="23509706" cy="30743308"/>
          </a:xfrm>
          <a:prstGeom prst="roundRect">
            <a:avLst>
              <a:gd name="adj" fmla="val 8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DCAE8E2-7973-4BD0-ADA3-C7C2024ED659}"/>
              </a:ext>
            </a:extLst>
          </p:cNvPr>
          <p:cNvSpPr/>
          <p:nvPr/>
        </p:nvSpPr>
        <p:spPr>
          <a:xfrm>
            <a:off x="12871009" y="5708879"/>
            <a:ext cx="9829800" cy="374208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04900">
              <a:prstClr val="black">
                <a:alpha val="79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lvl="1" algn="r" rtl="1">
              <a:spcBef>
                <a:spcPts val="600"/>
              </a:spcBef>
            </a:pPr>
            <a:endParaRPr lang="he-IL" sz="3800" b="1" dirty="0"/>
          </a:p>
          <a:p>
            <a:pPr lvl="1" algn="r" rtl="1">
              <a:spcBef>
                <a:spcPts val="600"/>
              </a:spcBef>
            </a:pPr>
            <a:r>
              <a:rPr lang="he-IL" sz="3800" b="1" dirty="0"/>
              <a:t>סביבת עבודה: </a:t>
            </a:r>
            <a:r>
              <a:rPr lang="en-US" sz="3800" dirty="0" err="1"/>
              <a:t>Jupyter</a:t>
            </a:r>
            <a:r>
              <a:rPr lang="en-US" sz="3800" dirty="0"/>
              <a:t> Notebook</a:t>
            </a:r>
            <a:endParaRPr lang="he-IL" sz="3800" dirty="0"/>
          </a:p>
          <a:p>
            <a:pPr lvl="1" algn="r" rtl="1">
              <a:spcBef>
                <a:spcPts val="600"/>
              </a:spcBef>
            </a:pPr>
            <a:r>
              <a:rPr lang="he-IL" sz="3800" b="1" dirty="0"/>
              <a:t>שפת תכנות: </a:t>
            </a:r>
            <a:r>
              <a:rPr lang="en-US" sz="3800" dirty="0"/>
              <a:t>Python 3.8.3</a:t>
            </a:r>
          </a:p>
          <a:p>
            <a:pPr lvl="1" algn="r" rtl="1">
              <a:spcBef>
                <a:spcPts val="600"/>
              </a:spcBef>
            </a:pPr>
            <a:r>
              <a:rPr lang="he-IL" sz="3800" b="1" dirty="0"/>
              <a:t>ספריות: </a:t>
            </a:r>
            <a:r>
              <a:rPr lang="en-US" sz="3800" dirty="0" err="1" smtClean="0"/>
              <a:t>TensorFlow</a:t>
            </a:r>
            <a:r>
              <a:rPr lang="en-US" sz="3800" dirty="0" smtClean="0"/>
              <a:t>, </a:t>
            </a:r>
            <a:r>
              <a:rPr lang="en-US" sz="3800" dirty="0" err="1" smtClean="0"/>
              <a:t>Keras</a:t>
            </a:r>
            <a:r>
              <a:rPr lang="en-US" sz="3800" dirty="0" smtClean="0"/>
              <a:t>, </a:t>
            </a:r>
            <a:r>
              <a:rPr lang="en-US" sz="3800" dirty="0" err="1"/>
              <a:t>Numpy</a:t>
            </a:r>
            <a:r>
              <a:rPr lang="en-US" sz="3800" dirty="0"/>
              <a:t>  </a:t>
            </a:r>
            <a:endParaRPr lang="he-IL" sz="3800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5AAF9011-2965-4838-B637-45466FAFA211}"/>
              </a:ext>
            </a:extLst>
          </p:cNvPr>
          <p:cNvSpPr/>
          <p:nvPr/>
        </p:nvSpPr>
        <p:spPr>
          <a:xfrm>
            <a:off x="15080030" y="5167705"/>
            <a:ext cx="7893154" cy="1123904"/>
          </a:xfrm>
          <a:prstGeom prst="roundRect">
            <a:avLst/>
          </a:prstGeom>
          <a:gradFill flip="none" rotWithShape="1">
            <a:gsLst>
              <a:gs pos="35000">
                <a:schemeClr val="accent1">
                  <a:tint val="66000"/>
                  <a:satMod val="160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outerShdw blurRad="381000" dist="12700" dir="10080000" sx="104000" sy="104000" algn="tl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r" rtl="1"/>
            <a:r>
              <a:rPr lang="he-IL" sz="5400" b="1" dirty="0">
                <a:solidFill>
                  <a:schemeClr val="tx1"/>
                </a:solidFill>
              </a:rPr>
              <a:t> תקציר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DB218EEA-D01B-4829-A75E-15192CA05675}"/>
              </a:ext>
            </a:extLst>
          </p:cNvPr>
          <p:cNvSpPr/>
          <p:nvPr/>
        </p:nvSpPr>
        <p:spPr>
          <a:xfrm>
            <a:off x="12871009" y="10305357"/>
            <a:ext cx="9829800" cy="490921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04900">
              <a:prstClr val="black">
                <a:alpha val="79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lvl="1" algn="r" rtl="1">
              <a:spcBef>
                <a:spcPts val="600"/>
              </a:spcBef>
            </a:pPr>
            <a:r>
              <a:rPr lang="he-IL" sz="3800" dirty="0" smtClean="0"/>
              <a:t>מטרת הפרוייט היא לסווג תמונות של היסטופתולוגיה על ידי שימוש בשיטות למידה עמוקה שנלמדו במהלך הקורס.</a:t>
            </a:r>
          </a:p>
          <a:p>
            <a:pPr lvl="1" algn="r" rtl="1">
              <a:spcBef>
                <a:spcPts val="600"/>
              </a:spcBef>
            </a:pPr>
            <a:r>
              <a:rPr lang="he-IL" sz="3800" dirty="0" smtClean="0"/>
              <a:t>המערכת יכולה לסווג תמונות של דגימות רקמות ל-8 קטגוריות שונות עם דיוק של 97%.</a:t>
            </a:r>
            <a:endParaRPr lang="he-IL" sz="3800" dirty="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D3A2F8EC-C6E2-4183-9058-B054A4843FDD}"/>
              </a:ext>
            </a:extLst>
          </p:cNvPr>
          <p:cNvSpPr/>
          <p:nvPr/>
        </p:nvSpPr>
        <p:spPr>
          <a:xfrm>
            <a:off x="15080030" y="9874251"/>
            <a:ext cx="7893154" cy="1123904"/>
          </a:xfrm>
          <a:prstGeom prst="roundRect">
            <a:avLst/>
          </a:prstGeom>
          <a:gradFill flip="none" rotWithShape="1">
            <a:gsLst>
              <a:gs pos="35000">
                <a:schemeClr val="accent1">
                  <a:tint val="66000"/>
                  <a:satMod val="160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outerShdw blurRad="381000" dist="12700" dir="10080000" sx="104000" sy="104000" algn="tl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r" rtl="1"/>
            <a:r>
              <a:rPr lang="he-IL" sz="5400" b="1" dirty="0">
                <a:solidFill>
                  <a:schemeClr val="tx1"/>
                </a:solidFill>
              </a:rPr>
              <a:t>הסבר כללי על הפרויקט</a:t>
            </a: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9A97E33D-3691-4E58-AF0F-C903BFC6C1A4}"/>
              </a:ext>
            </a:extLst>
          </p:cNvPr>
          <p:cNvSpPr/>
          <p:nvPr/>
        </p:nvSpPr>
        <p:spPr>
          <a:xfrm>
            <a:off x="12945802" y="16035007"/>
            <a:ext cx="9829800" cy="928852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04900">
              <a:prstClr val="black">
                <a:alpha val="79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40000" rIns="0" rtlCol="1" anchor="ctr" anchorCtr="1"/>
          <a:lstStyle/>
          <a:p>
            <a:pPr marL="1028700" lvl="1" indent="-57150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3800" dirty="0" smtClean="0"/>
              <a:t>כאשר משימת המודל היא לבצע סיווג של תמונות</a:t>
            </a:r>
            <a:r>
              <a:rPr lang="en-US" sz="3800" dirty="0" smtClean="0"/>
              <a:t>,</a:t>
            </a:r>
            <a:r>
              <a:rPr lang="he-IL" sz="3800" dirty="0" smtClean="0"/>
              <a:t> שיטות כגון </a:t>
            </a:r>
            <a:r>
              <a:rPr lang="en-US" sz="3800" dirty="0" smtClean="0"/>
              <a:t>Transfer Learning</a:t>
            </a:r>
            <a:r>
              <a:rPr lang="he-IL" sz="3800" dirty="0" smtClean="0"/>
              <a:t> ביחד עם </a:t>
            </a:r>
            <a:r>
              <a:rPr lang="en-US" sz="3800" dirty="0" smtClean="0"/>
              <a:t>Fine Tuning</a:t>
            </a:r>
            <a:r>
              <a:rPr lang="he-IL" sz="3800" dirty="0" smtClean="0"/>
              <a:t> מניבות תוצאות מרשימות. וזה מכיוון שלמודלים מאומנים מראש יש יתרון כי הם אומנו על מחשבים חזקים ועל מגוון תמונות שונות. מה שמאפשר להם להיות מחלצי תכונות </a:t>
            </a:r>
            <a:r>
              <a:rPr lang="en-US" sz="3800" dirty="0" smtClean="0"/>
              <a:t>(Feature Extractors)</a:t>
            </a:r>
            <a:r>
              <a:rPr lang="he-IL" sz="3800" dirty="0" smtClean="0"/>
              <a:t> מאד יעילים. </a:t>
            </a:r>
            <a:endParaRPr lang="he-IL" sz="3800" dirty="0"/>
          </a:p>
          <a:p>
            <a:pPr marL="1028700" lvl="1" indent="-57150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3800" dirty="0" smtClean="0"/>
              <a:t>אפשר להגיע לתוצאות גבוהות אם להשתמש באופטימייזרים שמותאמים לארכיטקטורה ולשלב האימון.</a:t>
            </a:r>
            <a:endParaRPr lang="he-IL" sz="3800" dirty="0"/>
          </a:p>
          <a:p>
            <a:pPr marL="1028700" lvl="1" indent="-57150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3800" b="1" dirty="0"/>
              <a:t>סוג הנתונים: </a:t>
            </a:r>
            <a:r>
              <a:rPr lang="he-IL" sz="3800" dirty="0" smtClean="0"/>
              <a:t>תמונות </a:t>
            </a:r>
            <a:r>
              <a:rPr lang="en-US" sz="3800" dirty="0" err="1" smtClean="0"/>
              <a:t>tif</a:t>
            </a:r>
            <a:r>
              <a:rPr lang="he-IL" sz="3800" dirty="0" smtClean="0"/>
              <a:t>.</a:t>
            </a:r>
            <a:endParaRPr lang="he-IL" sz="3800" dirty="0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C6E7E60E-C003-4BAA-B2AD-1215A84BA6B5}"/>
              </a:ext>
            </a:extLst>
          </p:cNvPr>
          <p:cNvSpPr/>
          <p:nvPr/>
        </p:nvSpPr>
        <p:spPr>
          <a:xfrm>
            <a:off x="15207635" y="15493833"/>
            <a:ext cx="7893154" cy="1123904"/>
          </a:xfrm>
          <a:prstGeom prst="roundRect">
            <a:avLst/>
          </a:prstGeom>
          <a:gradFill flip="none" rotWithShape="1">
            <a:gsLst>
              <a:gs pos="35000">
                <a:schemeClr val="accent1">
                  <a:tint val="66000"/>
                  <a:satMod val="160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outerShdw blurRad="381000" dist="12700" dir="10080000" sx="104000" sy="104000" algn="tl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r" rtl="1"/>
            <a:r>
              <a:rPr lang="he-IL" sz="5400" b="1" dirty="0">
                <a:solidFill>
                  <a:schemeClr val="tx1"/>
                </a:solidFill>
              </a:rPr>
              <a:t>סיכום ומסקנות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AD2D6732-AEB0-49BC-A80B-D11434632F4D}"/>
              </a:ext>
            </a:extLst>
          </p:cNvPr>
          <p:cNvSpPr/>
          <p:nvPr/>
        </p:nvSpPr>
        <p:spPr>
          <a:xfrm>
            <a:off x="1699385" y="26179436"/>
            <a:ext cx="21247582" cy="841610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04900">
              <a:prstClr val="black">
                <a:alpha val="79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lvl="1" algn="r" rtl="1">
              <a:spcBef>
                <a:spcPts val="600"/>
              </a:spcBef>
            </a:pPr>
            <a:endParaRPr lang="he-IL" sz="3800" dirty="0"/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8C3A7529-3E81-4EE3-9ADD-820703443F62}"/>
              </a:ext>
            </a:extLst>
          </p:cNvPr>
          <p:cNvSpPr/>
          <p:nvPr/>
        </p:nvSpPr>
        <p:spPr>
          <a:xfrm>
            <a:off x="15080029" y="25657037"/>
            <a:ext cx="7893154" cy="1123904"/>
          </a:xfrm>
          <a:prstGeom prst="roundRect">
            <a:avLst/>
          </a:prstGeom>
          <a:gradFill flip="none" rotWithShape="1">
            <a:gsLst>
              <a:gs pos="35000">
                <a:schemeClr val="accent1">
                  <a:tint val="66000"/>
                  <a:satMod val="160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outerShdw blurRad="381000" dist="12700" dir="10080000" sx="104000" sy="104000" algn="tl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r" rtl="1"/>
            <a:r>
              <a:rPr lang="he-IL" sz="5400" b="1" dirty="0">
                <a:solidFill>
                  <a:schemeClr val="tx1"/>
                </a:solidFill>
              </a:rPr>
              <a:t> תוצאות של שלבי הפתרון</a:t>
            </a: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5D388A25-AE80-41D5-9A5F-7C656F554F89}"/>
              </a:ext>
            </a:extLst>
          </p:cNvPr>
          <p:cNvSpPr/>
          <p:nvPr/>
        </p:nvSpPr>
        <p:spPr>
          <a:xfrm>
            <a:off x="2109522" y="5749856"/>
            <a:ext cx="10219444" cy="1957367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04900">
              <a:prstClr val="black">
                <a:alpha val="79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0" tIns="0" rIns="0" bIns="0" rtlCol="1" anchor="ctr" anchorCtr="1"/>
          <a:lstStyle/>
          <a:p>
            <a:pPr lvl="1" algn="r" rtl="1">
              <a:spcBef>
                <a:spcPts val="600"/>
              </a:spcBef>
            </a:pPr>
            <a:r>
              <a:rPr lang="he-IL" sz="3800" b="1" dirty="0"/>
              <a:t>שלב ראשון </a:t>
            </a:r>
            <a:r>
              <a:rPr lang="he-IL" sz="3800" b="1" dirty="0" smtClean="0"/>
              <a:t>אימון שכבות הסיווג: </a:t>
            </a:r>
            <a:r>
              <a:rPr lang="he-IL" sz="3800" dirty="0" smtClean="0"/>
              <a:t>בשלב הזה אנחנו הורדנו את השכבות המסווגות של המודל המאומן מראש מכיוון שהמשקולות מכוונות לצורך סיווג של תמונות שהן שונות מתמונות האימון שלנו.</a:t>
            </a:r>
          </a:p>
          <a:p>
            <a:pPr lvl="1" algn="r" rtl="1">
              <a:spcBef>
                <a:spcPts val="600"/>
              </a:spcBef>
            </a:pPr>
            <a:r>
              <a:rPr lang="he-IL" sz="3800" dirty="0" smtClean="0"/>
              <a:t>לדוגמא המודלים של </a:t>
            </a:r>
            <a:r>
              <a:rPr lang="en-US" sz="3800" dirty="0" smtClean="0"/>
              <a:t>VGG</a:t>
            </a:r>
            <a:r>
              <a:rPr lang="he-IL" sz="3800" dirty="0" smtClean="0"/>
              <a:t> התאמנו על תמונות של </a:t>
            </a:r>
            <a:r>
              <a:rPr lang="en-US" sz="3800" dirty="0" smtClean="0"/>
              <a:t>ImageNet</a:t>
            </a:r>
            <a:r>
              <a:rPr lang="he-IL" sz="3800" dirty="0" smtClean="0"/>
              <a:t> שכוללות ביניהן תמונות של בעלי חיים ועצמים שונים. בתמונות במאגר הנתונים לא מופיעות תמונות ההיסטופתולוגיה שהפרוייקט שלנו צריך לסווג לכן אין לשכבות העליונות במודל המאומן מראש יכולת לסווג תמונות אלה.</a:t>
            </a:r>
          </a:p>
          <a:p>
            <a:pPr lvl="1" algn="r" rtl="1">
              <a:spcBef>
                <a:spcPts val="600"/>
              </a:spcBef>
            </a:pPr>
            <a:r>
              <a:rPr lang="he-IL" sz="3800" dirty="0" smtClean="0"/>
              <a:t>הקפאנו את השכבות התחתונות של המודל כדי לא לשנות את ערכי המשקולות שלהן בזמן האימון של השכבות העליונות.</a:t>
            </a:r>
          </a:p>
          <a:p>
            <a:pPr lvl="1" algn="r" rtl="1">
              <a:spcBef>
                <a:spcPts val="600"/>
              </a:spcBef>
            </a:pPr>
            <a:r>
              <a:rPr lang="he-IL" sz="3800" dirty="0" smtClean="0"/>
              <a:t>הוספנו </a:t>
            </a:r>
            <a:r>
              <a:rPr lang="he-IL" sz="3800" dirty="0" smtClean="0"/>
              <a:t>שכבות עליונות</a:t>
            </a:r>
            <a:r>
              <a:rPr lang="en-US" sz="3800" dirty="0" smtClean="0"/>
              <a:t> </a:t>
            </a:r>
            <a:r>
              <a:rPr lang="he-IL" sz="3800" dirty="0" smtClean="0"/>
              <a:t>שלנו למודל והמשכנו את תהליך האימון כשבפועל בשלב הזה רק המשקולות של השכבות העליונות משתנות. המשקולות של השכבות התחתונות שתפקידן לחלץ את מאפייני התמונה לא משתנים.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he-IL" sz="3800" b="1" dirty="0"/>
              <a:t>שלב שני </a:t>
            </a:r>
            <a:r>
              <a:rPr lang="he-IL" sz="3800" b="1" dirty="0" smtClean="0"/>
              <a:t>כוונון עדין של משקולות המודל: </a:t>
            </a:r>
            <a:r>
              <a:rPr lang="he-IL" sz="3800" dirty="0" smtClean="0"/>
              <a:t>בשלב השני שחררנו את השכבות התחתונות והמשכנו לאמן את כל המודל כדי לשפר עוד יותר את אחוזי הדיוק שקיבלנו.</a:t>
            </a:r>
          </a:p>
          <a:p>
            <a:pPr lvl="1" algn="r" rtl="1">
              <a:spcBef>
                <a:spcPts val="600"/>
              </a:spcBef>
            </a:pPr>
            <a:r>
              <a:rPr lang="he-IL" sz="3800" dirty="0" smtClean="0"/>
              <a:t>כאן יש חשיבות בבחירת האופטימיזר והגדרותיו מכיוון שהמודל כבר קרוב לאופטימום ויש להתקדם בעדינות.</a:t>
            </a:r>
          </a:p>
          <a:p>
            <a:pPr lvl="1" algn="r" rtl="1">
              <a:spcBef>
                <a:spcPts val="600"/>
              </a:spcBef>
            </a:pPr>
            <a:r>
              <a:rPr lang="he-IL" sz="3800" dirty="0" smtClean="0"/>
              <a:t>במודל שלנו בחרנו להשתמש באופטימייזר </a:t>
            </a:r>
            <a:r>
              <a:rPr lang="en-US" sz="3800" dirty="0" smtClean="0"/>
              <a:t>SGD</a:t>
            </a:r>
            <a:r>
              <a:rPr lang="he-IL" sz="3800" dirty="0" smtClean="0"/>
              <a:t> עם קבוע למידה גבוה יחסית שהביא אותנו לדיוק חיזוי של 97%.</a:t>
            </a:r>
            <a:endParaRPr lang="he-IL" sz="3800" dirty="0"/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93A8CA5C-0EE1-49B1-9A74-50D3BA0382DB}"/>
              </a:ext>
            </a:extLst>
          </p:cNvPr>
          <p:cNvSpPr/>
          <p:nvPr/>
        </p:nvSpPr>
        <p:spPr>
          <a:xfrm>
            <a:off x="4318543" y="5204869"/>
            <a:ext cx="7893154" cy="1123904"/>
          </a:xfrm>
          <a:prstGeom prst="roundRect">
            <a:avLst/>
          </a:prstGeom>
          <a:gradFill flip="none" rotWithShape="1">
            <a:gsLst>
              <a:gs pos="35000">
                <a:schemeClr val="accent1">
                  <a:tint val="66000"/>
                  <a:satMod val="160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outerShdw blurRad="381000" dist="12700" dir="10080000" sx="104000" sy="104000" algn="tl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r" rtl="1"/>
            <a:r>
              <a:rPr lang="he-IL" sz="5400" b="1" dirty="0">
                <a:solidFill>
                  <a:schemeClr val="tx1"/>
                </a:solidFill>
              </a:rPr>
              <a:t>שלבי פיתוח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495" y="26780942"/>
            <a:ext cx="9826471" cy="36301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3018" y="30411052"/>
            <a:ext cx="9273561" cy="34169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0204" y="27034855"/>
            <a:ext cx="8144392" cy="32595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950" y="30605532"/>
            <a:ext cx="3869004" cy="3303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9056" y="30535733"/>
            <a:ext cx="3959859" cy="33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4148</TotalTime>
  <Words>280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UserCST</cp:lastModifiedBy>
  <cp:revision>214</cp:revision>
  <dcterms:created xsi:type="dcterms:W3CDTF">2019-01-27T10:54:29Z</dcterms:created>
  <dcterms:modified xsi:type="dcterms:W3CDTF">2021-07-15T14:57:28Z</dcterms:modified>
</cp:coreProperties>
</file>