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Roboto Medium" panose="020B0604020202020204" charset="0"/>
      <p:regular r:id="rId19"/>
      <p:italic r:id="rId20"/>
    </p:embeddedFont>
    <p:embeddedFont>
      <p:font typeface="Roboto Serif Medium" panose="020B0604020202020204" charset="0"/>
      <p:regular r:id="rId21"/>
      <p:bold r:id="rId22"/>
      <p:italic r:id="rId23"/>
      <p:boldItalic r:id="rId24"/>
    </p:embeddedFont>
    <p:embeddedFont>
      <p:font typeface="Roboto Serif SemiBold" panose="020B0604020202020204" charset="0"/>
      <p:regular r:id="rId25"/>
      <p:bold r:id="rId26"/>
      <p:italic r:id="rId27"/>
      <p:boldItalic r:id="rId28"/>
    </p:embeddedFont>
    <p:embeddedFont>
      <p:font typeface="Roboto Serif ExtraBold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315030d3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315030d3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30e64c422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30e64c422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2ee395fe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2ee395fe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2ee39566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2ee39566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2ee395fe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2ee395fe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2ee39566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2ee39566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2ee395fe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2ee395fe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2ee3956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2ee3956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2ee3956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2ee3956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58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2ee3956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2ee3956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2ee395fe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2ee395fe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30e64c42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30e64c42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30e64c42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30e64c42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315030d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315030d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316de76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316de76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QY-earAAAAAJ&amp;hl=en&amp;oi=sra" TargetMode="External"/><Relationship Id="rId13" Type="http://schemas.openxmlformats.org/officeDocument/2006/relationships/hyperlink" Target="https://scholar.google.com/citations?user=8qdXaOkAAAAJ&amp;hl=en&amp;oi=sra" TargetMode="External"/><Relationship Id="rId18" Type="http://schemas.openxmlformats.org/officeDocument/2006/relationships/hyperlink" Target="https://www.ncbi.nlm.nih.gov/pmc/articles/PMC5414807/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scholar.google.com/citations?user=UTQlpH8AAAAJ&amp;hl=en&amp;oi=sra" TargetMode="External"/><Relationship Id="rId12" Type="http://schemas.openxmlformats.org/officeDocument/2006/relationships/hyperlink" Target="https://scholar.google.com/citations?user=HPeX_YcAAAAJ&amp;hl=en&amp;oi=sra" TargetMode="External"/><Relationship Id="rId17" Type="http://schemas.openxmlformats.org/officeDocument/2006/relationships/hyperlink" Target="https://scholar.google.com/citations?user=O_xxMoQAAAAJ&amp;hl=en&amp;oi=sra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scholar.google.com/citations?user=7iAJBfkAAAAJ&amp;hl=en&amp;oi=s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holar.google.com/citations?user=wGT17PcAAAAJ&amp;hl=en&amp;oi=sra" TargetMode="External"/><Relationship Id="rId11" Type="http://schemas.openxmlformats.org/officeDocument/2006/relationships/hyperlink" Target="https://scholar.google.com/citations?user=X341DZYAAAAJ&amp;hl=en&amp;oi=sra" TargetMode="External"/><Relationship Id="rId5" Type="http://schemas.openxmlformats.org/officeDocument/2006/relationships/hyperlink" Target="https://scholar.google.com/citations?user=3f6_I8MAAAAJ&amp;hl=en&amp;oi=sra" TargetMode="External"/><Relationship Id="rId15" Type="http://schemas.openxmlformats.org/officeDocument/2006/relationships/hyperlink" Target="https://www.frontiersin.org/articles/10.3389/fgene.2019.00270/full" TargetMode="External"/><Relationship Id="rId10" Type="http://schemas.openxmlformats.org/officeDocument/2006/relationships/hyperlink" Target="https://scholar.google.com/citations?user=8XxCgFEAAAAJ&amp;hl=en&amp;oi=sra" TargetMode="External"/><Relationship Id="rId4" Type="http://schemas.openxmlformats.org/officeDocument/2006/relationships/hyperlink" Target="https://arxiv.org/abs/2007.08663" TargetMode="External"/><Relationship Id="rId9" Type="http://schemas.openxmlformats.org/officeDocument/2006/relationships/hyperlink" Target="https://dl.acm.org/doi/abs/10.1145/3292500.3330912?casa_token=y7KiDUydT7sAAAAA:9QL8rBwS6pm7-SjGioFnuv7zqMrouKccPSZk9d4R0zY5VIW2vK4ezPE3I-FeOyZj3bx4BlpfTs6f2KE" TargetMode="External"/><Relationship Id="rId14" Type="http://schemas.openxmlformats.org/officeDocument/2006/relationships/hyperlink" Target="https://scholar.google.com/citations?user=IY24geQAAAAJ&amp;hl=en&amp;oi=sr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54875"/>
            <a:ext cx="8520600" cy="16101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 dirty="0">
                <a:solidFill>
                  <a:srgbClr val="374151"/>
                </a:solidFill>
                <a:highlight>
                  <a:srgbClr val="F7F7F7"/>
                </a:highlight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A Study on Benchmark Datasets for Human Disease Genes</a:t>
            </a:r>
            <a:endParaRPr sz="4000" dirty="0">
              <a:solidFill>
                <a:srgbClr val="374151"/>
              </a:solidFill>
              <a:highlight>
                <a:srgbClr val="F7F7F7"/>
              </a:highlight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Literature Review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1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Refereed Paper:</a:t>
            </a:r>
            <a:r>
              <a:rPr lang="en-GB" sz="81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 </a:t>
            </a:r>
            <a:endParaRPr sz="81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884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Title: Identifying Disease-Gene Associations with Graph-Regularized Manifold Learning [3]</a:t>
            </a:r>
            <a:endParaRPr sz="6884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33011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erif Medium"/>
              <a:buChar char="●"/>
            </a:pPr>
            <a:r>
              <a:rPr lang="en-GB" sz="6577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Manifold Learning-Based Method (</a:t>
            </a:r>
            <a:r>
              <a:rPr lang="en-GB" sz="6577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dgManifold</a:t>
            </a:r>
            <a:r>
              <a:rPr lang="en-GB" sz="6577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)</a:t>
            </a:r>
            <a:endParaRPr sz="6577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3301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erif Medium"/>
              <a:buChar char="●"/>
            </a:pPr>
            <a:r>
              <a:rPr lang="en-GB" sz="6577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Gene Ontology (GO) (Gene Similarity)</a:t>
            </a:r>
            <a:endParaRPr sz="6577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3301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erif Medium"/>
              <a:buChar char="●"/>
            </a:pPr>
            <a:r>
              <a:rPr lang="en-GB" sz="6577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Human Phenotype Ontology (HPO) (Disease Similarity)</a:t>
            </a:r>
            <a:endParaRPr sz="6577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3301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erif Medium"/>
              <a:buChar char="●"/>
            </a:pPr>
            <a:r>
              <a:rPr lang="en-GB" sz="6577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OMIM Database</a:t>
            </a:r>
            <a:endParaRPr sz="7009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29491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9591"/>
              <a:buFont typeface="Roboto Serif Medium"/>
              <a:buChar char="●"/>
            </a:pPr>
            <a:r>
              <a:rPr lang="en-GB" sz="7009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Competing Algorithms:	 </a:t>
            </a:r>
            <a:r>
              <a:rPr lang="en-GB" sz="6577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	</a:t>
            </a:r>
            <a:endParaRPr sz="6577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3200400" lvl="6" indent="-33301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erif Medium"/>
              <a:buChar char="●"/>
            </a:pPr>
            <a:r>
              <a:rPr lang="en-GB" sz="6577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PCFM (Matrix Completion Method)</a:t>
            </a:r>
            <a:endParaRPr sz="6577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3200400" lvl="6" indent="-33301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erif Medium"/>
              <a:buChar char="●"/>
            </a:pPr>
            <a:r>
              <a:rPr lang="en-GB" sz="6577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Katz (Network Based Method)</a:t>
            </a:r>
            <a:endParaRPr sz="16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Literature Review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885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885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Refereed Paper:</a:t>
            </a:r>
            <a:r>
              <a:rPr lang="en-GB" sz="1885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 </a:t>
            </a:r>
            <a:endParaRPr sz="1885" u="sng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Title: Recent advances in predicting gene disease association [4]</a:t>
            </a:r>
            <a:endParaRPr sz="15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 Medium"/>
              <a:buChar char="●"/>
            </a:pPr>
            <a:r>
              <a:rPr lang="en-GB" sz="15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Genome Variation (GWAS)</a:t>
            </a:r>
            <a:endParaRPr sz="15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 Medium"/>
              <a:buChar char="●"/>
            </a:pPr>
            <a:r>
              <a:rPr lang="en-GB" sz="15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Crowdsourcing</a:t>
            </a:r>
            <a:endParaRPr sz="15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 Medium"/>
              <a:buChar char="●"/>
            </a:pPr>
            <a:r>
              <a:rPr lang="en-GB" sz="15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Text Mining</a:t>
            </a:r>
            <a:endParaRPr sz="15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 Medium"/>
              <a:buChar char="●"/>
            </a:pPr>
            <a:r>
              <a:rPr lang="en-GB" sz="15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Network and semantic similarity-Based Algorithms</a:t>
            </a:r>
            <a:endParaRPr sz="151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3200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4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4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Research Gap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Readily usable and reliable datasets are not easy to find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Available datasets claimed to be benchmarked need verification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Reliable huge datasets like OMIM, </a:t>
            </a:r>
            <a:r>
              <a:rPr lang="en-GB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DisGeNet</a:t>
            </a: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etc. need to be standardized for applications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>
              <a:buClr>
                <a:schemeClr val="lt1"/>
              </a:buClr>
              <a:buFont typeface="Roboto Serif Medium"/>
              <a:buChar char="●"/>
            </a:pPr>
            <a:r>
              <a:rPr lang="en-US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Developing new benchmark datasets also seems worthy</a:t>
            </a:r>
            <a:endParaRPr lang="en-GB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Methodology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1604700" y="2514975"/>
            <a:ext cx="314400" cy="37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1980050" y="2287100"/>
            <a:ext cx="1846500" cy="730500"/>
          </a:xfrm>
          <a:prstGeom prst="flowChartAlternateProcess">
            <a:avLst/>
          </a:prstGeom>
          <a:solidFill>
            <a:srgbClr val="07376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Pre-process </a:t>
            </a: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Data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4004250" y="2464725"/>
            <a:ext cx="314400" cy="37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353875" y="2287125"/>
            <a:ext cx="1846500" cy="730500"/>
          </a:xfrm>
          <a:prstGeom prst="flowChartAlternateProcess">
            <a:avLst/>
          </a:prstGeom>
          <a:solidFill>
            <a:srgbClr val="07376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Build New Standard Dataset</a:t>
            </a:r>
            <a:endParaRPr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6342700" y="2464700"/>
            <a:ext cx="314400" cy="37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6799425" y="2287125"/>
            <a:ext cx="1846500" cy="730500"/>
          </a:xfrm>
          <a:prstGeom prst="flowChartAlternateProcess">
            <a:avLst/>
          </a:prstGeom>
          <a:solidFill>
            <a:srgbClr val="07376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Testing Dataset with Machine Learning Models</a:t>
            </a:r>
            <a:endParaRPr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387225" y="2140238"/>
            <a:ext cx="1156525" cy="1024225"/>
          </a:xfrm>
          <a:prstGeom prst="flowChartMagneticDisk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Explore &amp; Collect Raw Datasets</a:t>
            </a:r>
            <a:endParaRPr dirty="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31" name="Google Shape;131;p24"/>
          <p:cNvSpPr/>
          <p:nvPr/>
        </p:nvSpPr>
        <p:spPr>
          <a:xfrm rot="5400000">
            <a:off x="7503000" y="3134025"/>
            <a:ext cx="314400" cy="37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6799425" y="3625725"/>
            <a:ext cx="1846500" cy="730500"/>
          </a:xfrm>
          <a:prstGeom prst="flowChartAlternateProcess">
            <a:avLst/>
          </a:prstGeom>
          <a:solidFill>
            <a:srgbClr val="07376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Comparison with others Datasets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13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Datasets 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86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General Datasets that are relevant:</a:t>
            </a:r>
            <a:endParaRPr sz="186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Roboto Serif Medium"/>
              <a:buChar char="●"/>
            </a:pPr>
            <a:r>
              <a:rPr lang="en-GB" sz="1760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DisGeNet</a:t>
            </a:r>
            <a:r>
              <a:rPr lang="en-GB" sz="176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OMIM, </a:t>
            </a:r>
            <a:r>
              <a:rPr lang="en-GB" sz="1760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BioPortal</a:t>
            </a:r>
            <a:endParaRPr sz="176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6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6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Benchmark Datasets available</a:t>
            </a:r>
            <a:r>
              <a:rPr lang="en-GB" sz="186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:</a:t>
            </a:r>
          </a:p>
          <a:p>
            <a:pPr marL="457200" lvl="0" indent="-3403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Roboto Serif Medium"/>
              <a:buChar char="●"/>
            </a:pPr>
            <a:r>
              <a:rPr lang="en-GB" sz="1760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TUDataset</a:t>
            </a:r>
            <a:endParaRPr lang="en-GB" sz="176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Roboto Serif Medium"/>
              <a:buChar char="●"/>
            </a:pPr>
            <a:r>
              <a:rPr lang="en-GB" sz="176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Human Disease Network Dataset</a:t>
            </a:r>
            <a:endParaRPr sz="1970" dirty="0">
              <a:solidFill>
                <a:schemeClr val="accen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97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970" dirty="0">
              <a:solidFill>
                <a:schemeClr val="accen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76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76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76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760"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14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lt1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Conclusion &amp; Future Work</a:t>
            </a:r>
            <a:endParaRPr sz="400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Interesting and engaging field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 lot  needs to be explored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Future works: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Integrating Multi-OMICS data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Interpretability and visualization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Validation on datasets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Application to precision medicine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15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References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1. </a:t>
            </a:r>
            <a:r>
              <a:rPr lang="en-GB" sz="4800" dirty="0" err="1">
                <a:solidFill>
                  <a:schemeClr val="lt1"/>
                </a:solidFill>
                <a:uFill>
                  <a:noFill/>
                </a:uFill>
                <a:latin typeface="Roboto Serif Medium"/>
                <a:ea typeface="Roboto Serif Medium"/>
                <a:cs typeface="Roboto Serif Medium"/>
                <a:sym typeface="Roboto Serif Mediu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Tudataset</a:t>
            </a:r>
            <a:r>
              <a:rPr lang="en-GB" sz="4800" dirty="0">
                <a:solidFill>
                  <a:schemeClr val="lt1"/>
                </a:solidFill>
                <a:uFill>
                  <a:noFill/>
                </a:uFill>
                <a:latin typeface="Roboto Serif Medium"/>
                <a:ea typeface="Roboto Serif Medium"/>
                <a:cs typeface="Roboto Serif Medium"/>
                <a:sym typeface="Roboto Serif Mediu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 A collection of benchmark datasets for learning with graphs</a:t>
            </a: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 Morris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</a:t>
            </a: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NM </a:t>
            </a:r>
            <a:r>
              <a:rPr lang="en-GB" sz="4800" u="sng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Kriege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</a:t>
            </a: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 </a:t>
            </a:r>
            <a:r>
              <a:rPr lang="en-GB" sz="4800" u="sng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Bause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</a:t>
            </a: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 </a:t>
            </a:r>
            <a:r>
              <a:rPr lang="en-GB" sz="4800" u="sng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Kersting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… - </a:t>
            </a:r>
            <a:r>
              <a:rPr lang="en-GB" sz="4800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arXiv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preprint </a:t>
            </a:r>
            <a:r>
              <a:rPr lang="en-GB" sz="4800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arXiv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…, 2020 - arxiv.org</a:t>
            </a: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2.</a:t>
            </a:r>
            <a:r>
              <a:rPr lang="en-GB" sz="4800" dirty="0">
                <a:solidFill>
                  <a:schemeClr val="lt1"/>
                </a:solidFill>
                <a:uFill>
                  <a:noFill/>
                </a:uFill>
                <a:latin typeface="Roboto Serif Medium"/>
                <a:ea typeface="Roboto Serif Medium"/>
                <a:cs typeface="Roboto Serif Medium"/>
                <a:sym typeface="Roboto Serif Medium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GCN-MF: disease-gene association identification by graph convolutional networks and matrix factorization</a:t>
            </a: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 Han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</a:t>
            </a: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 Yang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</a:t>
            </a: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 Zhao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</a:t>
            </a: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 Shang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</a:t>
            </a: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Y Liu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… - Proceedings of the 25th …, 2019 - dl.acm.org</a:t>
            </a: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3.</a:t>
            </a:r>
            <a:r>
              <a:rPr lang="en-GB" sz="4800" dirty="0">
                <a:solidFill>
                  <a:schemeClr val="lt1"/>
                </a:solidFill>
                <a:uFill>
                  <a:noFill/>
                </a:uFill>
                <a:latin typeface="Roboto Serif Medium"/>
                <a:ea typeface="Roboto Serif Medium"/>
                <a:cs typeface="Roboto Serif Medium"/>
                <a:sym typeface="Roboto Serif Medium"/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Identifying disease-gene associations with graph-regularized manifold learning</a:t>
            </a: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 Luo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Q Xiao, PJ Wei, B Liao, </a:t>
            </a:r>
            <a:r>
              <a:rPr lang="en-GB" sz="4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1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FX Wu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- Frontiers in genetics, 2019 - frontiersin.org</a:t>
            </a: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4. </a:t>
            </a:r>
            <a:r>
              <a:rPr lang="en-GB" sz="4800" dirty="0">
                <a:solidFill>
                  <a:schemeClr val="lt1"/>
                </a:solidFill>
                <a:uFill>
                  <a:noFill/>
                </a:uFill>
                <a:latin typeface="Roboto Serif Medium"/>
                <a:ea typeface="Roboto Serif Medium"/>
                <a:cs typeface="Roboto Serif Medium"/>
                <a:sym typeface="Roboto Serif Medium"/>
                <a:hlinkClick r:id="rId1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Recent advances in predicting gene–disease associations</a:t>
            </a: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K </a:t>
            </a:r>
            <a:r>
              <a:rPr lang="en-GB" sz="4800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Opap</a:t>
            </a:r>
            <a:r>
              <a:rPr lang="en-GB" sz="48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, N Mulder - F1000Research, 2017 - ncbi.nlm.nih.gov</a:t>
            </a:r>
            <a:endParaRPr sz="48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16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buSzPts val="891"/>
            </a:pPr>
            <a:r>
              <a:rPr lang="en-GB" sz="402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Team Members </a:t>
            </a:r>
            <a:endParaRPr dirty="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846875" y="1169375"/>
            <a:ext cx="28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ight Arrow 1"/>
          <p:cNvSpPr/>
          <p:nvPr/>
        </p:nvSpPr>
        <p:spPr>
          <a:xfrm>
            <a:off x="437322" y="1749287"/>
            <a:ext cx="344557" cy="32467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4765" y="1649896"/>
            <a:ext cx="165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Mahin Hossain</a:t>
            </a:r>
            <a:b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ID : 190204061</a:t>
            </a:r>
            <a:endParaRPr lang="en-US" dirty="0">
              <a:solidFill>
                <a:schemeClr val="bg1"/>
              </a:solidFill>
              <a:latin typeface="Roboto Serif Medium" panose="020B0604020202020204" charset="0"/>
              <a:cs typeface="Roboto Serif Medium" panose="020B060402020202020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37322" y="2642948"/>
            <a:ext cx="344557" cy="32467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1513" y="2543677"/>
            <a:ext cx="27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MD </a:t>
            </a:r>
            <a:r>
              <a:rPr lang="en-US" dirty="0" err="1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Fardin</a:t>
            </a:r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Jaman</a:t>
            </a:r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Aranyak</a:t>
            </a:r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ID : 190204093</a:t>
            </a:r>
            <a:endParaRPr lang="en-US" dirty="0">
              <a:solidFill>
                <a:schemeClr val="bg1"/>
              </a:solidFill>
              <a:latin typeface="Roboto Serif Medium" panose="020B0604020202020204" charset="0"/>
              <a:cs typeface="Roboto Serif Medium" panose="020B06040202020202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674596" y="1749287"/>
            <a:ext cx="344557" cy="32467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2039" y="1649896"/>
            <a:ext cx="266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MD </a:t>
            </a:r>
            <a:r>
              <a:rPr lang="en-US" dirty="0" err="1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Shihabul</a:t>
            </a:r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 Islam </a:t>
            </a:r>
            <a:r>
              <a:rPr lang="en-US" dirty="0" err="1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Shovo</a:t>
            </a:r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ID : 190204075</a:t>
            </a:r>
            <a:endParaRPr lang="en-US" dirty="0">
              <a:solidFill>
                <a:schemeClr val="bg1"/>
              </a:solidFill>
              <a:latin typeface="Roboto Serif Medium" panose="020B0604020202020204" charset="0"/>
              <a:cs typeface="Roboto Serif Medium" panose="020B060402020202020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674595" y="2742219"/>
            <a:ext cx="344557" cy="32467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7637" y="2642948"/>
            <a:ext cx="27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Md. </a:t>
            </a:r>
            <a:r>
              <a:rPr lang="en-US" dirty="0" err="1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Symum</a:t>
            </a:r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 Hossain</a:t>
            </a:r>
            <a:b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ID : 190204105</a:t>
            </a:r>
            <a:endParaRPr lang="en-US" dirty="0">
              <a:solidFill>
                <a:schemeClr val="bg1"/>
              </a:solidFill>
              <a:latin typeface="Roboto Serif Medium" panose="020B0604020202020204" charset="0"/>
              <a:cs typeface="Roboto Serif Medium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4208" y="3466723"/>
            <a:ext cx="5075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Supervised By:</a:t>
            </a:r>
            <a:r>
              <a:rPr lang="en-US" sz="2200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/>
            </a:r>
            <a:br>
              <a:rPr lang="en-US" sz="2200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</a:br>
            <a:r>
              <a:rPr lang="en-US" sz="2200" dirty="0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Prof. Dr. S. M. A. Al-</a:t>
            </a:r>
            <a:r>
              <a:rPr lang="en-US" sz="2200" dirty="0" err="1" smtClean="0">
                <a:solidFill>
                  <a:schemeClr val="bg1"/>
                </a:solidFill>
                <a:latin typeface="Roboto Serif Medium" panose="020B0604020202020204" charset="0"/>
                <a:cs typeface="Roboto Serif Medium" panose="020B0604020202020204" charset="0"/>
              </a:rPr>
              <a:t>Mamun</a:t>
            </a:r>
            <a:endParaRPr lang="en-US" sz="2200" dirty="0">
              <a:solidFill>
                <a:schemeClr val="bg1"/>
              </a:solidFill>
              <a:latin typeface="Roboto Serif Medium" panose="020B0604020202020204" charset="0"/>
              <a:cs typeface="Roboto Serif Medium" panose="020B0604020202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-GB" sz="402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Introduction</a:t>
            </a:r>
            <a:endParaRPr sz="402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618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Research on Gene Disease Association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Computational Process Field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Curated Datasets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Machine Learning 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Contribution toward Standard Datasets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846875" y="1169375"/>
            <a:ext cx="28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575" y="1331650"/>
            <a:ext cx="3060951" cy="329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3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623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-GB" sz="40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Motivation</a:t>
            </a:r>
            <a:endParaRPr sz="4000" dirty="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59600" cy="3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Human Genome-Disease Relation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Aid in Developing New Treatment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Vast Research Field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Datasets for Future Work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 Medium"/>
              <a:buChar char="●"/>
            </a:pPr>
            <a:r>
              <a:rPr lang="en-GB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Helpful For the Society</a:t>
            </a:r>
            <a:endParaRPr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451225" y="1195750"/>
            <a:ext cx="34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300" y="1595938"/>
            <a:ext cx="2435323" cy="31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Literature Review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Gene-Disease-Interconnection </a:t>
            </a:r>
            <a:endParaRPr sz="2800" u="sng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Medium"/>
              <a:buChar char="●"/>
            </a:pPr>
            <a:r>
              <a:rPr lang="en-GB" sz="22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Abnormalities or Mutations </a:t>
            </a:r>
            <a:endParaRPr sz="22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Aspects of Human Health</a:t>
            </a:r>
            <a:endParaRPr sz="22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Inheritance</a:t>
            </a:r>
            <a:endParaRPr sz="22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Secondary Gene Diseases</a:t>
            </a:r>
            <a:endParaRPr sz="22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Literature Review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Computational Tool</a:t>
            </a:r>
            <a:endParaRPr sz="2800" u="sng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Ensembl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OMIM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GWAS Catalog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STRING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VISTA Enhancer Browser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Phenolyzer 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Literature Review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Machine Learning Tools</a:t>
            </a:r>
            <a:endParaRPr sz="2800" u="sng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TensorFlow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Keras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Scikit-learn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XGBoost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DeepVariant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Genetic Association Database (GAD)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Serif Medium"/>
              <a:buChar char="●"/>
            </a:pPr>
            <a:r>
              <a:rPr lang="en-GB" sz="22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GeneMANIA</a:t>
            </a:r>
            <a:endParaRPr sz="22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Literature Review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964300" cy="3286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Refereed Paper:</a:t>
            </a:r>
            <a:r>
              <a:rPr lang="en-GB" sz="2200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 </a:t>
            </a:r>
            <a:endParaRPr sz="2200" u="sng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Title: </a:t>
            </a:r>
            <a:r>
              <a:rPr lang="en-GB" sz="1600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TUDataset</a:t>
            </a:r>
            <a:r>
              <a:rPr lang="en-GB" sz="16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: A collection of benchmark datasets for learning with graphs [1] </a:t>
            </a:r>
            <a:endParaRPr sz="16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erif Medium"/>
              <a:buChar char="●"/>
            </a:pPr>
            <a:r>
              <a:rPr lang="en-GB" sz="16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Graph Classification and Regression</a:t>
            </a:r>
            <a:endParaRPr sz="16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erif Medium"/>
              <a:buChar char="●"/>
            </a:pPr>
            <a:r>
              <a:rPr lang="en-GB" sz="16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Benchmark Collection Consists of 120 Datasets</a:t>
            </a:r>
            <a:endParaRPr sz="16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erif Medium"/>
              <a:buChar char="●"/>
            </a:pPr>
            <a:r>
              <a:rPr lang="en-GB" sz="16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All Datasets are Easily Accessible </a:t>
            </a:r>
            <a:endParaRPr sz="16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erif Medium"/>
              <a:buChar char="●"/>
            </a:pPr>
            <a:r>
              <a:rPr lang="en-GB" sz="1600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Comparison of Kernel and Neural Approaches</a:t>
            </a:r>
            <a:endParaRPr sz="1600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Literature Review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64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Refereed Papers:</a:t>
            </a:r>
            <a:r>
              <a:rPr lang="en-GB" sz="5964" u="sng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 </a:t>
            </a:r>
            <a:endParaRPr sz="5964" u="sng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64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Title: GCN-MF: Disease-Gene Association Identification By Graph Convolutional Networks and Matrix Factorization [2]</a:t>
            </a:r>
            <a:endParaRPr sz="5364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2170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9319"/>
              <a:buFont typeface="Roboto Serif Medium"/>
              <a:buChar char="●"/>
            </a:pPr>
            <a:r>
              <a:rPr lang="en-GB" sz="5364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NSSL Approaches have Two Major Limitations : </a:t>
            </a:r>
            <a:endParaRPr sz="5364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64" dirty="0" err="1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</a:t>
            </a:r>
            <a:r>
              <a:rPr lang="en-GB" sz="5364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) Local-Structure Representation   </a:t>
            </a:r>
            <a:endParaRPr sz="5364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64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ii) Unable to Capture Nonlinear Associations</a:t>
            </a:r>
            <a:endParaRPr sz="5864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26841" algn="just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8789"/>
              <a:buFont typeface="Roboto Serif Medium"/>
              <a:buChar char="●"/>
            </a:pPr>
            <a:r>
              <a:rPr lang="en-GB" sz="5688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New Framework “GCN-MF” Captures Nonlinear Interactions</a:t>
            </a:r>
            <a:endParaRPr sz="6188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-320912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erif Medium"/>
              <a:buChar char="●"/>
            </a:pPr>
            <a:r>
              <a:rPr lang="en-GB" sz="5814" dirty="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Identify Candidate Disease-Gene Links. </a:t>
            </a:r>
            <a:endParaRPr sz="5814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234" dirty="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9</a:t>
            </a:fld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533</Words>
  <Application>Microsoft Office PowerPoint</Application>
  <PresentationFormat>On-screen Show (16:9)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 Medium</vt:lpstr>
      <vt:lpstr>Roboto Serif Medium</vt:lpstr>
      <vt:lpstr>Roboto Serif SemiBold</vt:lpstr>
      <vt:lpstr>Arial</vt:lpstr>
      <vt:lpstr>Roboto Serif ExtraBold</vt:lpstr>
      <vt:lpstr>Simple Light</vt:lpstr>
      <vt:lpstr>A Study on Benchmark Datasets for Human Disease Genes</vt:lpstr>
      <vt:lpstr>Team Members </vt:lpstr>
      <vt:lpstr>Introduction </vt:lpstr>
      <vt:lpstr>Motivation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Research Gap</vt:lpstr>
      <vt:lpstr>Methodology</vt:lpstr>
      <vt:lpstr>Datasets </vt:lpstr>
      <vt:lpstr>Conclusion &amp;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Benchmark Datasets For Human Disease Genes</dc:title>
  <dc:creator>ASUS</dc:creator>
  <cp:lastModifiedBy>HP</cp:lastModifiedBy>
  <cp:revision>24</cp:revision>
  <dcterms:modified xsi:type="dcterms:W3CDTF">2023-06-18T06:19:22Z</dcterms:modified>
</cp:coreProperties>
</file>