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Open Sauce" panose="020B0604020202020204" charset="0"/>
      <p:regular r:id="rId18"/>
    </p:embeddedFont>
    <p:embeddedFont>
      <p:font typeface="Open Sauce Bold" panose="020B0604020202020204" charset="0"/>
      <p:regular r:id="rId19"/>
    </p:embeddedFont>
    <p:embeddedFont>
      <p:font typeface="Open Sauce Italics" panose="020B0604020202020204" charset="0"/>
      <p:regular r:id="rId20"/>
    </p:embeddedFont>
    <p:embeddedFont>
      <p:font typeface="Poppins" panose="00000500000000000000" pitchFamily="2" charset="0"/>
      <p:regular r:id="rId21"/>
    </p:embeddedFont>
    <p:embeddedFont>
      <p:font typeface="Poppins Bold" panose="020B0604020202020204" charset="0"/>
      <p:regular r:id="rId22"/>
    </p:embeddedFont>
    <p:embeddedFont>
      <p:font typeface="Times New Roman Bold" panose="02020803070505020304" pitchFamily="18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8" Target="../media/image7.jpeg" Type="http://schemas.openxmlformats.org/officeDocument/2006/relationships/image"/><Relationship Id="rId3" Target="../media/image2.svg" Type="http://schemas.openxmlformats.org/officeDocument/2006/relationships/image"/><Relationship Id="rId7" Target="../media/image6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5.svg" Type="http://schemas.openxmlformats.org/officeDocument/2006/relationships/image"/><Relationship Id="rId5" Target="../media/image4.pn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jpe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jpeg"/><Relationship Id="rId7" Type="http://schemas.openxmlformats.org/officeDocument/2006/relationships/image" Target="../media/image4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2.sv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jpeg"/><Relationship Id="rId5" Type="http://schemas.openxmlformats.org/officeDocument/2006/relationships/image" Target="../media/image47.sv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 ?><Relationships xmlns="http://schemas.openxmlformats.org/package/2006/relationships"><Relationship Id="rId3" Target="../media/image2.svg" Type="http://schemas.openxmlformats.org/officeDocument/2006/relationships/image"/><Relationship Id="rId2" Target="../media/image1.pn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52.jpeg" Type="http://schemas.openxmlformats.org/officeDocument/2006/relationships/image"/><Relationship Id="rId5" Target="../media/image47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3" Target="../media/image53.png" Type="http://schemas.openxmlformats.org/officeDocument/2006/relationships/image"/><Relationship Id="rId2" Target="../media/image9.png" Type="http://schemas.openxmlformats.org/officeDocument/2006/relationships/image"/><Relationship Id="rId1" Target="../slideLayouts/slideLayout7.xml" Type="http://schemas.openxmlformats.org/officeDocument/2006/relationships/slideLayout"/><Relationship Id="rId5" Target="../media/image55.jpeg" Type="http://schemas.openxmlformats.org/officeDocument/2006/relationships/image"/><Relationship Id="rId4" Target="../media/image54.svg" Type="http://schemas.openxmlformats.org/officeDocument/2006/relationships/image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svg"/></Relationships>
</file>

<file path=ppt/slides/_rels/slide8.xml.rels><?xml version="1.0" encoding="UTF-8" standalone="yes" ?><Relationships xmlns="http://schemas.openxmlformats.org/package/2006/relationships"><Relationship Id="rId8" Target="../media/image23.png" Type="http://schemas.openxmlformats.org/officeDocument/2006/relationships/image"/><Relationship Id="rId3" Target="../media/image16.svg" Type="http://schemas.openxmlformats.org/officeDocument/2006/relationships/image"/><Relationship Id="rId7" Target="../media/image20.svg" Type="http://schemas.openxmlformats.org/officeDocument/2006/relationships/image"/><Relationship Id="rId2" Target="../media/image15.png" Type="http://schemas.openxmlformats.org/officeDocument/2006/relationships/image"/><Relationship Id="rId1" Target="../slideLayouts/slideLayout7.xml" Type="http://schemas.openxmlformats.org/officeDocument/2006/relationships/slideLayout"/><Relationship Id="rId6" Target="../media/image19.png" Type="http://schemas.openxmlformats.org/officeDocument/2006/relationships/image"/><Relationship Id="rId5" Target="../media/image18.svg" Type="http://schemas.openxmlformats.org/officeDocument/2006/relationships/image"/><Relationship Id="rId10" Target="../media/image31.jpeg" Type="http://schemas.openxmlformats.org/officeDocument/2006/relationships/image"/><Relationship Id="rId4" Target="../media/image17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gif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gif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74764" y="-207071"/>
            <a:ext cx="3086100" cy="11299900"/>
            <a:chOff x="0" y="0"/>
            <a:chExt cx="812800" cy="2976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776329" y="580047"/>
            <a:ext cx="5482971" cy="9023371"/>
          </a:xfrm>
          <a:custGeom>
            <a:avLst/>
            <a:gdLst/>
            <a:ahLst/>
            <a:cxnLst/>
            <a:rect l="l" t="t" r="r" b="b"/>
            <a:pathLst>
              <a:path w="5482971" h="9023371">
                <a:moveTo>
                  <a:pt x="0" y="0"/>
                </a:moveTo>
                <a:lnTo>
                  <a:pt x="5482971" y="0"/>
                </a:lnTo>
                <a:lnTo>
                  <a:pt x="5482971" y="9023371"/>
                </a:lnTo>
                <a:lnTo>
                  <a:pt x="0" y="90233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22" r="-48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27773" y="4163622"/>
            <a:ext cx="110236" cy="2818996"/>
            <a:chOff x="0" y="0"/>
            <a:chExt cx="26312" cy="67285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312" cy="672855"/>
            </a:xfrm>
            <a:custGeom>
              <a:avLst/>
              <a:gdLst/>
              <a:ahLst/>
              <a:cxnLst/>
              <a:rect l="l" t="t" r="r" b="b"/>
              <a:pathLst>
                <a:path w="26312" h="672855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-2777871" y="-207071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1474001" y="580047"/>
            <a:ext cx="5966696" cy="9014453"/>
          </a:xfrm>
          <a:custGeom>
            <a:avLst/>
            <a:gdLst/>
            <a:ahLst/>
            <a:cxnLst/>
            <a:rect l="l" t="t" r="r" b="b"/>
            <a:pathLst>
              <a:path w="5966696" h="9014453">
                <a:moveTo>
                  <a:pt x="0" y="0"/>
                </a:moveTo>
                <a:lnTo>
                  <a:pt x="5966696" y="0"/>
                </a:lnTo>
                <a:lnTo>
                  <a:pt x="5966696" y="9014453"/>
                </a:lnTo>
                <a:lnTo>
                  <a:pt x="0" y="90144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526" r="-2655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878926" y="1028700"/>
            <a:ext cx="2939078" cy="2201472"/>
          </a:xfrm>
          <a:custGeom>
            <a:avLst/>
            <a:gdLst/>
            <a:ahLst/>
            <a:cxnLst/>
            <a:rect l="l" t="t" r="r" b="b"/>
            <a:pathLst>
              <a:path w="2939078" h="2201472">
                <a:moveTo>
                  <a:pt x="0" y="0"/>
                </a:moveTo>
                <a:lnTo>
                  <a:pt x="2939079" y="0"/>
                </a:lnTo>
                <a:lnTo>
                  <a:pt x="2939079" y="2201472"/>
                </a:lnTo>
                <a:lnTo>
                  <a:pt x="0" y="22014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752928" y="6915943"/>
            <a:ext cx="8553855" cy="1507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5"/>
              </a:lnSpc>
            </a:pPr>
            <a:r>
              <a:rPr lang="en-US" sz="2889" b="1" spc="144" dirty="0">
                <a:solidFill>
                  <a:srgbClr val="1C57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Presented By:</a:t>
            </a:r>
            <a:r>
              <a:rPr lang="en-US" sz="2889" spc="144" dirty="0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 Arooba Mansoor</a:t>
            </a:r>
          </a:p>
          <a:p>
            <a:pPr algn="l">
              <a:lnSpc>
                <a:spcPts val="4045"/>
              </a:lnSpc>
            </a:pPr>
            <a:r>
              <a:rPr lang="en-US" sz="2889" spc="144" dirty="0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                        </a:t>
            </a:r>
            <a:r>
              <a:rPr lang="en-US" sz="2889" spc="144" dirty="0" err="1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M.Adil</a:t>
            </a:r>
            <a:endParaRPr lang="en-US" sz="2889" spc="144" dirty="0">
              <a:solidFill>
                <a:srgbClr val="1C573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045"/>
              </a:lnSpc>
            </a:pPr>
            <a:r>
              <a:rPr lang="en-US" sz="2889" spc="144" dirty="0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                        </a:t>
            </a:r>
            <a:r>
              <a:rPr lang="en-US" sz="2889" spc="144" dirty="0" err="1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M.Zain</a:t>
            </a:r>
            <a:r>
              <a:rPr lang="en-US" sz="2889" spc="144" dirty="0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 Shabbir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37048" y="3906447"/>
            <a:ext cx="10045283" cy="241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59"/>
              </a:lnSpc>
            </a:pPr>
            <a:r>
              <a:rPr lang="en-US" sz="6542" b="1">
                <a:solidFill>
                  <a:srgbClr val="1C573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Store-Ease Smart Storage Solution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8010" y="9267232"/>
            <a:ext cx="4333659" cy="56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5"/>
              </a:lnSpc>
              <a:spcBef>
                <a:spcPct val="0"/>
              </a:spcBef>
            </a:pPr>
            <a:r>
              <a:rPr lang="en-US" sz="3211" b="1">
                <a:solidFill>
                  <a:srgbClr val="1C573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Instructor:</a:t>
            </a:r>
            <a:r>
              <a:rPr lang="en-US" sz="3211">
                <a:solidFill>
                  <a:srgbClr val="1C57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Sir Raheel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52928" y="9750318"/>
            <a:ext cx="3599408" cy="516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4"/>
              </a:lnSpc>
              <a:spcBef>
                <a:spcPct val="0"/>
              </a:spcBef>
            </a:pPr>
            <a:r>
              <a:rPr lang="en-US" sz="2864" b="1">
                <a:solidFill>
                  <a:srgbClr val="1C573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Mentor:</a:t>
            </a:r>
            <a:r>
              <a:rPr lang="en-US" sz="2864">
                <a:solidFill>
                  <a:srgbClr val="1C57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Sir Zunnurain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476360" y="185046"/>
            <a:ext cx="19048322" cy="3086100"/>
            <a:chOff x="0" y="0"/>
            <a:chExt cx="5016842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812800"/>
            </a:xfrm>
            <a:custGeom>
              <a:avLst/>
              <a:gdLst/>
              <a:ahLst/>
              <a:cxnLst/>
              <a:rect l="l" t="t" r="r" b="b"/>
              <a:pathLst>
                <a:path w="5016842" h="812800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408481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53932" y="3271146"/>
            <a:ext cx="15241991" cy="6852487"/>
          </a:xfrm>
          <a:custGeom>
            <a:avLst/>
            <a:gdLst/>
            <a:ahLst/>
            <a:cxnLst/>
            <a:rect l="l" t="t" r="r" b="b"/>
            <a:pathLst>
              <a:path w="15241991" h="6852487">
                <a:moveTo>
                  <a:pt x="0" y="0"/>
                </a:moveTo>
                <a:lnTo>
                  <a:pt x="15241990" y="0"/>
                </a:lnTo>
                <a:lnTo>
                  <a:pt x="15241990" y="6852487"/>
                </a:lnTo>
                <a:lnTo>
                  <a:pt x="0" y="68524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77" r="-1677" b="-1034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3690980" y="494979"/>
            <a:ext cx="10713642" cy="2576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58"/>
              </a:lnSpc>
            </a:pPr>
            <a:r>
              <a:rPr lang="en-US" sz="7288" spc="7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Customer Service Strategy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33448" y="374453"/>
            <a:ext cx="17021103" cy="3970203"/>
            <a:chOff x="0" y="0"/>
            <a:chExt cx="4482924" cy="10456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82924" cy="1045650"/>
            </a:xfrm>
            <a:custGeom>
              <a:avLst/>
              <a:gdLst/>
              <a:ahLst/>
              <a:cxnLst/>
              <a:rect l="l" t="t" r="r" b="b"/>
              <a:pathLst>
                <a:path w="4482924" h="1045650">
                  <a:moveTo>
                    <a:pt x="0" y="0"/>
                  </a:moveTo>
                  <a:lnTo>
                    <a:pt x="4482924" y="0"/>
                  </a:lnTo>
                  <a:lnTo>
                    <a:pt x="4482924" y="1045650"/>
                  </a:lnTo>
                  <a:lnTo>
                    <a:pt x="0" y="1045650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482924" cy="106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67020" y="395051"/>
            <a:ext cx="16933642" cy="3949605"/>
          </a:xfrm>
          <a:custGeom>
            <a:avLst/>
            <a:gdLst/>
            <a:ahLst/>
            <a:cxnLst/>
            <a:rect l="l" t="t" r="r" b="b"/>
            <a:pathLst>
              <a:path w="16933642" h="3949605">
                <a:moveTo>
                  <a:pt x="0" y="0"/>
                </a:moveTo>
                <a:lnTo>
                  <a:pt x="16933643" y="0"/>
                </a:lnTo>
                <a:lnTo>
                  <a:pt x="16933643" y="3949605"/>
                </a:lnTo>
                <a:lnTo>
                  <a:pt x="0" y="39496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</a:blip>
            <a:stretch>
              <a:fillRect t="-92914" b="-9291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6596044" y="4621028"/>
            <a:ext cx="47625" cy="4637272"/>
            <a:chOff x="0" y="0"/>
            <a:chExt cx="12543" cy="122133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43" cy="1221339"/>
            </a:xfrm>
            <a:custGeom>
              <a:avLst/>
              <a:gdLst/>
              <a:ahLst/>
              <a:cxnLst/>
              <a:rect l="l" t="t" r="r" b="b"/>
              <a:pathLst>
                <a:path w="12543" h="1221339">
                  <a:moveTo>
                    <a:pt x="0" y="0"/>
                  </a:moveTo>
                  <a:lnTo>
                    <a:pt x="12543" y="0"/>
                  </a:lnTo>
                  <a:lnTo>
                    <a:pt x="12543" y="1221339"/>
                  </a:lnTo>
                  <a:lnTo>
                    <a:pt x="0" y="1221339"/>
                  </a:lnTo>
                  <a:close/>
                </a:path>
              </a:pathLst>
            </a:custGeom>
            <a:solidFill>
              <a:srgbClr val="0092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2543" cy="1240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644331" y="4621028"/>
            <a:ext cx="47625" cy="4637272"/>
            <a:chOff x="0" y="0"/>
            <a:chExt cx="12543" cy="122133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543" cy="1221339"/>
            </a:xfrm>
            <a:custGeom>
              <a:avLst/>
              <a:gdLst/>
              <a:ahLst/>
              <a:cxnLst/>
              <a:rect l="l" t="t" r="r" b="b"/>
              <a:pathLst>
                <a:path w="12543" h="1221339">
                  <a:moveTo>
                    <a:pt x="0" y="0"/>
                  </a:moveTo>
                  <a:lnTo>
                    <a:pt x="12543" y="0"/>
                  </a:lnTo>
                  <a:lnTo>
                    <a:pt x="12543" y="1221339"/>
                  </a:lnTo>
                  <a:lnTo>
                    <a:pt x="0" y="1221339"/>
                  </a:lnTo>
                  <a:close/>
                </a:path>
              </a:pathLst>
            </a:custGeom>
            <a:solidFill>
              <a:srgbClr val="00924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2543" cy="12403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367957" y="4621028"/>
            <a:ext cx="1404292" cy="1681581"/>
          </a:xfrm>
          <a:custGeom>
            <a:avLst/>
            <a:gdLst/>
            <a:ahLst/>
            <a:cxnLst/>
            <a:rect l="l" t="t" r="r" b="b"/>
            <a:pathLst>
              <a:path w="1404292" h="1681581">
                <a:moveTo>
                  <a:pt x="0" y="0"/>
                </a:moveTo>
                <a:lnTo>
                  <a:pt x="1404292" y="0"/>
                </a:lnTo>
                <a:lnTo>
                  <a:pt x="1404292" y="1681581"/>
                </a:lnTo>
                <a:lnTo>
                  <a:pt x="0" y="16815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8689621" y="4295920"/>
            <a:ext cx="1324373" cy="2183067"/>
          </a:xfrm>
          <a:custGeom>
            <a:avLst/>
            <a:gdLst/>
            <a:ahLst/>
            <a:cxnLst/>
            <a:rect l="l" t="t" r="r" b="b"/>
            <a:pathLst>
              <a:path w="1324373" h="2183067">
                <a:moveTo>
                  <a:pt x="0" y="0"/>
                </a:moveTo>
                <a:lnTo>
                  <a:pt x="1324373" y="0"/>
                </a:lnTo>
                <a:lnTo>
                  <a:pt x="1324373" y="2183067"/>
                </a:lnTo>
                <a:lnTo>
                  <a:pt x="0" y="2183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716" r="-266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891728" y="4344656"/>
            <a:ext cx="1448703" cy="1786245"/>
          </a:xfrm>
          <a:custGeom>
            <a:avLst/>
            <a:gdLst/>
            <a:ahLst/>
            <a:cxnLst/>
            <a:rect l="l" t="t" r="r" b="b"/>
            <a:pathLst>
              <a:path w="1448703" h="1786245">
                <a:moveTo>
                  <a:pt x="0" y="0"/>
                </a:moveTo>
                <a:lnTo>
                  <a:pt x="1448703" y="0"/>
                </a:lnTo>
                <a:lnTo>
                  <a:pt x="1448703" y="1786245"/>
                </a:lnTo>
                <a:lnTo>
                  <a:pt x="0" y="17862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4375955" y="1374903"/>
            <a:ext cx="9515774" cy="1489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502"/>
              </a:lnSpc>
              <a:spcBef>
                <a:spcPct val="0"/>
              </a:spcBef>
            </a:pPr>
            <a:r>
              <a:rPr lang="en-US" sz="8335" spc="81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SUPPLY CHAIN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835242" y="2867433"/>
            <a:ext cx="6617517" cy="857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461"/>
              </a:lnSpc>
              <a:spcBef>
                <a:spcPct val="0"/>
              </a:spcBef>
            </a:pPr>
            <a:r>
              <a:rPr lang="en-US" sz="2508" spc="24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Introduce the who help us build and run StoreEase.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985491" y="6440887"/>
            <a:ext cx="2732632" cy="3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1"/>
              </a:lnSpc>
            </a:pPr>
            <a:r>
              <a:rPr lang="en-US" sz="2341" b="1" spc="22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Partners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729028" y="6440887"/>
            <a:ext cx="2732632" cy="3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1"/>
              </a:lnSpc>
            </a:pPr>
            <a:r>
              <a:rPr lang="en-US" sz="2341" b="1" spc="22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Suppliers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26340" y="6373854"/>
            <a:ext cx="2732632" cy="3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1"/>
              </a:lnSpc>
            </a:pPr>
            <a:r>
              <a:rPr lang="en-US" sz="2341" b="1" spc="22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Support Team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61344" y="7367151"/>
            <a:ext cx="4468000" cy="65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3"/>
              </a:lnSpc>
            </a:pPr>
            <a:r>
              <a:rPr lang="en-US" sz="1944" spc="19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Provide lockers, cameras, and IT services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910000" y="7367151"/>
            <a:ext cx="4468000" cy="317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3"/>
              </a:lnSpc>
            </a:pPr>
            <a:r>
              <a:rPr lang="en-US" sz="1944" spc="19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Universities, hostels, hotels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958656" y="7367151"/>
            <a:ext cx="4468000" cy="65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83"/>
              </a:lnSpc>
            </a:pPr>
            <a:r>
              <a:rPr lang="en-US" sz="1944" spc="19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Installs lockers and monitors remotely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882076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27697" y="427698"/>
            <a:ext cx="6319104" cy="9484584"/>
          </a:xfrm>
          <a:custGeom>
            <a:avLst/>
            <a:gdLst/>
            <a:ahLst/>
            <a:cxnLst/>
            <a:rect l="l" t="t" r="r" b="b"/>
            <a:pathLst>
              <a:path w="6319104" h="9484584">
                <a:moveTo>
                  <a:pt x="0" y="0"/>
                </a:moveTo>
                <a:lnTo>
                  <a:pt x="6319104" y="0"/>
                </a:lnTo>
                <a:lnTo>
                  <a:pt x="6319104" y="9484585"/>
                </a:lnTo>
                <a:lnTo>
                  <a:pt x="0" y="94845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169961" y="3668834"/>
            <a:ext cx="5589466" cy="5589466"/>
          </a:xfrm>
          <a:custGeom>
            <a:avLst/>
            <a:gdLst/>
            <a:ahLst/>
            <a:cxnLst/>
            <a:rect l="l" t="t" r="r" b="b"/>
            <a:pathLst>
              <a:path w="5589466" h="5589466">
                <a:moveTo>
                  <a:pt x="0" y="0"/>
                </a:moveTo>
                <a:lnTo>
                  <a:pt x="5589466" y="0"/>
                </a:lnTo>
                <a:lnTo>
                  <a:pt x="5589466" y="5589466"/>
                </a:lnTo>
                <a:lnTo>
                  <a:pt x="0" y="55894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1663" y="7181821"/>
            <a:ext cx="5701657" cy="175859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327758" y="4760232"/>
            <a:ext cx="5589466" cy="170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899"/>
              </a:lnSpc>
              <a:spcBef>
                <a:spcPct val="0"/>
              </a:spcBef>
            </a:pPr>
            <a:r>
              <a:rPr lang="en-US" sz="10071" spc="98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7.56 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74828" y="1245546"/>
            <a:ext cx="8392844" cy="655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24"/>
              </a:lnSpc>
            </a:pPr>
            <a:r>
              <a:rPr lang="en-US" sz="4570" spc="159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Revenue Forecast </a:t>
            </a:r>
            <a:r>
              <a:rPr lang="en-US" sz="4570" b="1" spc="159">
                <a:solidFill>
                  <a:srgbClr val="040506"/>
                </a:solidFill>
                <a:latin typeface="Poppins Bold"/>
                <a:ea typeface="Poppins Bold"/>
                <a:cs typeface="Poppins Bold"/>
                <a:sym typeface="Poppins Bold"/>
              </a:rPr>
              <a:t>(Year 1)</a:t>
            </a:r>
            <a:r>
              <a:rPr lang="en-US" sz="4570" spc="159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74828" y="2148494"/>
            <a:ext cx="5927739" cy="758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7"/>
              </a:lnSpc>
            </a:pPr>
            <a:r>
              <a:rPr lang="en-US" sz="2244" spc="21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In our first year, we expect to earn money from five main sources: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53342" y="6661505"/>
            <a:ext cx="5463882" cy="487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41" spc="27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Total Expected Revenue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59427" y="3889413"/>
            <a:ext cx="6528573" cy="3952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sz="3038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Your We expect to earn from:</a:t>
            </a:r>
          </a:p>
          <a:p>
            <a:pPr marL="656102" lvl="1" indent="-328051" algn="ctr">
              <a:lnSpc>
                <a:spcPts val="3950"/>
              </a:lnSpc>
              <a:spcBef>
                <a:spcPct val="0"/>
              </a:spcBef>
              <a:buFont typeface="Arial"/>
              <a:buChar char="•"/>
            </a:pPr>
            <a:r>
              <a:rPr lang="en-US" sz="3038" b="1">
                <a:solidFill>
                  <a:srgbClr val="0405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Hourly use (travelers): </a:t>
            </a:r>
            <a:r>
              <a:rPr lang="en-US" sz="3038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PKR 960K</a:t>
            </a:r>
          </a:p>
          <a:p>
            <a:pPr marL="656102" lvl="1" indent="-328051" algn="ctr">
              <a:lnSpc>
                <a:spcPts val="3950"/>
              </a:lnSpc>
              <a:spcBef>
                <a:spcPct val="0"/>
              </a:spcBef>
              <a:buFont typeface="Arial"/>
              <a:buChar char="•"/>
            </a:pPr>
            <a:r>
              <a:rPr lang="en-US" sz="3038" b="1">
                <a:solidFill>
                  <a:srgbClr val="0405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Daily (students):</a:t>
            </a:r>
            <a:r>
              <a:rPr lang="en-US" sz="3038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 PKR 900K</a:t>
            </a:r>
          </a:p>
          <a:p>
            <a:pPr marL="656102" lvl="1" indent="-328051" algn="ctr">
              <a:lnSpc>
                <a:spcPts val="3950"/>
              </a:lnSpc>
              <a:spcBef>
                <a:spcPct val="0"/>
              </a:spcBef>
              <a:buFont typeface="Arial"/>
              <a:buChar char="•"/>
            </a:pPr>
            <a:r>
              <a:rPr lang="en-US" sz="3038" b="1">
                <a:solidFill>
                  <a:srgbClr val="0405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Monthly (hostelers): </a:t>
            </a:r>
            <a:r>
              <a:rPr lang="en-US" sz="3038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PKR 3.6M</a:t>
            </a:r>
          </a:p>
          <a:p>
            <a:pPr marL="656102" lvl="1" indent="-328051" algn="ctr">
              <a:lnSpc>
                <a:spcPts val="3950"/>
              </a:lnSpc>
              <a:spcBef>
                <a:spcPct val="0"/>
              </a:spcBef>
              <a:buFont typeface="Arial"/>
              <a:buChar char="•"/>
            </a:pPr>
            <a:r>
              <a:rPr lang="en-US" sz="3038" b="1">
                <a:solidFill>
                  <a:srgbClr val="0405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Add-ons:</a:t>
            </a:r>
            <a:r>
              <a:rPr lang="en-US" sz="3038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 PKR 900K</a:t>
            </a:r>
          </a:p>
          <a:p>
            <a:pPr marL="656102" lvl="1" indent="-328051" algn="ctr">
              <a:lnSpc>
                <a:spcPts val="3950"/>
              </a:lnSpc>
              <a:spcBef>
                <a:spcPct val="0"/>
              </a:spcBef>
              <a:buFont typeface="Arial"/>
              <a:buChar char="•"/>
            </a:pPr>
            <a:r>
              <a:rPr lang="en-US" sz="3038" b="1">
                <a:solidFill>
                  <a:srgbClr val="0405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Commissions: </a:t>
            </a:r>
            <a:r>
              <a:rPr lang="en-US" sz="3038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PKR 1.2M</a:t>
            </a:r>
          </a:p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sz="3038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text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84715" y="9009597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882076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8274828" y="1255071"/>
            <a:ext cx="8392844" cy="65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3"/>
              </a:lnSpc>
            </a:pPr>
            <a:r>
              <a:rPr lang="en-US" sz="4670" spc="163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Expense Budget </a:t>
            </a:r>
            <a:r>
              <a:rPr lang="en-US" sz="4670" b="1" spc="163">
                <a:solidFill>
                  <a:srgbClr val="040506"/>
                </a:solidFill>
                <a:latin typeface="Poppins Bold"/>
                <a:ea typeface="Poppins Bold"/>
                <a:cs typeface="Poppins Bold"/>
                <a:sym typeface="Poppins Bold"/>
              </a:rPr>
              <a:t>(Year 1)</a:t>
            </a:r>
            <a:r>
              <a:rPr lang="en-US" sz="4670" spc="163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74828" y="4281314"/>
            <a:ext cx="10013172" cy="3023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2644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Here is the pie chart showing StoreEase's Expense Budget   for Year 1. It highlights the two main categories:</a:t>
            </a:r>
          </a:p>
          <a:p>
            <a:pPr marL="570990" lvl="1" indent="-285495" algn="just">
              <a:lnSpc>
                <a:spcPts val="3438"/>
              </a:lnSpc>
              <a:buFont typeface="Arial"/>
              <a:buChar char="•"/>
            </a:pPr>
            <a:r>
              <a:rPr lang="en-US" sz="2644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Fixed Costs (Salaries, Office, Cloud): </a:t>
            </a:r>
            <a:r>
              <a:rPr lang="en-US" sz="2644" b="1">
                <a:solidFill>
                  <a:srgbClr val="0405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64%</a:t>
            </a:r>
          </a:p>
          <a:p>
            <a:pPr marL="570990" lvl="1" indent="-285495" algn="just">
              <a:lnSpc>
                <a:spcPts val="3438"/>
              </a:lnSpc>
              <a:buFont typeface="Arial"/>
              <a:buChar char="•"/>
            </a:pPr>
            <a:r>
              <a:rPr lang="en-US" sz="2644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Variable Costs (Marketing, Repairs): </a:t>
            </a:r>
            <a:r>
              <a:rPr lang="en-US" sz="2644" b="1">
                <a:solidFill>
                  <a:srgbClr val="0405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36%</a:t>
            </a:r>
          </a:p>
          <a:p>
            <a:pPr algn="just">
              <a:lnSpc>
                <a:spcPts val="3438"/>
              </a:lnSpc>
            </a:pPr>
            <a:endParaRPr lang="en-US" sz="2644" b="1">
              <a:solidFill>
                <a:srgbClr val="040506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algn="just">
              <a:lnSpc>
                <a:spcPts val="3698"/>
              </a:lnSpc>
            </a:pPr>
            <a:r>
              <a:rPr lang="en-US" sz="2844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     Total budget of </a:t>
            </a:r>
            <a:r>
              <a:rPr lang="en-US" sz="2844" b="1">
                <a:solidFill>
                  <a:srgbClr val="04050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PKR 11.68 million</a:t>
            </a:r>
            <a:r>
              <a:rPr lang="en-US" sz="2844">
                <a:solidFill>
                  <a:srgbClr val="040506"/>
                </a:solidFill>
                <a:latin typeface="Open Sauce"/>
                <a:ea typeface="Open Sauce"/>
                <a:cs typeface="Open Sauce"/>
                <a:sym typeface="Open Sauce"/>
              </a:rPr>
              <a:t> is going.</a:t>
            </a:r>
          </a:p>
          <a:p>
            <a:pPr algn="just">
              <a:lnSpc>
                <a:spcPts val="3438"/>
              </a:lnSpc>
              <a:spcBef>
                <a:spcPct val="0"/>
              </a:spcBef>
            </a:pPr>
            <a:endParaRPr lang="en-US" sz="2844">
              <a:solidFill>
                <a:srgbClr val="040506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231124" y="738223"/>
            <a:ext cx="7829092" cy="9548777"/>
          </a:xfrm>
          <a:custGeom>
            <a:avLst/>
            <a:gdLst/>
            <a:ahLst/>
            <a:cxnLst/>
            <a:rect l="l" t="t" r="r" b="b"/>
            <a:pathLst>
              <a:path w="7829092" h="9548777">
                <a:moveTo>
                  <a:pt x="0" y="0"/>
                </a:moveTo>
                <a:lnTo>
                  <a:pt x="7829092" y="0"/>
                </a:lnTo>
                <a:lnTo>
                  <a:pt x="7829092" y="9548777"/>
                </a:lnTo>
                <a:lnTo>
                  <a:pt x="0" y="9548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982" r="-1098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903977" y="1634232"/>
            <a:ext cx="5169367" cy="1573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62"/>
              </a:lnSpc>
              <a:spcBef>
                <a:spcPct val="0"/>
              </a:spcBef>
            </a:pPr>
            <a:r>
              <a:rPr lang="en-US" sz="5921" spc="207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Break-Even Point</a:t>
            </a:r>
          </a:p>
        </p:txBody>
      </p:sp>
      <p:sp>
        <p:nvSpPr>
          <p:cNvPr id="4" name="Freeform 4"/>
          <p:cNvSpPr/>
          <p:nvPr/>
        </p:nvSpPr>
        <p:spPr>
          <a:xfrm rot="-10800000">
            <a:off x="-305814" y="-323115"/>
            <a:ext cx="8744064" cy="2511931"/>
          </a:xfrm>
          <a:custGeom>
            <a:avLst/>
            <a:gdLst/>
            <a:ahLst/>
            <a:cxnLst/>
            <a:rect l="l" t="t" r="r" b="b"/>
            <a:pathLst>
              <a:path w="8744064" h="2511931">
                <a:moveTo>
                  <a:pt x="0" y="0"/>
                </a:moveTo>
                <a:lnTo>
                  <a:pt x="8744064" y="0"/>
                </a:lnTo>
                <a:lnTo>
                  <a:pt x="8744064" y="2511931"/>
                </a:lnTo>
                <a:lnTo>
                  <a:pt x="0" y="25119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8965915" y="8434653"/>
            <a:ext cx="14167045" cy="4069806"/>
          </a:xfrm>
          <a:custGeom>
            <a:avLst/>
            <a:gdLst/>
            <a:ahLst/>
            <a:cxnLst/>
            <a:rect l="l" t="t" r="r" b="b"/>
            <a:pathLst>
              <a:path w="14167045" h="4069806">
                <a:moveTo>
                  <a:pt x="0" y="0"/>
                </a:moveTo>
                <a:lnTo>
                  <a:pt x="14167045" y="0"/>
                </a:lnTo>
                <a:lnTo>
                  <a:pt x="14167045" y="4069806"/>
                </a:lnTo>
                <a:lnTo>
                  <a:pt x="0" y="4069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028933" y="932851"/>
            <a:ext cx="9259067" cy="7848823"/>
          </a:xfrm>
          <a:custGeom>
            <a:avLst/>
            <a:gdLst/>
            <a:ahLst/>
            <a:cxnLst/>
            <a:rect l="l" t="t" r="r" b="b"/>
            <a:pathLst>
              <a:path w="9259067" h="7848823">
                <a:moveTo>
                  <a:pt x="0" y="0"/>
                </a:moveTo>
                <a:lnTo>
                  <a:pt x="9259067" y="0"/>
                </a:lnTo>
                <a:lnTo>
                  <a:pt x="9259067" y="7848823"/>
                </a:lnTo>
                <a:lnTo>
                  <a:pt x="0" y="78488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5747" r="-680" b="-30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04694" y="3481771"/>
            <a:ext cx="6531442" cy="1575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99"/>
              </a:lnSpc>
            </a:pPr>
            <a:r>
              <a:rPr lang="en-US" sz="2318" b="1" spc="22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We will cover all our costs (no profit/loss) when we reach 1,300 users per month.</a:t>
            </a:r>
          </a:p>
          <a:p>
            <a:pPr marL="0" lvl="0" indent="0" algn="just">
              <a:lnSpc>
                <a:spcPts val="3199"/>
              </a:lnSpc>
              <a:spcBef>
                <a:spcPct val="0"/>
              </a:spcBef>
            </a:pPr>
            <a:r>
              <a:rPr lang="en-US" sz="2318" b="1" spc="227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👉 This will likely happen by month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05412" y="6205809"/>
            <a:ext cx="6930007" cy="3586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9"/>
              </a:lnSpc>
            </a:pPr>
            <a:r>
              <a:rPr lang="en-US" sz="2289" spc="22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To start and grow the business, we’ll get money from:</a:t>
            </a:r>
          </a:p>
          <a:p>
            <a:pPr marL="494240" lvl="1" indent="-247120" algn="l">
              <a:lnSpc>
                <a:spcPts val="3159"/>
              </a:lnSpc>
              <a:buFont typeface="Arial"/>
              <a:buChar char="•"/>
            </a:pPr>
            <a:r>
              <a:rPr lang="en-US" sz="2289" b="1" spc="224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40% equity</a:t>
            </a:r>
            <a:r>
              <a:rPr lang="en-US" sz="2289" spc="22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– From an angel investor (they get a share of the business)</a:t>
            </a:r>
          </a:p>
          <a:p>
            <a:pPr marL="494240" lvl="1" indent="-247120" algn="l">
              <a:lnSpc>
                <a:spcPts val="3159"/>
              </a:lnSpc>
              <a:buFont typeface="Arial"/>
              <a:buChar char="•"/>
            </a:pPr>
            <a:r>
              <a:rPr lang="en-US" sz="2289" b="1" spc="224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PKR 1 million grant</a:t>
            </a:r>
            <a:r>
              <a:rPr lang="en-US" sz="2289" spc="22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– From a startup incubator (free support money)</a:t>
            </a:r>
          </a:p>
          <a:p>
            <a:pPr marL="494240" lvl="1" indent="-247120" algn="l">
              <a:lnSpc>
                <a:spcPts val="3159"/>
              </a:lnSpc>
              <a:buFont typeface="Arial"/>
              <a:buChar char="•"/>
            </a:pPr>
            <a:r>
              <a:rPr lang="en-US" sz="2289" b="1" spc="224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PKR 500,000 loan</a:t>
            </a:r>
            <a:r>
              <a:rPr lang="en-US" sz="2289" spc="224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– Borrowed amount to be paid back</a:t>
            </a:r>
          </a:p>
          <a:p>
            <a:pPr marL="0" lvl="0" indent="0" algn="l">
              <a:lnSpc>
                <a:spcPts val="3159"/>
              </a:lnSpc>
              <a:spcBef>
                <a:spcPct val="0"/>
              </a:spcBef>
            </a:pPr>
            <a:endParaRPr lang="en-US" sz="2289" spc="224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67534" y="5437437"/>
            <a:ext cx="4197369" cy="501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0"/>
              </a:lnSpc>
              <a:spcBef>
                <a:spcPct val="0"/>
              </a:spcBef>
            </a:pPr>
            <a:r>
              <a:rPr lang="en-US" sz="3036" b="1" spc="297">
                <a:solidFill>
                  <a:srgbClr val="1C57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Funding Sources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2895600" y="6065509"/>
            <a:ext cx="14831471" cy="3339353"/>
            <a:chOff x="0" y="0"/>
            <a:chExt cx="19775295" cy="4452471"/>
          </a:xfrm>
        </p:grpSpPr>
        <p:sp>
          <p:nvSpPr>
            <p:cNvPr id="4" name="AutoShape 4"/>
            <p:cNvSpPr/>
            <p:nvPr/>
          </p:nvSpPr>
          <p:spPr>
            <a:xfrm flipV="1">
              <a:off x="24" y="13283"/>
              <a:ext cx="19775247" cy="35141"/>
            </a:xfrm>
            <a:prstGeom prst="line">
              <a:avLst/>
            </a:prstGeom>
            <a:ln w="2656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24" y="2226235"/>
              <a:ext cx="19775247" cy="0"/>
            </a:xfrm>
            <a:prstGeom prst="line">
              <a:avLst/>
            </a:prstGeom>
            <a:ln w="2656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>
              <a:off x="24" y="4404047"/>
              <a:ext cx="19775247" cy="35141"/>
            </a:xfrm>
            <a:prstGeom prst="line">
              <a:avLst/>
            </a:prstGeom>
            <a:ln w="26566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04249" y="4074118"/>
            <a:ext cx="2889039" cy="725042"/>
            <a:chOff x="0" y="0"/>
            <a:chExt cx="792168" cy="1988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2168" cy="198805"/>
            </a:xfrm>
            <a:custGeom>
              <a:avLst/>
              <a:gdLst/>
              <a:ahLst/>
              <a:cxnLst/>
              <a:rect l="l" t="t" r="r" b="b"/>
              <a:pathLst>
                <a:path w="792168" h="198805">
                  <a:moveTo>
                    <a:pt x="0" y="0"/>
                  </a:moveTo>
                  <a:lnTo>
                    <a:pt x="792168" y="0"/>
                  </a:lnTo>
                  <a:lnTo>
                    <a:pt x="792168" y="198805"/>
                  </a:lnTo>
                  <a:lnTo>
                    <a:pt x="0" y="198805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92168" cy="246430"/>
            </a:xfrm>
            <a:prstGeom prst="rect">
              <a:avLst/>
            </a:prstGeom>
          </p:spPr>
          <p:txBody>
            <a:bodyPr lIns="88900" tIns="88900" rIns="88900" bIns="889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i="1">
                  <a:solidFill>
                    <a:srgbClr val="FDFBFB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Risk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864054" y="6526763"/>
            <a:ext cx="2889039" cy="855218"/>
            <a:chOff x="0" y="0"/>
            <a:chExt cx="792168" cy="23449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92168" cy="234499"/>
            </a:xfrm>
            <a:custGeom>
              <a:avLst/>
              <a:gdLst/>
              <a:ahLst/>
              <a:cxnLst/>
              <a:rect l="l" t="t" r="r" b="b"/>
              <a:pathLst>
                <a:path w="792168" h="234499">
                  <a:moveTo>
                    <a:pt x="0" y="0"/>
                  </a:moveTo>
                  <a:lnTo>
                    <a:pt x="792168" y="0"/>
                  </a:lnTo>
                  <a:lnTo>
                    <a:pt x="792168" y="234499"/>
                  </a:lnTo>
                  <a:lnTo>
                    <a:pt x="0" y="234499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792168" cy="282124"/>
            </a:xfrm>
            <a:prstGeom prst="rect">
              <a:avLst/>
            </a:prstGeom>
          </p:spPr>
          <p:txBody>
            <a:bodyPr lIns="88900" tIns="88900" rIns="88900" bIns="889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i="1">
                  <a:solidFill>
                    <a:srgbClr val="FDFBFB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Delay in Locker Suplly or repairs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864054" y="7986110"/>
            <a:ext cx="2889039" cy="855218"/>
            <a:chOff x="0" y="0"/>
            <a:chExt cx="792168" cy="23449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92168" cy="234499"/>
            </a:xfrm>
            <a:custGeom>
              <a:avLst/>
              <a:gdLst/>
              <a:ahLst/>
              <a:cxnLst/>
              <a:rect l="l" t="t" r="r" b="b"/>
              <a:pathLst>
                <a:path w="792168" h="234499">
                  <a:moveTo>
                    <a:pt x="0" y="0"/>
                  </a:moveTo>
                  <a:lnTo>
                    <a:pt x="792168" y="0"/>
                  </a:lnTo>
                  <a:lnTo>
                    <a:pt x="792168" y="234499"/>
                  </a:lnTo>
                  <a:lnTo>
                    <a:pt x="0" y="234499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792168" cy="282124"/>
            </a:xfrm>
            <a:prstGeom prst="rect">
              <a:avLst/>
            </a:prstGeom>
          </p:spPr>
          <p:txBody>
            <a:bodyPr lIns="88900" tIns="88900" rIns="88900" bIns="889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i="1">
                  <a:solidFill>
                    <a:srgbClr val="FDFBFB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Delivery bottlenecks in setup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21900" y="940486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19" y="0"/>
                </a:lnTo>
                <a:lnTo>
                  <a:pt x="4687319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0776043" y="-2524707"/>
            <a:ext cx="3964049" cy="396404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1752828" y="-6405764"/>
            <a:ext cx="9348363" cy="9348363"/>
          </a:xfrm>
          <a:custGeom>
            <a:avLst/>
            <a:gdLst/>
            <a:ahLst/>
            <a:cxnLst/>
            <a:rect l="l" t="t" r="r" b="b"/>
            <a:pathLst>
              <a:path w="9348363" h="9348363">
                <a:moveTo>
                  <a:pt x="0" y="0"/>
                </a:moveTo>
                <a:lnTo>
                  <a:pt x="9348362" y="0"/>
                </a:lnTo>
                <a:lnTo>
                  <a:pt x="9348362" y="9348362"/>
                </a:lnTo>
                <a:lnTo>
                  <a:pt x="0" y="93483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-904968" y="8918951"/>
            <a:ext cx="2649263" cy="264926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AutoShape 24"/>
          <p:cNvSpPr/>
          <p:nvPr/>
        </p:nvSpPr>
        <p:spPr>
          <a:xfrm>
            <a:off x="6492611" y="3839353"/>
            <a:ext cx="19050" cy="614939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9869029" y="3921718"/>
            <a:ext cx="2889039" cy="877442"/>
            <a:chOff x="0" y="0"/>
            <a:chExt cx="792168" cy="24059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792168" cy="240593"/>
            </a:xfrm>
            <a:custGeom>
              <a:avLst/>
              <a:gdLst/>
              <a:ahLst/>
              <a:cxnLst/>
              <a:rect l="l" t="t" r="r" b="b"/>
              <a:pathLst>
                <a:path w="792168" h="240593">
                  <a:moveTo>
                    <a:pt x="0" y="0"/>
                  </a:moveTo>
                  <a:lnTo>
                    <a:pt x="792168" y="0"/>
                  </a:lnTo>
                  <a:lnTo>
                    <a:pt x="792168" y="240593"/>
                  </a:lnTo>
                  <a:lnTo>
                    <a:pt x="0" y="240593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792168" cy="288218"/>
            </a:xfrm>
            <a:prstGeom prst="rect">
              <a:avLst/>
            </a:prstGeom>
          </p:spPr>
          <p:txBody>
            <a:bodyPr lIns="88900" tIns="88900" rIns="88900" bIns="889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i="1">
                  <a:solidFill>
                    <a:srgbClr val="FDFBFB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Mitigations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247279" y="310576"/>
            <a:ext cx="8566865" cy="1579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62"/>
              </a:lnSpc>
              <a:spcBef>
                <a:spcPct val="0"/>
              </a:spcBef>
            </a:pPr>
            <a:r>
              <a:rPr lang="en-US" sz="5921" spc="207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Risk &amp; Growth Strategy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365559" y="2303488"/>
            <a:ext cx="6655458" cy="76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7"/>
              </a:lnSpc>
            </a:pPr>
            <a:r>
              <a:rPr lang="en-US" sz="2266" spc="222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Identify We plan for risks and have a path to grow big.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864054" y="5197592"/>
            <a:ext cx="2889039" cy="855218"/>
            <a:chOff x="0" y="0"/>
            <a:chExt cx="792168" cy="23449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792168" cy="234499"/>
            </a:xfrm>
            <a:custGeom>
              <a:avLst/>
              <a:gdLst/>
              <a:ahLst/>
              <a:cxnLst/>
              <a:rect l="l" t="t" r="r" b="b"/>
              <a:pathLst>
                <a:path w="792168" h="234499">
                  <a:moveTo>
                    <a:pt x="0" y="0"/>
                  </a:moveTo>
                  <a:lnTo>
                    <a:pt x="792168" y="0"/>
                  </a:lnTo>
                  <a:lnTo>
                    <a:pt x="792168" y="234499"/>
                  </a:lnTo>
                  <a:lnTo>
                    <a:pt x="0" y="234499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792168" cy="282124"/>
            </a:xfrm>
            <a:prstGeom prst="rect">
              <a:avLst/>
            </a:prstGeom>
          </p:spPr>
          <p:txBody>
            <a:bodyPr lIns="88900" tIns="88900" rIns="88900" bIns="889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i="1">
                  <a:solidFill>
                    <a:srgbClr val="FDFBFB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Software bugs during peak usage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7454941" y="5449614"/>
            <a:ext cx="7368541" cy="47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4"/>
              </a:lnSpc>
              <a:spcBef>
                <a:spcPct val="0"/>
              </a:spcBef>
            </a:pPr>
            <a:r>
              <a:rPr lang="en-US" sz="286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 cloud auto-scaling + dev support SLA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028814" y="6916272"/>
            <a:ext cx="8569468" cy="47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4"/>
              </a:lnSpc>
              <a:spcBef>
                <a:spcPct val="0"/>
              </a:spcBef>
            </a:pPr>
            <a:r>
              <a:rPr lang="en-US" sz="286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Maintain Spare units in inventory for Quick swaps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492611" y="8585768"/>
            <a:ext cx="11202924" cy="47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24"/>
              </a:lnSpc>
              <a:spcBef>
                <a:spcPct val="0"/>
              </a:spcBef>
            </a:pPr>
            <a:r>
              <a:rPr lang="en-US" sz="2864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Pre-schedule installation batches with location-specific crews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463770" y="3831652"/>
            <a:ext cx="5435861" cy="207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02"/>
              </a:lnSpc>
            </a:pPr>
            <a:r>
              <a:rPr lang="en-US" sz="8174" spc="88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684427" y="0"/>
            <a:ext cx="8603573" cy="10287000"/>
            <a:chOff x="0" y="0"/>
            <a:chExt cx="8603361" cy="10286746"/>
          </a:xfrm>
        </p:grpSpPr>
        <p:sp>
          <p:nvSpPr>
            <p:cNvPr id="5" name="Freeform 5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3"/>
              <a:stretch>
                <a:fillRect l="-9783" r="-978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826432">
            <a:off x="-18353104" y="-3567159"/>
            <a:ext cx="21026341" cy="12831921"/>
            <a:chOff x="0" y="0"/>
            <a:chExt cx="5537802" cy="337960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537802" cy="3379601"/>
            </a:xfrm>
            <a:custGeom>
              <a:avLst/>
              <a:gdLst/>
              <a:ahLst/>
              <a:cxnLst/>
              <a:rect l="l" t="t" r="r" b="b"/>
              <a:pathLst>
                <a:path w="5537802" h="3379601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773821">
            <a:off x="10036024" y="4365564"/>
            <a:ext cx="313833" cy="8482349"/>
            <a:chOff x="0" y="0"/>
            <a:chExt cx="82656" cy="223403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2656" cy="2234034"/>
            </a:xfrm>
            <a:custGeom>
              <a:avLst/>
              <a:gdLst/>
              <a:ahLst/>
              <a:cxnLst/>
              <a:rect l="l" t="t" r="r" b="b"/>
              <a:pathLst>
                <a:path w="82656" h="2234034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773821">
            <a:off x="3741572" y="-4834013"/>
            <a:ext cx="313833" cy="8482349"/>
            <a:chOff x="0" y="0"/>
            <a:chExt cx="82656" cy="223403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656" cy="2234034"/>
            </a:xfrm>
            <a:custGeom>
              <a:avLst/>
              <a:gdLst/>
              <a:ahLst/>
              <a:cxnLst/>
              <a:rect l="l" t="t" r="r" b="b"/>
              <a:pathLst>
                <a:path w="82656" h="2234034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567049" y="2602112"/>
            <a:ext cx="3576951" cy="73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7"/>
              </a:lnSpc>
            </a:pPr>
            <a:r>
              <a:rPr lang="en-US" sz="4348" spc="217">
                <a:solidFill>
                  <a:srgbClr val="1C5739"/>
                </a:solidFill>
                <a:latin typeface="Open Sauce"/>
                <a:ea typeface="Open Sauce"/>
                <a:cs typeface="Open Sauce"/>
                <a:sym typeface="Open Sauce"/>
              </a:rPr>
              <a:t>StoreEase</a:t>
            </a: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28700" y="6572047"/>
            <a:ext cx="2686253" cy="2686253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655320" y="655320"/>
              <a:ext cx="5039360" cy="5039360"/>
            </a:xfrm>
            <a:custGeom>
              <a:avLst/>
              <a:gdLst/>
              <a:ahLst/>
              <a:cxnLst/>
              <a:rect l="l" t="t" r="r" b="b"/>
              <a:pathLst>
                <a:path w="5039360" h="5039360">
                  <a:moveTo>
                    <a:pt x="2519680" y="0"/>
                  </a:moveTo>
                  <a:cubicBezTo>
                    <a:pt x="1127760" y="0"/>
                    <a:pt x="0" y="1127760"/>
                    <a:pt x="0" y="2519680"/>
                  </a:cubicBezTo>
                  <a:cubicBezTo>
                    <a:pt x="0" y="3911600"/>
                    <a:pt x="1127760" y="5039360"/>
                    <a:pt x="2519680" y="5039360"/>
                  </a:cubicBezTo>
                  <a:cubicBezTo>
                    <a:pt x="3911600" y="5039360"/>
                    <a:pt x="5039360" y="3911600"/>
                    <a:pt x="5039360" y="2519680"/>
                  </a:cubicBezTo>
                  <a:cubicBezTo>
                    <a:pt x="5039360" y="1127760"/>
                    <a:pt x="3911600" y="0"/>
                    <a:pt x="251968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43050" y="-558218"/>
            <a:ext cx="3086100" cy="11299900"/>
            <a:chOff x="0" y="0"/>
            <a:chExt cx="812800" cy="29761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2976105"/>
            </a:xfrm>
            <a:custGeom>
              <a:avLst/>
              <a:gdLst/>
              <a:ahLst/>
              <a:cxnLst/>
              <a:rect l="l" t="t" r="r" b="b"/>
              <a:pathLst>
                <a:path w="812800" h="2976105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93216" y="1415447"/>
            <a:ext cx="5408984" cy="7979428"/>
            <a:chOff x="0" y="0"/>
            <a:chExt cx="1424588" cy="21015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24588" cy="2101578"/>
            </a:xfrm>
            <a:custGeom>
              <a:avLst/>
              <a:gdLst/>
              <a:ahLst/>
              <a:cxnLst/>
              <a:rect l="l" t="t" r="r" b="b"/>
              <a:pathLst>
                <a:path w="1424588" h="2101578">
                  <a:moveTo>
                    <a:pt x="0" y="0"/>
                  </a:moveTo>
                  <a:lnTo>
                    <a:pt x="1424588" y="0"/>
                  </a:lnTo>
                  <a:lnTo>
                    <a:pt x="1424588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424588" cy="2120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698915" y="8697813"/>
            <a:ext cx="3806571" cy="2083232"/>
          </a:xfrm>
          <a:custGeom>
            <a:avLst/>
            <a:gdLst/>
            <a:ahLst/>
            <a:cxnLst/>
            <a:rect l="l" t="t" r="r" b="b"/>
            <a:pathLst>
              <a:path w="3806571" h="2083232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1772900" y="1028700"/>
            <a:ext cx="5486400" cy="7980897"/>
          </a:xfrm>
          <a:custGeom>
            <a:avLst/>
            <a:gdLst/>
            <a:ahLst/>
            <a:cxnLst/>
            <a:rect l="l" t="t" r="r" b="b"/>
            <a:pathLst>
              <a:path w="5486400" h="7980897">
                <a:moveTo>
                  <a:pt x="0" y="0"/>
                </a:moveTo>
                <a:lnTo>
                  <a:pt x="5486400" y="0"/>
                </a:lnTo>
                <a:lnTo>
                  <a:pt x="5486400" y="7980897"/>
                </a:lnTo>
                <a:lnTo>
                  <a:pt x="0" y="7980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733" r="-227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679416" y="555329"/>
            <a:ext cx="6320329" cy="813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0"/>
              </a:lnSpc>
              <a:spcBef>
                <a:spcPct val="0"/>
              </a:spcBef>
            </a:pPr>
            <a:r>
              <a:rPr lang="en-US" sz="4515" b="1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What is Store-Ease 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43050" y="1386872"/>
            <a:ext cx="8900581" cy="98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6"/>
              </a:lnSpc>
              <a:spcBef>
                <a:spcPct val="0"/>
              </a:spcBef>
            </a:pPr>
            <a:r>
              <a:rPr lang="en-US" sz="3012">
                <a:solidFill>
                  <a:srgbClr val="397D5A"/>
                </a:solidFill>
                <a:latin typeface="Open Sauce"/>
                <a:ea typeface="Open Sauce"/>
                <a:cs typeface="Open Sauce"/>
                <a:sym typeface="Open Sauce"/>
              </a:rPr>
              <a:t>An on-demand, app-based temporary storage solution.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43050" y="2729374"/>
            <a:ext cx="10017257" cy="95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2886" b="1">
                <a:solidFill>
                  <a:srgbClr val="00924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Problem:</a:t>
            </a:r>
            <a:r>
              <a:rPr lang="en-US" sz="2886">
                <a:solidFill>
                  <a:srgbClr val="009245"/>
                </a:solidFill>
                <a:latin typeface="Open Sauce"/>
                <a:ea typeface="Open Sauce"/>
                <a:cs typeface="Open Sauce"/>
                <a:sym typeface="Open Sauce"/>
              </a:rPr>
              <a:t> People often lack secure, short-term storage options when they are in need of it.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9416" y="4230126"/>
            <a:ext cx="4431953" cy="605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4"/>
              </a:lnSpc>
              <a:spcBef>
                <a:spcPct val="0"/>
              </a:spcBef>
            </a:pPr>
            <a:r>
              <a:rPr lang="en-US" sz="33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they face problem: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43050" y="5063157"/>
            <a:ext cx="10017257" cy="283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7"/>
              </a:lnSpc>
            </a:pPr>
            <a:r>
              <a:rPr lang="en-US" sz="2921" b="1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Students: </a:t>
            </a:r>
            <a:r>
              <a:rPr lang="en-US" sz="2921">
                <a:solidFill>
                  <a:srgbClr val="397D5A"/>
                </a:solidFill>
                <a:latin typeface="Open Sauce"/>
                <a:ea typeface="Open Sauce"/>
                <a:cs typeface="Open Sauce"/>
                <a:sym typeface="Open Sauce"/>
              </a:rPr>
              <a:t>No secure lockers on campus.</a:t>
            </a:r>
          </a:p>
          <a:p>
            <a:pPr algn="ctr">
              <a:lnSpc>
                <a:spcPts val="3797"/>
              </a:lnSpc>
            </a:pPr>
            <a:endParaRPr lang="en-US" sz="2921">
              <a:solidFill>
                <a:srgbClr val="397D5A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3797"/>
              </a:lnSpc>
            </a:pPr>
            <a:r>
              <a:rPr lang="en-US" sz="2921" b="1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Hostelers: </a:t>
            </a:r>
            <a:r>
              <a:rPr lang="en-US" sz="2921">
                <a:solidFill>
                  <a:srgbClr val="397D5A"/>
                </a:solidFill>
                <a:latin typeface="Open Sauce"/>
                <a:ea typeface="Open Sauce"/>
                <a:cs typeface="Open Sauce"/>
                <a:sym typeface="Open Sauce"/>
              </a:rPr>
              <a:t>Must vacate hostels during breaks or pay for the even when they are at home.</a:t>
            </a:r>
          </a:p>
          <a:p>
            <a:pPr algn="ctr">
              <a:lnSpc>
                <a:spcPts val="3797"/>
              </a:lnSpc>
            </a:pPr>
            <a:endParaRPr lang="en-US" sz="2921">
              <a:solidFill>
                <a:srgbClr val="397D5A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3797"/>
              </a:lnSpc>
              <a:spcBef>
                <a:spcPct val="0"/>
              </a:spcBef>
            </a:pPr>
            <a:r>
              <a:rPr lang="en-US" sz="2921" b="1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Travelers: </a:t>
            </a:r>
            <a:r>
              <a:rPr lang="en-US" sz="2921">
                <a:solidFill>
                  <a:srgbClr val="397D5A"/>
                </a:solidFill>
                <a:latin typeface="Open Sauce"/>
                <a:ea typeface="Open Sauce"/>
                <a:cs typeface="Open Sauce"/>
                <a:sym typeface="Open Sauce"/>
              </a:rPr>
              <a:t>Need storage after hotel checkout.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528002" y="0"/>
            <a:ext cx="19048322" cy="3086100"/>
            <a:chOff x="0" y="0"/>
            <a:chExt cx="5016842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16842" cy="812800"/>
            </a:xfrm>
            <a:custGeom>
              <a:avLst/>
              <a:gdLst/>
              <a:ahLst/>
              <a:cxnLst/>
              <a:rect l="l" t="t" r="r" b="b"/>
              <a:pathLst>
                <a:path w="5016842" h="812800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016842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927510" y="4079343"/>
            <a:ext cx="4473739" cy="4175124"/>
          </a:xfrm>
          <a:custGeom>
            <a:avLst/>
            <a:gdLst/>
            <a:ahLst/>
            <a:cxnLst/>
            <a:rect l="l" t="t" r="r" b="b"/>
            <a:pathLst>
              <a:path w="4473739" h="4175124">
                <a:moveTo>
                  <a:pt x="0" y="0"/>
                </a:moveTo>
                <a:lnTo>
                  <a:pt x="4473739" y="0"/>
                </a:lnTo>
                <a:lnTo>
                  <a:pt x="4473739" y="4175125"/>
                </a:lnTo>
                <a:lnTo>
                  <a:pt x="0" y="4175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473" b="-186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929623" y="3442596"/>
            <a:ext cx="4473739" cy="636748"/>
            <a:chOff x="0" y="0"/>
            <a:chExt cx="1178269" cy="16770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1178269" cy="21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i="1" spc="24">
                  <a:solidFill>
                    <a:srgbClr val="FFFFFF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Target Audience #1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90980" y="1156086"/>
            <a:ext cx="10713642" cy="1404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86"/>
              </a:lnSpc>
            </a:pPr>
            <a:r>
              <a:rPr lang="en-US" sz="7888" spc="7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Target Audience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929623" y="8254468"/>
            <a:ext cx="4473739" cy="1341079"/>
            <a:chOff x="0" y="0"/>
            <a:chExt cx="1178269" cy="3532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78269" cy="353206"/>
            </a:xfrm>
            <a:custGeom>
              <a:avLst/>
              <a:gdLst/>
              <a:ahLst/>
              <a:cxnLst/>
              <a:rect l="l" t="t" r="r" b="b"/>
              <a:pathLst>
                <a:path w="1178269" h="353206">
                  <a:moveTo>
                    <a:pt x="0" y="0"/>
                  </a:moveTo>
                  <a:lnTo>
                    <a:pt x="1178269" y="0"/>
                  </a:lnTo>
                  <a:lnTo>
                    <a:pt x="1178269" y="353206"/>
                  </a:lnTo>
                  <a:lnTo>
                    <a:pt x="0" y="353206"/>
                  </a:ln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178269" cy="391306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0" lvl="0" indent="0" algn="ctr">
                <a:lnSpc>
                  <a:spcPts val="2207"/>
                </a:lnSpc>
                <a:spcBef>
                  <a:spcPct val="0"/>
                </a:spcBef>
              </a:pPr>
              <a:r>
                <a:rPr lang="en-US" sz="1599" i="1" spc="15">
                  <a:solidFill>
                    <a:srgbClr val="FFFFFF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Need short-term, reliable storage between classes.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6906074" y="4079343"/>
            <a:ext cx="4473739" cy="4100873"/>
          </a:xfrm>
          <a:custGeom>
            <a:avLst/>
            <a:gdLst/>
            <a:ahLst/>
            <a:cxnLst/>
            <a:rect l="l" t="t" r="r" b="b"/>
            <a:pathLst>
              <a:path w="4473739" h="4100873">
                <a:moveTo>
                  <a:pt x="0" y="0"/>
                </a:moveTo>
                <a:lnTo>
                  <a:pt x="4473739" y="0"/>
                </a:lnTo>
                <a:lnTo>
                  <a:pt x="4473739" y="4100873"/>
                </a:lnTo>
                <a:lnTo>
                  <a:pt x="0" y="41008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174" b="-374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6906074" y="3442596"/>
            <a:ext cx="4473739" cy="636748"/>
            <a:chOff x="0" y="0"/>
            <a:chExt cx="1178269" cy="16770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178269" cy="21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i="1" spc="24">
                  <a:solidFill>
                    <a:srgbClr val="FFFFFF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Target Audience #2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906074" y="8254468"/>
            <a:ext cx="4473739" cy="1341079"/>
            <a:chOff x="0" y="0"/>
            <a:chExt cx="1178269" cy="35320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78269" cy="353206"/>
            </a:xfrm>
            <a:custGeom>
              <a:avLst/>
              <a:gdLst/>
              <a:ahLst/>
              <a:cxnLst/>
              <a:rect l="l" t="t" r="r" b="b"/>
              <a:pathLst>
                <a:path w="1178269" h="353206">
                  <a:moveTo>
                    <a:pt x="0" y="0"/>
                  </a:moveTo>
                  <a:lnTo>
                    <a:pt x="1178269" y="0"/>
                  </a:lnTo>
                  <a:lnTo>
                    <a:pt x="1178269" y="353206"/>
                  </a:lnTo>
                  <a:lnTo>
                    <a:pt x="0" y="353206"/>
                  </a:ln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178269" cy="391306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0" lvl="0" indent="0" algn="ctr">
                <a:lnSpc>
                  <a:spcPts val="2207"/>
                </a:lnSpc>
                <a:spcBef>
                  <a:spcPct val="0"/>
                </a:spcBef>
              </a:pPr>
              <a:r>
                <a:rPr lang="en-US" sz="1599" i="1" spc="15">
                  <a:solidFill>
                    <a:srgbClr val="FFFFFF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Monthly/semester storage during breaks.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11884638" y="4079343"/>
            <a:ext cx="4473739" cy="4100873"/>
          </a:xfrm>
          <a:custGeom>
            <a:avLst/>
            <a:gdLst/>
            <a:ahLst/>
            <a:cxnLst/>
            <a:rect l="l" t="t" r="r" b="b"/>
            <a:pathLst>
              <a:path w="4473739" h="4100873">
                <a:moveTo>
                  <a:pt x="0" y="0"/>
                </a:moveTo>
                <a:lnTo>
                  <a:pt x="4473739" y="0"/>
                </a:lnTo>
                <a:lnTo>
                  <a:pt x="4473739" y="4100873"/>
                </a:lnTo>
                <a:lnTo>
                  <a:pt x="0" y="41008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44" t="-9376" r="-744" b="-10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2" name="Group 22"/>
          <p:cNvGrpSpPr/>
          <p:nvPr/>
        </p:nvGrpSpPr>
        <p:grpSpPr>
          <a:xfrm>
            <a:off x="11884638" y="3442596"/>
            <a:ext cx="4473739" cy="636748"/>
            <a:chOff x="0" y="0"/>
            <a:chExt cx="1178269" cy="1677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78269" cy="167703"/>
            </a:xfrm>
            <a:custGeom>
              <a:avLst/>
              <a:gdLst/>
              <a:ahLst/>
              <a:cxnLst/>
              <a:rect l="l" t="t" r="r" b="b"/>
              <a:pathLst>
                <a:path w="1178269" h="167703">
                  <a:moveTo>
                    <a:pt x="0" y="0"/>
                  </a:moveTo>
                  <a:lnTo>
                    <a:pt x="1178269" y="0"/>
                  </a:lnTo>
                  <a:lnTo>
                    <a:pt x="1178269" y="167703"/>
                  </a:lnTo>
                  <a:lnTo>
                    <a:pt x="0" y="167703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178269" cy="21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24"/>
                </a:lnSpc>
                <a:spcBef>
                  <a:spcPct val="0"/>
                </a:spcBef>
              </a:pPr>
              <a:r>
                <a:rPr lang="en-US" sz="2481" i="1" spc="24">
                  <a:solidFill>
                    <a:srgbClr val="FFFFFF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Target Audience #3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1884638" y="8180216"/>
            <a:ext cx="4473739" cy="1415331"/>
            <a:chOff x="0" y="0"/>
            <a:chExt cx="1178269" cy="37276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78269" cy="372762"/>
            </a:xfrm>
            <a:custGeom>
              <a:avLst/>
              <a:gdLst/>
              <a:ahLst/>
              <a:cxnLst/>
              <a:rect l="l" t="t" r="r" b="b"/>
              <a:pathLst>
                <a:path w="1178269" h="372762">
                  <a:moveTo>
                    <a:pt x="0" y="0"/>
                  </a:moveTo>
                  <a:lnTo>
                    <a:pt x="1178269" y="0"/>
                  </a:lnTo>
                  <a:lnTo>
                    <a:pt x="1178269" y="372762"/>
                  </a:lnTo>
                  <a:lnTo>
                    <a:pt x="0" y="372762"/>
                  </a:ln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1178269" cy="401337"/>
            </a:xfrm>
            <a:prstGeom prst="rect">
              <a:avLst/>
            </a:prstGeom>
          </p:spPr>
          <p:txBody>
            <a:bodyPr lIns="114300" tIns="114300" rIns="114300" bIns="114300" rtlCol="0" anchor="ctr"/>
            <a:lstStyle/>
            <a:p>
              <a:pPr marL="0" lvl="0" indent="0" algn="ctr">
                <a:lnSpc>
                  <a:spcPts val="2345"/>
                </a:lnSpc>
                <a:spcBef>
                  <a:spcPct val="0"/>
                </a:spcBef>
              </a:pPr>
              <a:r>
                <a:rPr lang="en-US" sz="1699" i="1" spc="16">
                  <a:solidFill>
                    <a:srgbClr val="FFFFFF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Hourly luggage holding after checkout.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15408481" y="-2153153"/>
            <a:ext cx="4116356" cy="4116356"/>
          </a:xfrm>
          <a:custGeom>
            <a:avLst/>
            <a:gdLst/>
            <a:ahLst/>
            <a:cxnLst/>
            <a:rect l="l" t="t" r="r" b="b"/>
            <a:pathLst>
              <a:path w="4116356" h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-2602379" y="0"/>
            <a:ext cx="3256087" cy="3256087"/>
          </a:xfrm>
          <a:custGeom>
            <a:avLst/>
            <a:gdLst/>
            <a:ahLst/>
            <a:cxnLst/>
            <a:rect l="l" t="t" r="r" b="b"/>
            <a:pathLst>
              <a:path w="3256087" h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92495" y="7573922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887962" y="5985119"/>
            <a:ext cx="2085109" cy="208510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560220" y="172818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-2262642" y="-3904566"/>
            <a:ext cx="8637895" cy="863789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461103" y="1342561"/>
            <a:ext cx="1164616" cy="1910409"/>
            <a:chOff x="0" y="0"/>
            <a:chExt cx="1451520" cy="2381040"/>
          </a:xfrm>
        </p:grpSpPr>
        <p:sp>
          <p:nvSpPr>
            <p:cNvPr id="11" name="Freeform 11"/>
            <p:cNvSpPr/>
            <p:nvPr/>
          </p:nvSpPr>
          <p:spPr>
            <a:xfrm>
              <a:off x="0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01480" y="1995347"/>
            <a:ext cx="325815" cy="605415"/>
            <a:chOff x="0" y="0"/>
            <a:chExt cx="406080" cy="754560"/>
          </a:xfrm>
        </p:grpSpPr>
        <p:sp>
          <p:nvSpPr>
            <p:cNvPr id="13" name="Freeform 13"/>
            <p:cNvSpPr/>
            <p:nvPr/>
          </p:nvSpPr>
          <p:spPr>
            <a:xfrm>
              <a:off x="0" y="-32385"/>
              <a:ext cx="446659" cy="842137"/>
            </a:xfrm>
            <a:custGeom>
              <a:avLst/>
              <a:gdLst/>
              <a:ahLst/>
              <a:cxnLst/>
              <a:rect l="l" t="t" r="r" b="b"/>
              <a:pathLst>
                <a:path w="446659" h="842137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907654" y="1519911"/>
            <a:ext cx="7760863" cy="1537801"/>
            <a:chOff x="0" y="0"/>
            <a:chExt cx="9672760" cy="191664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729671" cy="1963166"/>
            </a:xfrm>
            <a:custGeom>
              <a:avLst/>
              <a:gdLst/>
              <a:ahLst/>
              <a:cxnLst/>
              <a:rect l="l" t="t" r="r" b="b"/>
              <a:pathLst>
                <a:path w="9729671" h="1963166">
                  <a:moveTo>
                    <a:pt x="8480029" y="0"/>
                  </a:moveTo>
                  <a:lnTo>
                    <a:pt x="0" y="0"/>
                  </a:lnTo>
                  <a:lnTo>
                    <a:pt x="1098964" y="837565"/>
                  </a:lnTo>
                  <a:cubicBezTo>
                    <a:pt x="1150772" y="877062"/>
                    <a:pt x="1177426" y="929386"/>
                    <a:pt x="1177426" y="981583"/>
                  </a:cubicBezTo>
                  <a:cubicBezTo>
                    <a:pt x="1177426" y="1033780"/>
                    <a:pt x="1151605" y="1085596"/>
                    <a:pt x="1098964" y="1125601"/>
                  </a:cubicBezTo>
                  <a:lnTo>
                    <a:pt x="833" y="1963166"/>
                  </a:lnTo>
                  <a:lnTo>
                    <a:pt x="8479362" y="1963166"/>
                  </a:lnTo>
                  <a:lnTo>
                    <a:pt x="9729671" y="981583"/>
                  </a:lnTo>
                  <a:lnTo>
                    <a:pt x="8480029" y="0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914512" y="3230440"/>
            <a:ext cx="1165193" cy="1910409"/>
            <a:chOff x="0" y="0"/>
            <a:chExt cx="1452240" cy="2381040"/>
          </a:xfrm>
        </p:grpSpPr>
        <p:sp>
          <p:nvSpPr>
            <p:cNvPr id="17" name="Freeform 17"/>
            <p:cNvSpPr/>
            <p:nvPr/>
          </p:nvSpPr>
          <p:spPr>
            <a:xfrm>
              <a:off x="-19685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601958" y="3883226"/>
            <a:ext cx="325815" cy="605415"/>
            <a:chOff x="0" y="0"/>
            <a:chExt cx="406080" cy="754560"/>
          </a:xfrm>
        </p:grpSpPr>
        <p:sp>
          <p:nvSpPr>
            <p:cNvPr id="19" name="Freeform 19"/>
            <p:cNvSpPr/>
            <p:nvPr/>
          </p:nvSpPr>
          <p:spPr>
            <a:xfrm>
              <a:off x="-24257" y="-32385"/>
              <a:ext cx="447294" cy="842264"/>
            </a:xfrm>
            <a:custGeom>
              <a:avLst/>
              <a:gdLst/>
              <a:ahLst/>
              <a:cxnLst/>
              <a:rect l="l" t="t" r="r" b="b"/>
              <a:pathLst>
                <a:path w="447294" h="84226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065295" y="3414185"/>
            <a:ext cx="7753899" cy="1417177"/>
            <a:chOff x="0" y="0"/>
            <a:chExt cx="9664080" cy="17663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21540" cy="1812826"/>
            </a:xfrm>
            <a:custGeom>
              <a:avLst/>
              <a:gdLst/>
              <a:ahLst/>
              <a:cxnLst/>
              <a:rect l="l" t="t" r="r" b="b"/>
              <a:pathLst>
                <a:path w="9721540" h="1812826">
                  <a:moveTo>
                    <a:pt x="1266915" y="1812826"/>
                  </a:moveTo>
                  <a:lnTo>
                    <a:pt x="9721540" y="1812826"/>
                  </a:lnTo>
                  <a:lnTo>
                    <a:pt x="8641305" y="1037310"/>
                  </a:lnTo>
                  <a:cubicBezTo>
                    <a:pt x="8589564" y="1000911"/>
                    <a:pt x="8562944" y="952691"/>
                    <a:pt x="8562944" y="904588"/>
                  </a:cubicBezTo>
                  <a:cubicBezTo>
                    <a:pt x="8562944" y="856486"/>
                    <a:pt x="8588898" y="808734"/>
                    <a:pt x="8641305" y="771867"/>
                  </a:cubicBezTo>
                  <a:lnTo>
                    <a:pt x="9721031" y="0"/>
                  </a:lnTo>
                  <a:lnTo>
                    <a:pt x="1266915" y="0"/>
                  </a:lnTo>
                  <a:lnTo>
                    <a:pt x="0" y="904003"/>
                  </a:lnTo>
                  <a:lnTo>
                    <a:pt x="1266915" y="1812699"/>
                  </a:ln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Freeform 22"/>
          <p:cNvSpPr/>
          <p:nvPr/>
        </p:nvSpPr>
        <p:spPr>
          <a:xfrm>
            <a:off x="8897744" y="1819014"/>
            <a:ext cx="847584" cy="1009028"/>
          </a:xfrm>
          <a:custGeom>
            <a:avLst/>
            <a:gdLst/>
            <a:ahLst/>
            <a:cxnLst/>
            <a:rect l="l" t="t" r="r" b="b"/>
            <a:pathLst>
              <a:path w="847584" h="1009028">
                <a:moveTo>
                  <a:pt x="0" y="0"/>
                </a:moveTo>
                <a:lnTo>
                  <a:pt x="847584" y="0"/>
                </a:lnTo>
                <a:lnTo>
                  <a:pt x="847584" y="1009029"/>
                </a:lnTo>
                <a:lnTo>
                  <a:pt x="0" y="1009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7309182" y="5460012"/>
            <a:ext cx="1164616" cy="1910409"/>
            <a:chOff x="0" y="0"/>
            <a:chExt cx="1451520" cy="2381040"/>
          </a:xfrm>
        </p:grpSpPr>
        <p:sp>
          <p:nvSpPr>
            <p:cNvPr id="24" name="Freeform 24"/>
            <p:cNvSpPr/>
            <p:nvPr/>
          </p:nvSpPr>
          <p:spPr>
            <a:xfrm>
              <a:off x="0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449560" y="6112798"/>
            <a:ext cx="325815" cy="605415"/>
            <a:chOff x="0" y="0"/>
            <a:chExt cx="406080" cy="754560"/>
          </a:xfrm>
        </p:grpSpPr>
        <p:sp>
          <p:nvSpPr>
            <p:cNvPr id="26" name="Freeform 26"/>
            <p:cNvSpPr/>
            <p:nvPr/>
          </p:nvSpPr>
          <p:spPr>
            <a:xfrm>
              <a:off x="0" y="-32385"/>
              <a:ext cx="446659" cy="842137"/>
            </a:xfrm>
            <a:custGeom>
              <a:avLst/>
              <a:gdLst/>
              <a:ahLst/>
              <a:cxnLst/>
              <a:rect l="l" t="t" r="r" b="b"/>
              <a:pathLst>
                <a:path w="446659" h="842137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7755734" y="5637362"/>
            <a:ext cx="7730631" cy="1537801"/>
            <a:chOff x="0" y="0"/>
            <a:chExt cx="9635080" cy="191664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691991" cy="1963166"/>
            </a:xfrm>
            <a:custGeom>
              <a:avLst/>
              <a:gdLst/>
              <a:ahLst/>
              <a:cxnLst/>
              <a:rect l="l" t="t" r="r" b="b"/>
              <a:pathLst>
                <a:path w="9691991" h="1963166">
                  <a:moveTo>
                    <a:pt x="8446994" y="0"/>
                  </a:moveTo>
                  <a:lnTo>
                    <a:pt x="0" y="0"/>
                  </a:lnTo>
                  <a:lnTo>
                    <a:pt x="1094683" y="837565"/>
                  </a:lnTo>
                  <a:cubicBezTo>
                    <a:pt x="1146289" y="877062"/>
                    <a:pt x="1172839" y="929386"/>
                    <a:pt x="1172839" y="981583"/>
                  </a:cubicBezTo>
                  <a:cubicBezTo>
                    <a:pt x="1172839" y="1033780"/>
                    <a:pt x="1147119" y="1085596"/>
                    <a:pt x="1094683" y="1125601"/>
                  </a:cubicBezTo>
                  <a:lnTo>
                    <a:pt x="830" y="1963166"/>
                  </a:lnTo>
                  <a:lnTo>
                    <a:pt x="8446331" y="1963166"/>
                  </a:lnTo>
                  <a:lnTo>
                    <a:pt x="9691991" y="981583"/>
                  </a:lnTo>
                  <a:lnTo>
                    <a:pt x="8446994" y="0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762591" y="7347891"/>
            <a:ext cx="1165193" cy="1910409"/>
            <a:chOff x="0" y="0"/>
            <a:chExt cx="1452240" cy="2381040"/>
          </a:xfrm>
        </p:grpSpPr>
        <p:sp>
          <p:nvSpPr>
            <p:cNvPr id="30" name="Freeform 30"/>
            <p:cNvSpPr/>
            <p:nvPr/>
          </p:nvSpPr>
          <p:spPr>
            <a:xfrm>
              <a:off x="-19685" y="-19812"/>
              <a:ext cx="1474216" cy="2444877"/>
            </a:xfrm>
            <a:custGeom>
              <a:avLst/>
              <a:gdLst/>
              <a:ahLst/>
              <a:cxnLst/>
              <a:rect l="l" t="t" r="r" b="b"/>
              <a:pathLst>
                <a:path w="1474216" h="2444877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1450038" y="8000677"/>
            <a:ext cx="325815" cy="605415"/>
            <a:chOff x="0" y="0"/>
            <a:chExt cx="406080" cy="754560"/>
          </a:xfrm>
        </p:grpSpPr>
        <p:sp>
          <p:nvSpPr>
            <p:cNvPr id="32" name="Freeform 32"/>
            <p:cNvSpPr/>
            <p:nvPr/>
          </p:nvSpPr>
          <p:spPr>
            <a:xfrm>
              <a:off x="-24257" y="-32385"/>
              <a:ext cx="447294" cy="842264"/>
            </a:xfrm>
            <a:custGeom>
              <a:avLst/>
              <a:gdLst/>
              <a:ahLst/>
              <a:cxnLst/>
              <a:rect l="l" t="t" r="r" b="b"/>
              <a:pathLst>
                <a:path w="447294" h="84226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5153416" y="7525241"/>
            <a:ext cx="7753899" cy="1537801"/>
            <a:chOff x="0" y="0"/>
            <a:chExt cx="9664080" cy="191664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721540" cy="1963166"/>
            </a:xfrm>
            <a:custGeom>
              <a:avLst/>
              <a:gdLst/>
              <a:ahLst/>
              <a:cxnLst/>
              <a:rect l="l" t="t" r="r" b="b"/>
              <a:pathLst>
                <a:path w="9721540" h="1963166">
                  <a:moveTo>
                    <a:pt x="1266915" y="1963166"/>
                  </a:moveTo>
                  <a:lnTo>
                    <a:pt x="9721540" y="1963166"/>
                  </a:lnTo>
                  <a:lnTo>
                    <a:pt x="8641305" y="1125601"/>
                  </a:lnTo>
                  <a:cubicBezTo>
                    <a:pt x="8589564" y="1086104"/>
                    <a:pt x="8562944" y="1033780"/>
                    <a:pt x="8562944" y="981583"/>
                  </a:cubicBezTo>
                  <a:cubicBezTo>
                    <a:pt x="8562944" y="929386"/>
                    <a:pt x="8588898" y="877570"/>
                    <a:pt x="8641305" y="837565"/>
                  </a:cubicBezTo>
                  <a:lnTo>
                    <a:pt x="9721031" y="0"/>
                  </a:lnTo>
                  <a:lnTo>
                    <a:pt x="1266915" y="0"/>
                  </a:lnTo>
                  <a:lnTo>
                    <a:pt x="0" y="980948"/>
                  </a:lnTo>
                  <a:lnTo>
                    <a:pt x="1266915" y="1963039"/>
                  </a:lnTo>
                  <a:close/>
                </a:path>
              </a:pathLst>
            </a:custGeom>
            <a:solidFill>
              <a:srgbClr val="397D5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Freeform 35"/>
          <p:cNvSpPr/>
          <p:nvPr/>
        </p:nvSpPr>
        <p:spPr>
          <a:xfrm>
            <a:off x="10274580" y="3587033"/>
            <a:ext cx="976021" cy="1071481"/>
          </a:xfrm>
          <a:custGeom>
            <a:avLst/>
            <a:gdLst/>
            <a:ahLst/>
            <a:cxnLst/>
            <a:rect l="l" t="t" r="r" b="b"/>
            <a:pathLst>
              <a:path w="976021" h="1071481">
                <a:moveTo>
                  <a:pt x="0" y="0"/>
                </a:moveTo>
                <a:lnTo>
                  <a:pt x="976022" y="0"/>
                </a:lnTo>
                <a:lnTo>
                  <a:pt x="976022" y="1071481"/>
                </a:lnTo>
                <a:lnTo>
                  <a:pt x="0" y="10714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8707181" y="5957903"/>
            <a:ext cx="928806" cy="896720"/>
          </a:xfrm>
          <a:custGeom>
            <a:avLst/>
            <a:gdLst/>
            <a:ahLst/>
            <a:cxnLst/>
            <a:rect l="l" t="t" r="r" b="b"/>
            <a:pathLst>
              <a:path w="928806" h="896720">
                <a:moveTo>
                  <a:pt x="0" y="0"/>
                </a:moveTo>
                <a:lnTo>
                  <a:pt x="928806" y="0"/>
                </a:lnTo>
                <a:lnTo>
                  <a:pt x="928806" y="896719"/>
                </a:lnTo>
                <a:lnTo>
                  <a:pt x="0" y="896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10427387" y="7988322"/>
            <a:ext cx="877197" cy="877197"/>
          </a:xfrm>
          <a:custGeom>
            <a:avLst/>
            <a:gdLst/>
            <a:ahLst/>
            <a:cxnLst/>
            <a:rect l="l" t="t" r="r" b="b"/>
            <a:pathLst>
              <a:path w="877197" h="877197">
                <a:moveTo>
                  <a:pt x="0" y="0"/>
                </a:moveTo>
                <a:lnTo>
                  <a:pt x="877197" y="0"/>
                </a:lnTo>
                <a:lnTo>
                  <a:pt x="877197" y="877197"/>
                </a:lnTo>
                <a:lnTo>
                  <a:pt x="0" y="8771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TextBox 38"/>
          <p:cNvSpPr txBox="1"/>
          <p:nvPr/>
        </p:nvSpPr>
        <p:spPr>
          <a:xfrm>
            <a:off x="324380" y="388081"/>
            <a:ext cx="5605439" cy="2101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06"/>
              </a:lnSpc>
              <a:spcBef>
                <a:spcPct val="0"/>
              </a:spcBef>
            </a:pPr>
            <a:r>
              <a:rPr lang="en-US" sz="5946" spc="58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Value Proposition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713584" y="1675054"/>
            <a:ext cx="3636065" cy="1575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6430" lvl="1" indent="-168215" algn="just">
              <a:lnSpc>
                <a:spcPts val="2150"/>
              </a:lnSpc>
              <a:buFont typeface="Arial"/>
              <a:buChar char="•"/>
            </a:pPr>
            <a:r>
              <a:rPr lang="en-US" sz="1558" spc="15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All lockers are monitored and insured.</a:t>
            </a:r>
          </a:p>
          <a:p>
            <a:pPr marL="336430" lvl="1" indent="-168215" algn="just">
              <a:lnSpc>
                <a:spcPts val="2150"/>
              </a:lnSpc>
              <a:buFont typeface="Arial"/>
              <a:buChar char="•"/>
            </a:pPr>
            <a:r>
              <a:rPr lang="en-US" sz="1558" spc="15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Customers feel safe keeping their belongings with us.</a:t>
            </a:r>
          </a:p>
          <a:p>
            <a:pPr marL="0" lvl="0" indent="0" algn="l">
              <a:lnSpc>
                <a:spcPts val="2012"/>
              </a:lnSpc>
              <a:spcBef>
                <a:spcPct val="0"/>
              </a:spcBef>
            </a:pPr>
            <a:endParaRPr lang="en-US" sz="1558" spc="15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6363363" y="1881047"/>
            <a:ext cx="979531" cy="770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079705" y="3743163"/>
            <a:ext cx="979531" cy="770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561664" y="5792505"/>
            <a:ext cx="3636065" cy="148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4840" lvl="1" indent="-157420" algn="just">
              <a:lnSpc>
                <a:spcPts val="2012"/>
              </a:lnSpc>
              <a:buFont typeface="Arial"/>
              <a:buChar char="•"/>
            </a:pPr>
            <a:r>
              <a:rPr lang="en-US" sz="1458" spc="14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Lockers are placed in smart locations — near universities, hostels, and transport terminals.</a:t>
            </a:r>
          </a:p>
          <a:p>
            <a:pPr marL="314840" lvl="1" indent="-157420" algn="just">
              <a:lnSpc>
                <a:spcPts val="2012"/>
              </a:lnSpc>
              <a:buFont typeface="Arial"/>
              <a:buChar char="•"/>
            </a:pPr>
            <a:r>
              <a:rPr lang="en-US" sz="1458" spc="14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Easy for users to find and use.</a:t>
            </a:r>
          </a:p>
          <a:p>
            <a:pPr marL="0" lvl="0" indent="0" algn="just">
              <a:lnSpc>
                <a:spcPts val="2012"/>
              </a:lnSpc>
              <a:spcBef>
                <a:spcPct val="0"/>
              </a:spcBef>
            </a:pPr>
            <a:endParaRPr lang="en-US" sz="1458" spc="14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211443" y="5998498"/>
            <a:ext cx="979531" cy="770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079705" y="7860614"/>
            <a:ext cx="979531" cy="770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109263" y="3499839"/>
            <a:ext cx="3636065" cy="148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4839" lvl="1" indent="-157419" algn="just">
              <a:lnSpc>
                <a:spcPts val="2012"/>
              </a:lnSpc>
              <a:buFont typeface="Arial"/>
              <a:buChar char="•"/>
            </a:pPr>
            <a:r>
              <a:rPr lang="en-US" sz="1458" spc="14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 offer multiple options: hourly, daily, or monthly storage.</a:t>
            </a:r>
          </a:p>
          <a:p>
            <a:pPr marL="314839" lvl="1" indent="-157419" algn="just">
              <a:lnSpc>
                <a:spcPts val="2012"/>
              </a:lnSpc>
              <a:buFont typeface="Arial"/>
              <a:buChar char="•"/>
            </a:pPr>
            <a:r>
              <a:rPr lang="en-US" sz="1458" spc="14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Users choose what suits them best.</a:t>
            </a:r>
          </a:p>
          <a:p>
            <a:pPr marL="0" lvl="0" indent="0" algn="just">
              <a:lnSpc>
                <a:spcPts val="2012"/>
              </a:lnSpc>
              <a:spcBef>
                <a:spcPct val="0"/>
              </a:spcBef>
            </a:pPr>
            <a:endParaRPr lang="en-US" sz="1458" spc="14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6152292" y="7672064"/>
            <a:ext cx="3636065" cy="148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4839" lvl="1" indent="-157419" algn="just">
              <a:lnSpc>
                <a:spcPts val="2012"/>
              </a:lnSpc>
              <a:buFont typeface="Arial"/>
              <a:buChar char="•"/>
            </a:pPr>
            <a:r>
              <a:rPr lang="en-US" sz="1458" spc="14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We’re starting at Bahria University, which has over 20,000 students.</a:t>
            </a:r>
          </a:p>
          <a:p>
            <a:pPr marL="314839" lvl="1" indent="-157419" algn="just">
              <a:lnSpc>
                <a:spcPts val="2012"/>
              </a:lnSpc>
              <a:buFont typeface="Arial"/>
              <a:buChar char="•"/>
            </a:pPr>
            <a:r>
              <a:rPr lang="en-US" sz="1458" spc="14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great place to launch and test our service.</a:t>
            </a:r>
          </a:p>
          <a:p>
            <a:pPr marL="0" lvl="0" indent="0" algn="just">
              <a:lnSpc>
                <a:spcPts val="2012"/>
              </a:lnSpc>
              <a:spcBef>
                <a:spcPct val="0"/>
              </a:spcBef>
            </a:pPr>
            <a:endParaRPr lang="en-US" sz="1458" spc="14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0242" y="0"/>
            <a:ext cx="14841463" cy="10287000"/>
          </a:xfrm>
          <a:custGeom>
            <a:avLst/>
            <a:gdLst/>
            <a:ahLst/>
            <a:cxnLst/>
            <a:rect l="l" t="t" r="r" b="b"/>
            <a:pathLst>
              <a:path w="14841463" h="10287000">
                <a:moveTo>
                  <a:pt x="0" y="0"/>
                </a:moveTo>
                <a:lnTo>
                  <a:pt x="14841463" y="0"/>
                </a:lnTo>
                <a:lnTo>
                  <a:pt x="1484146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712" t="-1659" r="-15712" b="-499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91703" y="334908"/>
            <a:ext cx="4193516" cy="1653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78"/>
              </a:lnSpc>
              <a:spcBef>
                <a:spcPct val="0"/>
              </a:spcBef>
            </a:pPr>
            <a:r>
              <a:rPr lang="en-US" sz="4694" spc="460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SWOT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82178" y="2394843"/>
            <a:ext cx="4193516" cy="628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70"/>
              </a:lnSpc>
              <a:spcBef>
                <a:spcPct val="0"/>
              </a:spcBef>
            </a:pPr>
            <a:r>
              <a:rPr lang="en-US" sz="1862" spc="182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Clarify the project's overall objectives and goals.</a:t>
            </a:r>
          </a:p>
        </p:txBody>
      </p:sp>
      <p:sp>
        <p:nvSpPr>
          <p:cNvPr id="4" name="Freeform 4"/>
          <p:cNvSpPr/>
          <p:nvPr/>
        </p:nvSpPr>
        <p:spPr>
          <a:xfrm>
            <a:off x="16322124" y="7754894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>
                <a:moveTo>
                  <a:pt x="0" y="0"/>
                </a:moveTo>
                <a:lnTo>
                  <a:pt x="4118443" y="0"/>
                </a:lnTo>
                <a:lnTo>
                  <a:pt x="4118443" y="3654183"/>
                </a:lnTo>
                <a:lnTo>
                  <a:pt x="0" y="3654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2059222" y="-798391"/>
            <a:ext cx="4118443" cy="3654183"/>
          </a:xfrm>
          <a:custGeom>
            <a:avLst/>
            <a:gdLst/>
            <a:ahLst/>
            <a:cxnLst/>
            <a:rect l="l" t="t" r="r" b="b"/>
            <a:pathLst>
              <a:path w="4118443" h="3654183">
                <a:moveTo>
                  <a:pt x="4118444" y="3654182"/>
                </a:moveTo>
                <a:lnTo>
                  <a:pt x="0" y="3654182"/>
                </a:lnTo>
                <a:lnTo>
                  <a:pt x="0" y="0"/>
                </a:lnTo>
                <a:lnTo>
                  <a:pt x="4118444" y="0"/>
                </a:lnTo>
                <a:lnTo>
                  <a:pt x="4118444" y="365418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417351" y="3627914"/>
            <a:ext cx="4935822" cy="562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63"/>
              </a:lnSpc>
            </a:pPr>
            <a:r>
              <a:rPr lang="en-US" sz="1639" spc="16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Tech-driven, secure lockers, addressing to underserve segments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2178" y="3252411"/>
            <a:ext cx="3465904" cy="376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318" b="1" spc="227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Strengths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2178" y="5186166"/>
            <a:ext cx="5445396" cy="60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96"/>
              </a:lnSpc>
              <a:spcBef>
                <a:spcPct val="0"/>
              </a:spcBef>
            </a:pPr>
            <a:r>
              <a:rPr lang="en-US" sz="1809" spc="177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Low brand awareness, Costly app development,Relies on 3rd party.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82178" y="4783522"/>
            <a:ext cx="3465904" cy="376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318" b="1" spc="227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Weakness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33455" y="6767587"/>
            <a:ext cx="5284570" cy="902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22"/>
              </a:lnSpc>
            </a:pPr>
            <a:r>
              <a:rPr lang="en-US" sz="1755" spc="172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Immature market, high tech-driven gens</a:t>
            </a:r>
          </a:p>
          <a:p>
            <a:pPr algn="just">
              <a:lnSpc>
                <a:spcPts val="2422"/>
              </a:lnSpc>
            </a:pPr>
            <a:r>
              <a:rPr lang="en-US" sz="1755" spc="172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The market is still new — not many similar services exist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82178" y="6313701"/>
            <a:ext cx="3465904" cy="376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318" b="1" spc="227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Opportunities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82178" y="8493691"/>
            <a:ext cx="4482343" cy="764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US" sz="1489" spc="14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Copycat startups,institutional resistance.</a:t>
            </a:r>
          </a:p>
          <a:p>
            <a:pPr marL="0" lvl="0" indent="0" algn="l">
              <a:lnSpc>
                <a:spcPts val="2055"/>
              </a:lnSpc>
              <a:spcBef>
                <a:spcPct val="0"/>
              </a:spcBef>
            </a:pPr>
            <a:r>
              <a:rPr lang="en-US" sz="1489" u="none" spc="145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Other startups may copy the idea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82178" y="8019885"/>
            <a:ext cx="3465904" cy="376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99"/>
              </a:lnSpc>
              <a:spcBef>
                <a:spcPct val="0"/>
              </a:spcBef>
            </a:pPr>
            <a:r>
              <a:rPr lang="en-US" sz="2318" b="1" spc="227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Threat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633" b="-1263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-3433346" y="0"/>
            <a:ext cx="7602505" cy="6745495"/>
          </a:xfrm>
          <a:custGeom>
            <a:avLst/>
            <a:gdLst/>
            <a:ahLst/>
            <a:cxnLst/>
            <a:rect l="l" t="t" r="r" b="b"/>
            <a:pathLst>
              <a:path w="7602505" h="6745495">
                <a:moveTo>
                  <a:pt x="7602505" y="6745495"/>
                </a:moveTo>
                <a:lnTo>
                  <a:pt x="0" y="6745495"/>
                </a:lnTo>
                <a:lnTo>
                  <a:pt x="0" y="0"/>
                </a:lnTo>
                <a:lnTo>
                  <a:pt x="7602505" y="0"/>
                </a:lnTo>
                <a:lnTo>
                  <a:pt x="7602505" y="674549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4910006" y="3372748"/>
            <a:ext cx="7602505" cy="6745495"/>
          </a:xfrm>
          <a:custGeom>
            <a:avLst/>
            <a:gdLst/>
            <a:ahLst/>
            <a:cxnLst/>
            <a:rect l="l" t="t" r="r" b="b"/>
            <a:pathLst>
              <a:path w="7602505" h="6745495">
                <a:moveTo>
                  <a:pt x="7602506" y="0"/>
                </a:moveTo>
                <a:lnTo>
                  <a:pt x="0" y="0"/>
                </a:lnTo>
                <a:lnTo>
                  <a:pt x="0" y="6745495"/>
                </a:lnTo>
                <a:lnTo>
                  <a:pt x="7602506" y="6745495"/>
                </a:lnTo>
                <a:lnTo>
                  <a:pt x="7602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1752" y="5498753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19" y="0"/>
                </a:lnTo>
                <a:lnTo>
                  <a:pt x="4687319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840551" y="5349252"/>
            <a:ext cx="3135565" cy="2720977"/>
            <a:chOff x="0" y="0"/>
            <a:chExt cx="1314705" cy="11408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14705" cy="1140873"/>
            </a:xfrm>
            <a:custGeom>
              <a:avLst/>
              <a:gdLst/>
              <a:ahLst/>
              <a:cxnLst/>
              <a:rect l="l" t="t" r="r" b="b"/>
              <a:pathLst>
                <a:path w="1314705" h="1140873">
                  <a:moveTo>
                    <a:pt x="657353" y="0"/>
                  </a:moveTo>
                  <a:cubicBezTo>
                    <a:pt x="294307" y="0"/>
                    <a:pt x="0" y="255393"/>
                    <a:pt x="0" y="570437"/>
                  </a:cubicBezTo>
                  <a:cubicBezTo>
                    <a:pt x="0" y="885480"/>
                    <a:pt x="294307" y="1140873"/>
                    <a:pt x="657353" y="1140873"/>
                  </a:cubicBezTo>
                  <a:cubicBezTo>
                    <a:pt x="1020398" y="1140873"/>
                    <a:pt x="1314705" y="885480"/>
                    <a:pt x="1314705" y="570437"/>
                  </a:cubicBezTo>
                  <a:cubicBezTo>
                    <a:pt x="1314705" y="255393"/>
                    <a:pt x="1020398" y="0"/>
                    <a:pt x="657353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3254" y="87907"/>
              <a:ext cx="1068198" cy="946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1560220" y="1728186"/>
            <a:ext cx="4687320" cy="4687320"/>
          </a:xfrm>
          <a:custGeom>
            <a:avLst/>
            <a:gdLst/>
            <a:ahLst/>
            <a:cxnLst/>
            <a:rect l="l" t="t" r="r" b="b"/>
            <a:pathLst>
              <a:path w="4687320" h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-2262642" y="-3904566"/>
            <a:ext cx="8637895" cy="863789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747792" y="1741356"/>
            <a:ext cx="847584" cy="1009028"/>
          </a:xfrm>
          <a:custGeom>
            <a:avLst/>
            <a:gdLst/>
            <a:ahLst/>
            <a:cxnLst/>
            <a:rect l="l" t="t" r="r" b="b"/>
            <a:pathLst>
              <a:path w="847584" h="1009028">
                <a:moveTo>
                  <a:pt x="0" y="0"/>
                </a:moveTo>
                <a:lnTo>
                  <a:pt x="847584" y="0"/>
                </a:lnTo>
                <a:lnTo>
                  <a:pt x="847584" y="1009028"/>
                </a:lnTo>
                <a:lnTo>
                  <a:pt x="0" y="1009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274580" y="3587033"/>
            <a:ext cx="976021" cy="1071481"/>
          </a:xfrm>
          <a:custGeom>
            <a:avLst/>
            <a:gdLst/>
            <a:ahLst/>
            <a:cxnLst/>
            <a:rect l="l" t="t" r="r" b="b"/>
            <a:pathLst>
              <a:path w="976021" h="1071481">
                <a:moveTo>
                  <a:pt x="0" y="0"/>
                </a:moveTo>
                <a:lnTo>
                  <a:pt x="976022" y="0"/>
                </a:lnTo>
                <a:lnTo>
                  <a:pt x="976022" y="1071481"/>
                </a:lnTo>
                <a:lnTo>
                  <a:pt x="0" y="10714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0427387" y="7988322"/>
            <a:ext cx="877197" cy="877197"/>
          </a:xfrm>
          <a:custGeom>
            <a:avLst/>
            <a:gdLst/>
            <a:ahLst/>
            <a:cxnLst/>
            <a:rect l="l" t="t" r="r" b="b"/>
            <a:pathLst>
              <a:path w="877197" h="877197">
                <a:moveTo>
                  <a:pt x="0" y="0"/>
                </a:moveTo>
                <a:lnTo>
                  <a:pt x="877197" y="0"/>
                </a:lnTo>
                <a:lnTo>
                  <a:pt x="877197" y="877197"/>
                </a:lnTo>
                <a:lnTo>
                  <a:pt x="0" y="8771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6226572" y="2815508"/>
            <a:ext cx="1195338" cy="119533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226572" y="4733328"/>
            <a:ext cx="1231848" cy="123184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74625"/>
              <a:ext cx="711200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9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24380" y="388081"/>
            <a:ext cx="5605439" cy="2101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06"/>
              </a:lnSpc>
              <a:spcBef>
                <a:spcPct val="0"/>
              </a:spcBef>
            </a:pPr>
            <a:r>
              <a:rPr lang="en-US" sz="5946" spc="58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Marketing Strategy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52292" y="7672064"/>
            <a:ext cx="3636065" cy="1481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14839" lvl="1" indent="-157419" algn="just">
              <a:lnSpc>
                <a:spcPts val="2012"/>
              </a:lnSpc>
              <a:buFont typeface="Arial"/>
              <a:buChar char="•"/>
            </a:pPr>
            <a:r>
              <a:rPr lang="en-US" sz="1458" spc="14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We’re starting at Bahria University, which has over 20,000 students.</a:t>
            </a:r>
          </a:p>
          <a:p>
            <a:pPr marL="314839" lvl="1" indent="-157419" algn="just">
              <a:lnSpc>
                <a:spcPts val="2012"/>
              </a:lnSpc>
              <a:buFont typeface="Arial"/>
              <a:buChar char="•"/>
            </a:pPr>
            <a:r>
              <a:rPr lang="en-US" sz="1458" spc="14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great place to launch and test our service.</a:t>
            </a:r>
          </a:p>
          <a:p>
            <a:pPr marL="0" lvl="0" indent="0" algn="just">
              <a:lnSpc>
                <a:spcPts val="2012"/>
              </a:lnSpc>
              <a:spcBef>
                <a:spcPct val="0"/>
              </a:spcBef>
            </a:pPr>
            <a:endParaRPr lang="en-US" sz="1458" spc="142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482909" y="2451717"/>
            <a:ext cx="3395662" cy="909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2705" b="1" spc="265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Digital channels:</a:t>
            </a:r>
          </a:p>
          <a:p>
            <a:pPr algn="ctr">
              <a:lnSpc>
                <a:spcPts val="3733"/>
              </a:lnSpc>
              <a:spcBef>
                <a:spcPct val="0"/>
              </a:spcBef>
            </a:pPr>
            <a:endParaRPr lang="en-US" sz="2705" b="1" spc="265">
              <a:solidFill>
                <a:srgbClr val="397D5A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208862" y="2841524"/>
            <a:ext cx="10263485" cy="1212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endParaRPr/>
          </a:p>
          <a:p>
            <a:pPr marL="522080" lvl="1" indent="-261040" algn="just">
              <a:lnSpc>
                <a:spcPts val="3337"/>
              </a:lnSpc>
              <a:buFont typeface="Arial"/>
              <a:buChar char="•"/>
            </a:pPr>
            <a:r>
              <a:rPr lang="en-US" sz="2418" b="1" spc="236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Facebook, Instagram, YouTube Shorts, SEO, and Email</a:t>
            </a:r>
          </a:p>
          <a:p>
            <a:pPr algn="just">
              <a:lnSpc>
                <a:spcPts val="3337"/>
              </a:lnSpc>
              <a:spcBef>
                <a:spcPct val="0"/>
              </a:spcBef>
            </a:pPr>
            <a:endParaRPr lang="en-US" sz="2418" b="1" spc="236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370470" y="4358293"/>
            <a:ext cx="3019723" cy="821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7"/>
              </a:lnSpc>
            </a:pPr>
            <a:r>
              <a:rPr lang="en-US" sz="2418" b="1" spc="236">
                <a:solidFill>
                  <a:srgbClr val="397D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Offline methods:</a:t>
            </a:r>
          </a:p>
          <a:p>
            <a:pPr algn="ctr">
              <a:lnSpc>
                <a:spcPts val="3337"/>
              </a:lnSpc>
              <a:spcBef>
                <a:spcPct val="0"/>
              </a:spcBef>
            </a:pPr>
            <a:endParaRPr lang="en-US" sz="2418" b="1" spc="236">
              <a:solidFill>
                <a:srgbClr val="397D5A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482909" y="5105400"/>
            <a:ext cx="10254793" cy="874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5838" lvl="1" indent="-277919" algn="just">
              <a:lnSpc>
                <a:spcPts val="3552"/>
              </a:lnSpc>
              <a:buFont typeface="Arial"/>
              <a:buChar char="•"/>
            </a:pPr>
            <a:r>
              <a:rPr lang="en-US" sz="2574" b="1" spc="252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Flyers in universities, booths, and partnerships with hostels</a:t>
            </a:r>
          </a:p>
        </p:txBody>
      </p:sp>
      <p:sp>
        <p:nvSpPr>
          <p:cNvPr id="25" name="Freeform 25"/>
          <p:cNvSpPr/>
          <p:nvPr/>
        </p:nvSpPr>
        <p:spPr>
          <a:xfrm>
            <a:off x="0" y="6303847"/>
            <a:ext cx="18288000" cy="3977476"/>
          </a:xfrm>
          <a:custGeom>
            <a:avLst/>
            <a:gdLst/>
            <a:ahLst/>
            <a:cxnLst/>
            <a:rect l="l" t="t" r="r" b="b"/>
            <a:pathLst>
              <a:path w="18288000" h="3977476">
                <a:moveTo>
                  <a:pt x="0" y="0"/>
                </a:moveTo>
                <a:lnTo>
                  <a:pt x="18288000" y="0"/>
                </a:lnTo>
                <a:lnTo>
                  <a:pt x="18288000" y="3977476"/>
                </a:lnTo>
                <a:lnTo>
                  <a:pt x="0" y="3977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78609" b="-87943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9551719" cy="5372843"/>
            <a:chOff x="0" y="0"/>
            <a:chExt cx="6089457" cy="34253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89457" cy="3425320"/>
            </a:xfrm>
            <a:custGeom>
              <a:avLst/>
              <a:gdLst/>
              <a:ahLst/>
              <a:cxnLst/>
              <a:rect l="l" t="t" r="r" b="b"/>
              <a:pathLst>
                <a:path w="6089457" h="3425320">
                  <a:moveTo>
                    <a:pt x="0" y="3425320"/>
                  </a:moveTo>
                  <a:lnTo>
                    <a:pt x="0" y="0"/>
                  </a:lnTo>
                  <a:lnTo>
                    <a:pt x="6089457" y="0"/>
                  </a:lnTo>
                  <a:cubicBezTo>
                    <a:pt x="4059638" y="1141773"/>
                    <a:pt x="2029819" y="2283546"/>
                    <a:pt x="0" y="3425320"/>
                  </a:cubicBezTo>
                  <a:close/>
                </a:path>
              </a:pathLst>
            </a:custGeom>
            <a:solidFill>
              <a:srgbClr val="F9D54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6089457" cy="3425320"/>
            </a:xfrm>
            <a:custGeom>
              <a:avLst/>
              <a:gdLst/>
              <a:ahLst/>
              <a:cxnLst/>
              <a:rect l="l" t="t" r="r" b="b"/>
              <a:pathLst>
                <a:path w="6089457" h="3425320">
                  <a:moveTo>
                    <a:pt x="0" y="3425320"/>
                  </a:moveTo>
                  <a:lnTo>
                    <a:pt x="0" y="0"/>
                  </a:lnTo>
                  <a:lnTo>
                    <a:pt x="6089457" y="0"/>
                  </a:lnTo>
                  <a:cubicBezTo>
                    <a:pt x="4059638" y="1141773"/>
                    <a:pt x="2029819" y="2283546"/>
                    <a:pt x="0" y="3425320"/>
                  </a:cubicBezTo>
                  <a:close/>
                </a:path>
              </a:pathLst>
            </a:custGeom>
            <a:blipFill>
              <a:blip r:embed="rId2"/>
              <a:stretch>
                <a:fillRect t="-83416" b="-8341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 rot="-1660488">
            <a:off x="-4233206" y="5189176"/>
            <a:ext cx="8282376" cy="404757"/>
            <a:chOff x="0" y="0"/>
            <a:chExt cx="2181367" cy="1066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81366" cy="106603"/>
            </a:xfrm>
            <a:custGeom>
              <a:avLst/>
              <a:gdLst/>
              <a:ahLst/>
              <a:cxnLst/>
              <a:rect l="l" t="t" r="r" b="b"/>
              <a:pathLst>
                <a:path w="2181366" h="106603">
                  <a:moveTo>
                    <a:pt x="0" y="0"/>
                  </a:moveTo>
                  <a:lnTo>
                    <a:pt x="2181366" y="0"/>
                  </a:lnTo>
                  <a:lnTo>
                    <a:pt x="2181366" y="106603"/>
                  </a:lnTo>
                  <a:lnTo>
                    <a:pt x="0" y="106603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181367" cy="1256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747322">
            <a:off x="3921959" y="1003562"/>
            <a:ext cx="8282376" cy="111180"/>
            <a:chOff x="0" y="0"/>
            <a:chExt cx="2181367" cy="292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81366" cy="29282"/>
            </a:xfrm>
            <a:custGeom>
              <a:avLst/>
              <a:gdLst/>
              <a:ahLst/>
              <a:cxnLst/>
              <a:rect l="l" t="t" r="r" b="b"/>
              <a:pathLst>
                <a:path w="2181366" h="29282">
                  <a:moveTo>
                    <a:pt x="0" y="0"/>
                  </a:moveTo>
                  <a:lnTo>
                    <a:pt x="2181366" y="0"/>
                  </a:lnTo>
                  <a:lnTo>
                    <a:pt x="2181366" y="29282"/>
                  </a:lnTo>
                  <a:lnTo>
                    <a:pt x="0" y="29282"/>
                  </a:ln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2181367" cy="48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691275" y="2179745"/>
            <a:ext cx="4486336" cy="1594049"/>
            <a:chOff x="0" y="0"/>
            <a:chExt cx="4073040" cy="14472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73017" cy="1447165"/>
            </a:xfrm>
            <a:custGeom>
              <a:avLst/>
              <a:gdLst/>
              <a:ahLst/>
              <a:cxnLst/>
              <a:rect l="l" t="t" r="r" b="b"/>
              <a:pathLst>
                <a:path w="4073017" h="1447165">
                  <a:moveTo>
                    <a:pt x="3349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49244" y="1447165"/>
                    <a:pt x="3349244" y="1447165"/>
                    <a:pt x="3349244" y="1447165"/>
                  </a:cubicBezTo>
                  <a:cubicBezTo>
                    <a:pt x="3747897" y="1447165"/>
                    <a:pt x="4073017" y="1122172"/>
                    <a:pt x="4073017" y="723519"/>
                  </a:cubicBezTo>
                  <a:cubicBezTo>
                    <a:pt x="4073017" y="324866"/>
                    <a:pt x="3747897" y="0"/>
                    <a:pt x="3349244" y="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638092" y="1512782"/>
            <a:ext cx="2264977" cy="2263391"/>
            <a:chOff x="0" y="0"/>
            <a:chExt cx="2056320" cy="205488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56384" cy="2054860"/>
            </a:xfrm>
            <a:custGeom>
              <a:avLst/>
              <a:gdLst/>
              <a:ahLst/>
              <a:cxnLst/>
              <a:rect l="l" t="t" r="r" b="b"/>
              <a:pathLst>
                <a:path w="2056384" h="2054860">
                  <a:moveTo>
                    <a:pt x="0" y="1027430"/>
                  </a:moveTo>
                  <a:cubicBezTo>
                    <a:pt x="0" y="459994"/>
                    <a:pt x="460375" y="0"/>
                    <a:pt x="1028192" y="0"/>
                  </a:cubicBezTo>
                  <a:cubicBezTo>
                    <a:pt x="1596009" y="0"/>
                    <a:pt x="2056384" y="459994"/>
                    <a:pt x="2056384" y="1027430"/>
                  </a:cubicBezTo>
                  <a:cubicBezTo>
                    <a:pt x="2056384" y="1594866"/>
                    <a:pt x="1596009" y="2054860"/>
                    <a:pt x="1028192" y="2054860"/>
                  </a:cubicBezTo>
                  <a:cubicBezTo>
                    <a:pt x="460375" y="2054860"/>
                    <a:pt x="0" y="1594866"/>
                    <a:pt x="0" y="1027430"/>
                  </a:cubicBez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928304" y="4033124"/>
            <a:ext cx="4490302" cy="1596428"/>
            <a:chOff x="0" y="0"/>
            <a:chExt cx="4076640" cy="144936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76573" cy="1449324"/>
            </a:xfrm>
            <a:custGeom>
              <a:avLst/>
              <a:gdLst/>
              <a:ahLst/>
              <a:cxnLst/>
              <a:rect l="l" t="t" r="r" b="b"/>
              <a:pathLst>
                <a:path w="4076573" h="1449324">
                  <a:moveTo>
                    <a:pt x="3352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9324"/>
                    <a:pt x="0" y="1449324"/>
                    <a:pt x="0" y="1449324"/>
                  </a:cubicBezTo>
                  <a:cubicBezTo>
                    <a:pt x="3352165" y="1449324"/>
                    <a:pt x="3352165" y="1449324"/>
                    <a:pt x="3352165" y="1449324"/>
                  </a:cubicBezTo>
                  <a:cubicBezTo>
                    <a:pt x="3751199" y="1449324"/>
                    <a:pt x="4076573" y="1123823"/>
                    <a:pt x="4076573" y="724662"/>
                  </a:cubicBezTo>
                  <a:cubicBezTo>
                    <a:pt x="4076573" y="325501"/>
                    <a:pt x="3751199" y="0"/>
                    <a:pt x="3352165" y="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871949" y="3363782"/>
            <a:ext cx="2267356" cy="2265770"/>
            <a:chOff x="0" y="0"/>
            <a:chExt cx="2058480" cy="20570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058416" cy="2057146"/>
            </a:xfrm>
            <a:custGeom>
              <a:avLst/>
              <a:gdLst/>
              <a:ahLst/>
              <a:cxnLst/>
              <a:rect l="l" t="t" r="r" b="b"/>
              <a:pathLst>
                <a:path w="2058416" h="2057146">
                  <a:moveTo>
                    <a:pt x="0" y="1028573"/>
                  </a:moveTo>
                  <a:cubicBezTo>
                    <a:pt x="0" y="460502"/>
                    <a:pt x="460756" y="0"/>
                    <a:pt x="1029208" y="0"/>
                  </a:cubicBezTo>
                  <a:cubicBezTo>
                    <a:pt x="1597660" y="0"/>
                    <a:pt x="2058416" y="460502"/>
                    <a:pt x="2058416" y="1028573"/>
                  </a:cubicBezTo>
                  <a:cubicBezTo>
                    <a:pt x="2058416" y="1596644"/>
                    <a:pt x="1597660" y="2057146"/>
                    <a:pt x="1029208" y="2057146"/>
                  </a:cubicBezTo>
                  <a:cubicBezTo>
                    <a:pt x="460756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190711" y="5888883"/>
            <a:ext cx="4489509" cy="1594842"/>
            <a:chOff x="0" y="0"/>
            <a:chExt cx="4075920" cy="144792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075811" cy="1447927"/>
            </a:xfrm>
            <a:custGeom>
              <a:avLst/>
              <a:gdLst/>
              <a:ahLst/>
              <a:cxnLst/>
              <a:rect l="l" t="t" r="r" b="b"/>
              <a:pathLst>
                <a:path w="4075811" h="1447927">
                  <a:moveTo>
                    <a:pt x="335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927"/>
                    <a:pt x="0" y="1447927"/>
                    <a:pt x="0" y="1447927"/>
                  </a:cubicBezTo>
                  <a:cubicBezTo>
                    <a:pt x="3351530" y="1447927"/>
                    <a:pt x="3351530" y="1447927"/>
                    <a:pt x="3351530" y="1447927"/>
                  </a:cubicBezTo>
                  <a:cubicBezTo>
                    <a:pt x="3750564" y="1447927"/>
                    <a:pt x="4075811" y="1122807"/>
                    <a:pt x="4075811" y="724027"/>
                  </a:cubicBezTo>
                  <a:cubicBezTo>
                    <a:pt x="4075811" y="325247"/>
                    <a:pt x="3750564" y="0"/>
                    <a:pt x="3351530" y="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001122" y="5217162"/>
            <a:ext cx="2264184" cy="2264184"/>
            <a:chOff x="0" y="0"/>
            <a:chExt cx="2055600" cy="2055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055622" cy="2055622"/>
            </a:xfrm>
            <a:custGeom>
              <a:avLst/>
              <a:gdLst/>
              <a:ahLst/>
              <a:cxnLst/>
              <a:rect l="l" t="t" r="r" b="b"/>
              <a:pathLst>
                <a:path w="2055622" h="2055622">
                  <a:moveTo>
                    <a:pt x="0" y="1027811"/>
                  </a:moveTo>
                  <a:cubicBezTo>
                    <a:pt x="0" y="460121"/>
                    <a:pt x="460121" y="0"/>
                    <a:pt x="1027811" y="0"/>
                  </a:cubicBezTo>
                  <a:cubicBezTo>
                    <a:pt x="1595501" y="0"/>
                    <a:pt x="2055622" y="460121"/>
                    <a:pt x="2055622" y="1027811"/>
                  </a:cubicBezTo>
                  <a:cubicBezTo>
                    <a:pt x="2055622" y="1595501"/>
                    <a:pt x="1595501" y="2055622"/>
                    <a:pt x="1027811" y="2055622"/>
                  </a:cubicBezTo>
                  <a:cubicBezTo>
                    <a:pt x="460121" y="2055622"/>
                    <a:pt x="0" y="1595501"/>
                    <a:pt x="0" y="1027811"/>
                  </a:cubicBez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353193" y="7739090"/>
            <a:ext cx="4487922" cy="1594049"/>
            <a:chOff x="0" y="0"/>
            <a:chExt cx="4074480" cy="14472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074414" cy="1447165"/>
            </a:xfrm>
            <a:custGeom>
              <a:avLst/>
              <a:gdLst/>
              <a:ahLst/>
              <a:cxnLst/>
              <a:rect l="l" t="t" r="r" b="b"/>
              <a:pathLst>
                <a:path w="4074414" h="1447165">
                  <a:moveTo>
                    <a:pt x="33503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50387" y="1447165"/>
                    <a:pt x="3350387" y="1447165"/>
                    <a:pt x="3350387" y="1447165"/>
                  </a:cubicBezTo>
                  <a:cubicBezTo>
                    <a:pt x="3749294" y="1447165"/>
                    <a:pt x="4074414" y="1122172"/>
                    <a:pt x="4074414" y="723519"/>
                  </a:cubicBezTo>
                  <a:cubicBezTo>
                    <a:pt x="4074414" y="324866"/>
                    <a:pt x="3749294" y="0"/>
                    <a:pt x="3350387" y="0"/>
                  </a:cubicBez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6238151" y="7067369"/>
            <a:ext cx="2263391" cy="2265770"/>
            <a:chOff x="0" y="0"/>
            <a:chExt cx="2054880" cy="205704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1C5739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550952" y="7369445"/>
            <a:ext cx="1637790" cy="1596845"/>
          </a:xfrm>
          <a:prstGeom prst="rect">
            <a:avLst/>
          </a:prstGeom>
        </p:spPr>
      </p:pic>
      <p:sp>
        <p:nvSpPr>
          <p:cNvPr id="28" name="Freeform 28"/>
          <p:cNvSpPr/>
          <p:nvPr/>
        </p:nvSpPr>
        <p:spPr>
          <a:xfrm>
            <a:off x="12139305" y="1700696"/>
            <a:ext cx="1328701" cy="1760929"/>
          </a:xfrm>
          <a:custGeom>
            <a:avLst/>
            <a:gdLst/>
            <a:ahLst/>
            <a:cxnLst/>
            <a:rect l="l" t="t" r="r" b="b"/>
            <a:pathLst>
              <a:path w="1328701" h="1760929">
                <a:moveTo>
                  <a:pt x="0" y="0"/>
                </a:moveTo>
                <a:lnTo>
                  <a:pt x="1328701" y="0"/>
                </a:lnTo>
                <a:lnTo>
                  <a:pt x="1328701" y="1760928"/>
                </a:lnTo>
                <a:lnTo>
                  <a:pt x="0" y="1760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372095" y="5511346"/>
            <a:ext cx="1499854" cy="1675815"/>
          </a:xfrm>
          <a:prstGeom prst="rect">
            <a:avLst/>
          </a:prstGeom>
        </p:spPr>
      </p:pic>
      <p:sp>
        <p:nvSpPr>
          <p:cNvPr id="30" name="Freeform 30"/>
          <p:cNvSpPr/>
          <p:nvPr/>
        </p:nvSpPr>
        <p:spPr>
          <a:xfrm>
            <a:off x="10505194" y="3681054"/>
            <a:ext cx="1106268" cy="1631226"/>
          </a:xfrm>
          <a:custGeom>
            <a:avLst/>
            <a:gdLst/>
            <a:ahLst/>
            <a:cxnLst/>
            <a:rect l="l" t="t" r="r" b="b"/>
            <a:pathLst>
              <a:path w="1106268" h="1631226">
                <a:moveTo>
                  <a:pt x="0" y="0"/>
                </a:moveTo>
                <a:lnTo>
                  <a:pt x="1106268" y="0"/>
                </a:lnTo>
                <a:lnTo>
                  <a:pt x="1106268" y="1631226"/>
                </a:lnTo>
                <a:lnTo>
                  <a:pt x="0" y="16312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31"/>
          <p:cNvSpPr txBox="1"/>
          <p:nvPr/>
        </p:nvSpPr>
        <p:spPr>
          <a:xfrm>
            <a:off x="8745932" y="7987856"/>
            <a:ext cx="2892160" cy="803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1"/>
              </a:lnSpc>
            </a:pPr>
            <a:r>
              <a:rPr lang="en-US" sz="2341" b="1" spc="22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Rate the service afterward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505194" y="6166027"/>
            <a:ext cx="2903868" cy="1203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231"/>
              </a:lnSpc>
              <a:spcBef>
                <a:spcPct val="0"/>
              </a:spcBef>
            </a:pPr>
            <a:r>
              <a:rPr lang="en-US" sz="2341" b="1" spc="22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Monitor anytime and pick them up when ready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377430" y="4323617"/>
            <a:ext cx="3041175" cy="1203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231"/>
              </a:lnSpc>
              <a:spcBef>
                <a:spcPct val="0"/>
              </a:spcBef>
            </a:pPr>
            <a:r>
              <a:rPr lang="en-US" sz="2341" b="1" spc="22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Get a QR code and drop off your items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052289" y="2476104"/>
            <a:ext cx="2855268" cy="797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231"/>
              </a:lnSpc>
              <a:spcBef>
                <a:spcPct val="0"/>
              </a:spcBef>
            </a:pPr>
            <a:r>
              <a:rPr lang="en-US" sz="2341" b="1" spc="22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Book locker using the app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43158" y="5159483"/>
            <a:ext cx="6126689" cy="1125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76"/>
              </a:lnSpc>
            </a:pPr>
            <a:r>
              <a:rPr lang="en-US" sz="4218" spc="147">
                <a:solidFill>
                  <a:srgbClr val="040506"/>
                </a:solidFill>
                <a:latin typeface="Poppins"/>
                <a:ea typeface="Poppins"/>
                <a:cs typeface="Poppins"/>
                <a:sym typeface="Poppins"/>
              </a:rPr>
              <a:t>Operational Process (How it Works)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664</Words>
  <Application>Microsoft Office PowerPoint</Application>
  <PresentationFormat>Custom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Open Sauce</vt:lpstr>
      <vt:lpstr>Arial</vt:lpstr>
      <vt:lpstr>Times New Roman</vt:lpstr>
      <vt:lpstr>Poppins Bold</vt:lpstr>
      <vt:lpstr>Times New Roman Bold</vt:lpstr>
      <vt:lpstr>Calibri</vt:lpstr>
      <vt:lpstr>Open Sauce Italics</vt:lpstr>
      <vt:lpstr>Open Sauce 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dc:creator>Adil Aslam</dc:creator>
  <cp:lastModifiedBy>03-135231-052</cp:lastModifiedBy>
  <cp:revision>2</cp:revision>
  <dcterms:created xsi:type="dcterms:W3CDTF">2006-08-16T00:00:00Z</dcterms:created>
  <dcterms:modified xsi:type="dcterms:W3CDTF">2025-05-25T13:43:17Z</dcterms:modified>
  <dc:identifier>DAGoa0a0sFc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2275563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