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969"/>
    <a:srgbClr val="4D308C"/>
    <a:srgbClr val="341C52"/>
    <a:srgbClr val="4F3C67"/>
    <a:srgbClr val="442A65"/>
    <a:srgbClr val="853C95"/>
    <a:srgbClr val="D9DFE7"/>
    <a:srgbClr val="415DA6"/>
    <a:srgbClr val="FFD9C8"/>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90000" autoAdjust="0"/>
  </p:normalViewPr>
  <p:slideViewPr>
    <p:cSldViewPr snapToGrid="0" snapToObjects="1">
      <p:cViewPr varScale="1">
        <p:scale>
          <a:sx n="113" d="100"/>
          <a:sy n="113" d="100"/>
        </p:scale>
        <p:origin x="192" y="208"/>
      </p:cViewPr>
      <p:guideLst>
        <p:guide orient="horz" pos="315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2DBCE-BE51-4D79-9782-75D1E15A386B}"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9638D-49A3-4E01-B6C2-EE0CDAE514BE}" type="slidenum">
              <a:rPr lang="en-GB" smtClean="0"/>
              <a:t>‹#›</a:t>
            </a:fld>
            <a:endParaRPr lang="en-GB"/>
          </a:p>
        </p:txBody>
      </p:sp>
    </p:spTree>
    <p:extLst>
      <p:ext uri="{BB962C8B-B14F-4D97-AF65-F5344CB8AC3E}">
        <p14:creationId xmlns:p14="http://schemas.microsoft.com/office/powerpoint/2010/main" val="390438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2FDC-D27E-F945-9098-B72E06982930}"/>
              </a:ext>
            </a:extLst>
          </p:cNvPr>
          <p:cNvSpPr>
            <a:spLocks noGrp="1"/>
          </p:cNvSpPr>
          <p:nvPr>
            <p:ph type="ctrTitle"/>
          </p:nvPr>
        </p:nvSpPr>
        <p:spPr>
          <a:xfrm>
            <a:off x="728470" y="433669"/>
            <a:ext cx="10735058" cy="2007704"/>
          </a:xfrm>
        </p:spPr>
        <p:txBody>
          <a:bodyPr anchor="b">
            <a:normAutofit/>
          </a:bodyPr>
          <a:lstStyle>
            <a:lvl1pPr algn="ctr">
              <a:lnSpc>
                <a:spcPct val="130000"/>
              </a:lnSpc>
              <a:defRPr sz="3600" b="1" i="0" baseline="0">
                <a:solidFill>
                  <a:schemeClr val="bg1"/>
                </a:solidFill>
                <a:latin typeface="Merriweather Sans" panose="02000503060000020004" pitchFamily="2" charset="77"/>
              </a:defRPr>
            </a:lvl1pPr>
          </a:lstStyle>
          <a:p>
            <a:endParaRPr lang="en-US" dirty="0"/>
          </a:p>
        </p:txBody>
      </p:sp>
      <p:sp>
        <p:nvSpPr>
          <p:cNvPr id="3" name="Subtitle 2">
            <a:extLst>
              <a:ext uri="{FF2B5EF4-FFF2-40B4-BE49-F238E27FC236}">
                <a16:creationId xmlns:a16="http://schemas.microsoft.com/office/drawing/2014/main" id="{5F084780-5AB1-F64E-984A-22E1C12ABAEA}"/>
              </a:ext>
            </a:extLst>
          </p:cNvPr>
          <p:cNvSpPr>
            <a:spLocks noGrp="1"/>
          </p:cNvSpPr>
          <p:nvPr>
            <p:ph type="subTitle" idx="1"/>
          </p:nvPr>
        </p:nvSpPr>
        <p:spPr>
          <a:xfrm>
            <a:off x="728470" y="2713383"/>
            <a:ext cx="10735058" cy="2007704"/>
          </a:xfrm>
        </p:spPr>
        <p:txBody>
          <a:bodyPr>
            <a:normAutofit/>
          </a:bodyPr>
          <a:lstStyle>
            <a:lvl1pPr marL="0" indent="0" algn="l">
              <a:lnSpc>
                <a:spcPct val="120000"/>
              </a:lnSpc>
              <a:spcBef>
                <a:spcPts val="0"/>
              </a:spcBef>
              <a:buNone/>
              <a:defRPr sz="2000" baseline="0">
                <a:solidFill>
                  <a:schemeClr val="bg1"/>
                </a:solidFill>
                <a:latin typeface="Merriweather Sans" panose="02000503060000020004"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11" name="Text Placeholder 10">
            <a:extLst>
              <a:ext uri="{FF2B5EF4-FFF2-40B4-BE49-F238E27FC236}">
                <a16:creationId xmlns:a16="http://schemas.microsoft.com/office/drawing/2014/main" id="{4FBC4D4A-B790-F24F-BEC0-A8ADDFB2EFD5}"/>
              </a:ext>
            </a:extLst>
          </p:cNvPr>
          <p:cNvSpPr>
            <a:spLocks noGrp="1"/>
          </p:cNvSpPr>
          <p:nvPr>
            <p:ph type="body" sz="quarter" idx="10" hasCustomPrompt="1"/>
          </p:nvPr>
        </p:nvSpPr>
        <p:spPr>
          <a:xfrm>
            <a:off x="728663" y="4969565"/>
            <a:ext cx="4238625" cy="1529660"/>
          </a:xfrm>
        </p:spPr>
        <p:txBody>
          <a:bodyPr>
            <a:normAutofit/>
          </a:bodyPr>
          <a:lstStyle>
            <a:lvl1pPr marL="0" indent="0">
              <a:lnSpc>
                <a:spcPct val="120000"/>
              </a:lnSpc>
              <a:spcBef>
                <a:spcPts val="0"/>
              </a:spcBef>
              <a:buFontTx/>
              <a:buNone/>
              <a:defRPr sz="1800" baseline="0">
                <a:solidFill>
                  <a:schemeClr val="bg1"/>
                </a:solidFill>
                <a:latin typeface="Merriweather Sans" panose="02000503060000020004" pitchFamily="2" charset="77"/>
              </a:defRPr>
            </a:lvl1pPr>
          </a:lstStyle>
          <a:p>
            <a:pPr lvl="0"/>
            <a:r>
              <a:rPr lang="en-US" dirty="0"/>
              <a:t>Author</a:t>
            </a:r>
          </a:p>
          <a:p>
            <a:pPr lvl="0"/>
            <a:r>
              <a:rPr lang="en-US" dirty="0"/>
              <a:t>Year</a:t>
            </a:r>
          </a:p>
          <a:p>
            <a:pPr lvl="0"/>
            <a:r>
              <a:rPr lang="en-US" dirty="0"/>
              <a:t>DOI</a:t>
            </a:r>
          </a:p>
        </p:txBody>
      </p:sp>
    </p:spTree>
    <p:extLst>
      <p:ext uri="{BB962C8B-B14F-4D97-AF65-F5344CB8AC3E}">
        <p14:creationId xmlns:p14="http://schemas.microsoft.com/office/powerpoint/2010/main" val="71968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Future_wor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Future work</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98376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Figure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160585"/>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Figure</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9107556" y="1160583"/>
            <a:ext cx="2869096" cy="4544477"/>
          </a:xfrm>
        </p:spPr>
        <p:txBody>
          <a:bodyPr lIns="180000" tIns="180000" rIns="180000" numCol="1" spcCol="36000">
            <a:normAutofit/>
          </a:bodyPr>
          <a:lstStyle>
            <a:lvl1pPr marL="0" indent="0">
              <a:lnSpc>
                <a:spcPct val="150000"/>
              </a:lnSpc>
              <a:spcBef>
                <a:spcPts val="0"/>
              </a:spcBef>
              <a:buFontTx/>
              <a:buNone/>
              <a:defRPr sz="10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
        <p:nvSpPr>
          <p:cNvPr id="4" name="Picture Placeholder 3">
            <a:extLst>
              <a:ext uri="{FF2B5EF4-FFF2-40B4-BE49-F238E27FC236}">
                <a16:creationId xmlns:a16="http://schemas.microsoft.com/office/drawing/2014/main" id="{A05D0BE0-A420-D342-8B5A-1B0DD7D31542}"/>
              </a:ext>
            </a:extLst>
          </p:cNvPr>
          <p:cNvSpPr>
            <a:spLocks noGrp="1" noChangeAspect="1"/>
          </p:cNvSpPr>
          <p:nvPr>
            <p:ph type="pic" sz="quarter" idx="10"/>
          </p:nvPr>
        </p:nvSpPr>
        <p:spPr>
          <a:xfrm>
            <a:off x="1" y="1160584"/>
            <a:ext cx="8975034" cy="5697415"/>
          </a:xfrm>
        </p:spPr>
        <p:txBody>
          <a:bodyPr>
            <a:normAutofit/>
          </a:bodyPr>
          <a:lstStyle>
            <a:lvl1pPr marL="0" indent="0">
              <a:buFontTx/>
              <a:buNone/>
              <a:defRPr sz="900" baseline="0">
                <a:latin typeface="Merriweather Sans" panose="02000503060000020004" pitchFamily="2" charset="77"/>
              </a:defRPr>
            </a:lvl1pPr>
          </a:lstStyle>
          <a:p>
            <a:endParaRPr lang="en-US" dirty="0"/>
          </a:p>
        </p:txBody>
      </p:sp>
    </p:spTree>
    <p:extLst>
      <p:ext uri="{BB962C8B-B14F-4D97-AF65-F5344CB8AC3E}">
        <p14:creationId xmlns:p14="http://schemas.microsoft.com/office/powerpoint/2010/main" val="26240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Key_concep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Key concepts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2" spcCol="36000">
            <a:normAutofit/>
          </a:bodyPr>
          <a:lstStyle>
            <a:lvl1pPr marL="284400" indent="-2844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3242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bstrac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Abstract</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2847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mparative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Comparative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21354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Highligh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Highlights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342900" indent="-342900">
              <a:lnSpc>
                <a:spcPct val="150000"/>
              </a:lnSpc>
              <a:spcBef>
                <a:spcPts val="0"/>
              </a:spcBef>
              <a:buFont typeface="Arial" panose="020B0604020202020204" pitchFamily="34" charset="0"/>
              <a:buChar char="•"/>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4393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ummar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Summary</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77463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Study_subjec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subjects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1615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tudy_analysi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analysis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2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138839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Study_limitation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0E5861-BB4E-3045-9035-4C575A7CEE1B}"/>
              </a:ext>
            </a:extLst>
          </p:cNvPr>
          <p:cNvSpPr txBox="1">
            <a:spLocks/>
          </p:cNvSpPr>
          <p:nvPr userDrawn="1"/>
        </p:nvSpPr>
        <p:spPr>
          <a:xfrm>
            <a:off x="0" y="0"/>
            <a:ext cx="12192000" cy="1160585"/>
          </a:xfrm>
          <a:prstGeom prst="rect">
            <a:avLst/>
          </a:prstGeom>
          <a:solidFill>
            <a:srgbClr val="33196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600" b="1" dirty="0">
              <a:solidFill>
                <a:schemeClr val="bg1"/>
              </a:solidFill>
              <a:latin typeface="MerriweatherSans-Book" panose="02000503060000020004" pitchFamily="2" charset="77"/>
            </a:endParaRPr>
          </a:p>
        </p:txBody>
      </p:sp>
      <p:sp>
        <p:nvSpPr>
          <p:cNvPr id="2" name="Title 1">
            <a:extLst>
              <a:ext uri="{FF2B5EF4-FFF2-40B4-BE49-F238E27FC236}">
                <a16:creationId xmlns:a16="http://schemas.microsoft.com/office/drawing/2014/main" id="{1C523BF2-011A-324A-8F68-658B42DB81BC}"/>
              </a:ext>
            </a:extLst>
          </p:cNvPr>
          <p:cNvSpPr>
            <a:spLocks noGrp="1"/>
          </p:cNvSpPr>
          <p:nvPr>
            <p:ph type="title" hasCustomPrompt="1"/>
          </p:nvPr>
        </p:nvSpPr>
        <p:spPr>
          <a:xfrm>
            <a:off x="0" y="0"/>
            <a:ext cx="12192000" cy="1325563"/>
          </a:xfrm>
        </p:spPr>
        <p:txBody>
          <a:bodyPr>
            <a:normAutofit/>
          </a:bodyPr>
          <a:lstStyle>
            <a:lvl1pPr algn="ctr">
              <a:lnSpc>
                <a:spcPct val="110000"/>
              </a:lnSpc>
              <a:defRPr sz="3600" baseline="0">
                <a:solidFill>
                  <a:schemeClr val="bg1"/>
                </a:solidFill>
                <a:latin typeface="Merriweather Sans" panose="02000503060000020004" pitchFamily="2" charset="77"/>
              </a:defRPr>
            </a:lvl1pPr>
          </a:lstStyle>
          <a:p>
            <a:r>
              <a:rPr lang="en-US" dirty="0"/>
              <a:t>Study limitations</a:t>
            </a:r>
          </a:p>
        </p:txBody>
      </p:sp>
      <p:sp>
        <p:nvSpPr>
          <p:cNvPr id="7" name="Text Placeholder 3">
            <a:extLst>
              <a:ext uri="{FF2B5EF4-FFF2-40B4-BE49-F238E27FC236}">
                <a16:creationId xmlns:a16="http://schemas.microsoft.com/office/drawing/2014/main" id="{5BB611BF-C83D-5247-8A2B-24BB94FE04CC}"/>
              </a:ext>
            </a:extLst>
          </p:cNvPr>
          <p:cNvSpPr>
            <a:spLocks noGrp="1"/>
          </p:cNvSpPr>
          <p:nvPr>
            <p:ph type="body" sz="half" idx="2"/>
          </p:nvPr>
        </p:nvSpPr>
        <p:spPr>
          <a:xfrm>
            <a:off x="0" y="1594022"/>
            <a:ext cx="12192000" cy="4274966"/>
          </a:xfrm>
        </p:spPr>
        <p:txBody>
          <a:bodyPr lIns="720000" rIns="720000" numCol="1" spcCol="36000">
            <a:normAutofit/>
          </a:bodyPr>
          <a:lstStyle>
            <a:lvl1pPr marL="0" indent="0">
              <a:lnSpc>
                <a:spcPct val="150000"/>
              </a:lnSpc>
              <a:spcBef>
                <a:spcPts val="0"/>
              </a:spcBef>
              <a:buFontTx/>
              <a:buNone/>
              <a:defRPr sz="1600" baseline="0">
                <a:solidFill>
                  <a:schemeClr val="bg1"/>
                </a:solidFill>
                <a:latin typeface="Merriweather Sans" panose="02000503060000020004"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dirty="0"/>
          </a:p>
        </p:txBody>
      </p:sp>
    </p:spTree>
    <p:extLst>
      <p:ext uri="{BB962C8B-B14F-4D97-AF65-F5344CB8AC3E}">
        <p14:creationId xmlns:p14="http://schemas.microsoft.com/office/powerpoint/2010/main" val="327123772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D308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22C0A-DAAD-9941-AE9A-C52E4B563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B318-E9FF-104B-B392-F0FD25D18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4413DEF4-1C6D-591F-56E5-DE7093152F45}"/>
              </a:ext>
            </a:extLst>
          </p:cNvPr>
          <p:cNvPicPr>
            <a:picLocks noChangeAspect="1"/>
          </p:cNvPicPr>
          <p:nvPr userDrawn="1"/>
        </p:nvPicPr>
        <p:blipFill>
          <a:blip r:embed="rId13"/>
          <a:stretch>
            <a:fillRect/>
          </a:stretch>
        </p:blipFill>
        <p:spPr>
          <a:xfrm>
            <a:off x="11391900" y="6057900"/>
            <a:ext cx="800100" cy="800100"/>
          </a:xfrm>
          <a:prstGeom prst="rect">
            <a:avLst/>
          </a:prstGeom>
        </p:spPr>
      </p:pic>
    </p:spTree>
    <p:extLst>
      <p:ext uri="{BB962C8B-B14F-4D97-AF65-F5344CB8AC3E}">
        <p14:creationId xmlns:p14="http://schemas.microsoft.com/office/powerpoint/2010/main" val="23030991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46245D-9913-1246-A32F-96EDC12D199C}"/>
              </a:ext>
            </a:extLst>
          </p:cNvPr>
          <p:cNvSpPr>
            <a:spLocks noGrp="1"/>
          </p:cNvSpPr>
          <p:nvPr>
            <p:ph type="ctrTitle"/>
          </p:nvPr>
        </p:nvSpPr>
        <p:spPr/>
        <p:txBody>
          <a:bodyPr/>
          <a:lstStyle/>
          <a:p>
            <a:r>
              <a:t>Measure and Improve Robustness in NLP Models: A Survey</a:t>
            </a:r>
          </a:p>
        </p:txBody>
      </p:sp>
      <p:sp>
        <p:nvSpPr>
          <p:cNvPr id="8" name="Subtitle 7">
            <a:extLst>
              <a:ext uri="{FF2B5EF4-FFF2-40B4-BE49-F238E27FC236}">
                <a16:creationId xmlns:a16="http://schemas.microsoft.com/office/drawing/2014/main" id="{D0FECA8E-2BE1-9A44-84D5-6DFB1593754B}"/>
              </a:ext>
            </a:extLst>
          </p:cNvPr>
          <p:cNvSpPr>
            <a:spLocks noGrp="1"/>
          </p:cNvSpPr>
          <p:nvPr>
            <p:ph type="subTitle" idx="1"/>
          </p:nvPr>
        </p:nvSpPr>
        <p:spPr/>
        <p:txBody>
          <a:bodyPr/>
          <a:lstStyle/>
          <a:p>
            <a:r>
              <a:t>We aim to provide a unifying survey of how to define, measure and improve robustness in NLP</a:t>
            </a:r>
          </a:p>
        </p:txBody>
      </p:sp>
      <p:sp>
        <p:nvSpPr>
          <p:cNvPr id="9" name="Text Placeholder 8">
            <a:extLst>
              <a:ext uri="{FF2B5EF4-FFF2-40B4-BE49-F238E27FC236}">
                <a16:creationId xmlns:a16="http://schemas.microsoft.com/office/drawing/2014/main" id="{8D96F264-76DA-A940-88C1-AA83C5085B20}"/>
              </a:ext>
            </a:extLst>
          </p:cNvPr>
          <p:cNvSpPr>
            <a:spLocks noGrp="1"/>
          </p:cNvSpPr>
          <p:nvPr>
            <p:ph type="body" sz="quarter" idx="10"/>
          </p:nvPr>
        </p:nvSpPr>
        <p:spPr/>
        <p:txBody>
          <a:bodyPr/>
          <a:lstStyle/>
          <a:p>
            <a:r>
              <a:t>Xuezhi Wang Google Research xuezhiw@google.com</a:t>
            </a:r>
          </a:p>
          <a:p>
            <a:r>
              <a:t>2022</a:t>
            </a:r>
          </a:p>
        </p:txBody>
      </p:sp>
    </p:spTree>
    <p:extLst>
      <p:ext uri="{BB962C8B-B14F-4D97-AF65-F5344CB8AC3E}">
        <p14:creationId xmlns:p14="http://schemas.microsoft.com/office/powerpoint/2010/main" val="62834915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work</a:t>
            </a:r>
          </a:p>
        </p:txBody>
      </p:sp>
      <p:sp>
        <p:nvSpPr>
          <p:cNvPr id="3" name="Text Placeholder 2"/>
          <p:cNvSpPr>
            <a:spLocks noGrp="1"/>
          </p:cNvSpPr>
          <p:nvPr>
            <p:ph type="body" idx="2" sz="half"/>
          </p:nvPr>
        </p:nvSpPr>
        <p:spPr/>
        <p:txBody>
          <a:bodyPr/>
          <a:lstStyle/>
          <a:p>
            <a:r>
              <a:t>We present mitigation strategies that are data-driven, model-driven, and inductive-prior-based, with a more systematic view of how to effectively improve robustness in NLP models. We conclude by outlining open challenges and future directions to motivate further research in this area.</a:t>
            </a:r>
          </a:p>
          <a:p>
            <a:r>
              <a:t>We believe these two lines of work are complementary to each other, and both should be explored in future research to measure models’ robustness more comprehensively.</a:t>
            </a:r>
          </a:p>
          <a:p>
            <a:r>
              <a:t>Certain lines of research try to bridge the learning in the vision domain to the embedding space in the NLP domain, while other lines of research create more interpretable attacks in the discrete text space (see Table 1 for these two lines of work). How those two lines of research transfer to each other, or complement each other, is not fully explored and calls for additional research.</a:t>
            </a:r>
          </a:p>
          <a:p>
            <a:r>
              <a:t>In addition to the challenges mentioned above, we list below a few open questions that call for additional research going forward.</a:t>
            </a:r>
          </a:p>
          <a:p>
            <a:r>
              <a:t>In this paper, we provided a unifying overview over robustness definitions, evaluations and mitigation strategies in the NLP domain. We highlighted open challenges in this area to motivate future research, encouraging people to think deeply about more comprehensive benchmarks, transferability and validity of adversarial examples, unified framework to evaluate and improve robustness, user-centered measures and mitigation, and how to potentially achieve human-like linguistic generalization more meaningfully.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Text Placeholder 2"/>
          <p:cNvSpPr>
            <a:spLocks noGrp="1"/>
          </p:cNvSpPr>
          <p:nvPr>
            <p:ph type="body" idx="2" sz="half"/>
          </p:nvPr>
        </p:nvSpPr>
        <p:spPr/>
        <p:txBody>
          <a:bodyPr/>
          <a:lstStyle/>
          <a:p>
            <a:r>
              <a:t>natural language</a:t>
            </a:r>
          </a:p>
          <a:p>
            <a:r>
              <a:t>BERT</a:t>
            </a:r>
          </a:p>
          <a:p>
            <a:r>
              <a:t>neural network</a:t>
            </a:r>
          </a:p>
          <a:p>
            <a:r>
              <a:t>text classification</a:t>
            </a:r>
          </a:p>
          <a:p>
            <a:r>
              <a:t>data augmentation</a:t>
            </a:r>
          </a:p>
          <a:p>
            <a:r>
              <a:t>neural machine translation</a:t>
            </a:r>
          </a:p>
          <a:p>
            <a:r>
              <a:t>language understanding</a:t>
            </a:r>
          </a:p>
          <a:p>
            <a:r>
              <a:t>real world</a:t>
            </a:r>
          </a:p>
          <a:p>
            <a:r>
              <a:t>african</a:t>
            </a:r>
          </a:p>
          <a:p>
            <a:r>
              <a:t>mitigation strategy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Text Placeholder 2"/>
          <p:cNvSpPr>
            <a:spLocks noGrp="1"/>
          </p:cNvSpPr>
          <p:nvPr>
            <p:ph type="body" idx="2" sz="half"/>
          </p:nvPr>
        </p:nvSpPr>
        <p:spPr/>
        <p:txBody>
          <a:bodyPr/>
          <a:lstStyle/>
          <a:p>
            <a:r>
              <a:t>As NLP models achieved state-of-the-art performances over benchmarks and gained wide applications, it has been increasingly important to ensure the safe deployment of these models in the real world, e.g., making sure the models are robust against unseen or challenging scenarios. Despite robustness being an increasingly studied topic, it has been separately explored in applications like vision and NLP, with various definitions, evaluation and mitigation strategies in multiple lines of research. In this paper, we aim to provide a unifying survey of how to define, measure and improve robustness in NLP. We first connect multiple definitions of robustness, then unify various lines of work on identifying robustness failures and evaluating models’ robustness. Correspondingly, we present mitigation strategies that are data-driven, model-driven, and inductive-prior-based, with a more systematic view of how to effectively improve robustness in NLP models. Finally, we conclude by outlining open challenges and future directions to motivate further research in this area.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Builds on previous research</a:t>
            </a:r>
          </a:p>
        </p:txBody>
      </p:sp>
      <p:sp>
        <p:nvSpPr>
          <p:cNvPr id="3" name="Text Placeholder 2"/>
          <p:cNvSpPr>
            <a:spLocks noGrp="1"/>
          </p:cNvSpPr>
          <p:nvPr>
            <p:ph type="body" idx="2" sz="half"/>
          </p:nvPr>
        </p:nvSpPr>
        <p:spPr/>
        <p:txBody>
          <a:bodyPr/>
          <a:lstStyle/>
          <a:p>
            <a:r>
              <a:t>Text Generation Existing work found that text generation models also suffer from robustness issues, e.g., text summarization models suffer from positional bias (Jung et al, 2019), layout bias. Connection with Dataset Biases The robustness failures can sometimes be attributed to dataset biases, i.e., biases introduced during dataset collection (Fouhey et al, 2018) or human annotation artifacts (Gururangan et al, 2018; Geva et al, 2019; Rudinger et al, 2017), which could affect how well a model trained from this dataset generalizes, and how accurately we estimate a model’s performance</a:t>
            </a:r>
          </a:p>
          <a:p/>
          <a:p>
            <a:r>
              <a:t>Interpreting and Mitigating Spurious Correlations Interpretability matters for large NLP models, especially key to the robustness and spurious patterns. How can we develop ways to attribute or interpret these vulnerable portions of NLP models and communicate these robustness failures with designers, practitioners, and users? In addition, recent work (Wallace et al, 2019c; Wang et al, 2021d; Zhang et al, 2021) show interpretability methods can be utilized to better understand how a model makes its decision, which in turn can be used to uncover models’ bias, diagnose errors, and discover spurious correlations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Highlights</a:t>
            </a:r>
          </a:p>
        </p:txBody>
      </p:sp>
      <p:sp>
        <p:nvSpPr>
          <p:cNvPr id="3" name="Text Placeholder 2"/>
          <p:cNvSpPr>
            <a:spLocks noGrp="1"/>
          </p:cNvSpPr>
          <p:nvPr>
            <p:ph type="body" idx="2" sz="half"/>
          </p:nvPr>
        </p:nvSpPr>
        <p:spPr/>
        <p:txBody>
          <a:bodyPr/>
          <a:lstStyle/>
          <a:p>
            <a:r>
              <a:t>NLP models, especially with the recent advances of large pre-trained language models have achieved great progress and gained wide applications in the real world</a:t>
            </a:r>
          </a:p>
          <a:p>
            <a:r>
              <a:t>NLP models are still fragile and brittle to out-of-domain data (Hendrycks et al, 2020a; Wang et al, 2019d), adversarial attacks (McCoy et al, 2019; Jia and Liang, 2017; Jin et al, 2020), or small perturbation to the input (Ebrahimi et al, 2018; Belinkov and Bisk, 2018). Those failures could hinder the safe deployment of these models in the real world, and impact NLP models’ trustworthiness to users</a:t>
            </a:r>
          </a:p>
          <a:p>
            <a:r>
              <a:t>More recent work showed that neural semantic parsers are still not robust against lexical and stylistic variations, or meaning-preserving perturbations (Marzinotto et al, 2019; Huang et al, 2021), and proposed ways to improve their robustness through data augmentation (Huang et al, 2021) and adversarial learning (Marzinotto et al, 2019)</a:t>
            </a:r>
          </a:p>
          <a:p>
            <a:r>
              <a:t>How can we develop ways to attribute or interpret these vulnerable portions of NLP models and communicate these robustness failures with designers, practitioners, and users? In addition, recent work (Wallace et al, 2019c; Wang et al, 2021d; Zhang et al, 2021) show interpretability methods can be utilized to better understand how a model makes its decision, which in turn can be used to uncover models’ bias, diagnose errors, and discover spurious correlations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idx="2" sz="half"/>
          </p:nvPr>
        </p:nvSpPr>
        <p:spPr/>
        <p:txBody>
          <a:bodyPr/>
          <a:lstStyle/>
          <a:p>
            <a:r>
              <a:t>NLP models, especially with the recent advances of large pre-trained language models have achieved great progress and gained wide applications in the real world.</a:t>
            </a:r>
          </a:p>
          <a:p>
            <a:r>
              <a:t>NLP models are still fragile and brittle to out-of-domain data (Hendrycks et al, 2020a; Wang et al, 2019d), adversarial attacks (McCoy et al, 2019; Jia and Liang, 2017; Jin et al, 2020), or small perturbation to the input (Ebrahimi et al, 2018; Belinkov and Bisk, 2018).</a:t>
            </a:r>
          </a:p>
          <a:p>
            <a:r>
              <a:t>Those failures could hinder the safe deployment of these models in the real world, and impact NLP models’ trustworthiness to users.</a:t>
            </a:r>
          </a:p>
          <a:p>
            <a:r>
              <a:t>We identify gaps between the to-date robustness work, the technical opportunities, and discuss possible paths forward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Text Placeholder 2"/>
          <p:cNvSpPr>
            <a:spLocks noGrp="1"/>
          </p:cNvSpPr>
          <p:nvPr>
            <p:ph type="body" idx="2" sz="half"/>
          </p:nvPr>
        </p:nvSpPr>
        <p:spPr/>
        <p:txBody>
          <a:bodyPr/>
          <a:lstStyle/>
          <a:p>
            <a:r>
              <a:t>We aim to provide a unifying survey of how to define, measure and improve robustness in NLP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a:t>
            </a:r>
          </a:p>
        </p:txBody>
      </p:sp>
      <p:sp>
        <p:nvSpPr>
          <p:cNvPr id="3" name="Text Placeholder 2"/>
          <p:cNvSpPr>
            <a:spLocks noGrp="1"/>
          </p:cNvSpPr>
          <p:nvPr>
            <p:ph type="body" idx="2" sz="half"/>
          </p:nvPr>
        </p:nvSpPr>
        <p:spPr/>
        <p:txBody>
          <a:bodyPr/>
          <a:lstStyle/>
          <a:p>
            <a:r>
              <a:t>HotFlip (Ebrahimi et al, 2018), DeepWordBug (Gao et al, 2018), Synthetic-Noise (Karpukhin et al, 2019) GenAdv (Alzantot et al, 2018), PWWS (Ren et al, 2019), SEM (Wang et al, 2019e), BERT-ATTACK (Li et al, 2020), TextFooler (Jin et al, 2020), SememePSO (Zang et al, 2020) AdvSQuAD (Jia and Liang, 2017), SCPNs (Iyyer et al, 2018), CAT-Gen (Wang et al, 2020c), TAILOR (Ross et al, 2021) CheckList (Ribeiro et al, 2020), Polyjuice (Wu et al, 2021), MAYA (Chen et al, 2021c) AT &amp; VAT (Miyato et al, 2017), Natural-adversary (Zhao et al, 2018b), FreeLB (Zhu et al, 2020), ALUM (Liu et al, 2020)Task Natural Language InferenceQuestion AnsweringParaphrase Identification Co-referenceNamed Entity RecognitionRobustness Benchmarks Stress-test (Naik et al, 2018), HANS (McCoy et al, 2019), Counterfactual-NLI (Kaushik et al, 2019), ANLI (Nie et al, 2020) AdvSQuAD (Jia and Liang, 2017), Adv-QA (Bartolo et al, 2020), Natural-Perturbed-QA (Khashabi et al, 2020), Natural-shift-QA (Miller et al, 2020), SAM (Schlegel et al, 2021)PAWS (Zhang et al, 2019b), PAWS-X (Yang et al, 2019), Modify-with-Shared-Words (Shi and Huang, 2020)WinoGender (Rudinger et al, 2018), WinoBias (Zhao et al, 2018a) OntoRock (Lin et al, 2021), SeqAttack (Simoncini and Spanakis, 2021)synthetically generated using possible lexical replacements.</a:t>
            </a:r>
          </a:p>
          <a:p>
            <a:r>
              <a:t>HotFlip (Ebrahimi et al, 2018), DeepWordBug (Gao et al, 2018), Synthetic-Noise (Karpukhin et al, 2019) GenAdv (Alzantot et al, 2018), PWWS (Ren et al, 2019), SEM (Wang et al, 2019e), BERT-ATTACK (Li et al, 2020), TextFooler (Jin et al, 2020), SememePSO (Zang et al, 2020) AdvSQuAD (Jia and Liang, 2017), SCPNs (Iyyer et al, 2018), CAT-Gen (Wang et al, 2020c), TAILOR (Ross et al, 2021) CheckList (Ribeiro et al, 2020), Polyjuice (Wu et al, 2021), MAYA (Chen et al, 2021c) AT &amp; VAT (Miyato et al, 2017), Natural-adversary (Zhao et al, 2018b), FreeLB (Zhu et al, 2020), ALUM (Liu et al, 2020).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2" sz="half"/>
          </p:nvPr>
        </p:nvSpPr>
        <p:spPr/>
        <p:txBody>
          <a:bodyPr/>
          <a:lstStyle/>
          <a:p>
            <a:r>
              <a:t>We provided a unifying overview over robustness definitions, evaluations and mitigation strategies in the NLP domain.</a:t>
            </a:r>
          </a:p>
          <a:p>
            <a:r>
              <a:t>We highlighted open challenges in this area to motivate future research, encouraging people to think deeply about more comprehensive benchmarks, transferability and validity of adversarial examples, unified framework to evaluate and improve robustness, user-centered measures and mitigation, and how to potentially achieve human-like linguistic generalization more meaningfully.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Merriweather Sans</vt:lpstr>
      <vt:lpstr>MerriweatherSans-Book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less. Learn more.</dc:title>
  <dc:creator>Gareth Healey</dc:creator>
  <cp:lastModifiedBy>Philip Gooch</cp:lastModifiedBy>
  <cp:revision>529</cp:revision>
  <cp:lastPrinted>2019-01-07T16:50:53Z</cp:lastPrinted>
  <dcterms:created xsi:type="dcterms:W3CDTF">2018-11-20T20:43:37Z</dcterms:created>
  <dcterms:modified xsi:type="dcterms:W3CDTF">2023-08-31T11:29:08Z</dcterms:modified>
</cp:coreProperties>
</file>