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slide" Target="slides/slide1.xml"/><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Formal Security Analysis of Neural Networks using Symbolic Intervals</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This paper focuses on verifying security properties of Deep Neural Networks, ReluVal itself is a generic framework that can efficiently leverage interval analysis to understand and analyze the DNN computation</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Shiqi Wang, Kexin Pei, Justin Whitehouse</a:t>
            </a:r>
          </a:p>
          <a:p>
            <a:r>
              <a:t>2018</a:t>
            </a:r>
          </a:p>
        </p:txBody>
      </p:sp>
    </p:spTree>
    <p:extLst>
      <p:ext uri="{BB962C8B-B14F-4D97-AF65-F5344CB8AC3E}">
        <p14:creationId xmlns:p14="http://schemas.microsoft.com/office/powerpoint/2010/main" val="62834915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idx="2" sz="half"/>
          </p:nvPr>
        </p:nvSpPr>
        <p:spPr/>
        <p:txBody>
          <a:bodyPr/>
          <a:lstStyle/>
          <a:p>
            <a:r>
              <a:t>Assume that we aim to verify if the predicted steering angle is safe by checking a property that the steering angle should be less than 20 if the distance from the intruder is in [4, 6] and the possible angle of approaching intruder is in [1, 5].</a:t>
            </a:r>
          </a:p>
          <a:p>
            <a:r>
              <a:t>Given x ∈ [4, 6] and y ∈ [1, 5], we aim to assert that f (x, y) ∈ [−∞, 20]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a:t>
            </a:r>
          </a:p>
        </p:txBody>
      </p:sp>
      <p:sp>
        <p:nvSpPr>
          <p:cNvPr id="3" name="Text Placeholder 2"/>
          <p:cNvSpPr>
            <a:spLocks noGrp="1"/>
          </p:cNvSpPr>
          <p:nvPr>
            <p:ph type="body" idx="2" sz="half"/>
          </p:nvPr>
        </p:nvSpPr>
        <p:spPr/>
        <p:txBody>
          <a:bodyPr/>
          <a:lstStyle/>
          <a:p>
            <a:r>
              <a:t>Existing methods to testDNNs against corner cases focus on finding adversarial examples [7, 16, 31, 32, 37, 39, 41, 42, 51] without providing formal guarantees about the non-existence of adversarial inputs even within very small input ranges.</a:t>
            </a:r>
          </a:p>
          <a:p>
            <a:r>
              <a:t>We focus on the problem of formally checking that a DNN never violates a security property for any malicious input provided by an attacker within a given input range.</a:t>
            </a:r>
          </a:p>
          <a:p>
            <a:r>
              <a:t>It is difficult to estimate the output range accurately</a:t>
            </a:r>
          </a:p>
          <a:p>
            <a:r>
              <a:t>To tackle these challenges, all prior works on the formal security analysis of neural networks [6,12,21,25] rely on different types of Satisfiability Modulo Theories (SMT) solvers and are severely limited by the efficiency of the solvers.</a:t>
            </a:r>
          </a:p>
          <a:p>
            <a:r>
              <a:t>Our approach leverages interval arithmetic [45] to compute rigorous bounds on the outputs of a DNN.</a:t>
            </a:r>
          </a:p>
          <a:p>
            <a:r>
              <a:t>Compared to SMT solvers, we found interval arithmetic to be significantly more efficient and flexible for formal analysis of a DNN’s security properties.</a:t>
            </a:r>
          </a:p>
          <a:p>
            <a:r>
              <a:t>In Proceedings of the IEEE Conference on Computer Vision and Pattern Recognition (CVPR), pages 2574–2582, 2016</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Text Placeholder 2"/>
          <p:cNvSpPr>
            <a:spLocks noGrp="1"/>
          </p:cNvSpPr>
          <p:nvPr>
            <p:ph type="body" idx="2" sz="half"/>
          </p:nvPr>
        </p:nvSpPr>
        <p:spPr/>
        <p:txBody>
          <a:bodyPr/>
          <a:lstStyle/>
          <a:p>
            <a:r>
              <a:t>We consider two general categories of DNNs, deployed for handling two different tasks.</a:t>
            </a:r>
          </a:p>
          <a:p>
            <a:r>
              <a:t>The first category is airborne collision avoidance system (ACAS) crucial for alerting and preventing the collisions between aircraft.</a:t>
            </a:r>
          </a:p>
          <a:p>
            <a:r>
              <a:t>We focus our evaluation on ACAS Xu models for collision avoidance in unmanned aircraft [28].</a:t>
            </a:r>
          </a:p>
          <a:p>
            <a:r>
              <a:t>The second category includes the models deployed to recognize hand-written digit from the MNIST dataset.</a:t>
            </a:r>
          </a:p>
          <a:p>
            <a:r>
              <a:t>ACAS Xu. The ACAS Xu system consists of forty-five different NN models.</a:t>
            </a:r>
          </a:p>
          <a:p>
            <a:r>
              <a:t>Five inputs include {ρ, θ , ψ, vown, vint }.</a:t>
            </a:r>
          </a:p>
          <a:p>
            <a:r>
              <a:t>Output of the NN includes {COC, weak left, weak right, strong left, strong right}.</a:t>
            </a:r>
          </a:p>
          <a:p>
            <a:r>
              <a:t>COC denotes clear of conflict, weak left means heading left with angle 1.5o/s, weak right means heading right with angle 1.5o/s, strong left is heading left with angle 3.0o/s, and strong right denotes heading right with angle 3.0o/s.</a:t>
            </a:r>
          </a:p>
          <a:p>
            <a:r>
              <a:t>For classifying hand-written digits, we test 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This paper focuses on verifying security properties of DNNs, ReluVal itself is a generic framework that can efficiently leverage interval analysis to understand and analyze the DNN computation.</a:t>
            </a:r>
          </a:p>
          <a:p>
            <a:r>
              <a:t>We hope to develop a full-fledged DNN security analysis tool based on ReluVal, just like traditional program analysis tools, that can efficiently check arbitrary security properties of DNNs but can provide insights into the behaviors of hidden neurons with rigorous guarantees.</a:t>
            </a:r>
          </a:p>
          <a:p>
            <a:r>
              <a:t>We designed, developed, and evaluated ReluVal, a formal security analysis system for neural networks.</a:t>
            </a:r>
          </a:p>
          <a:p>
            <a:r>
              <a:t>We introduced several novel techniques including symbolic interval arithmetic to perform formal analysis without resorting to SMT solvers.</a:t>
            </a:r>
          </a:p>
          <a:p>
            <a:r>
              <a:t>ReluVal performed 200 times faster on average than the current state-of-art solver-based approaches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subjects</a:t>
            </a:r>
          </a:p>
        </p:txBody>
      </p:sp>
      <p:sp>
        <p:nvSpPr>
          <p:cNvPr id="3" name="Text Placeholder 2"/>
          <p:cNvSpPr>
            <a:spLocks noGrp="1"/>
          </p:cNvSpPr>
          <p:nvPr>
            <p:ph type="body" idx="2" sz="half"/>
          </p:nvPr>
        </p:nvSpPr>
        <p:spPr/>
        <p:txBody>
          <a:bodyPr/>
          <a:lstStyle/>
          <a:p>
            <a:r>
              <a:rPr b="1"/>
              <a:t>30000 passengers
</a:t>
            </a:r>
            <a:r>
              <a:t>It was successfully tested by NASA and FAA [2, 33] and is on schedule to be installed in over 30,000 passengers and cargo aircraft worldwide [40] and US Navy’s fleets [3]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Text Placeholder 2"/>
          <p:cNvSpPr>
            <a:spLocks noGrp="1"/>
          </p:cNvSpPr>
          <p:nvPr>
            <p:ph type="body" idx="2" sz="half"/>
          </p:nvPr>
        </p:nvSpPr>
        <p:spPr/>
        <p:txBody>
          <a:bodyPr/>
          <a:lstStyle/>
          <a:p>
            <a:r>
              <a:t>Future Work and DiscussionSupporting other activation functions. Interval extension can, in theory, be applied to any activation function that maintains inclusion isotonicity and Lipschitz continuity. As mentioned in Section 4, most popular activation functions (e.g., tanh, sigmoid) satisfy these properties. To support these activation functions, we need to adapt the symbolic interval propagation process. We plan to explore this as part of future work. Our current prototype implementation of symbolic interval propagation supports several common piece-wise linear activation functions (e.g., regular ReLU, Leaky ReLU, and PReLU). Supporting other norms besides L∞. While interval arithmetic is most immediately applicable to L∞, other norms (e.g., L2 and L1) can also be approximated using intervals. Essentially, L∞ allows the most flexible perturbations and the perturbations bounded by other norms like L2 are all subsets of those allowed by the corresponding L∞ bound. Therefore, if ReluVal can verify the absence of adversarial examples for a DNN within an infinite norm bound, the DNN is also guaranteed to be safe for the corresponding p-norm (p=1/2/3..) bound. If ReluVal identifies adversarial subintervals for an infinite norm bound, we can iteratively check whether any such subinterval lies within the corresponding p-norm bound. If not, we can declare the model to contain no adversarial examples for the given p-norm bound. We plan to explore this direction in future. Improving DNN Robustness. The counterexamples found by ReluVal can be used to increase the robustness of a DNN through adversarial training. Specific, we can add the adversarial examples detected by ReluVal to the training dataset and retrain the model. Also, a DNN’s training process can further be changed to incorporate ReluVal’s interval analysis for improved robustness. Instead of training on individual samples, we can convert the training samples into intervals and change the training process to minimize losses for these intervals instead of individual samples. We plan to pursue this direction as future work.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Text Placeholder 2"/>
          <p:cNvSpPr>
            <a:spLocks noGrp="1"/>
          </p:cNvSpPr>
          <p:nvPr>
            <p:ph type="body" idx="2" sz="half"/>
          </p:nvPr>
        </p:nvSpPr>
        <p:spPr/>
        <p:txBody>
          <a:bodyPr/>
          <a:lstStyle/>
          <a:p>
            <a:r>
              <a:t>Deep Neural Networks</a:t>
            </a:r>
          </a:p>
          <a:p>
            <a:r>
              <a:t>interval analysis</a:t>
            </a:r>
          </a:p>
          <a:p>
            <a:r>
              <a:t>airborne collision avoidance system</a:t>
            </a:r>
          </a:p>
          <a:p>
            <a:r>
              <a:t>Neural Networks</a:t>
            </a:r>
          </a:p>
          <a:p>
            <a:r>
              <a:t>activation function</a:t>
            </a:r>
          </a:p>
          <a:p>
            <a:r>
              <a:t>interval arithmetic</a:t>
            </a:r>
          </a:p>
          <a:p>
            <a:r>
              <a:t>collision avoidance system</a:t>
            </a:r>
          </a:p>
          <a:p>
            <a:r>
              <a:t>Mixed Integer Linear programming</a:t>
            </a:r>
          </a:p>
          <a:p>
            <a:r>
              <a:t>autonomous vehicles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Text Placeholder 2"/>
          <p:cNvSpPr>
            <a:spLocks noGrp="1"/>
          </p:cNvSpPr>
          <p:nvPr>
            <p:ph type="body" idx="2" sz="half"/>
          </p:nvPr>
        </p:nvSpPr>
        <p:spPr/>
        <p:txBody>
          <a:bodyPr/>
          <a:lstStyle/>
          <a:p>
            <a:r>
              <a:t>Due to the increasing deployment of Deep Neural Networks (DNNs) in real-world security-critical domains including autonomous vehicles and collision avoidance systems, formally checking security properties of DNNs, especially under different attacker capabilities, is becoming crucial. Most existing security testing techniques for DNNs try to find adversarial examples without providing any formal security guarantees about the non-existence of such adversarial examples. Recently, several projects have used different types of Satisfiability Modulo Theory (SMT) solvers to formally check security properties of DNNs. However, all of these approaches are limited by the high overhead caused by the solver. _x000D_</a:t>
            </a:r>
          </a:p>
          <a:p>
            <a:r>
              <a:t>In this paper, we present a new direction for formally checking security properties of DNNs without using SMT solvers. Instead, we leverage interval arithmetic to compute rigorous bounds on the DNN outputs. Our approach, unlike existing solver-based approaches, is easily parallelizable. We further present symbolic interval analysis along with several other optimizations to minimize overestimations of output bounds. _x000D_</a:t>
            </a:r>
          </a:p>
          <a:p>
            <a:r>
              <a:t>We design, implement, and evaluate our approach as part of ReluVal, a system for formally checking security properties of Relu-based DNNs. Our extensive empirical results show that ReluVal outperforms Reluplex, a state-of-the-art solver-based system, by 200 times on average. On a single 8-core machine without GPUs, within 4 hours, ReluVal is able to verify a security property that Reluplex deemed inconclusive due to timeout after running for more than 5 days. Our experiments demonstrate that symbolic interval analysis is a promising new direction towards rigorously analyzing different security properties of DNNs.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Confirms previous work</a:t>
            </a:r>
          </a:p>
        </p:txBody>
      </p:sp>
      <p:sp>
        <p:nvSpPr>
          <p:cNvPr id="3" name="Text Placeholder 2"/>
          <p:cNvSpPr>
            <a:spLocks noGrp="1"/>
          </p:cNvSpPr>
          <p:nvPr>
            <p:ph type="body" idx="2" sz="half"/>
          </p:nvPr>
        </p:nvSpPr>
        <p:spPr/>
        <p:txBody>
          <a:bodyPr/>
          <a:lstStyle/>
          <a:p>
            <a:r>
              <a:t>As the NN is a finite composition of Lipschitz continuous functions, its interval extension F is still Lipschitz continuous as well [45]. Now we demonstrate that by splitting input X into N smaller pieces and taking the union of their corresponding outputs, we can achieve a refined output estimation with at least N times smaller overestimation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Counterpoint to earlier claims</a:t>
            </a:r>
          </a:p>
        </p:txBody>
      </p:sp>
      <p:sp>
        <p:nvSpPr>
          <p:cNvPr id="3" name="Text Placeholder 2"/>
          <p:cNvSpPr>
            <a:spLocks noGrp="1"/>
          </p:cNvSpPr>
          <p:nvPr>
            <p:ph type="body" idx="2" sz="half"/>
          </p:nvPr>
        </p:nvSpPr>
        <p:spPr/>
        <p:txBody>
          <a:bodyPr/>
          <a:lstStyle/>
          <a:p>
            <a:r>
              <a:t>It was successfully tested by NASA and FAA [2, 33] and is on schedule to be installed in over 30,000 passengers and cargo aircraft worldwide [40] and US Navy’s fleets [3]. Unfortunately, despite our increasing reliance on DNNs, they remain susceptible to incorrect corner-case behaviors: adversarial examples [48], with small, humanimperceptible perturbations of test inputs, unexpectedly and arbitrarily changing a DNN’s predictions</a:t>
            </a:r>
          </a:p>
          <a:p/>
          <a:p>
            <a:r>
              <a:t>If the input range of x is [0, 1], the true output range of f (x) is [0, 1]. However, naive interval arithmetic will compute the range of f (x) as [0, 2] − [0, 1] = [−1, 2], introducing a huge overestimation error</a:t>
            </a:r>
          </a:p>
          <a:p/>
          <a:p>
            <a:r>
              <a:t>This effect is known as the dependency problem [45]. As we have defined that a safe steering angle must be less than or equal to 20, we cannot guarantee nonexistence of violations, as the steering angle can have a value as high as 22 according to the naive interval propagation described above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Builds on previous research</a:t>
            </a:r>
          </a:p>
        </p:txBody>
      </p:sp>
      <p:sp>
        <p:nvSpPr>
          <p:cNvPr id="3" name="Text Placeholder 2"/>
          <p:cNvSpPr>
            <a:spLocks noGrp="1"/>
          </p:cNvSpPr>
          <p:nvPr>
            <p:ph type="body" idx="2" sz="half"/>
          </p:nvPr>
        </p:nvSpPr>
        <p:spPr/>
        <p:txBody>
          <a:bodyPr/>
          <a:lstStyle/>
          <a:p>
            <a:r>
              <a:t>Second, when the output range of the DNN is too large to be conclusive, ReluVal iteratively bisects the input range and repeats the range propagation on the smaller input ranges. We term this optimization iterative interval refinement because it is in spirit similar to abstraction refinement [4, 18]</a:t>
            </a:r>
          </a:p>
          <a:p/>
          <a:p>
            <a:r>
              <a:t>We implemented ReluVal using around 3,000 line of C code. We evaluated ReluVal on two different DNNs, ACAS Xu and an MNIST network, using 15 security properties (out of which 10 are the same ones used in [25])</a:t>
            </a:r>
          </a:p>
          <a:p/>
          <a:p>
            <a:r>
              <a:t>In terms of the number of adversarial examples detected, ReluVal also outperforms the popular attacks using gradients to find adversarial examples. Here, we compare ReluVal to the Carlini and Wagner (CW) attack [7], a state-of-the-art gradient-based attack that minimizes specialized CW loss function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Differs from previous work</a:t>
            </a:r>
          </a:p>
        </p:txBody>
      </p:sp>
      <p:sp>
        <p:nvSpPr>
          <p:cNvPr id="3" name="Text Placeholder 2"/>
          <p:cNvSpPr>
            <a:spLocks noGrp="1"/>
          </p:cNvSpPr>
          <p:nvPr>
            <p:ph type="body" idx="2" sz="half"/>
          </p:nvPr>
        </p:nvSpPr>
        <p:spPr/>
        <p:txBody>
          <a:bodyPr/>
          <a:lstStyle/>
          <a:p>
            <a:r>
              <a:t>As the interval propagates through the neural network, more errors will accumulate and significantly affect the output precision. In fact, our tests show that some adversarial examples reported by Reluplex [25] are false positives due to such rounding problem</a:t>
            </a:r>
          </a:p>
          <a:p/>
          <a:p>
            <a:r>
              <a:t>This has resulted in an arms race among researchers competing to build more robust networks and design more efficient attacks [7, 16, 31, 32, 39, 41, 51]. However, most of the defenses are restricted to only one type of adversaries/security properties (e.g., overall perturbations bounded by some norms) even though other researchers have shown that other semantics-preserving changes like lightning changes, small occlusions, rotations, etc. can also easily fool the DNNs [13, 42, 43, 49]</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In the last five years, Deep Neural Networks (DNNs) have enjoyed tremendous progress, achieving or surpassing human-level performance in many tasks such as speech recognition [19], image classifications [30], and game playing [46]</a:t>
            </a:r>
          </a:p>
          <a:p>
            <a:r>
              <a:t>Our experiments demonstrate that symbolic interval analysis is a promising new direction towards rigorously analyzing different security properties of DNNs</a:t>
            </a:r>
          </a:p>
          <a:p>
            <a:r>
              <a:t>We focus our evaluation on airborne collision avoidance system (ACAS) Xu models for collision avoidance in unmanned aircraft [28]</a:t>
            </a:r>
          </a:p>
          <a:p>
            <a:r>
              <a:t>This paper focuses on verifying security properties of DNNs, ReluVal itself is a generic framework that can efficiently leverage interval analysis to understand and analyze the DNN computation</a:t>
            </a:r>
          </a:p>
          <a:p>
            <a:r>
              <a:t>We hope to develop a full-fledged DNN security analysis tool based on ReluVal, just like traditional program analysis tools, that can efficiently check arbitrary security properties of DNNs but can provide insights into the behaviors of hidden neurons with rigorous guarantees</a:t>
            </a:r>
          </a:p>
          <a:p>
            <a:r>
              <a:t>Besides ACAS Xu, we test ReluVal on an MNIST model that achieves decent accuracy (98.28%)</a:t>
            </a:r>
          </a:p>
          <a:p>
            <a:r>
              <a:t>We introduced several novel techniques including symbolic interval arithmetic to perform formal analysis without resorting to Satisfiability Modulo Theory (SMT) solvers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In the last five years, Deep Neural Networks (DNNs) have enjoyed tremendous progress, achieving or surpassing human-level performance in many tasks such as speech recognition [19], image classifications [30], and game playing [46].</a:t>
            </a:r>
          </a:p>
          <a:p>
            <a:r>
              <a:t>Unmanned Aircraft Collision Avoidance System X (ACAS Xu), uses DNNs to predict best actions according to the location and the speed of the attacker/intruder planes in the vicinity.</a:t>
            </a:r>
          </a:p>
          <a:p>
            <a:r>
              <a:t>It was successfully tested by NASA and FAA [2, 33] and is on schedule to be installed in over 30,000 passengers and cargo aircraft worldwide [40] and US Navy’s fleets [3].</a:t>
            </a:r>
          </a:p>
          <a:p>
            <a:r>
              <a:t>We consider all types of security-critical systems, e.g., airborne collision avoidance system for unmanned aircraft like ACAS Xu [33], which use DNNs for decision making in the presence of an adversary/intruder.</a:t>
            </a:r>
          </a:p>
          <a:p>
            <a:r>
              <a:t>An aircraft collision avoidance system’s decision-making process can use DNNs to predict the best action based on sensor data of the current speed and course of the aircraft, those of the adversary, and distances between the aircraft and nearby intruders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