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21383625" cy="15119350"/>
  <p:notesSz cx="142240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2"/>
    <p:restoredTop sz="94593"/>
  </p:normalViewPr>
  <p:slideViewPr>
    <p:cSldViewPr snapToGrid="0">
      <p:cViewPr>
        <p:scale>
          <a:sx n="56" d="100"/>
          <a:sy n="56" d="100"/>
        </p:scale>
        <p:origin x="344" y="192"/>
      </p:cViewPr>
      <p:guideLst>
        <p:guide orient="horz" pos="2166"/>
        <p:guide pos="32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64263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056563" y="0"/>
            <a:ext cx="6164262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4AE6F-366D-4129-A329-13FD2C75414D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4575" y="2513013"/>
            <a:ext cx="959485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2400" y="9675813"/>
            <a:ext cx="1137920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64263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056563" y="19096038"/>
            <a:ext cx="6164262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E95B7-4085-42F0-BAD2-C71CEDF91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47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1pPr>
    <a:lvl2pPr marL="228371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2pPr>
    <a:lvl3pPr marL="456743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3pPr>
    <a:lvl4pPr marL="685114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4pPr>
    <a:lvl5pPr marL="913486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5pPr>
    <a:lvl6pPr marL="1141857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6pPr>
    <a:lvl7pPr marL="1370228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7pPr>
    <a:lvl8pPr marL="1598600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8pPr>
    <a:lvl9pPr marL="1826971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4575" y="2513013"/>
            <a:ext cx="9594850" cy="6784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 R and T in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E95B7-4085-42F0-BAD2-C71CEDF911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9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3773" y="4686999"/>
            <a:ext cx="18176081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07545" y="8466837"/>
            <a:ext cx="14968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0402" y="1092488"/>
            <a:ext cx="15682818" cy="255455"/>
          </a:xfrm>
        </p:spPr>
        <p:txBody>
          <a:bodyPr lIns="0" tIns="0" rIns="0" bIns="0"/>
          <a:lstStyle>
            <a:lvl1pPr>
              <a:defRPr sz="1660" b="1" i="0">
                <a:solidFill>
                  <a:srgbClr val="0984C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0402" y="1092488"/>
            <a:ext cx="15682818" cy="255455"/>
          </a:xfrm>
        </p:spPr>
        <p:txBody>
          <a:bodyPr lIns="0" tIns="0" rIns="0" bIns="0"/>
          <a:lstStyle>
            <a:lvl1pPr>
              <a:defRPr sz="1660" b="1" i="0">
                <a:solidFill>
                  <a:srgbClr val="0984C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9181" y="3477452"/>
            <a:ext cx="93018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012567" y="3477452"/>
            <a:ext cx="93018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0402" y="1092488"/>
            <a:ext cx="15682818" cy="255455"/>
          </a:xfrm>
        </p:spPr>
        <p:txBody>
          <a:bodyPr lIns="0" tIns="0" rIns="0" bIns="0"/>
          <a:lstStyle>
            <a:lvl1pPr>
              <a:defRPr sz="1660" b="1" i="0">
                <a:solidFill>
                  <a:srgbClr val="0984C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0402" y="1092488"/>
            <a:ext cx="15682818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0984C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181" y="3477452"/>
            <a:ext cx="192452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70433" y="14060998"/>
            <a:ext cx="68427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69183" y="14060998"/>
            <a:ext cx="49182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396211" y="14060998"/>
            <a:ext cx="49182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61483">
        <a:defRPr>
          <a:latin typeface="+mn-lt"/>
          <a:ea typeface="+mn-ea"/>
          <a:cs typeface="+mn-cs"/>
        </a:defRPr>
      </a:lvl2pPr>
      <a:lvl3pPr marL="322966">
        <a:defRPr>
          <a:latin typeface="+mn-lt"/>
          <a:ea typeface="+mn-ea"/>
          <a:cs typeface="+mn-cs"/>
        </a:defRPr>
      </a:lvl3pPr>
      <a:lvl4pPr marL="484449">
        <a:defRPr>
          <a:latin typeface="+mn-lt"/>
          <a:ea typeface="+mn-ea"/>
          <a:cs typeface="+mn-cs"/>
        </a:defRPr>
      </a:lvl4pPr>
      <a:lvl5pPr marL="645932">
        <a:defRPr>
          <a:latin typeface="+mn-lt"/>
          <a:ea typeface="+mn-ea"/>
          <a:cs typeface="+mn-cs"/>
        </a:defRPr>
      </a:lvl5pPr>
      <a:lvl6pPr marL="807415">
        <a:defRPr>
          <a:latin typeface="+mn-lt"/>
          <a:ea typeface="+mn-ea"/>
          <a:cs typeface="+mn-cs"/>
        </a:defRPr>
      </a:lvl6pPr>
      <a:lvl7pPr marL="968898">
        <a:defRPr>
          <a:latin typeface="+mn-lt"/>
          <a:ea typeface="+mn-ea"/>
          <a:cs typeface="+mn-cs"/>
        </a:defRPr>
      </a:lvl7pPr>
      <a:lvl8pPr marL="1130381">
        <a:defRPr>
          <a:latin typeface="+mn-lt"/>
          <a:ea typeface="+mn-ea"/>
          <a:cs typeface="+mn-cs"/>
        </a:defRPr>
      </a:lvl8pPr>
      <a:lvl9pPr marL="129186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61483">
        <a:defRPr>
          <a:latin typeface="+mn-lt"/>
          <a:ea typeface="+mn-ea"/>
          <a:cs typeface="+mn-cs"/>
        </a:defRPr>
      </a:lvl2pPr>
      <a:lvl3pPr marL="322966">
        <a:defRPr>
          <a:latin typeface="+mn-lt"/>
          <a:ea typeface="+mn-ea"/>
          <a:cs typeface="+mn-cs"/>
        </a:defRPr>
      </a:lvl3pPr>
      <a:lvl4pPr marL="484449">
        <a:defRPr>
          <a:latin typeface="+mn-lt"/>
          <a:ea typeface="+mn-ea"/>
          <a:cs typeface="+mn-cs"/>
        </a:defRPr>
      </a:lvl4pPr>
      <a:lvl5pPr marL="645932">
        <a:defRPr>
          <a:latin typeface="+mn-lt"/>
          <a:ea typeface="+mn-ea"/>
          <a:cs typeface="+mn-cs"/>
        </a:defRPr>
      </a:lvl5pPr>
      <a:lvl6pPr marL="807415">
        <a:defRPr>
          <a:latin typeface="+mn-lt"/>
          <a:ea typeface="+mn-ea"/>
          <a:cs typeface="+mn-cs"/>
        </a:defRPr>
      </a:lvl6pPr>
      <a:lvl7pPr marL="968898">
        <a:defRPr>
          <a:latin typeface="+mn-lt"/>
          <a:ea typeface="+mn-ea"/>
          <a:cs typeface="+mn-cs"/>
        </a:defRPr>
      </a:lvl7pPr>
      <a:lvl8pPr marL="1130381">
        <a:defRPr>
          <a:latin typeface="+mn-lt"/>
          <a:ea typeface="+mn-ea"/>
          <a:cs typeface="+mn-cs"/>
        </a:defRPr>
      </a:lvl8pPr>
      <a:lvl9pPr marL="129186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 descr="A collage of a cat&#10;&#10;Description automatically generated">
            <a:extLst>
              <a:ext uri="{FF2B5EF4-FFF2-40B4-BE49-F238E27FC236}">
                <a16:creationId xmlns:a16="http://schemas.microsoft.com/office/drawing/2014/main" id="{355D7D80-A3DE-7708-377D-EFCE616E6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675049"/>
            <a:ext cx="5572571" cy="5572571"/>
          </a:xfrm>
          <a:prstGeom prst="rect">
            <a:avLst/>
          </a:prstGeom>
        </p:spPr>
      </p:pic>
      <p:pic>
        <p:nvPicPr>
          <p:cNvPr id="91" name="Picture 90" descr="A graph of a number of degrees&#10;&#10;Description automatically generated">
            <a:extLst>
              <a:ext uri="{FF2B5EF4-FFF2-40B4-BE49-F238E27FC236}">
                <a16:creationId xmlns:a16="http://schemas.microsoft.com/office/drawing/2014/main" id="{07F42C01-2C33-9C74-738D-75170BC5B0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0" r="7650"/>
          <a:stretch/>
        </p:blipFill>
        <p:spPr>
          <a:xfrm>
            <a:off x="12915900" y="9902437"/>
            <a:ext cx="8053873" cy="5086042"/>
          </a:xfrm>
          <a:prstGeom prst="rect">
            <a:avLst/>
          </a:prstGeom>
        </p:spPr>
      </p:pic>
      <p:pic>
        <p:nvPicPr>
          <p:cNvPr id="89" name="Picture 88" descr="A graph of a graph with green lines&#10;&#10;Description automatically generated with medium confidence">
            <a:extLst>
              <a:ext uri="{FF2B5EF4-FFF2-40B4-BE49-F238E27FC236}">
                <a16:creationId xmlns:a16="http://schemas.microsoft.com/office/drawing/2014/main" id="{FB518A3C-1BB7-FB6D-A96F-3C49A3C288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56" y="9945553"/>
            <a:ext cx="8340970" cy="5004582"/>
          </a:xfrm>
          <a:prstGeom prst="rect">
            <a:avLst/>
          </a:prstGeom>
        </p:spPr>
      </p:pic>
      <p:sp>
        <p:nvSpPr>
          <p:cNvPr id="43" name="Rectangle: Rounded Corners 125">
            <a:extLst>
              <a:ext uri="{FF2B5EF4-FFF2-40B4-BE49-F238E27FC236}">
                <a16:creationId xmlns:a16="http://schemas.microsoft.com/office/drawing/2014/main" id="{D756CA46-57F3-B067-9592-7BAA8350C44B}"/>
              </a:ext>
            </a:extLst>
          </p:cNvPr>
          <p:cNvSpPr/>
          <p:nvPr/>
        </p:nvSpPr>
        <p:spPr>
          <a:xfrm>
            <a:off x="356819" y="2344386"/>
            <a:ext cx="7175636" cy="2506961"/>
          </a:xfrm>
          <a:prstGeom prst="roundRect">
            <a:avLst>
              <a:gd name="adj" fmla="val 11225"/>
            </a:avLst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Northeastern University London - University 3994">
            <a:extLst>
              <a:ext uri="{FF2B5EF4-FFF2-40B4-BE49-F238E27FC236}">
                <a16:creationId xmlns:a16="http://schemas.microsoft.com/office/drawing/2014/main" id="{60E68893-DA67-96C0-FC41-71E2EED54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649" y="-45389"/>
            <a:ext cx="4493068" cy="163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D86AE-10DC-583B-0E0D-B25954388283}"/>
              </a:ext>
            </a:extLst>
          </p:cNvPr>
          <p:cNvSpPr txBox="1"/>
          <p:nvPr/>
        </p:nvSpPr>
        <p:spPr>
          <a:xfrm>
            <a:off x="7516843" y="1260211"/>
            <a:ext cx="7425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i="1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Arooj</a:t>
            </a:r>
            <a:r>
              <a:rPr lang="en-GB" sz="2400" i="1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2400" i="1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Arif</a:t>
            </a:r>
            <a:r>
              <a:rPr lang="en-GB" sz="2400" i="1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Alexandros </a:t>
            </a:r>
            <a:r>
              <a:rPr lang="en-GB" sz="2400" i="1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Koliousis</a:t>
            </a:r>
            <a:r>
              <a:rPr lang="en-GB" sz="2400" i="1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Elena </a:t>
            </a:r>
            <a:r>
              <a:rPr lang="en-GB" sz="2400" i="1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Botoeva</a:t>
            </a:r>
            <a:endParaRPr lang="en-GB" sz="24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1DF76-2709-2E15-BF78-E942C7F681D0}"/>
              </a:ext>
            </a:extLst>
          </p:cNvPr>
          <p:cNvSpPr txBox="1"/>
          <p:nvPr/>
        </p:nvSpPr>
        <p:spPr>
          <a:xfrm>
            <a:off x="3973068" y="558619"/>
            <a:ext cx="14873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 Comprehensive Testing Framework for Deep Learning Models</a:t>
            </a:r>
            <a:endParaRPr lang="en-GB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EC9BEC80-6342-F5DB-31BE-E7A64214B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168" y="2332677"/>
            <a:ext cx="6134605" cy="714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cat&#10;&#10;Description automatically generated">
            <a:extLst>
              <a:ext uri="{FF2B5EF4-FFF2-40B4-BE49-F238E27FC236}">
                <a16:creationId xmlns:a16="http://schemas.microsoft.com/office/drawing/2014/main" id="{63808C9D-D52C-C682-1BC0-2CBD42F013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6" y="2797218"/>
            <a:ext cx="1309119" cy="1334294"/>
          </a:xfrm>
          <a:prstGeom prst="rect">
            <a:avLst/>
          </a:prstGeom>
        </p:spPr>
      </p:pic>
      <p:pic>
        <p:nvPicPr>
          <p:cNvPr id="19" name="Picture 18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995CD645-76FD-874E-4839-C494962FFF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413" y="2797218"/>
            <a:ext cx="1309119" cy="1334294"/>
          </a:xfrm>
          <a:prstGeom prst="rect">
            <a:avLst/>
          </a:prstGeom>
        </p:spPr>
      </p:pic>
      <p:pic>
        <p:nvPicPr>
          <p:cNvPr id="20" name="Picture 19" descr="A close up of a cat&#10;&#10;Description automatically generated">
            <a:extLst>
              <a:ext uri="{FF2B5EF4-FFF2-40B4-BE49-F238E27FC236}">
                <a16:creationId xmlns:a16="http://schemas.microsoft.com/office/drawing/2014/main" id="{B60442CE-DFFB-1B8A-6E90-4E93E5551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53" y="2821282"/>
            <a:ext cx="1309119" cy="13342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67C1BA-CE17-99D9-4ADD-8EA4E4B40FB3}"/>
              </a:ext>
            </a:extLst>
          </p:cNvPr>
          <p:cNvSpPr txBox="1"/>
          <p:nvPr/>
        </p:nvSpPr>
        <p:spPr>
          <a:xfrm>
            <a:off x="2096567" y="3053964"/>
            <a:ext cx="419588" cy="579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i="0" u="none" strike="noStrike" dirty="0">
                <a:effectLst/>
                <a:latin typeface="Roboto" panose="020F0502020204030204" pitchFamily="34" charset="0"/>
              </a:rPr>
              <a:t>+</a:t>
            </a:r>
            <a:endParaRPr lang="en-GB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933CA-F8AA-2229-706F-618E588F3F3E}"/>
              </a:ext>
            </a:extLst>
          </p:cNvPr>
          <p:cNvSpPr txBox="1"/>
          <p:nvPr/>
        </p:nvSpPr>
        <p:spPr>
          <a:xfrm>
            <a:off x="2427680" y="3109095"/>
            <a:ext cx="1095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i="0" u="none" strike="noStrike" dirty="0">
                <a:effectLst/>
                <a:latin typeface="Roboto" panose="020F0502020204030204" pitchFamily="34" charset="0"/>
              </a:rPr>
              <a:t>0.001</a:t>
            </a:r>
            <a:endParaRPr lang="en-GB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386823-0F4B-71BB-8C68-6D95AA38BFA3}"/>
              </a:ext>
            </a:extLst>
          </p:cNvPr>
          <p:cNvSpPr txBox="1"/>
          <p:nvPr/>
        </p:nvSpPr>
        <p:spPr>
          <a:xfrm>
            <a:off x="3500251" y="3037924"/>
            <a:ext cx="419587" cy="579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atin typeface="Roboto" panose="020F0502020204030204" pitchFamily="34" charset="0"/>
              </a:rPr>
              <a:t>x</a:t>
            </a:r>
            <a:endParaRPr lang="en-GB" sz="3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F2A195-0A7C-0EAB-EB93-81F15B8CCF44}"/>
              </a:ext>
            </a:extLst>
          </p:cNvPr>
          <p:cNvSpPr txBox="1"/>
          <p:nvPr/>
        </p:nvSpPr>
        <p:spPr>
          <a:xfrm>
            <a:off x="5383865" y="3061986"/>
            <a:ext cx="534733" cy="579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atin typeface="Roboto" panose="020F0502020204030204" pitchFamily="34" charset="0"/>
              </a:rPr>
              <a:t>=</a:t>
            </a:r>
            <a:endParaRPr lang="en-GB" sz="3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EBF1DA-8FFC-9618-3E7E-C19B32A8F219}"/>
              </a:ext>
            </a:extLst>
          </p:cNvPr>
          <p:cNvSpPr txBox="1"/>
          <p:nvPr/>
        </p:nvSpPr>
        <p:spPr>
          <a:xfrm>
            <a:off x="994840" y="4211758"/>
            <a:ext cx="825907" cy="39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i="0" u="none" strike="noStrike" dirty="0">
                <a:effectLst/>
                <a:latin typeface="Roboto" panose="020F0502020204030204" pitchFamily="34" charset="0"/>
              </a:rPr>
              <a:t>CAT</a:t>
            </a:r>
            <a:endParaRPr lang="en-GB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CE06B3-19EF-85CA-BA92-7ADBE94641E6}"/>
              </a:ext>
            </a:extLst>
          </p:cNvPr>
          <p:cNvSpPr txBox="1"/>
          <p:nvPr/>
        </p:nvSpPr>
        <p:spPr>
          <a:xfrm>
            <a:off x="6200553" y="4261266"/>
            <a:ext cx="825907" cy="39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i="0" u="none" strike="noStrike" dirty="0">
                <a:effectLst/>
                <a:latin typeface="Roboto" panose="020F0502020204030204" pitchFamily="34" charset="0"/>
              </a:rPr>
              <a:t>DOG</a:t>
            </a:r>
            <a:endParaRPr lang="en-GB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6A7E4A-FFDB-E42C-A0D3-A3E88956248D}"/>
              </a:ext>
            </a:extLst>
          </p:cNvPr>
          <p:cNvSpPr txBox="1"/>
          <p:nvPr/>
        </p:nvSpPr>
        <p:spPr>
          <a:xfrm>
            <a:off x="3861196" y="4213139"/>
            <a:ext cx="1667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i="0" u="none" strike="noStrike" dirty="0">
                <a:effectLst/>
                <a:latin typeface="Roboto" panose="020F0502020204030204" pitchFamily="34" charset="0"/>
              </a:rPr>
              <a:t>Perturbation</a:t>
            </a:r>
            <a:endParaRPr lang="en-GB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72928-6D5A-FFD9-FE84-79E9E1CD446C}"/>
              </a:ext>
            </a:extLst>
          </p:cNvPr>
          <p:cNvSpPr txBox="1"/>
          <p:nvPr/>
        </p:nvSpPr>
        <p:spPr>
          <a:xfrm>
            <a:off x="937425" y="2138206"/>
            <a:ext cx="618047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Problem: </a:t>
            </a:r>
            <a:r>
              <a:rPr lang="en-GB" sz="2000" i="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robust deep </a:t>
            </a:r>
            <a:r>
              <a:rPr lang="en-GB" sz="2000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en-GB" sz="2000" i="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earning (DL) </a:t>
            </a:r>
            <a:r>
              <a:rPr lang="en-GB" sz="2000" dirty="0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GB" sz="2000" i="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pplications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0" name="Rectangle: Rounded Corners 125">
            <a:extLst>
              <a:ext uri="{FF2B5EF4-FFF2-40B4-BE49-F238E27FC236}">
                <a16:creationId xmlns:a16="http://schemas.microsoft.com/office/drawing/2014/main" id="{01AEA998-F37D-0D9C-1C8F-520A4F7BC27C}"/>
              </a:ext>
            </a:extLst>
          </p:cNvPr>
          <p:cNvSpPr/>
          <p:nvPr/>
        </p:nvSpPr>
        <p:spPr>
          <a:xfrm>
            <a:off x="7901298" y="2329735"/>
            <a:ext cx="6564591" cy="7274123"/>
          </a:xfrm>
          <a:prstGeom prst="roundRect">
            <a:avLst>
              <a:gd name="adj" fmla="val 11225"/>
            </a:avLst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125">
            <a:extLst>
              <a:ext uri="{FF2B5EF4-FFF2-40B4-BE49-F238E27FC236}">
                <a16:creationId xmlns:a16="http://schemas.microsoft.com/office/drawing/2014/main" id="{BDDFF4C2-B8F0-D405-D925-CC48BC5293B5}"/>
              </a:ext>
            </a:extLst>
          </p:cNvPr>
          <p:cNvSpPr/>
          <p:nvPr/>
        </p:nvSpPr>
        <p:spPr>
          <a:xfrm>
            <a:off x="359574" y="5289558"/>
            <a:ext cx="7175637" cy="4335565"/>
          </a:xfrm>
          <a:prstGeom prst="roundRect">
            <a:avLst>
              <a:gd name="adj" fmla="val 11225"/>
            </a:avLst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686AF0-BE32-15BF-4056-4084BA34FBA2}"/>
              </a:ext>
            </a:extLst>
          </p:cNvPr>
          <p:cNvSpPr txBox="1"/>
          <p:nvPr/>
        </p:nvSpPr>
        <p:spPr>
          <a:xfrm>
            <a:off x="844110" y="5012855"/>
            <a:ext cx="6324705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Challenge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no proper criteria fo</a:t>
            </a:r>
            <a:r>
              <a:rPr lang="en-GB" sz="2000" dirty="0">
                <a:solidFill>
                  <a:srgbClr val="0D0D0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 </a:t>
            </a:r>
            <a:r>
              <a:rPr lang="en-GB" sz="2000" b="1" dirty="0">
                <a:solidFill>
                  <a:srgbClr val="0D0D0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 summarization </a:t>
            </a:r>
          </a:p>
          <a:p>
            <a:r>
              <a:rPr lang="en-GB" sz="2000" dirty="0">
                <a:solidFill>
                  <a:srgbClr val="0D0D0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identify weakness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7" name="Rectangle: Rounded Corners 125">
            <a:extLst>
              <a:ext uri="{FF2B5EF4-FFF2-40B4-BE49-F238E27FC236}">
                <a16:creationId xmlns:a16="http://schemas.microsoft.com/office/drawing/2014/main" id="{9EF97899-906A-3E61-7894-99DC14F3BA03}"/>
              </a:ext>
            </a:extLst>
          </p:cNvPr>
          <p:cNvSpPr/>
          <p:nvPr/>
        </p:nvSpPr>
        <p:spPr>
          <a:xfrm>
            <a:off x="14701058" y="2105357"/>
            <a:ext cx="6395742" cy="7519766"/>
          </a:xfrm>
          <a:prstGeom prst="roundRect">
            <a:avLst>
              <a:gd name="adj" fmla="val 11225"/>
            </a:avLst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125">
            <a:extLst>
              <a:ext uri="{FF2B5EF4-FFF2-40B4-BE49-F238E27FC236}">
                <a16:creationId xmlns:a16="http://schemas.microsoft.com/office/drawing/2014/main" id="{9DBF42DB-924D-1B6B-21B7-75F030FA7A3E}"/>
              </a:ext>
            </a:extLst>
          </p:cNvPr>
          <p:cNvSpPr/>
          <p:nvPr/>
        </p:nvSpPr>
        <p:spPr>
          <a:xfrm>
            <a:off x="385245" y="9854349"/>
            <a:ext cx="20711555" cy="5005673"/>
          </a:xfrm>
          <a:prstGeom prst="roundRect">
            <a:avLst>
              <a:gd name="adj" fmla="val 11225"/>
            </a:avLst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8A234-1F2B-80DD-EE37-36645F8E3E83}"/>
              </a:ext>
            </a:extLst>
          </p:cNvPr>
          <p:cNvSpPr txBox="1"/>
          <p:nvPr/>
        </p:nvSpPr>
        <p:spPr>
          <a:xfrm>
            <a:off x="14130847" y="9725892"/>
            <a:ext cx="656459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Result 3: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 robustness with rotation property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F2115F-6253-9D28-A079-39650807CE31}"/>
              </a:ext>
            </a:extLst>
          </p:cNvPr>
          <p:cNvSpPr txBox="1"/>
          <p:nvPr/>
        </p:nvSpPr>
        <p:spPr>
          <a:xfrm>
            <a:off x="6168676" y="9703129"/>
            <a:ext cx="651879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Result 2: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Accuracy decline on different perturbations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0BC9D5-25FA-B0FB-96CF-D2EDF5719DE3}"/>
              </a:ext>
            </a:extLst>
          </p:cNvPr>
          <p:cNvSpPr txBox="1"/>
          <p:nvPr/>
        </p:nvSpPr>
        <p:spPr>
          <a:xfrm>
            <a:off x="8382702" y="2085520"/>
            <a:ext cx="565128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Idea: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comprehensive testing framework for DL models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94229-0D9B-5871-F371-00DBC5D1830E}"/>
              </a:ext>
            </a:extLst>
          </p:cNvPr>
          <p:cNvSpPr txBox="1"/>
          <p:nvPr/>
        </p:nvSpPr>
        <p:spPr>
          <a:xfrm>
            <a:off x="15363476" y="1876757"/>
            <a:ext cx="523356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 :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evaluate</a:t>
            </a:r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 to global robustness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89E29C03-09C5-7F3A-30F7-5379371E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241" y="2793406"/>
            <a:ext cx="6537078" cy="665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78E3A0E-B311-4DB8-A1EA-BE526644C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0" y="5838589"/>
            <a:ext cx="7162371" cy="37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University of Kent | University Info | 88 PhDs in English - PhDportal.com">
            <a:extLst>
              <a:ext uri="{FF2B5EF4-FFF2-40B4-BE49-F238E27FC236}">
                <a16:creationId xmlns:a16="http://schemas.microsoft.com/office/drawing/2014/main" id="{33967E37-88F8-5D8B-CB99-00882874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680" y="39517"/>
            <a:ext cx="2066925" cy="139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B831719-632C-AC19-4EAB-5B45B6B82194}"/>
              </a:ext>
            </a:extLst>
          </p:cNvPr>
          <p:cNvSpPr txBox="1"/>
          <p:nvPr/>
        </p:nvSpPr>
        <p:spPr>
          <a:xfrm>
            <a:off x="729458" y="9695656"/>
            <a:ext cx="360196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Result 1: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generate test cases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9f0c6b-7bb2-4f56-9c1c-dcdc5ffda026" xsi:nil="true"/>
    <lcf76f155ced4ddcb4097134ff3c332f xmlns="16c7774a-0a53-4222-bf53-f1e1d0b4021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2417C011FAD419D2D07E30744C8FC" ma:contentTypeVersion="16" ma:contentTypeDescription="Create a new document." ma:contentTypeScope="" ma:versionID="be65eef20df53d4b7897dcee1fd7b33b">
  <xsd:schema xmlns:xsd="http://www.w3.org/2001/XMLSchema" xmlns:xs="http://www.w3.org/2001/XMLSchema" xmlns:p="http://schemas.microsoft.com/office/2006/metadata/properties" xmlns:ns2="16c7774a-0a53-4222-bf53-f1e1d0b40214" xmlns:ns3="d19f0c6b-7bb2-4f56-9c1c-dcdc5ffda026" targetNamespace="http://schemas.microsoft.com/office/2006/metadata/properties" ma:root="true" ma:fieldsID="4f712af57c985d822387b80782cb3693" ns2:_="" ns3:_="">
    <xsd:import namespace="16c7774a-0a53-4222-bf53-f1e1d0b40214"/>
    <xsd:import namespace="d19f0c6b-7bb2-4f56-9c1c-dcdc5ffda0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7774a-0a53-4222-bf53-f1e1d0b402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f0c6b-7bb2-4f56-9c1c-dcdc5ffda02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b629be2-2fcb-4166-bc45-fd1a2016ee05}" ma:internalName="TaxCatchAll" ma:showField="CatchAllData" ma:web="d19f0c6b-7bb2-4f56-9c1c-dcdc5ffda0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E2EF5B-7153-4321-ACDD-46C6D481A9EB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d19f0c6b-7bb2-4f56-9c1c-dcdc5ffda026"/>
    <ds:schemaRef ds:uri="http://purl.org/dc/dcmitype/"/>
    <ds:schemaRef ds:uri="http://schemas.microsoft.com/office/2006/metadata/properties"/>
    <ds:schemaRef ds:uri="http://purl.org/dc/terms/"/>
    <ds:schemaRef ds:uri="16c7774a-0a53-4222-bf53-f1e1d0b40214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B2D238A-2AE1-45C2-80C0-B2F74955AB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D57306-B010-49C0-8065-9B020CAE83FF}">
  <ds:schemaRefs>
    <ds:schemaRef ds:uri="16c7774a-0a53-4222-bf53-f1e1d0b40214"/>
    <ds:schemaRef ds:uri="d19f0c6b-7bb2-4f56-9c1c-dcdc5ffda0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91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Arooj Arif</cp:lastModifiedBy>
  <cp:revision>18</cp:revision>
  <dcterms:created xsi:type="dcterms:W3CDTF">2022-03-30T12:43:01Z</dcterms:created>
  <dcterms:modified xsi:type="dcterms:W3CDTF">2024-05-01T22:07:23Z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Adobe InDesign 16.2 (Macintosh)</vt:lpwstr>
  </property>
  <property fmtid="{D5CDD505-2E9C-101B-9397-08002B2CF9AE}" pid="4" name="LastSaved">
    <vt:filetime>2022-03-30T00:00:00Z</vt:filetime>
  </property>
  <property fmtid="{D5CDD505-2E9C-101B-9397-08002B2CF9AE}" pid="5" name="ContentTypeId">
    <vt:lpwstr>0x01010046A2417C011FAD419D2D07E30744C8FC</vt:lpwstr>
  </property>
</Properties>
</file>