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1969"/>
    <a:srgbClr val="4D308C"/>
    <a:srgbClr val="341C52"/>
    <a:srgbClr val="4F3C67"/>
    <a:srgbClr val="442A65"/>
    <a:srgbClr val="853C95"/>
    <a:srgbClr val="D9DFE7"/>
    <a:srgbClr val="415DA6"/>
    <a:srgbClr val="FFD9C8"/>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1" autoAdjust="0"/>
    <p:restoredTop sz="90000" autoAdjust="0"/>
  </p:normalViewPr>
  <p:slideViewPr>
    <p:cSldViewPr snapToGrid="0" snapToObjects="1">
      <p:cViewPr varScale="1">
        <p:scale>
          <a:sx n="113" d="100"/>
          <a:sy n="113" d="100"/>
        </p:scale>
        <p:origin x="192" y="208"/>
      </p:cViewPr>
      <p:guideLst>
        <p:guide orient="horz" pos="3158"/>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slide" Target="slides/slide1.xml"/><Relationship Id="rId20" Type="http://schemas.openxmlformats.org/officeDocument/2006/relationships/slide" Target="slides/slide14.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2DBCE-BE51-4D79-9782-75D1E15A386B}" type="datetimeFigureOut">
              <a:rPr lang="en-GB" smtClean="0"/>
              <a:t>31/08/2023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9638D-49A3-4E01-B6C2-EE0CDAE514BE}" type="slidenum">
              <a:rPr lang="en-GB" smtClean="0"/>
              <a:t>‹#›</a:t>
            </a:fld>
            <a:endParaRPr lang="en-GB"/>
          </a:p>
        </p:txBody>
      </p:sp>
    </p:spTree>
    <p:extLst>
      <p:ext uri="{BB962C8B-B14F-4D97-AF65-F5344CB8AC3E}">
        <p14:creationId xmlns:p14="http://schemas.microsoft.com/office/powerpoint/2010/main" val="390438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2FDC-D27E-F945-9098-B72E06982930}"/>
              </a:ext>
            </a:extLst>
          </p:cNvPr>
          <p:cNvSpPr>
            <a:spLocks noGrp="1"/>
          </p:cNvSpPr>
          <p:nvPr>
            <p:ph type="ctrTitle"/>
          </p:nvPr>
        </p:nvSpPr>
        <p:spPr>
          <a:xfrm>
            <a:off x="728470" y="433669"/>
            <a:ext cx="10735058" cy="2007704"/>
          </a:xfrm>
        </p:spPr>
        <p:txBody>
          <a:bodyPr anchor="b">
            <a:normAutofit/>
          </a:bodyPr>
          <a:lstStyle>
            <a:lvl1pPr algn="ctr">
              <a:lnSpc>
                <a:spcPct val="130000"/>
              </a:lnSpc>
              <a:defRPr sz="3600" b="1" i="0" baseline="0">
                <a:solidFill>
                  <a:schemeClr val="bg1"/>
                </a:solidFill>
                <a:latin typeface="Merriweather Sans" panose="02000503060000020004" pitchFamily="2" charset="77"/>
              </a:defRPr>
            </a:lvl1pPr>
          </a:lstStyle>
          <a:p>
            <a:endParaRPr lang="en-US" dirty="0"/>
          </a:p>
        </p:txBody>
      </p:sp>
      <p:sp>
        <p:nvSpPr>
          <p:cNvPr id="3" name="Subtitle 2">
            <a:extLst>
              <a:ext uri="{FF2B5EF4-FFF2-40B4-BE49-F238E27FC236}">
                <a16:creationId xmlns:a16="http://schemas.microsoft.com/office/drawing/2014/main" id="{5F084780-5AB1-F64E-984A-22E1C12ABAEA}"/>
              </a:ext>
            </a:extLst>
          </p:cNvPr>
          <p:cNvSpPr>
            <a:spLocks noGrp="1"/>
          </p:cNvSpPr>
          <p:nvPr>
            <p:ph type="subTitle" idx="1"/>
          </p:nvPr>
        </p:nvSpPr>
        <p:spPr>
          <a:xfrm>
            <a:off x="728470" y="2713383"/>
            <a:ext cx="10735058" cy="2007704"/>
          </a:xfrm>
        </p:spPr>
        <p:txBody>
          <a:bodyPr>
            <a:normAutofit/>
          </a:bodyPr>
          <a:lstStyle>
            <a:lvl1pPr marL="0" indent="0" algn="l">
              <a:lnSpc>
                <a:spcPct val="120000"/>
              </a:lnSpc>
              <a:spcBef>
                <a:spcPts val="0"/>
              </a:spcBef>
              <a:buNone/>
              <a:defRPr sz="2000" baseline="0">
                <a:solidFill>
                  <a:schemeClr val="bg1"/>
                </a:solidFill>
                <a:latin typeface="Merriweather Sans" panose="02000503060000020004"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11" name="Text Placeholder 10">
            <a:extLst>
              <a:ext uri="{FF2B5EF4-FFF2-40B4-BE49-F238E27FC236}">
                <a16:creationId xmlns:a16="http://schemas.microsoft.com/office/drawing/2014/main" id="{4FBC4D4A-B790-F24F-BEC0-A8ADDFB2EFD5}"/>
              </a:ext>
            </a:extLst>
          </p:cNvPr>
          <p:cNvSpPr>
            <a:spLocks noGrp="1"/>
          </p:cNvSpPr>
          <p:nvPr>
            <p:ph type="body" sz="quarter" idx="10" hasCustomPrompt="1"/>
          </p:nvPr>
        </p:nvSpPr>
        <p:spPr>
          <a:xfrm>
            <a:off x="728663" y="4969565"/>
            <a:ext cx="4238625" cy="1529660"/>
          </a:xfrm>
        </p:spPr>
        <p:txBody>
          <a:bodyPr>
            <a:normAutofit/>
          </a:bodyPr>
          <a:lstStyle>
            <a:lvl1pPr marL="0" indent="0">
              <a:lnSpc>
                <a:spcPct val="120000"/>
              </a:lnSpc>
              <a:spcBef>
                <a:spcPts val="0"/>
              </a:spcBef>
              <a:buFontTx/>
              <a:buNone/>
              <a:defRPr sz="1800" baseline="0">
                <a:solidFill>
                  <a:schemeClr val="bg1"/>
                </a:solidFill>
                <a:latin typeface="Merriweather Sans" panose="02000503060000020004" pitchFamily="2" charset="77"/>
              </a:defRPr>
            </a:lvl1pPr>
          </a:lstStyle>
          <a:p>
            <a:pPr lvl="0"/>
            <a:r>
              <a:rPr lang="en-US" dirty="0"/>
              <a:t>Author</a:t>
            </a:r>
          </a:p>
          <a:p>
            <a:pPr lvl="0"/>
            <a:r>
              <a:rPr lang="en-US" dirty="0"/>
              <a:t>Year</a:t>
            </a:r>
          </a:p>
          <a:p>
            <a:pPr lvl="0"/>
            <a:r>
              <a:rPr lang="en-US" dirty="0"/>
              <a:t>DOI</a:t>
            </a:r>
          </a:p>
        </p:txBody>
      </p:sp>
    </p:spTree>
    <p:extLst>
      <p:ext uri="{BB962C8B-B14F-4D97-AF65-F5344CB8AC3E}">
        <p14:creationId xmlns:p14="http://schemas.microsoft.com/office/powerpoint/2010/main" val="71968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Future_work">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Future work</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98376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Figure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160585"/>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Figure</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9107556" y="1160583"/>
            <a:ext cx="2869096" cy="4544477"/>
          </a:xfrm>
        </p:spPr>
        <p:txBody>
          <a:bodyPr lIns="180000" tIns="180000" rIns="180000" numCol="1" spcCol="36000">
            <a:normAutofit/>
          </a:bodyPr>
          <a:lstStyle>
            <a:lvl1pPr marL="0" indent="0">
              <a:lnSpc>
                <a:spcPct val="150000"/>
              </a:lnSpc>
              <a:spcBef>
                <a:spcPts val="0"/>
              </a:spcBef>
              <a:buFontTx/>
              <a:buNone/>
              <a:defRPr sz="10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
        <p:nvSpPr>
          <p:cNvPr id="4" name="Picture Placeholder 3">
            <a:extLst>
              <a:ext uri="{FF2B5EF4-FFF2-40B4-BE49-F238E27FC236}">
                <a16:creationId xmlns:a16="http://schemas.microsoft.com/office/drawing/2014/main" id="{A05D0BE0-A420-D342-8B5A-1B0DD7D31542}"/>
              </a:ext>
            </a:extLst>
          </p:cNvPr>
          <p:cNvSpPr>
            <a:spLocks noGrp="1" noChangeAspect="1"/>
          </p:cNvSpPr>
          <p:nvPr>
            <p:ph type="pic" sz="quarter" idx="10"/>
          </p:nvPr>
        </p:nvSpPr>
        <p:spPr>
          <a:xfrm>
            <a:off x="1" y="1160584"/>
            <a:ext cx="8975034" cy="5697415"/>
          </a:xfrm>
        </p:spPr>
        <p:txBody>
          <a:bodyPr>
            <a:normAutofit/>
          </a:bodyPr>
          <a:lstStyle>
            <a:lvl1pPr marL="0" indent="0">
              <a:buFontTx/>
              <a:buNone/>
              <a:defRPr sz="900" baseline="0">
                <a:latin typeface="Merriweather Sans" panose="02000503060000020004" pitchFamily="2" charset="77"/>
              </a:defRPr>
            </a:lvl1pPr>
          </a:lstStyle>
          <a:p>
            <a:endParaRPr lang="en-US" dirty="0"/>
          </a:p>
        </p:txBody>
      </p:sp>
    </p:spTree>
    <p:extLst>
      <p:ext uri="{BB962C8B-B14F-4D97-AF65-F5344CB8AC3E}">
        <p14:creationId xmlns:p14="http://schemas.microsoft.com/office/powerpoint/2010/main" val="262407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Key_concep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Key concepts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2" spcCol="36000">
            <a:normAutofit/>
          </a:bodyPr>
          <a:lstStyle>
            <a:lvl1pPr marL="284400" indent="-284400">
              <a:lnSpc>
                <a:spcPct val="150000"/>
              </a:lnSpc>
              <a:spcBef>
                <a:spcPts val="0"/>
              </a:spcBef>
              <a:buFont typeface="Arial" panose="020B0604020202020204" pitchFamily="34" charset="0"/>
              <a:buChar char="•"/>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232422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bstrac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Abstract</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32847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mparative_analysi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Comparative analysis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213545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Highligh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Highlights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342900" indent="-342900">
              <a:lnSpc>
                <a:spcPct val="150000"/>
              </a:lnSpc>
              <a:spcBef>
                <a:spcPts val="0"/>
              </a:spcBef>
              <a:buFont typeface="Arial" panose="020B0604020202020204" pitchFamily="34" charset="0"/>
              <a:buChar char="•"/>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4393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ummar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Summary</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77463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Study_subjec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subjects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321615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Study_analysi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analysis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2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38839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Study_limitation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limitations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327123772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D308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22C0A-DAAD-9941-AE9A-C52E4B563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11B318-E9FF-104B-B392-F0FD25D18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a:extLst>
              <a:ext uri="{FF2B5EF4-FFF2-40B4-BE49-F238E27FC236}">
                <a16:creationId xmlns:a16="http://schemas.microsoft.com/office/drawing/2014/main" id="{4413DEF4-1C6D-591F-56E5-DE7093152F45}"/>
              </a:ext>
            </a:extLst>
          </p:cNvPr>
          <p:cNvPicPr>
            <a:picLocks noChangeAspect="1"/>
          </p:cNvPicPr>
          <p:nvPr userDrawn="1"/>
        </p:nvPicPr>
        <p:blipFill>
          <a:blip r:embed="rId13"/>
          <a:stretch>
            <a:fillRect/>
          </a:stretch>
        </p:blipFill>
        <p:spPr>
          <a:xfrm>
            <a:off x="11391900" y="6057900"/>
            <a:ext cx="800100" cy="800100"/>
          </a:xfrm>
          <a:prstGeom prst="rect">
            <a:avLst/>
          </a:prstGeom>
        </p:spPr>
      </p:pic>
    </p:spTree>
    <p:extLst>
      <p:ext uri="{BB962C8B-B14F-4D97-AF65-F5344CB8AC3E}">
        <p14:creationId xmlns:p14="http://schemas.microsoft.com/office/powerpoint/2010/main" val="230309918"/>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46245D-9913-1246-A32F-96EDC12D199C}"/>
              </a:ext>
            </a:extLst>
          </p:cNvPr>
          <p:cNvSpPr>
            <a:spLocks noGrp="1"/>
          </p:cNvSpPr>
          <p:nvPr>
            <p:ph type="ctrTitle"/>
          </p:nvPr>
        </p:nvSpPr>
        <p:spPr/>
        <p:txBody>
          <a:bodyPr/>
          <a:lstStyle/>
          <a:p>
            <a:r>
              <a:t>Beyond Accuracy: Behavioral Testing of NLP models with CheckList</a:t>
            </a:r>
          </a:p>
        </p:txBody>
      </p:sp>
      <p:sp>
        <p:nvSpPr>
          <p:cNvPr id="8" name="Subtitle 7">
            <a:extLst>
              <a:ext uri="{FF2B5EF4-FFF2-40B4-BE49-F238E27FC236}">
                <a16:creationId xmlns:a16="http://schemas.microsoft.com/office/drawing/2014/main" id="{D0FECA8E-2BE1-9A44-84D5-6DFB1593754B}"/>
              </a:ext>
            </a:extLst>
          </p:cNvPr>
          <p:cNvSpPr>
            <a:spLocks noGrp="1"/>
          </p:cNvSpPr>
          <p:nvPr>
            <p:ph type="subTitle" idx="1"/>
          </p:nvPr>
        </p:nvSpPr>
        <p:spPr/>
        <p:txBody>
          <a:bodyPr/>
          <a:lstStyle/>
          <a:p>
            <a:r>
              <a:t>Accuracy on benchmarks is not sufficient for evaluating NLP models</a:t>
            </a:r>
          </a:p>
        </p:txBody>
      </p:sp>
      <p:sp>
        <p:nvSpPr>
          <p:cNvPr id="9" name="Text Placeholder 8">
            <a:extLst>
              <a:ext uri="{FF2B5EF4-FFF2-40B4-BE49-F238E27FC236}">
                <a16:creationId xmlns:a16="http://schemas.microsoft.com/office/drawing/2014/main" id="{8D96F264-76DA-A940-88C1-AA83C5085B20}"/>
              </a:ext>
            </a:extLst>
          </p:cNvPr>
          <p:cNvSpPr>
            <a:spLocks noGrp="1"/>
          </p:cNvSpPr>
          <p:nvPr>
            <p:ph type="body" sz="quarter" idx="10"/>
          </p:nvPr>
        </p:nvSpPr>
        <p:spPr/>
        <p:txBody>
          <a:bodyPr/>
          <a:lstStyle/>
          <a:p>
            <a:r>
              <a:t>Marco Tulio Ribeiro, Tongshuang Wu, Carlos Guestrin</a:t>
            </a:r>
          </a:p>
          <a:p>
            <a:r>
              <a:t>2020</a:t>
            </a:r>
          </a:p>
        </p:txBody>
      </p:sp>
    </p:spTree>
    <p:extLst>
      <p:ext uri="{BB962C8B-B14F-4D97-AF65-F5344CB8AC3E}">
        <p14:creationId xmlns:p14="http://schemas.microsoft.com/office/powerpoint/2010/main" val="628349150"/>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Findings</a:t>
            </a:r>
          </a:p>
        </p:txBody>
      </p:sp>
      <p:sp>
        <p:nvSpPr>
          <p:cNvPr id="3" name="Text Placeholder 2"/>
          <p:cNvSpPr>
            <a:spLocks noGrp="1"/>
          </p:cNvSpPr>
          <p:nvPr>
            <p:ph type="body" idx="2" sz="half"/>
          </p:nvPr>
        </p:nvSpPr>
        <p:spPr/>
        <p:txBody>
          <a:bodyPr/>
          <a:lstStyle/>
          <a:p>
            <a:r>
              <a:t>RoB fail simple negation MFTs, even though they are fairly accurate (91.5%, 93.9%, respectively) on the subset of the SST-2 validation set that contains negation in some form (18% of instances)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Discussion</a:t>
            </a:r>
          </a:p>
        </p:txBody>
      </p:sp>
      <p:sp>
        <p:nvSpPr>
          <p:cNvPr id="3" name="Text Placeholder 2"/>
          <p:cNvSpPr>
            <a:spLocks noGrp="1"/>
          </p:cNvSpPr>
          <p:nvPr>
            <p:ph type="body" idx="2" sz="half"/>
          </p:nvPr>
        </p:nvSpPr>
        <p:spPr/>
        <p:txBody>
          <a:bodyPr/>
          <a:lstStyle/>
          <a:p>
            <a:r>
              <a:t>We applied the same process to very different tasks, and found that tests reveal interesting failures on a variety of task-relevant linguistic capabilities.</a:t>
            </a:r>
          </a:p>
          <a:p>
            <a:r>
              <a:t>While some tests are task specific, the capabilities and test types are general; many can be applied across tasks, as is or with minor variation.</a:t>
            </a:r>
          </a:p>
          <a:p>
            <a:r>
              <a:t>This small selection of tests illustrates the benefits of systematic testing in addition to standard evaluation.</a:t>
            </a:r>
          </a:p>
          <a:p>
            <a:r>
              <a:t>These tasks may be considered “solved” based on benchmark accuracy results, but the tests highlight various areas of improvement – in particular, failure to demonstrate basic skills that are de facto needs for the task at hand.</a:t>
            </a:r>
          </a:p>
          <a:p>
            <a:r>
              <a:t>We further verify that CheckList leads to insights both for users who already test their models carefully and for users with little or no experience in a task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 Placeholder 2"/>
          <p:cNvSpPr>
            <a:spLocks noGrp="1"/>
          </p:cNvSpPr>
          <p:nvPr>
            <p:ph type="body" idx="2" sz="half"/>
          </p:nvPr>
        </p:nvSpPr>
        <p:spPr/>
        <p:txBody>
          <a:bodyPr/>
          <a:lstStyle/>
          <a:p>
            <a:r>
              <a:t>Accuracy on benchmarks is not sufficient for evaluating NLP models.</a:t>
            </a:r>
          </a:p>
          <a:p>
            <a:r>
              <a:t>We highlight significant problems at multiple levels in the conceptual NLP pipeline for models that have “solved” existing benchmarks on three different tasks.</a:t>
            </a:r>
          </a:p>
          <a:p>
            <a:r>
              <a:t>Tests created with CheckList can be applied to any model, making it easy to incorporate in current benchmarks or evaluation pipelines.</a:t>
            </a:r>
          </a:p>
          <a:p>
            <a:r>
              <a:t>The tests presented in this paper are part of CheckList’s open source release, and can be incorporated into existing benchmarks.</a:t>
            </a:r>
          </a:p>
          <a:p>
            <a:r>
              <a:t>Since many tests can be applied across tasks as is or with minor variations, we expect that collaborative test creation will result in evaluation of NLP models that is much more robust and detailed, beyond just accuracy on held-out data.</a:t>
            </a:r>
          </a:p>
          <a:p>
            <a:r>
              <a:t>CheckList is open source, and available at https://github.com/marcotcr/checklist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Study subjects</a:t>
            </a:r>
          </a:p>
        </p:txBody>
      </p:sp>
      <p:sp>
        <p:nvSpPr>
          <p:cNvPr id="3" name="Text Placeholder 2"/>
          <p:cNvSpPr>
            <a:spLocks noGrp="1"/>
          </p:cNvSpPr>
          <p:nvPr>
            <p:ph type="body" idx="2" sz="half"/>
          </p:nvPr>
        </p:nvSpPr>
        <p:spPr/>
        <p:txBody>
          <a:bodyPr/>
          <a:lstStyle/>
          <a:p>
            <a:r>
              <a:rPr b="1"/>
              <a:t>18 participants
</a:t>
            </a:r>
            <a:r>
              <a:t>We recruit 18 participants (8 from industry, 10 from academia) who have at least intermediate NLP experience5, and task them with testing finetuned on QQP for a period of two hours (including instructions), using Jupyter notebooks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Study analysis</a:t>
            </a:r>
          </a:p>
        </p:txBody>
      </p:sp>
      <p:sp>
        <p:nvSpPr>
          <p:cNvPr id="3" name="Text Placeholder 2"/>
          <p:cNvSpPr>
            <a:spLocks noGrp="1"/>
          </p:cNvSpPr>
          <p:nvPr>
            <p:ph type="body" idx="2" sz="half"/>
          </p:nvPr>
        </p:nvSpPr>
        <p:spPr/>
        <p:txBody>
          <a:bodyPr/>
          <a:lstStyle/>
          <a:p>
            <a:r>
              <a:rPr b="1"/>
              <a:t>Minimum Functionality test
</a:t>
            </a:r>
            <a:r>
              <a:t>As a test of the model’s Negation capability, we use a Minimum Functionality test (MFT), i.e. simple test cases designed to target a specific behavior (Figure 1A)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concepts</a:t>
            </a:r>
          </a:p>
        </p:txBody>
      </p:sp>
      <p:sp>
        <p:nvSpPr>
          <p:cNvPr id="3" name="Text Placeholder 2"/>
          <p:cNvSpPr>
            <a:spLocks noGrp="1"/>
          </p:cNvSpPr>
          <p:nvPr>
            <p:ph type="body" idx="2" sz="half"/>
          </p:nvPr>
        </p:nvSpPr>
        <p:spPr/>
        <p:txBody>
          <a:bodyPr/>
          <a:lstStyle/>
          <a:p>
            <a:r>
              <a:t>CheckList</a:t>
            </a:r>
          </a:p>
          <a:p>
            <a:r>
              <a:t>Named entity recognition</a:t>
            </a:r>
          </a:p>
          <a:p>
            <a:r>
              <a:t>software engineering</a:t>
            </a:r>
          </a:p>
          <a:p>
            <a:r>
              <a:t>machine comprehension</a:t>
            </a:r>
          </a:p>
          <a:p>
            <a:r>
              <a:t>user study</a:t>
            </a:r>
          </a:p>
          <a:p>
            <a:r>
              <a:t>prabhakaran</a:t>
            </a:r>
          </a:p>
          <a:p>
            <a:r>
              <a:t>data citation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Text Placeholder 2"/>
          <p:cNvSpPr>
            <a:spLocks noGrp="1"/>
          </p:cNvSpPr>
          <p:nvPr>
            <p:ph type="body" idx="2" sz="half"/>
          </p:nvPr>
        </p:nvSpPr>
        <p:spPr/>
        <p:txBody>
          <a:bodyPr/>
          <a:lstStyle/>
          <a:p>
            <a:r>
              <a:t>Although measuring held-out accuracy has been the primary approach to evaluate generalization, it often overestimates the performance of NLP models, while alternative approaches for evaluating models either focus on individual tasks or on specific behaviors. Inspired by principles of behavioral testing in software engineering, we introduce CheckList, a task-agnostic methodology for testing NLP models. CheckList includes a matrix of general linguistic capabilities and test types that facilitate comprehensive test ideation, as well as a software tool to generate a large and diverse number of test cases quickly. We illustrate the utility of CheckList with tests for three tasks, identifying critical failures in both commercial and state-of-art models. In a user study, a team responsible for a commercial sentiment analysis model found new and actionable bugs in an extensively tested model. In another user study, NLP practitioners with CheckList created twice as many tests, and found almost three times as many bugs as users without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Counterpoint to earlier claims</a:t>
            </a:r>
          </a:p>
        </p:txBody>
      </p:sp>
      <p:sp>
        <p:nvSpPr>
          <p:cNvPr id="3" name="Text Placeholder 2"/>
          <p:cNvSpPr>
            <a:spLocks noGrp="1"/>
          </p:cNvSpPr>
          <p:nvPr>
            <p:ph type="body" idx="2" sz="half"/>
          </p:nvPr>
        </p:nvSpPr>
        <p:spPr/>
        <p:txBody>
          <a:bodyPr/>
          <a:lstStyle/>
          <a:p>
            <a:r>
              <a:t>While interesting as analysis methods, these do not give users an understanding of how a fine-tuned (or end-to-end) model can handle linguistic phenomena for the end-task. For example, while Tenney et al (2019) found that very accurate NER models can be trained using BERT (96.7%), we show BERT finetuned on QQP or SST-2 displays severe NER issues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Builds on previous research</a:t>
            </a:r>
          </a:p>
        </p:txBody>
      </p:sp>
      <p:sp>
        <p:nvSpPr>
          <p:cNvPr id="3" name="Text Placeholder 2"/>
          <p:cNvSpPr>
            <a:spLocks noGrp="1"/>
          </p:cNvSpPr>
          <p:nvPr>
            <p:ph type="body" idx="2" sz="half"/>
          </p:nvPr>
        </p:nvSpPr>
        <p:spPr/>
        <p:txBody>
          <a:bodyPr/>
          <a:lstStyle/>
          <a:p>
            <a:r>
              <a:t>(acc: 91.1% and 91.3%). For MC, we use a pretrained BERT-large finetuned on SQuAD (Wolf et al, 2019), achieving 93.2 F1</a:t>
            </a:r>
          </a:p>
          <a:p/>
          <a:p>
            <a:r>
              <a:t>With the increase in popularity of end-toend deep models, the community has turned to “probes”, where a probing model for linguistic phenomena of interest (e.g. NER) is trained on intermediate representations of the encoder (Tenney et al, 2019; Kim et al, 2019). Along similar lines, previous work on word embeddings looked for correlations between properties of the embeddings and downstream task performance (Tsvetkov et al, 2016; Rogers et al, 2018)</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Differs from previous work</a:t>
            </a:r>
          </a:p>
        </p:txBody>
      </p:sp>
      <p:sp>
        <p:nvSpPr>
          <p:cNvPr id="3" name="Text Placeholder 2"/>
          <p:cNvSpPr>
            <a:spLocks noGrp="1"/>
          </p:cNvSpPr>
          <p:nvPr>
            <p:ph type="body" idx="2" sz="half"/>
          </p:nvPr>
        </p:nvSpPr>
        <p:spPr/>
        <p:txBody>
          <a:bodyPr/>
          <a:lstStyle/>
          <a:p>
            <a:r>
              <a:t>Quora Question Pair While and RoB surpass human accuracy on QQP in benchmarks (Wang et al, 2019a), the subset of tests in Table 2 indicate that these models are far from solving the question paraphrase problem, and are likely relying on shortcuts for their high accuracy. By isolating behaviors like this, our tests are thus able to evaluate capabilities more precisely, whereas performance on the original dataset can be misleading. </a:t>
            </a:r>
          </a:p>
          <a:p/>
          <a:p>
            <a:r>
              <a:t>These tasks may be considered “solved” based on benchmark accuracy results, but the tests highlight various areas of improvement – in particular, failure to demonstrate basic skills that are de facto needs for the task at hand (e.g. basic negation, agent/object distinction, etc). Even though some of these failures have been observed by others, such as typos (Belinkov and Bisk, 2018; Rychalska et al, 2019) and sensitivity to name changes (Prabhakaran et al, 2019), we believe the majority are not known to the community, and that comprehensive and structured testing will lead to avenues of improvement in these and other tasks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Highlights</a:t>
            </a:r>
          </a:p>
        </p:txBody>
      </p:sp>
      <p:sp>
        <p:nvSpPr>
          <p:cNvPr id="3" name="Text Placeholder 2"/>
          <p:cNvSpPr>
            <a:spLocks noGrp="1"/>
          </p:cNvSpPr>
          <p:nvPr>
            <p:ph type="body" idx="2" sz="half"/>
          </p:nvPr>
        </p:nvSpPr>
        <p:spPr/>
        <p:txBody>
          <a:bodyPr/>
          <a:lstStyle/>
          <a:p>
            <a:r>
              <a:t>One of the primary goals of training NLP models is generalization</a:t>
            </a:r>
          </a:p>
          <a:p>
            <a:r>
              <a:t>In an additional user study, we found that NLP practitioners with CheckList generated more than twice as many tests, and uncovered almost three times as many bugs, compared to users without CheckList</a:t>
            </a:r>
          </a:p>
          <a:p>
            <a:r>
              <a:t>Adopting principles from behavioral testing in software engineering, we propose CheckList, a model-agnostic and task-agnostic testing methodology that tests individual capabilities of the model using three different test types</a:t>
            </a:r>
          </a:p>
          <a:p>
            <a:r>
              <a:t>Tests created with CheckList can be applied to any model, making it easy to incorporate in current benchmarks or evaluation pipelines</a:t>
            </a:r>
          </a:p>
          <a:p>
            <a:r>
              <a:t>Our user studies indicate that CheckList is easy to learn and use, and helpful both for expert users who have tested their models at length as well as for practitioners with little experience in a task</a:t>
            </a:r>
          </a:p>
          <a:p>
            <a:r>
              <a:t>Since many tests can be applied across tasks as is or with minor variations, we expect that collaborative test creation will result in evaluation of NLP models that is much more robust and detailed, beyond just accuracy on held-out data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Text Placeholder 2"/>
          <p:cNvSpPr>
            <a:spLocks noGrp="1"/>
          </p:cNvSpPr>
          <p:nvPr>
            <p:ph type="body" idx="2" sz="half"/>
          </p:nvPr>
        </p:nvSpPr>
        <p:spPr/>
        <p:txBody>
          <a:bodyPr/>
          <a:lstStyle/>
          <a:p>
            <a:r>
              <a:t>One of the primary goals of training NLP models is generalization. Since testing “in the wild” is expensive and does not allow for fast iterations, the standard paradigm for evaluation is using trainvalidation-test splits to estimate the accuracy of the model, including the use of leader boards to track progress on a task (Rajpurkar et al, 2016).</a:t>
            </a:r>
          </a:p>
          <a:p>
            <a:r>
              <a:t>A number of additional evaluation approaches have been proposed, such as evaluating robustness to noise (Belinkov and Bisk, 2018; Rychalska et al, 2019) or adversarial changes (Ribeiro et al, 2018; Iyyer et al, 2018), fairness (Prabhakaran et al, 2019), logical consistency (Ribeiro et al, 2019), explanations (Ribeiro et al, 2016), diagnostic datasets (Wang et al, 2019b), and interactive error analysis (Wu et al, 2019)</a:t>
            </a:r>
          </a:p>
          <a:p>
            <a:r>
              <a:t>These approaches focus either on individual tasks such as Question Answering or Natural Language Inference, or on a few capabilities, and do not provide comprehensive guidance on how to evaluate models.</a:t>
            </a:r>
          </a:p>
          <a:p>
            <a:r>
              <a:t>While there are clear similarities, many insights from software engineering are yet to be applied to NLP models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Text Placeholder 2"/>
          <p:cNvSpPr>
            <a:spLocks noGrp="1"/>
          </p:cNvSpPr>
          <p:nvPr>
            <p:ph type="body" idx="2" sz="half"/>
          </p:nvPr>
        </p:nvSpPr>
        <p:spPr/>
        <p:txBody>
          <a:bodyPr/>
          <a:lstStyle/>
          <a:p>
            <a:r>
              <a:t>Our goal was to verify if CheckList would add value even in a situation like this, where models are already tested extensively with current practices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5865</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Merriweather Sans</vt:lpstr>
      <vt:lpstr>MerriweatherSans-Book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 less. Learn more.</dc:title>
  <dc:creator>Gareth Healey</dc:creator>
  <cp:lastModifiedBy>Philip Gooch</cp:lastModifiedBy>
  <cp:revision>529</cp:revision>
  <cp:lastPrinted>2019-01-07T16:50:53Z</cp:lastPrinted>
  <dcterms:created xsi:type="dcterms:W3CDTF">2018-11-20T20:43:37Z</dcterms:created>
  <dcterms:modified xsi:type="dcterms:W3CDTF">2023-08-31T11:29:08Z</dcterms:modified>
</cp:coreProperties>
</file>