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slide" Target="slides/slid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Generating Black-Box Adversarial Examples for Text Classifiers Using a Deep Reinforced Model</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Prashanth Vijayaraghavan, Deb Roy</a:t>
            </a:r>
          </a:p>
          <a:p>
            <a:r>
              <a:t>2019</a:t>
            </a:r>
          </a:p>
        </p:txBody>
      </p:sp>
    </p:spTree>
    <p:extLst>
      <p:ext uri="{BB962C8B-B14F-4D97-AF65-F5344CB8AC3E}">
        <p14:creationId xmlns:p14="http://schemas.microsoft.com/office/powerpoint/2010/main" val="62834915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 and Notations</a:t>
            </a:r>
          </a:p>
        </p:txBody>
      </p:sp>
      <p:sp>
        <p:nvSpPr>
          <p:cNvPr id="3" name="Text Placeholder 2"/>
          <p:cNvSpPr>
            <a:spLocks noGrp="1"/>
          </p:cNvSpPr>
          <p:nvPr>
            <p:ph type="body" idx="2" sz="half"/>
          </p:nvPr>
        </p:nvSpPr>
        <p:spPr/>
        <p:txBody>
          <a:bodyPr/>
          <a:lstStyle/>
          <a:p>
            <a:r>
              <a:t>Most of the sequence generation models follow an encoder-decoder framework [35,8,18] where encoder and decoder are modelled by separate recurrent neural networks</a:t>
            </a:r>
          </a:p>
          <a:p>
            <a:r>
              <a:t>These models are trained using a pair of text (x, y) where x = [x1, x2.., xn] is the input text and the y = [y1, y2.., ym] is the target text to be generated.</a:t>
            </a:r>
          </a:p>
          <a:p>
            <a:r>
              <a:t>Decoder The decoder is a forward GRU implementing an attention mechanism to recognize the units of input text sequence relevant for the generation of the target work.</a:t>
            </a:r>
          </a:p>
          <a:p>
            <a:r>
              <a:t>The decoder GRU generates the text unit at time step j by conditioning on the current decoder state sj, context vector cj computed using attention mechanism and previously generated text units.</a:t>
            </a:r>
          </a:p>
          <a:p>
            <a:r>
              <a:t>We explain the components of this model which have been improved to handle both word and character information from the text sequence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Encoder</a:t>
            </a:r>
          </a:p>
        </p:txBody>
      </p:sp>
      <p:sp>
        <p:nvSpPr>
          <p:cNvPr id="3" name="Text Placeholder 2"/>
          <p:cNvSpPr>
            <a:spLocks noGrp="1"/>
          </p:cNvSpPr>
          <p:nvPr>
            <p:ph type="body" idx="2" sz="half"/>
          </p:nvPr>
        </p:nvSpPr>
        <p:spPr/>
        <p:txBody>
          <a:bodyPr/>
          <a:lstStyle/>
          <a:p>
            <a:r>
              <a:t>The encoder maps the input text sequence into a sequence of representations using word and character-level information.</a:t>
            </a:r>
          </a:p>
          <a:p>
            <a:r>
              <a:t>We obtain the character-enhanced ←→t t word representation ht by combining the word information from E(w) with the character context vectors.</a:t>
            </a:r>
          </a:p>
          <a:p>
            <a:r>
              <a:t>Character context vectors are obtained by attending over inside and outside character embeddings.</a:t>
            </a:r>
          </a:p>
          <a:p>
            <a:r>
              <a:t>It is important to identify the most relevant text units that contribute towards the target model’s prediction and use this information during the decoding step to introduce perturbation on those units.</a:t>
            </a:r>
          </a:p>
          <a:p>
            <a:r>
              <a:t>The summary vector is optimized using target model predictions without back propagating through the entire encoder.</a:t>
            </a:r>
          </a:p>
          <a:p>
            <a:r>
              <a:t>This acts as a substitute network that learns to mimic the predictions of the target classifier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Decoder</a:t>
            </a:r>
          </a:p>
        </p:txBody>
      </p:sp>
      <p:sp>
        <p:nvSpPr>
          <p:cNvPr id="3" name="Text Placeholder 2"/>
          <p:cNvSpPr>
            <a:spLocks noGrp="1"/>
          </p:cNvSpPr>
          <p:nvPr>
            <p:ph type="body" idx="2" sz="half"/>
          </p:nvPr>
        </p:nvSpPr>
        <p:spPr/>
        <p:txBody>
          <a:bodyPr/>
          <a:lstStyle/>
          <a:p>
            <a:r>
              <a:t>Our AEG should be able to generate both character and word level perturbations as necessary.</a:t>
            </a:r>
          </a:p>
          <a:p>
            <a:r>
              <a:t>Once the word context vector c(jw) is computed, we introduce a perturbation vector vp to impart information about the need for any word or character perturbations at this decoding step</a:t>
            </a:r>
          </a:p>
          <a:p>
            <a:r>
              <a:t>We construct this vector using the word-GRU decoder state s(jw), context vector c(jw) and summary vector S from the encoder as: vp = fp(s(jw), c(jw), S).</a:t>
            </a:r>
          </a:p>
          <a:p>
            <a:r>
              <a:t>The ideal candidate representing the context must combine information about: (a) the word obtained from c(jw), s(jw), (b) its character alignment with the input characters derived from character context vector c(jc) with respect to the word-GRU’s state and (c) perturbation embedded in vp.</a:t>
            </a:r>
          </a:p>
          <a:p>
            <a:r>
              <a:t>S(jc) is initialized to the character-GRU only for the first hidden state</a:t>
            </a:r>
          </a:p>
          <a:p>
            <a:r>
              <a:t>With this mechanism, both word and character level information can be used to introduce necessary perturbations.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Supervised Pretraining with Teacher Forcing</a:t>
            </a:r>
          </a:p>
        </p:txBody>
      </p:sp>
      <p:sp>
        <p:nvSpPr>
          <p:cNvPr id="3" name="Text Placeholder 2"/>
          <p:cNvSpPr>
            <a:spLocks noGrp="1"/>
          </p:cNvSpPr>
          <p:nvPr>
            <p:ph type="body" idx="2" sz="half"/>
          </p:nvPr>
        </p:nvSpPr>
        <p:spPr/>
        <p:txBody>
          <a:bodyPr/>
          <a:lstStyle/>
          <a:p>
            <a:r>
              <a:t>The primary purpose of pretraining AEG is to enable our hybrid encoder-decoder to encode both character and word information from the input example and produce both word and character-level transformations in the form of paraphrases or misspellings.</a:t>
            </a:r>
          </a:p>
          <a:p>
            <a:r>
              <a:t>Dataset Collection In this paper, we use paraphrase datasets like PARANMT50M corpus[37], Quora Question Pair dataset 1 and Twitter URL paraphrasing corpus [23].</a:t>
            </a:r>
          </a:p>
          <a:p>
            <a:r>
              <a:t>These paraphrase datasets together contains text from various sources: Common Crawl, CzEng1.6, Europarl, News Commentary, Quora questions, and Twitter trending topic tweets.</a:t>
            </a:r>
          </a:p>
          <a:p>
            <a:r>
              <a:t>We further include examples which contain only character-transformations without paraphrasing the original input.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Training with Reinforcement learning</a:t>
            </a:r>
          </a:p>
        </p:txBody>
      </p:sp>
      <p:sp>
        <p:nvSpPr>
          <p:cNvPr id="3" name="Text Placeholder 2"/>
          <p:cNvSpPr>
            <a:spLocks noGrp="1"/>
          </p:cNvSpPr>
          <p:nvPr>
            <p:ph type="body" idx="2" sz="half"/>
          </p:nvPr>
        </p:nvSpPr>
        <p:spPr/>
        <p:txBody>
          <a:bodyPr/>
          <a:lstStyle/>
          <a:p>
            <a:r>
              <a:t>We fine-tune our model to fool a target classifier by learning a policy that maximizes a specific discrete metric formulated based on the constraints required to generate adversarial examples.</a:t>
            </a:r>
          </a:p>
          <a:p>
            <a:r>
              <a:t>The reward should be high when: (a) the generated sequence causes the target model to produce a low classification prediction probability for its ground truth category, (b) semantic similarity is preserved and (c) the changes made to the original text are minimal.</a:t>
            </a:r>
          </a:p>
          <a:p>
            <a:r>
              <a:t>Lexical Similarity Since our model functions at both character and word level, we compute the lexical similarity</a:t>
            </a:r>
          </a:p>
          <a:p>
            <a:r>
              <a:t>The purpose of this reward is to keep the changes as minimal as possible to just fool the target classifier.</a:t>
            </a:r>
          </a:p>
          <a:p>
            <a:r>
              <a:t>This is generally not possible using direct Levenshtein distance computation</a:t>
            </a:r>
          </a:p>
          <a:p>
            <a:r>
              <a:t>Once trained, it can produce a purely lexical embedding of the text without semantic allusion.</a:t>
            </a:r>
          </a:p>
          <a:p>
            <a:r>
              <a:t>It can produce a purely lexical embedding of the text without semantic allusion</a:t>
            </a:r>
          </a:p>
          <a:p>
            <a:r>
              <a:t>This can be used to compute the lexical similarity between the generated text y and the original input text x for our purpose.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Training Details</a:t>
            </a:r>
          </a:p>
        </p:txBody>
      </p:sp>
      <p:sp>
        <p:nvSpPr>
          <p:cNvPr id="3" name="Text Placeholder 2"/>
          <p:cNvSpPr>
            <a:spLocks noGrp="1"/>
          </p:cNvSpPr>
          <p:nvPr>
            <p:ph type="body" idx="2" sz="half"/>
          </p:nvPr>
        </p:nvSpPr>
        <p:spPr/>
        <p:txBody>
          <a:bodyPr/>
          <a:lstStyle/>
          <a:p>
            <a:r>
              <a:t>We trained our models on 4 GPUs. The parameters of our hybrid encoderdecoder were uniformly initialized to [−0.1, 0.1].</a:t>
            </a:r>
          </a:p>
          <a:p>
            <a:r>
              <a:t>The optimization algorithm used is Adam [21].</a:t>
            </a:r>
          </a:p>
          <a:p>
            <a:r>
              <a:t>The encoder word embedding matrices were initialized with 300-dimensional Glove vectors [33].</a:t>
            </a:r>
          </a:p>
          <a:p>
            <a:r>
              <a:t>We used plain stochastic gradient descent with a learning rate of 0.01.</a:t>
            </a:r>
          </a:p>
          <a:p>
            <a:r>
              <a:t>Using a heldout validation set, the hyper-parameters for our experiments are set as follows: γA = 1, γS = 0.5, γL = 0.25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Experiments</a:t>
            </a:r>
          </a:p>
        </p:txBody>
      </p:sp>
      <p:sp>
        <p:nvSpPr>
          <p:cNvPr id="3" name="Text Placeholder 2"/>
          <p:cNvSpPr>
            <a:spLocks noGrp="1"/>
          </p:cNvSpPr>
          <p:nvPr>
            <p:ph type="body" idx="2" sz="half"/>
          </p:nvPr>
        </p:nvSpPr>
        <p:spPr/>
        <p:txBody>
          <a:bodyPr/>
          <a:lstStyle/>
          <a:p>
            <a:r>
              <a:t>We describe the evaluation setup used to measure the effectiveness of our model in generating adversarial examples.</a:t>
            </a:r>
          </a:p>
          <a:p>
            <a:r>
              <a:t>We pretrain our models with dataset that generates a number of character and word perturbations.</a:t>
            </a:r>
          </a:p>
          <a:p>
            <a:r>
              <a:t>We conduct experiments on different datasets to verify if the accuracy of the deep learning models decrease when fed with the adversarial examples generated by our model.</a:t>
            </a:r>
          </a:p>
          <a:p>
            <a:r>
              <a:t>We use benchmark sentiment classification and news categorization datasets and the details are as follows: – Sentiment classification: We trained a word-based convolutional model (CNNWord) [20] on IMDB sentiment dataset 2.</a:t>
            </a:r>
          </a:p>
          <a:p>
            <a:r>
              <a:t>– News categorization: We perform our experiments on AG’s news corpus 3 with a character-based convolutional model (CNN-Char) [42].</a:t>
            </a:r>
          </a:p>
          <a:p>
            <a:r>
              <a:t>The trained CNN-Char model achieves a test accuracy of 89.11%.</a:t>
            </a:r>
          </a:p>
          <a:p>
            <a:r>
              <a:t>– No-RL: We use our pretrained model without the reinforcement learning objective</a:t>
            </a:r>
          </a:p>
          <a:p>
            <a:r>
              <a:t>The performance of these methods are measured by the percentage fall in accuracy of these models on the generated adversarial texts.</a:t>
            </a:r>
          </a:p>
          <a:p>
            <a:r>
              <a:t>2 http://ai.stanford.edu/ amaas/data/sentiment/ 3 https://github.com/mhjabreel/CharCNN/tree/master/data/ag news csv</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Quantitative Analysis</a:t>
            </a:r>
          </a:p>
        </p:txBody>
      </p:sp>
      <p:sp>
        <p:nvSpPr>
          <p:cNvPr id="3" name="Text Placeholder 2"/>
          <p:cNvSpPr>
            <a:spLocks noGrp="1"/>
          </p:cNvSpPr>
          <p:nvPr>
            <p:ph type="body" idx="2" sz="half"/>
          </p:nvPr>
        </p:nvSpPr>
        <p:spPr/>
        <p:txBody>
          <a:bodyPr/>
          <a:lstStyle/>
          <a:p>
            <a:r>
              <a:t>We analyze the effectiveness of our approach by comparing the results from using two different baselines against character and word-based models trained on different datasets.</a:t>
            </a:r>
          </a:p>
          <a:p>
            <a:r>
              <a:t>Without the reinforcement learning objective, the No-RL model performs better than the back-translation approach(NMT-BT).</a:t>
            </a:r>
          </a:p>
          <a:p>
            <a:r>
              <a:t>The improvement can be attributed to the word and character perturbations introduced by our hybrid encoder-decoder model as opposed to only paraphrases in the former model.</a:t>
            </a:r>
          </a:p>
          <a:p>
            <a:r>
              <a:t>For the CNN-Word, DeepWordBug decreases the accuracy from 89.95% to 28.13% while AEG model further reduces it to 18.5%.</a:t>
            </a:r>
          </a:p>
          <a:p>
            <a:r>
              <a:t>It is interesting that even simple lexical substitutions and paraphrases can break such models on both datasets we tested.</a:t>
            </a:r>
          </a:p>
          <a:p>
            <a:r>
              <a:t>The character-based models are less susceptible to adversarial attacks compared to word-based models as they are able to handle misspellings and provide better generalizations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Evaluation</a:t>
            </a:r>
          </a:p>
        </p:txBody>
      </p:sp>
      <p:sp>
        <p:nvSpPr>
          <p:cNvPr id="3" name="Text Placeholder 2"/>
          <p:cNvSpPr>
            <a:spLocks noGrp="1"/>
          </p:cNvSpPr>
          <p:nvPr>
            <p:ph type="body" idx="2" sz="half"/>
          </p:nvPr>
        </p:nvSpPr>
        <p:spPr/>
        <p:txBody>
          <a:bodyPr/>
          <a:lstStyle/>
          <a:p>
            <a:r>
              <a:t>We evaluated our model based on human judgments.</a:t>
            </a:r>
          </a:p>
          <a:p>
            <a:r>
              <a:t>We conducted an experiment where the workers were presented with randomly sampled 100 adversarial examples generated by our model which were successful in fooling the target classifier.</a:t>
            </a:r>
          </a:p>
          <a:p>
            <a:r>
              <a:t>The examples were shuffled to mitigate ordering bias, and every example was annotated by three workers.</a:t>
            </a:r>
          </a:p>
          <a:p>
            <a:r>
              <a:t>The workers were asked to label the sentiment of the sampled adversarial example.</a:t>
            </a:r>
          </a:p>
          <a:p>
            <a:r>
              <a:t>For every adversarial example shown, we showed the original text and asked them to rate their similarity on a scale from 0 (Very Different) to 3 (Very Similar).</a:t>
            </a:r>
          </a:p>
          <a:p>
            <a:r>
              <a:t>We found that the perturbations produced by our model do not affect the human judgments significantly as 94.6%.</a:t>
            </a:r>
          </a:p>
          <a:p>
            <a:r>
              <a:t>Of the human annotations matched with the ground-truth label of the original text.</a:t>
            </a:r>
          </a:p>
          <a:p>
            <a:r>
              <a:t>The average similarity rating of 1.916 indicated that the generated adversarial sequences are semantics-preserving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Ablation Studies</a:t>
            </a:r>
          </a:p>
        </p:txBody>
      </p:sp>
      <p:sp>
        <p:nvSpPr>
          <p:cNvPr id="3" name="Text Placeholder 2"/>
          <p:cNvSpPr>
            <a:spLocks noGrp="1"/>
          </p:cNvSpPr>
          <p:nvPr>
            <p:ph type="body" idx="2" sz="half"/>
          </p:nvPr>
        </p:nvSpPr>
        <p:spPr/>
        <p:txBody>
          <a:bodyPr/>
          <a:lstStyle/>
          <a:p>
            <a:r>
              <a:t>We make different modifications to our encoder and decoder to weigh the importance of these techniques: (a) No perturbation vector (No Pert) and (b) a simple character based decoder (Char-dec) but involves perturbation vector.</a:t>
            </a:r>
          </a:p>
          <a:p>
            <a:r>
              <a:t>The main reason we believe is that hybrid decoder is able to make targeted attacks on specific words which otherwise is lost while generating text using a pure-character based decoder.</a:t>
            </a:r>
          </a:p>
          <a:p>
            <a:r>
              <a:t>When the perturbation vector is used, it carries forward this knowledge and decides if a perturbation should be performed at this step or not</a:t>
            </a:r>
          </a:p>
          <a:p>
            <a:r>
              <a:t>This can be verified even, where the regions of high attention get perturbed in the text generated.</a:t>
            </a:r>
          </a:p>
          <a:p>
            <a:r>
              <a:t>This is an example of why the majority of action films are the same.</a:t>
            </a:r>
          </a:p>
          <a:p>
            <a:r>
              <a:t>It was too generic in a coming out story of a gay man was so positive but it is usually not quite so positive.</a:t>
            </a:r>
          </a:p>
          <a:p>
            <a:r>
              <a:t>Unyons representing labors at turner newall say they are meeting at a new place with stricken parents and children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Text Placeholder 2"/>
          <p:cNvSpPr>
            <a:spLocks noGrp="1"/>
          </p:cNvSpPr>
          <p:nvPr>
            <p:ph type="body" idx="2" sz="half"/>
          </p:nvPr>
        </p:nvSpPr>
        <p:spPr/>
        <p:txBody>
          <a:bodyPr/>
          <a:lstStyle/>
          <a:p>
            <a:r>
              <a:t>Adversarial Examples</a:t>
            </a:r>
          </a:p>
          <a:p>
            <a:r>
              <a:t>black box</a:t>
            </a:r>
          </a:p>
          <a:p>
            <a:r>
              <a:t>neural machine translation</a:t>
            </a:r>
          </a:p>
          <a:p>
            <a:r>
              <a:t>semantics</a:t>
            </a:r>
          </a:p>
          <a:p>
            <a:r>
              <a:t>reinforcement learning</a:t>
            </a:r>
          </a:p>
          <a:p>
            <a:r>
              <a:t>IMDB</a:t>
            </a:r>
          </a:p>
          <a:p>
            <a:r>
              <a:t>deep learning</a:t>
            </a:r>
          </a:p>
          <a:p>
            <a:r>
              <a:t>natural language</a:t>
            </a:r>
          </a:p>
          <a:p>
            <a:r>
              <a:t>Natural Language Processing</a:t>
            </a:r>
          </a:p>
          <a:p>
            <a:r>
              <a:t>recurrent neural network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Qualitative Analysis</a:t>
            </a:r>
          </a:p>
        </p:txBody>
      </p:sp>
      <p:sp>
        <p:nvSpPr>
          <p:cNvPr id="3" name="Text Placeholder 2"/>
          <p:cNvSpPr>
            <a:spLocks noGrp="1"/>
          </p:cNvSpPr>
          <p:nvPr>
            <p:ph type="body" idx="2" sz="half"/>
          </p:nvPr>
        </p:nvSpPr>
        <p:spPr/>
        <p:txBody>
          <a:bodyPr/>
          <a:lstStyle/>
          <a:p>
            <a:r>
              <a:t>We qualitatively analyze the results by visualizing the attention scores and the perturbations introduces by our model.</a:t>
            </a:r>
          </a:p>
          <a:p>
            <a:r>
              <a:t>We further evaluate the importance of hyperparameters γ(.) in the reward function.</a:t>
            </a:r>
          </a:p>
          <a:p>
            <a:r>
              <a:t>Based on a subjective qualitative evaluation, we make the following observations: – Promisingly, it identifies the most important words that contribute to particular categorization.</a:t>
            </a:r>
          </a:p>
          <a:p>
            <a:r>
              <a:t>The model introduces misspellings or word replacements without significant change in semantics of the text.</a:t>
            </a:r>
          </a:p>
          <a:p>
            <a:r>
              <a:t>– When the coefficient associated only with adversarial reward goes to 1, it begins to slowly deviate though not completely.</a:t>
            </a:r>
          </a:p>
          <a:p>
            <a:r>
              <a:t>This is motivated by the initial pretraining step on paraphrases and perturbations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Findings</a:t>
            </a:r>
          </a:p>
        </p:txBody>
      </p:sp>
      <p:sp>
        <p:nvSpPr>
          <p:cNvPr id="3" name="Text Placeholder 2"/>
          <p:cNvSpPr>
            <a:spLocks noGrp="1"/>
          </p:cNvSpPr>
          <p:nvPr>
            <p:ph type="body" idx="2" sz="half"/>
          </p:nvPr>
        </p:nvSpPr>
        <p:spPr/>
        <p:txBody>
          <a:bodyPr/>
          <a:lstStyle/>
          <a:p>
            <a:r>
              <a:t>The trained model achieves a test accuracy of 89.95% which is relatively close to the state-ofthe-art results on this dataset.</a:t>
            </a:r>
          </a:p>
          <a:p>
            <a:r>
              <a:t>The trained CNN-Char model achieves a test accuracy of 89.11%.</a:t>
            </a:r>
          </a:p>
          <a:p>
            <a:r>
              <a:t>For the CNN-Word, DeepWordBug decreases the accuracy from 89.95% to 28.13% while AEG model further reduces it to 18.5%</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We have introduced a AEG, a model capable of generating adversarial text examples to fool the black-box text classification models.</a:t>
            </a:r>
          </a:p>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a:p>
            <a:r>
              <a:t>One of the main challenges of such approaches lies in the ability to produce more synthetic data to train the generator model in the distribution of the target model’s training data.</a:t>
            </a:r>
          </a:p>
          <a:p>
            <a:r>
              <a:t>This can significantly improve the performance of our model.</a:t>
            </a:r>
          </a:p>
          <a:p>
            <a:r>
              <a:t>We hope that our method motivates a more nuanced exploration into generating adversarial examples and adversarial training for building robust classification models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subjects</a:t>
            </a:r>
          </a:p>
        </p:txBody>
      </p:sp>
      <p:sp>
        <p:nvSpPr>
          <p:cNvPr id="3" name="Text Placeholder 2"/>
          <p:cNvSpPr>
            <a:spLocks noGrp="1"/>
          </p:cNvSpPr>
          <p:nvPr>
            <p:ph type="body" idx="2" sz="half"/>
          </p:nvPr>
        </p:nvSpPr>
        <p:spPr/>
        <p:txBody>
          <a:bodyPr/>
          <a:lstStyle/>
          <a:p>
            <a:r>
              <a:rPr b="1"/>
              <a:t>3 workers
</a:t>
            </a:r>
            <a:r>
              <a:t>The examples were shuffled to mitigate ordering bias, and every example was annotated by three workers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Text Placeholder 2"/>
          <p:cNvSpPr>
            <a:spLocks noGrp="1"/>
          </p:cNvSpPr>
          <p:nvPr>
            <p:ph type="body" idx="2" sz="half"/>
          </p:nvPr>
        </p:nvSpPr>
        <p:spPr/>
        <p:txBody>
          <a:bodyPr/>
          <a:lstStyle/>
          <a:p>
            <a:r>
              <a:t>Recently, generating adversarial examples has become an important means of measuring robustness of a deep learning model. Adversarial examples help us identify the susceptibilities of the model and further counter those vulnerabilities by applying adversarial training techniques. In natural language domain, small perturbations in the form of misspellings or paraphrases can drastically change the semantics of the text. We propose a reinforcement learning based approach towards generating adversarial examples in black-box settings. We demonstrate that our method is able to fool well-trained models for (a) IMDB sentiment classification task and (b) AG's news corpus news categorization task with significantly high success rates. We find that the adversarial examples generated are semantics-preserving perturbations to the original text.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Builds on previous research</a:t>
            </a:r>
          </a:p>
        </p:txBody>
      </p:sp>
      <p:sp>
        <p:nvSpPr>
          <p:cNvPr id="3" name="Text Placeholder 2"/>
          <p:cNvSpPr>
            <a:spLocks noGrp="1"/>
          </p:cNvSpPr>
          <p:nvPr>
            <p:ph type="body" idx="2" sz="half"/>
          </p:nvPr>
        </p:nvSpPr>
        <p:spPr/>
        <p:txBody>
          <a:bodyPr/>
          <a:lstStyle/>
          <a:p>
            <a:r>
              <a:t>Another challenge for generating adversarial examples relates to identifying salient areas of the text where a perturbation can be applied successfully to fool the target classifier. In addition to fooling the target classifier, the adversary is designed with different constraints depending on the task and its motivations [11]</a:t>
            </a:r>
          </a:p>
          <a:p/>
          <a:p>
            <a:r>
              <a:t>In this method, random word selection in the sequence to substitute were full of uncertainties and might be meaningless for the target label when changed. Since our model focuses on black-box non-targeted attack using an encoder-decoder approach, our work is closely related to the following techniques in the literature: Wong (2017) [39], Iyyer et al [16] and Gao et al [10]</a:t>
            </a:r>
          </a:p>
          <a:p/>
          <a:p>
            <a:r>
              <a:t>Previous work by Papernot et al [32] train a separate substitute classifier such that it can mimic the decision boundaries of the target classifier. In a black box setting, we do not have knowledge about the internals of the target model or its training data. </a:t>
            </a:r>
          </a:p>
          <a:p/>
          <a:p>
            <a:r>
              <a:t>of the previous work like Wu et al [40] and Luong et al [26]. Given the challenge that all different word misspellings cannot fit in a fixed vocabulary, we leverage the power of both words and characters in our generation procedure</a:t>
            </a:r>
          </a:p>
          <a:p/>
          <a:p>
            <a:r>
              <a:t>Thus, minimizing Jmle is not sufficient to generate adversarial examples. Dataset Collection In this paper, we use paraphrase datasets like PARANMT50M corpus[37], Quora Question Pair dataset 1 and Twitter URL paraphrasing corpus [23]</a:t>
            </a:r>
          </a:p>
          <a:p/>
          <a:p>
            <a:r>
              <a:t>The purpose of this reward is to keep the changes as minimal as possible to just fool the target classifier. Motivated by the recent work of Moon et al [28], we pretrain a deep neural network to compute approximate Levenshtein distance RL composed of character based bi-LSTM model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Differs from previous work</a:t>
            </a:r>
          </a:p>
        </p:txBody>
      </p:sp>
      <p:sp>
        <p:nvSpPr>
          <p:cNvPr id="3" name="Text Placeholder 2"/>
          <p:cNvSpPr>
            <a:spLocks noGrp="1"/>
          </p:cNvSpPr>
          <p:nvPr>
            <p:ph type="body" idx="2" sz="half"/>
          </p:nvPr>
        </p:nvSpPr>
        <p:spPr/>
        <p:txBody>
          <a:bodyPr/>
          <a:lstStyle/>
          <a:p>
            <a:r>
              <a:t>In our work, we focus on constraining our adversary to craft examples with semantic preservation and minimum perturbations to the input text. Given different settings of the adversary, there are other works that have designed attacks in “gray-box” settings [6,14,30]</a:t>
            </a:r>
          </a:p>
          <a:p/>
          <a:p>
            <a:r>
              <a:t>IMDB Review Classes: 2; #Train: 25k; CNN-Word [20] 89.95% AG’s News Classes: 4; #Train: 120k; CNN-Char [42] 89.11%. We conduct experiments on different datasets to verify if the accuracy of the deep learning models decrease when fed with the adversarial examples generated by our model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Adversarial examples are generally minimal perturbations applied to the input data in an effort to expose the regions of the input space where a trained model performs poorly</a:t>
            </a:r>
          </a:p>
          <a:p>
            <a:r>
              <a:t>To enable the model to have capabilities to generate word and character perturbations, we develop a hybrid encoder-decoder model, Adversarial Examples Generator (AEG), that operates at both word and character level to generate adversarial examples</a:t>
            </a:r>
          </a:p>
          <a:p>
            <a:r>
              <a:t>We have introduced a AEG, a model capable of generating adversarial text examples to fool the black-box text classification models</a:t>
            </a:r>
          </a:p>
          <a:p>
            <a:r>
              <a:t>Since we do not have access to gradients or parameters of the target model, we modelled our problem using a reinforcement learning based approach</a:t>
            </a:r>
          </a:p>
          <a:p>
            <a:r>
              <a:t>By generating adversarial examples for target word and character-based models trained on IMDB reviews and AG’s news dataset, we find that our model is capable of generating semantics-preserving perturbations that leads to steep decrease in accuracy of those target models</a:t>
            </a:r>
          </a:p>
          <a:p>
            <a:r>
              <a:t>The trained model achieves a test accuracy of 89.95% which is relatively close to the state-ofthe-art results on this dataset</a:t>
            </a:r>
          </a:p>
          <a:p>
            <a:r>
              <a:t>We hope that our method motivates a more nuanced exploration into generating adversarial examples and adversarial training for building robust classification models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Adversarial examples are generally minimal perturbations applied to the input data in an effort to expose the regions of the input space where a trained model performs poorly.</a:t>
            </a:r>
          </a:p>
          <a:p>
            <a:r>
              <a:t>Prior works [5,36] have demonstrated the ability of an adversary to evade state-of-the-art classifiers by carefully crafting attack examples which can be even imperceptible to humans</a:t>
            </a:r>
          </a:p>
          <a:p>
            <a:r>
              <a:t>Following such approaches, there has been a number of techniques aimed at generating adversarial examples [29,41].</a:t>
            </a:r>
          </a:p>
          <a:p>
            <a:r>
              <a:t>Depending on the degree of access to the target model, an adversary may operate in one of the two different settings: (a) black-box setting, where an adversary doesn’t have access to target model’s internal architecture or its parameters, (b) white-box setting, where an adversary has access to the target model, its parameters, and input feature representations</a:t>
            </a:r>
          </a:p>
          <a:p>
            <a:r>
              <a:t>In both these settings, the adversary cannot alter the training data or the target model itself.</a:t>
            </a:r>
          </a:p>
          <a:p>
            <a:r>
              <a:t>Our contributions are as follows: – We propose a black-box non-targeted attack strategy by combining ideas of substitute network and adversarial example generation</a:t>
            </a:r>
          </a:p>
          <a:p>
            <a:r>
              <a:t>We formulate it as a reinforcement learning task.</a:t>
            </a:r>
          </a:p>
          <a:p>
            <a:r>
              <a:t>We run ablation studies on various components of the model and provide insights into decisions of our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Work</a:t>
            </a:r>
          </a:p>
        </p:txBody>
      </p:sp>
      <p:sp>
        <p:nvSpPr>
          <p:cNvPr id="3" name="Text Placeholder 2"/>
          <p:cNvSpPr>
            <a:spLocks noGrp="1"/>
          </p:cNvSpPr>
          <p:nvPr>
            <p:ph type="body" idx="2" sz="half"/>
          </p:nvPr>
        </p:nvSpPr>
        <p:spPr/>
        <p:txBody>
          <a:bodyPr/>
          <a:lstStyle/>
          <a:p>
            <a:r>
              <a:t>Generating adversarial examples to bypass deep learning classification models have been widely studied.</a:t>
            </a:r>
          </a:p>
          <a:p>
            <a:r>
              <a:t>Jia et al [17] showed that networks trained for more difficult tasks, such as question answering, can be fooled by introducing distracting sentences into text, but these results do not transfer obviously to simpler text classification tasks</a:t>
            </a:r>
          </a:p>
          <a:p>
            <a:r>
              <a:t>Following such works, different methods with the primary purpose of crafting adversarial example have been explored.</a:t>
            </a:r>
          </a:p>
          <a:p>
            <a:r>
              <a:t>A work by Ebrahimi et al [9] developed a gradient-based optimization method that manipulates discrete text structure at its one-hot representation to generate adversarial examples in a white-box setting</a:t>
            </a:r>
          </a:p>
          <a:p>
            <a:r>
              <a:t>In another white-box based attack, Gong et al [12] perturbed the word embedding of given text examples and projected them to the nearest neighbour in the embedding space.</a:t>
            </a:r>
          </a:p>
          <a:p>
            <a:r>
              <a:t>Our attacks can be a test of how robust the text classification models are to word and character-level perturbations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Attack Strategy</a:t>
            </a:r>
          </a:p>
        </p:txBody>
      </p:sp>
      <p:sp>
        <p:nvSpPr>
          <p:cNvPr id="3" name="Text Placeholder 2"/>
          <p:cNvSpPr>
            <a:spLocks noGrp="1"/>
          </p:cNvSpPr>
          <p:nvPr>
            <p:ph type="body" idx="2" sz="half"/>
          </p:nvPr>
        </p:nvSpPr>
        <p:spPr/>
        <p:txBody>
          <a:bodyPr/>
          <a:lstStyle/>
          <a:p>
            <a:r>
              <a:t>Let us consider a target model T and (x, l) refers to the samples from the dataset. Given an instance x, the goal of the adversary is to generate adversarial examples x such that T (x ) = l, where l denotes the true label i.e take one of the K classes of the target classification model.</a:t>
            </a:r>
          </a:p>
          <a:p>
            <a:r>
              <a:t>The substitute classifier is used to craft adversarial examples</a:t>
            </a:r>
          </a:p>
          <a:p>
            <a:r>
              <a:t>While these techniques have been applied for image classification models, such methods have not been explored extensively for text.</a:t>
            </a:r>
          </a:p>
          <a:p>
            <a:r>
              <a:t>We implement both the substitute network training and adversarial example generation using an encoder-decoder architecture called Adversarial Examples Generator (AEG).</a:t>
            </a:r>
          </a:p>
          <a:p>
            <a:r>
              <a:t>We consider attacking a target classifier by generating adversarial examples based on unseen input examples.</a:t>
            </a:r>
          </a:p>
          <a:p>
            <a:r>
              <a:t>This is done by dividing the dataset into training, validation and test using 60-30-10 ratio.</a:t>
            </a:r>
          </a:p>
          <a:p>
            <a:r>
              <a:t>We explain the encoder-decoder model and describe the reinforcement learning framing towards generation of adversarial examples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