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1"/>
  </p:sldMasterIdLst>
  <p:sldIdLst>
    <p:sldId id="271"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3" d="100"/>
          <a:sy n="73"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03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242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8984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5147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12265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6/15/2020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4295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6/15/2020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6768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212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77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54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2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79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372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6/15/2020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691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6/15/2020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142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6/15/2020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79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35764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6/15/2020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07519"/>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041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482C-F57A-41C6-957C-79088E5C4D02}"/>
              </a:ext>
            </a:extLst>
          </p:cNvPr>
          <p:cNvSpPr>
            <a:spLocks noGrp="1"/>
          </p:cNvSpPr>
          <p:nvPr>
            <p:ph type="title"/>
          </p:nvPr>
        </p:nvSpPr>
        <p:spPr/>
        <p:txBody>
          <a:bodyPr/>
          <a:lstStyle/>
          <a:p>
            <a:r>
              <a:rPr lang="en-US" dirty="0"/>
              <a:t>Continued…</a:t>
            </a:r>
          </a:p>
        </p:txBody>
      </p:sp>
      <p:pic>
        <p:nvPicPr>
          <p:cNvPr id="4" name="Content Placeholder 3">
            <a:extLst>
              <a:ext uri="{FF2B5EF4-FFF2-40B4-BE49-F238E27FC236}">
                <a16:creationId xmlns:a16="http://schemas.microsoft.com/office/drawing/2014/main" id="{0A81E643-D4F0-4DAC-B7BE-93FF29B9A4A6}"/>
              </a:ext>
            </a:extLst>
          </p:cNvPr>
          <p:cNvPicPr>
            <a:picLocks noGrp="1" noChangeAspect="1"/>
          </p:cNvPicPr>
          <p:nvPr>
            <p:ph idx="1"/>
          </p:nvPr>
        </p:nvPicPr>
        <p:blipFill>
          <a:blip r:embed="rId2"/>
          <a:stretch>
            <a:fillRect/>
          </a:stretch>
        </p:blipFill>
        <p:spPr>
          <a:xfrm>
            <a:off x="476023" y="2522651"/>
            <a:ext cx="5051346" cy="3297578"/>
          </a:xfrm>
          <a:prstGeom prst="rect">
            <a:avLst/>
          </a:prstGeom>
        </p:spPr>
      </p:pic>
      <p:pic>
        <p:nvPicPr>
          <p:cNvPr id="6" name="Picture 5">
            <a:extLst>
              <a:ext uri="{FF2B5EF4-FFF2-40B4-BE49-F238E27FC236}">
                <a16:creationId xmlns:a16="http://schemas.microsoft.com/office/drawing/2014/main" id="{84EF9375-CCF1-4316-A60C-23508D94F785}"/>
              </a:ext>
            </a:extLst>
          </p:cNvPr>
          <p:cNvPicPr>
            <a:picLocks noChangeAspect="1"/>
          </p:cNvPicPr>
          <p:nvPr/>
        </p:nvPicPr>
        <p:blipFill>
          <a:blip r:embed="rId3"/>
          <a:stretch>
            <a:fillRect/>
          </a:stretch>
        </p:blipFill>
        <p:spPr>
          <a:xfrm>
            <a:off x="6197599" y="2522651"/>
            <a:ext cx="4717143" cy="3297578"/>
          </a:xfrm>
          <a:prstGeom prst="rect">
            <a:avLst/>
          </a:prstGeom>
        </p:spPr>
      </p:pic>
    </p:spTree>
    <p:extLst>
      <p:ext uri="{BB962C8B-B14F-4D97-AF65-F5344CB8AC3E}">
        <p14:creationId xmlns:p14="http://schemas.microsoft.com/office/powerpoint/2010/main" val="138799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87F0-8AE4-4E5D-BC28-64D8C9BB0405}"/>
              </a:ext>
            </a:extLst>
          </p:cNvPr>
          <p:cNvSpPr>
            <a:spLocks noGrp="1"/>
          </p:cNvSpPr>
          <p:nvPr>
            <p:ph type="title"/>
          </p:nvPr>
        </p:nvSpPr>
        <p:spPr/>
        <p:txBody>
          <a:bodyPr/>
          <a:lstStyle/>
          <a:p>
            <a:r>
              <a:rPr lang="en-US" dirty="0"/>
              <a:t>Final Verdict</a:t>
            </a:r>
          </a:p>
        </p:txBody>
      </p:sp>
      <p:sp>
        <p:nvSpPr>
          <p:cNvPr id="3" name="Content Placeholder 2">
            <a:extLst>
              <a:ext uri="{FF2B5EF4-FFF2-40B4-BE49-F238E27FC236}">
                <a16:creationId xmlns:a16="http://schemas.microsoft.com/office/drawing/2014/main" id="{6D3B1399-8993-4D05-9D92-FA1E34184F95}"/>
              </a:ext>
            </a:extLst>
          </p:cNvPr>
          <p:cNvSpPr>
            <a:spLocks noGrp="1"/>
          </p:cNvSpPr>
          <p:nvPr>
            <p:ph idx="1"/>
          </p:nvPr>
        </p:nvSpPr>
        <p:spPr>
          <a:xfrm>
            <a:off x="818711" y="2222287"/>
            <a:ext cx="3149599" cy="3636511"/>
          </a:xfrm>
        </p:spPr>
        <p:txBody>
          <a:bodyPr/>
          <a:lstStyle/>
          <a:p>
            <a:r>
              <a:rPr lang="en-US" dirty="0"/>
              <a:t>Considering the scores of each region following are the ratings of the regions:</a:t>
            </a:r>
          </a:p>
          <a:p>
            <a:endParaRPr lang="en-US" dirty="0"/>
          </a:p>
        </p:txBody>
      </p:sp>
      <p:graphicFrame>
        <p:nvGraphicFramePr>
          <p:cNvPr id="4" name="Table 4">
            <a:extLst>
              <a:ext uri="{FF2B5EF4-FFF2-40B4-BE49-F238E27FC236}">
                <a16:creationId xmlns:a16="http://schemas.microsoft.com/office/drawing/2014/main" id="{0C3EE45E-909C-448F-87BF-A481D1AF70D4}"/>
              </a:ext>
            </a:extLst>
          </p:cNvPr>
          <p:cNvGraphicFramePr>
            <a:graphicFrameLocks noGrp="1"/>
          </p:cNvGraphicFramePr>
          <p:nvPr>
            <p:extLst>
              <p:ext uri="{D42A27DB-BD31-4B8C-83A1-F6EECF244321}">
                <p14:modId xmlns:p14="http://schemas.microsoft.com/office/powerpoint/2010/main" val="2378398957"/>
              </p:ext>
            </p:extLst>
          </p:nvPr>
        </p:nvGraphicFramePr>
        <p:xfrm>
          <a:off x="5292035" y="2165924"/>
          <a:ext cx="3149600" cy="4023360"/>
        </p:xfrm>
        <a:graphic>
          <a:graphicData uri="http://schemas.openxmlformats.org/drawingml/2006/table">
            <a:tbl>
              <a:tblPr firstRow="1" bandRow="1">
                <a:tableStyleId>{5C22544A-7EE6-4342-B048-85BDC9FD1C3A}</a:tableStyleId>
              </a:tblPr>
              <a:tblGrid>
                <a:gridCol w="1572591">
                  <a:extLst>
                    <a:ext uri="{9D8B030D-6E8A-4147-A177-3AD203B41FA5}">
                      <a16:colId xmlns:a16="http://schemas.microsoft.com/office/drawing/2014/main" val="3558847229"/>
                    </a:ext>
                  </a:extLst>
                </a:gridCol>
                <a:gridCol w="1577009">
                  <a:extLst>
                    <a:ext uri="{9D8B030D-6E8A-4147-A177-3AD203B41FA5}">
                      <a16:colId xmlns:a16="http://schemas.microsoft.com/office/drawing/2014/main" val="1591085761"/>
                    </a:ext>
                  </a:extLst>
                </a:gridCol>
              </a:tblGrid>
              <a:tr h="300818">
                <a:tc>
                  <a:txBody>
                    <a:bodyPr/>
                    <a:lstStyle/>
                    <a:p>
                      <a:r>
                        <a:rPr lang="en-US" dirty="0"/>
                        <a:t>Regions</a:t>
                      </a:r>
                    </a:p>
                  </a:txBody>
                  <a:tcPr/>
                </a:tc>
                <a:tc>
                  <a:txBody>
                    <a:bodyPr/>
                    <a:lstStyle/>
                    <a:p>
                      <a:r>
                        <a:rPr lang="en-US" dirty="0"/>
                        <a:t>Ratings</a:t>
                      </a:r>
                    </a:p>
                  </a:txBody>
                  <a:tcPr/>
                </a:tc>
                <a:extLst>
                  <a:ext uri="{0D108BD9-81ED-4DB2-BD59-A6C34878D82A}">
                    <a16:rowId xmlns:a16="http://schemas.microsoft.com/office/drawing/2014/main" val="3592781747"/>
                  </a:ext>
                </a:extLst>
              </a:tr>
              <a:tr h="526431">
                <a:tc>
                  <a:txBody>
                    <a:bodyPr/>
                    <a:lstStyle/>
                    <a:p>
                      <a:r>
                        <a:rPr lang="en-US" dirty="0"/>
                        <a:t>AJK</a:t>
                      </a:r>
                    </a:p>
                  </a:txBody>
                  <a:tcPr/>
                </a:tc>
                <a:tc>
                  <a:txBody>
                    <a:bodyPr/>
                    <a:lstStyle/>
                    <a:p>
                      <a:r>
                        <a:rPr lang="en-US" dirty="0"/>
                        <a:t>Most Successful</a:t>
                      </a:r>
                    </a:p>
                  </a:txBody>
                  <a:tcPr/>
                </a:tc>
                <a:extLst>
                  <a:ext uri="{0D108BD9-81ED-4DB2-BD59-A6C34878D82A}">
                    <a16:rowId xmlns:a16="http://schemas.microsoft.com/office/drawing/2014/main" val="2236675876"/>
                  </a:ext>
                </a:extLst>
              </a:tr>
              <a:tr h="300818">
                <a:tc>
                  <a:txBody>
                    <a:bodyPr/>
                    <a:lstStyle/>
                    <a:p>
                      <a:r>
                        <a:rPr lang="en-US" dirty="0" err="1"/>
                        <a:t>Balochistan</a:t>
                      </a:r>
                      <a:endParaRPr lang="en-US" dirty="0"/>
                    </a:p>
                  </a:txBody>
                  <a:tcPr/>
                </a:tc>
                <a:tc>
                  <a:txBody>
                    <a:bodyPr/>
                    <a:lstStyle/>
                    <a:p>
                      <a:r>
                        <a:rPr lang="en-US" dirty="0"/>
                        <a:t>Successful</a:t>
                      </a:r>
                    </a:p>
                  </a:txBody>
                  <a:tcPr/>
                </a:tc>
                <a:extLst>
                  <a:ext uri="{0D108BD9-81ED-4DB2-BD59-A6C34878D82A}">
                    <a16:rowId xmlns:a16="http://schemas.microsoft.com/office/drawing/2014/main" val="3958316539"/>
                  </a:ext>
                </a:extLst>
              </a:tr>
              <a:tr h="526431">
                <a:tc>
                  <a:txBody>
                    <a:bodyPr/>
                    <a:lstStyle/>
                    <a:p>
                      <a:r>
                        <a:rPr lang="en-US" dirty="0"/>
                        <a:t>KP</a:t>
                      </a:r>
                    </a:p>
                  </a:txBody>
                  <a:tcPr/>
                </a:tc>
                <a:tc>
                  <a:txBody>
                    <a:bodyPr/>
                    <a:lstStyle/>
                    <a:p>
                      <a:r>
                        <a:rPr lang="en-US" dirty="0"/>
                        <a:t>Somewhat Successful</a:t>
                      </a:r>
                    </a:p>
                  </a:txBody>
                  <a:tcPr/>
                </a:tc>
                <a:extLst>
                  <a:ext uri="{0D108BD9-81ED-4DB2-BD59-A6C34878D82A}">
                    <a16:rowId xmlns:a16="http://schemas.microsoft.com/office/drawing/2014/main" val="3063507228"/>
                  </a:ext>
                </a:extLst>
              </a:tr>
              <a:tr h="300818">
                <a:tc>
                  <a:txBody>
                    <a:bodyPr/>
                    <a:lstStyle/>
                    <a:p>
                      <a:r>
                        <a:rPr lang="en-US" dirty="0"/>
                        <a:t>Punjab</a:t>
                      </a:r>
                    </a:p>
                  </a:txBody>
                  <a:tcPr/>
                </a:tc>
                <a:tc>
                  <a:txBody>
                    <a:bodyPr/>
                    <a:lstStyle/>
                    <a:p>
                      <a:r>
                        <a:rPr lang="en-US" dirty="0"/>
                        <a:t>Average</a:t>
                      </a:r>
                    </a:p>
                  </a:txBody>
                  <a:tcPr/>
                </a:tc>
                <a:extLst>
                  <a:ext uri="{0D108BD9-81ED-4DB2-BD59-A6C34878D82A}">
                    <a16:rowId xmlns:a16="http://schemas.microsoft.com/office/drawing/2014/main" val="3782802792"/>
                  </a:ext>
                </a:extLst>
              </a:tr>
              <a:tr h="526431">
                <a:tc>
                  <a:txBody>
                    <a:bodyPr/>
                    <a:lstStyle/>
                    <a:p>
                      <a:r>
                        <a:rPr lang="en-US" dirty="0"/>
                        <a:t>GB</a:t>
                      </a:r>
                    </a:p>
                  </a:txBody>
                  <a:tcPr/>
                </a:tc>
                <a:tc>
                  <a:txBody>
                    <a:bodyPr/>
                    <a:lstStyle/>
                    <a:p>
                      <a:r>
                        <a:rPr lang="en-US" dirty="0"/>
                        <a:t>Somewhat Struggling</a:t>
                      </a:r>
                    </a:p>
                  </a:txBody>
                  <a:tcPr/>
                </a:tc>
                <a:extLst>
                  <a:ext uri="{0D108BD9-81ED-4DB2-BD59-A6C34878D82A}">
                    <a16:rowId xmlns:a16="http://schemas.microsoft.com/office/drawing/2014/main" val="1522325450"/>
                  </a:ext>
                </a:extLst>
              </a:tr>
              <a:tr h="300818">
                <a:tc>
                  <a:txBody>
                    <a:bodyPr/>
                    <a:lstStyle/>
                    <a:p>
                      <a:r>
                        <a:rPr lang="en-US" dirty="0"/>
                        <a:t>Sindh </a:t>
                      </a:r>
                    </a:p>
                  </a:txBody>
                  <a:tcPr/>
                </a:tc>
                <a:tc>
                  <a:txBody>
                    <a:bodyPr/>
                    <a:lstStyle/>
                    <a:p>
                      <a:r>
                        <a:rPr lang="en-US" dirty="0"/>
                        <a:t>Struggling</a:t>
                      </a:r>
                    </a:p>
                  </a:txBody>
                  <a:tcPr/>
                </a:tc>
                <a:extLst>
                  <a:ext uri="{0D108BD9-81ED-4DB2-BD59-A6C34878D82A}">
                    <a16:rowId xmlns:a16="http://schemas.microsoft.com/office/drawing/2014/main" val="448984825"/>
                  </a:ext>
                </a:extLst>
              </a:tr>
              <a:tr h="526431">
                <a:tc>
                  <a:txBody>
                    <a:bodyPr/>
                    <a:lstStyle/>
                    <a:p>
                      <a:r>
                        <a:rPr lang="en-US" dirty="0"/>
                        <a:t>ICT</a:t>
                      </a:r>
                    </a:p>
                  </a:txBody>
                  <a:tcPr/>
                </a:tc>
                <a:tc>
                  <a:txBody>
                    <a:bodyPr/>
                    <a:lstStyle/>
                    <a:p>
                      <a:r>
                        <a:rPr lang="en-US" dirty="0"/>
                        <a:t>Most Struggling</a:t>
                      </a:r>
                    </a:p>
                  </a:txBody>
                  <a:tcPr/>
                </a:tc>
                <a:extLst>
                  <a:ext uri="{0D108BD9-81ED-4DB2-BD59-A6C34878D82A}">
                    <a16:rowId xmlns:a16="http://schemas.microsoft.com/office/drawing/2014/main" val="1284018856"/>
                  </a:ext>
                </a:extLst>
              </a:tr>
            </a:tbl>
          </a:graphicData>
        </a:graphic>
      </p:graphicFrame>
      <p:pic>
        <p:nvPicPr>
          <p:cNvPr id="6" name="Picture 5">
            <a:extLst>
              <a:ext uri="{FF2B5EF4-FFF2-40B4-BE49-F238E27FC236}">
                <a16:creationId xmlns:a16="http://schemas.microsoft.com/office/drawing/2014/main" id="{0F9CDE5E-D344-4644-957C-84E4E29AA456}"/>
              </a:ext>
            </a:extLst>
          </p:cNvPr>
          <p:cNvPicPr>
            <a:picLocks noChangeAspect="1"/>
          </p:cNvPicPr>
          <p:nvPr/>
        </p:nvPicPr>
        <p:blipFill>
          <a:blip r:embed="rId2"/>
          <a:stretch>
            <a:fillRect/>
          </a:stretch>
        </p:blipFill>
        <p:spPr>
          <a:xfrm>
            <a:off x="9004851" y="2222287"/>
            <a:ext cx="2502806" cy="3910634"/>
          </a:xfrm>
          <a:prstGeom prst="rect">
            <a:avLst/>
          </a:prstGeom>
        </p:spPr>
      </p:pic>
    </p:spTree>
    <p:extLst>
      <p:ext uri="{BB962C8B-B14F-4D97-AF65-F5344CB8AC3E}">
        <p14:creationId xmlns:p14="http://schemas.microsoft.com/office/powerpoint/2010/main" val="162467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B1BB-D16F-42D5-BF4A-B7AFDBD6E0BB}"/>
              </a:ext>
            </a:extLst>
          </p:cNvPr>
          <p:cNvSpPr>
            <a:spLocks noGrp="1"/>
          </p:cNvSpPr>
          <p:nvPr>
            <p:ph type="title"/>
          </p:nvPr>
        </p:nvSpPr>
        <p:spPr/>
        <p:txBody>
          <a:bodyPr/>
          <a:lstStyle/>
          <a:p>
            <a:r>
              <a:rPr lang="en-US" dirty="0"/>
              <a:t>Predictions for the next 10 days using SVM</a:t>
            </a:r>
          </a:p>
        </p:txBody>
      </p:sp>
      <p:graphicFrame>
        <p:nvGraphicFramePr>
          <p:cNvPr id="4" name="Table 4">
            <a:extLst>
              <a:ext uri="{FF2B5EF4-FFF2-40B4-BE49-F238E27FC236}">
                <a16:creationId xmlns:a16="http://schemas.microsoft.com/office/drawing/2014/main" id="{20B4DC60-D863-4180-BD6A-052A39B63621}"/>
              </a:ext>
            </a:extLst>
          </p:cNvPr>
          <p:cNvGraphicFramePr>
            <a:graphicFrameLocks noGrp="1"/>
          </p:cNvGraphicFramePr>
          <p:nvPr>
            <p:ph idx="1"/>
            <p:extLst>
              <p:ext uri="{D42A27DB-BD31-4B8C-83A1-F6EECF244321}">
                <p14:modId xmlns:p14="http://schemas.microsoft.com/office/powerpoint/2010/main" val="4091143930"/>
              </p:ext>
            </p:extLst>
          </p:nvPr>
        </p:nvGraphicFramePr>
        <p:xfrm>
          <a:off x="819150" y="2739335"/>
          <a:ext cx="10553697" cy="2966720"/>
        </p:xfrm>
        <a:graphic>
          <a:graphicData uri="http://schemas.openxmlformats.org/drawingml/2006/table">
            <a:tbl>
              <a:tblPr firstRow="1" bandRow="1">
                <a:tableStyleId>{5C22544A-7EE6-4342-B048-85BDC9FD1C3A}</a:tableStyleId>
              </a:tblPr>
              <a:tblGrid>
                <a:gridCol w="959427">
                  <a:extLst>
                    <a:ext uri="{9D8B030D-6E8A-4147-A177-3AD203B41FA5}">
                      <a16:colId xmlns:a16="http://schemas.microsoft.com/office/drawing/2014/main" val="3944197315"/>
                    </a:ext>
                  </a:extLst>
                </a:gridCol>
                <a:gridCol w="959427">
                  <a:extLst>
                    <a:ext uri="{9D8B030D-6E8A-4147-A177-3AD203B41FA5}">
                      <a16:colId xmlns:a16="http://schemas.microsoft.com/office/drawing/2014/main" val="4093483647"/>
                    </a:ext>
                  </a:extLst>
                </a:gridCol>
                <a:gridCol w="959427">
                  <a:extLst>
                    <a:ext uri="{9D8B030D-6E8A-4147-A177-3AD203B41FA5}">
                      <a16:colId xmlns:a16="http://schemas.microsoft.com/office/drawing/2014/main" val="3703500389"/>
                    </a:ext>
                  </a:extLst>
                </a:gridCol>
                <a:gridCol w="959427">
                  <a:extLst>
                    <a:ext uri="{9D8B030D-6E8A-4147-A177-3AD203B41FA5}">
                      <a16:colId xmlns:a16="http://schemas.microsoft.com/office/drawing/2014/main" val="2371930995"/>
                    </a:ext>
                  </a:extLst>
                </a:gridCol>
                <a:gridCol w="959427">
                  <a:extLst>
                    <a:ext uri="{9D8B030D-6E8A-4147-A177-3AD203B41FA5}">
                      <a16:colId xmlns:a16="http://schemas.microsoft.com/office/drawing/2014/main" val="3140352917"/>
                    </a:ext>
                  </a:extLst>
                </a:gridCol>
                <a:gridCol w="959427">
                  <a:extLst>
                    <a:ext uri="{9D8B030D-6E8A-4147-A177-3AD203B41FA5}">
                      <a16:colId xmlns:a16="http://schemas.microsoft.com/office/drawing/2014/main" val="1285193705"/>
                    </a:ext>
                  </a:extLst>
                </a:gridCol>
                <a:gridCol w="959427">
                  <a:extLst>
                    <a:ext uri="{9D8B030D-6E8A-4147-A177-3AD203B41FA5}">
                      <a16:colId xmlns:a16="http://schemas.microsoft.com/office/drawing/2014/main" val="781865849"/>
                    </a:ext>
                  </a:extLst>
                </a:gridCol>
                <a:gridCol w="959427">
                  <a:extLst>
                    <a:ext uri="{9D8B030D-6E8A-4147-A177-3AD203B41FA5}">
                      <a16:colId xmlns:a16="http://schemas.microsoft.com/office/drawing/2014/main" val="1283954588"/>
                    </a:ext>
                  </a:extLst>
                </a:gridCol>
                <a:gridCol w="959427">
                  <a:extLst>
                    <a:ext uri="{9D8B030D-6E8A-4147-A177-3AD203B41FA5}">
                      <a16:colId xmlns:a16="http://schemas.microsoft.com/office/drawing/2014/main" val="3996770010"/>
                    </a:ext>
                  </a:extLst>
                </a:gridCol>
                <a:gridCol w="959427">
                  <a:extLst>
                    <a:ext uri="{9D8B030D-6E8A-4147-A177-3AD203B41FA5}">
                      <a16:colId xmlns:a16="http://schemas.microsoft.com/office/drawing/2014/main" val="210750386"/>
                    </a:ext>
                  </a:extLst>
                </a:gridCol>
                <a:gridCol w="959427">
                  <a:extLst>
                    <a:ext uri="{9D8B030D-6E8A-4147-A177-3AD203B41FA5}">
                      <a16:colId xmlns:a16="http://schemas.microsoft.com/office/drawing/2014/main" val="1037796339"/>
                    </a:ext>
                  </a:extLst>
                </a:gridCol>
              </a:tblGrid>
              <a:tr h="370840">
                <a:tc>
                  <a:txBody>
                    <a:bodyPr/>
                    <a:lstStyle/>
                    <a:p>
                      <a:r>
                        <a:rPr lang="en-US" b="1" dirty="0"/>
                        <a:t>Region</a:t>
                      </a:r>
                    </a:p>
                  </a:txBody>
                  <a:tcPr/>
                </a:tc>
                <a:tc>
                  <a:txBody>
                    <a:bodyPr/>
                    <a:lstStyle/>
                    <a:p>
                      <a:r>
                        <a:rPr lang="en-US" b="1" dirty="0"/>
                        <a:t>Day 1</a:t>
                      </a:r>
                    </a:p>
                  </a:txBody>
                  <a:tcPr/>
                </a:tc>
                <a:tc>
                  <a:txBody>
                    <a:bodyPr/>
                    <a:lstStyle/>
                    <a:p>
                      <a:r>
                        <a:rPr lang="en-US" b="1" dirty="0"/>
                        <a:t>Day 2 </a:t>
                      </a:r>
                    </a:p>
                  </a:txBody>
                  <a:tcPr/>
                </a:tc>
                <a:tc>
                  <a:txBody>
                    <a:bodyPr/>
                    <a:lstStyle/>
                    <a:p>
                      <a:r>
                        <a:rPr lang="en-US" b="1" dirty="0"/>
                        <a:t>Day 3</a:t>
                      </a:r>
                    </a:p>
                  </a:txBody>
                  <a:tcPr/>
                </a:tc>
                <a:tc>
                  <a:txBody>
                    <a:bodyPr/>
                    <a:lstStyle/>
                    <a:p>
                      <a:r>
                        <a:rPr lang="en-US" b="1" dirty="0"/>
                        <a:t>Day 4</a:t>
                      </a:r>
                    </a:p>
                  </a:txBody>
                  <a:tcPr/>
                </a:tc>
                <a:tc>
                  <a:txBody>
                    <a:bodyPr/>
                    <a:lstStyle/>
                    <a:p>
                      <a:r>
                        <a:rPr lang="en-US" b="1" dirty="0"/>
                        <a:t>Day 5</a:t>
                      </a:r>
                    </a:p>
                  </a:txBody>
                  <a:tcPr/>
                </a:tc>
                <a:tc>
                  <a:txBody>
                    <a:bodyPr/>
                    <a:lstStyle/>
                    <a:p>
                      <a:r>
                        <a:rPr lang="en-US" b="1" dirty="0"/>
                        <a:t>Day 6</a:t>
                      </a:r>
                    </a:p>
                  </a:txBody>
                  <a:tcPr/>
                </a:tc>
                <a:tc>
                  <a:txBody>
                    <a:bodyPr/>
                    <a:lstStyle/>
                    <a:p>
                      <a:r>
                        <a:rPr lang="en-US" b="1" dirty="0"/>
                        <a:t>Day 7</a:t>
                      </a:r>
                    </a:p>
                  </a:txBody>
                  <a:tcPr/>
                </a:tc>
                <a:tc>
                  <a:txBody>
                    <a:bodyPr/>
                    <a:lstStyle/>
                    <a:p>
                      <a:r>
                        <a:rPr lang="en-US" b="1" dirty="0"/>
                        <a:t>Day 8</a:t>
                      </a:r>
                    </a:p>
                  </a:txBody>
                  <a:tcPr/>
                </a:tc>
                <a:tc>
                  <a:txBody>
                    <a:bodyPr/>
                    <a:lstStyle/>
                    <a:p>
                      <a:r>
                        <a:rPr lang="en-US" b="1" dirty="0"/>
                        <a:t>Day 9 </a:t>
                      </a:r>
                    </a:p>
                  </a:txBody>
                  <a:tcPr/>
                </a:tc>
                <a:tc>
                  <a:txBody>
                    <a:bodyPr/>
                    <a:lstStyle/>
                    <a:p>
                      <a:r>
                        <a:rPr lang="en-US" b="1" dirty="0"/>
                        <a:t>Day 10</a:t>
                      </a:r>
                    </a:p>
                  </a:txBody>
                  <a:tcPr/>
                </a:tc>
                <a:extLst>
                  <a:ext uri="{0D108BD9-81ED-4DB2-BD59-A6C34878D82A}">
                    <a16:rowId xmlns:a16="http://schemas.microsoft.com/office/drawing/2014/main" val="1084458585"/>
                  </a:ext>
                </a:extLst>
              </a:tr>
              <a:tr h="370840">
                <a:tc>
                  <a:txBody>
                    <a:bodyPr/>
                    <a:lstStyle/>
                    <a:p>
                      <a:r>
                        <a:rPr lang="en-US" b="1" dirty="0"/>
                        <a:t>Punjab</a:t>
                      </a:r>
                    </a:p>
                  </a:txBody>
                  <a:tcPr/>
                </a:tc>
                <a:tc>
                  <a:txBody>
                    <a:bodyPr/>
                    <a:lstStyle/>
                    <a:p>
                      <a:r>
                        <a:rPr lang="en-US" sz="1800" b="0" i="0" kern="1200" dirty="0">
                          <a:solidFill>
                            <a:schemeClr val="dk1"/>
                          </a:solidFill>
                          <a:effectLst/>
                          <a:latin typeface="+mn-lt"/>
                          <a:ea typeface="+mn-ea"/>
                          <a:cs typeface="+mn-cs"/>
                        </a:rPr>
                        <a:t>5888.9</a:t>
                      </a:r>
                      <a:endParaRPr lang="en-US" dirty="0"/>
                    </a:p>
                  </a:txBody>
                  <a:tcPr/>
                </a:tc>
                <a:tc>
                  <a:txBody>
                    <a:bodyPr/>
                    <a:lstStyle/>
                    <a:p>
                      <a:r>
                        <a:rPr lang="en-US" sz="1800" b="0" i="0" kern="1200" dirty="0">
                          <a:solidFill>
                            <a:schemeClr val="dk1"/>
                          </a:solidFill>
                          <a:effectLst/>
                          <a:latin typeface="+mn-lt"/>
                          <a:ea typeface="+mn-ea"/>
                          <a:cs typeface="+mn-cs"/>
                        </a:rPr>
                        <a:t>6270.5</a:t>
                      </a:r>
                      <a:endParaRPr lang="en-US" dirty="0"/>
                    </a:p>
                  </a:txBody>
                  <a:tcPr/>
                </a:tc>
                <a:tc>
                  <a:txBody>
                    <a:bodyPr/>
                    <a:lstStyle/>
                    <a:p>
                      <a:r>
                        <a:rPr lang="en-US" sz="1800" b="0" i="0" kern="1200" dirty="0">
                          <a:solidFill>
                            <a:schemeClr val="dk1"/>
                          </a:solidFill>
                          <a:effectLst/>
                          <a:latin typeface="+mn-lt"/>
                          <a:ea typeface="+mn-ea"/>
                          <a:cs typeface="+mn-cs"/>
                        </a:rPr>
                        <a:t>6668.6</a:t>
                      </a:r>
                      <a:endParaRPr lang="en-US" dirty="0"/>
                    </a:p>
                  </a:txBody>
                  <a:tcPr/>
                </a:tc>
                <a:tc>
                  <a:txBody>
                    <a:bodyPr/>
                    <a:lstStyle/>
                    <a:p>
                      <a:r>
                        <a:rPr lang="en-US" sz="1800" b="0" i="0" kern="1200" dirty="0">
                          <a:solidFill>
                            <a:schemeClr val="dk1"/>
                          </a:solidFill>
                          <a:effectLst/>
                          <a:latin typeface="+mn-lt"/>
                          <a:ea typeface="+mn-ea"/>
                          <a:cs typeface="+mn-cs"/>
                        </a:rPr>
                        <a:t>7083.8</a:t>
                      </a:r>
                      <a:endParaRPr lang="en-US" dirty="0"/>
                    </a:p>
                  </a:txBody>
                  <a:tcPr/>
                </a:tc>
                <a:tc>
                  <a:txBody>
                    <a:bodyPr/>
                    <a:lstStyle/>
                    <a:p>
                      <a:r>
                        <a:rPr lang="en-US" sz="1800" b="0" i="0" kern="1200" dirty="0">
                          <a:solidFill>
                            <a:schemeClr val="dk1"/>
                          </a:solidFill>
                          <a:effectLst/>
                          <a:latin typeface="+mn-lt"/>
                          <a:ea typeface="+mn-ea"/>
                          <a:cs typeface="+mn-cs"/>
                        </a:rPr>
                        <a:t>7516.2</a:t>
                      </a:r>
                      <a:endParaRPr lang="en-US" dirty="0"/>
                    </a:p>
                  </a:txBody>
                  <a:tcPr/>
                </a:tc>
                <a:tc>
                  <a:txBody>
                    <a:bodyPr/>
                    <a:lstStyle/>
                    <a:p>
                      <a:r>
                        <a:rPr lang="en-US" sz="1800" b="0" i="0" kern="1200" dirty="0">
                          <a:solidFill>
                            <a:schemeClr val="dk1"/>
                          </a:solidFill>
                          <a:effectLst/>
                          <a:latin typeface="+mn-lt"/>
                          <a:ea typeface="+mn-ea"/>
                          <a:cs typeface="+mn-cs"/>
                        </a:rPr>
                        <a:t>7966.2</a:t>
                      </a:r>
                      <a:endParaRPr lang="en-US" dirty="0"/>
                    </a:p>
                  </a:txBody>
                  <a:tcPr/>
                </a:tc>
                <a:tc>
                  <a:txBody>
                    <a:bodyPr/>
                    <a:lstStyle/>
                    <a:p>
                      <a:r>
                        <a:rPr lang="en-US" sz="1800" b="0" i="0" kern="1200" dirty="0">
                          <a:solidFill>
                            <a:schemeClr val="dk1"/>
                          </a:solidFill>
                          <a:effectLst/>
                          <a:latin typeface="+mn-lt"/>
                          <a:ea typeface="+mn-ea"/>
                          <a:cs typeface="+mn-cs"/>
                        </a:rPr>
                        <a:t>8434.3</a:t>
                      </a:r>
                      <a:endParaRPr lang="en-US" dirty="0"/>
                    </a:p>
                  </a:txBody>
                  <a:tcPr/>
                </a:tc>
                <a:tc>
                  <a:txBody>
                    <a:bodyPr/>
                    <a:lstStyle/>
                    <a:p>
                      <a:r>
                        <a:rPr lang="en-US" sz="1800" b="0" i="0" kern="1200" dirty="0">
                          <a:solidFill>
                            <a:schemeClr val="dk1"/>
                          </a:solidFill>
                          <a:effectLst/>
                          <a:latin typeface="+mn-lt"/>
                          <a:ea typeface="+mn-ea"/>
                          <a:cs typeface="+mn-cs"/>
                        </a:rPr>
                        <a:t>8920.7</a:t>
                      </a:r>
                      <a:endParaRPr lang="en-US" dirty="0"/>
                    </a:p>
                  </a:txBody>
                  <a:tcPr/>
                </a:tc>
                <a:tc>
                  <a:txBody>
                    <a:bodyPr/>
                    <a:lstStyle/>
                    <a:p>
                      <a:r>
                        <a:rPr lang="en-US" sz="1800" b="0" i="0" kern="1200" dirty="0">
                          <a:solidFill>
                            <a:schemeClr val="dk1"/>
                          </a:solidFill>
                          <a:effectLst/>
                          <a:latin typeface="+mn-lt"/>
                          <a:ea typeface="+mn-ea"/>
                          <a:cs typeface="+mn-cs"/>
                        </a:rPr>
                        <a:t>9425.8</a:t>
                      </a:r>
                      <a:endParaRPr lang="en-US" dirty="0"/>
                    </a:p>
                  </a:txBody>
                  <a:tcPr/>
                </a:tc>
                <a:tc>
                  <a:txBody>
                    <a:bodyPr/>
                    <a:lstStyle/>
                    <a:p>
                      <a:r>
                        <a:rPr lang="en-US" sz="1800" b="0" i="0" kern="1200" dirty="0">
                          <a:solidFill>
                            <a:schemeClr val="dk1"/>
                          </a:solidFill>
                          <a:effectLst/>
                          <a:latin typeface="+mn-lt"/>
                          <a:ea typeface="+mn-ea"/>
                          <a:cs typeface="+mn-cs"/>
                        </a:rPr>
                        <a:t>9950.0</a:t>
                      </a:r>
                      <a:endParaRPr lang="en-US" dirty="0"/>
                    </a:p>
                  </a:txBody>
                  <a:tcPr/>
                </a:tc>
                <a:extLst>
                  <a:ext uri="{0D108BD9-81ED-4DB2-BD59-A6C34878D82A}">
                    <a16:rowId xmlns:a16="http://schemas.microsoft.com/office/drawing/2014/main" val="745183733"/>
                  </a:ext>
                </a:extLst>
              </a:tr>
              <a:tr h="370840">
                <a:tc>
                  <a:txBody>
                    <a:bodyPr/>
                    <a:lstStyle/>
                    <a:p>
                      <a:r>
                        <a:rPr lang="en-US" b="1" dirty="0"/>
                        <a:t>Sindh</a:t>
                      </a:r>
                    </a:p>
                  </a:txBody>
                  <a:tcPr/>
                </a:tc>
                <a:tc>
                  <a:txBody>
                    <a:bodyPr/>
                    <a:lstStyle/>
                    <a:p>
                      <a:r>
                        <a:rPr lang="en-US" sz="1800" b="0" i="0" kern="1200" dirty="0">
                          <a:solidFill>
                            <a:schemeClr val="dk1"/>
                          </a:solidFill>
                          <a:effectLst/>
                          <a:latin typeface="+mn-lt"/>
                          <a:ea typeface="+mn-ea"/>
                          <a:cs typeface="+mn-cs"/>
                        </a:rPr>
                        <a:t>4080.6</a:t>
                      </a:r>
                      <a:endParaRPr lang="en-US" dirty="0"/>
                    </a:p>
                  </a:txBody>
                  <a:tcPr/>
                </a:tc>
                <a:tc>
                  <a:txBody>
                    <a:bodyPr/>
                    <a:lstStyle/>
                    <a:p>
                      <a:r>
                        <a:rPr lang="en-US" sz="1800" b="0" i="0" kern="1200" dirty="0">
                          <a:solidFill>
                            <a:schemeClr val="dk1"/>
                          </a:solidFill>
                          <a:effectLst/>
                          <a:latin typeface="+mn-lt"/>
                          <a:ea typeface="+mn-ea"/>
                          <a:cs typeface="+mn-cs"/>
                        </a:rPr>
                        <a:t>4338.5</a:t>
                      </a:r>
                      <a:endParaRPr lang="en-US" dirty="0"/>
                    </a:p>
                  </a:txBody>
                  <a:tcPr/>
                </a:tc>
                <a:tc>
                  <a:txBody>
                    <a:bodyPr/>
                    <a:lstStyle/>
                    <a:p>
                      <a:r>
                        <a:rPr lang="en-US" sz="1800" b="0" i="0" kern="1200" dirty="0">
                          <a:solidFill>
                            <a:schemeClr val="dk1"/>
                          </a:solidFill>
                          <a:effectLst/>
                          <a:latin typeface="+mn-lt"/>
                          <a:ea typeface="+mn-ea"/>
                          <a:cs typeface="+mn-cs"/>
                        </a:rPr>
                        <a:t>4607.6</a:t>
                      </a:r>
                      <a:endParaRPr lang="en-US" dirty="0"/>
                    </a:p>
                  </a:txBody>
                  <a:tcPr/>
                </a:tc>
                <a:tc>
                  <a:txBody>
                    <a:bodyPr/>
                    <a:lstStyle/>
                    <a:p>
                      <a:r>
                        <a:rPr lang="en-US" sz="1800" b="0" i="0" kern="1200" dirty="0">
                          <a:solidFill>
                            <a:schemeClr val="dk1"/>
                          </a:solidFill>
                          <a:effectLst/>
                          <a:latin typeface="+mn-lt"/>
                          <a:ea typeface="+mn-ea"/>
                          <a:cs typeface="+mn-cs"/>
                        </a:rPr>
                        <a:t>4888.1</a:t>
                      </a:r>
                      <a:endParaRPr lang="en-US" dirty="0"/>
                    </a:p>
                  </a:txBody>
                  <a:tcPr/>
                </a:tc>
                <a:tc>
                  <a:txBody>
                    <a:bodyPr/>
                    <a:lstStyle/>
                    <a:p>
                      <a:r>
                        <a:rPr lang="en-US" sz="1800" b="0" i="0" kern="1200" dirty="0">
                          <a:solidFill>
                            <a:schemeClr val="dk1"/>
                          </a:solidFill>
                          <a:effectLst/>
                          <a:latin typeface="+mn-lt"/>
                          <a:ea typeface="+mn-ea"/>
                          <a:cs typeface="+mn-cs"/>
                        </a:rPr>
                        <a:t>5180.3</a:t>
                      </a:r>
                      <a:endParaRPr lang="en-US" dirty="0"/>
                    </a:p>
                  </a:txBody>
                  <a:tcPr/>
                </a:tc>
                <a:tc>
                  <a:txBody>
                    <a:bodyPr/>
                    <a:lstStyle/>
                    <a:p>
                      <a:r>
                        <a:rPr lang="en-US" sz="1800" b="0" i="0" kern="1200" dirty="0">
                          <a:solidFill>
                            <a:schemeClr val="dk1"/>
                          </a:solidFill>
                          <a:effectLst/>
                          <a:latin typeface="+mn-lt"/>
                          <a:ea typeface="+mn-ea"/>
                          <a:cs typeface="+mn-cs"/>
                        </a:rPr>
                        <a:t>5484.5</a:t>
                      </a:r>
                      <a:endParaRPr lang="en-US" dirty="0"/>
                    </a:p>
                  </a:txBody>
                  <a:tcPr/>
                </a:tc>
                <a:tc>
                  <a:txBody>
                    <a:bodyPr/>
                    <a:lstStyle/>
                    <a:p>
                      <a:r>
                        <a:rPr lang="en-US" sz="1800" b="0" i="0" kern="1200" dirty="0">
                          <a:solidFill>
                            <a:schemeClr val="dk1"/>
                          </a:solidFill>
                          <a:effectLst/>
                          <a:latin typeface="+mn-lt"/>
                          <a:ea typeface="+mn-ea"/>
                          <a:cs typeface="+mn-cs"/>
                        </a:rPr>
                        <a:t>5800.8</a:t>
                      </a:r>
                      <a:endParaRPr lang="en-US" dirty="0"/>
                    </a:p>
                  </a:txBody>
                  <a:tcPr/>
                </a:tc>
                <a:tc>
                  <a:txBody>
                    <a:bodyPr/>
                    <a:lstStyle/>
                    <a:p>
                      <a:r>
                        <a:rPr lang="en-US" sz="1800" b="0" i="0" kern="1200" dirty="0">
                          <a:solidFill>
                            <a:schemeClr val="dk1"/>
                          </a:solidFill>
                          <a:effectLst/>
                          <a:latin typeface="+mn-lt"/>
                          <a:ea typeface="+mn-ea"/>
                          <a:cs typeface="+mn-cs"/>
                        </a:rPr>
                        <a:t>6129.5</a:t>
                      </a:r>
                      <a:endParaRPr lang="en-US" dirty="0"/>
                    </a:p>
                  </a:txBody>
                  <a:tcPr/>
                </a:tc>
                <a:tc>
                  <a:txBody>
                    <a:bodyPr/>
                    <a:lstStyle/>
                    <a:p>
                      <a:r>
                        <a:rPr lang="en-US" sz="1800" b="0" i="0" kern="1200" dirty="0">
                          <a:solidFill>
                            <a:schemeClr val="dk1"/>
                          </a:solidFill>
                          <a:effectLst/>
                          <a:latin typeface="+mn-lt"/>
                          <a:ea typeface="+mn-ea"/>
                          <a:cs typeface="+mn-cs"/>
                        </a:rPr>
                        <a:t>6470.9</a:t>
                      </a:r>
                      <a:endParaRPr lang="en-US" dirty="0"/>
                    </a:p>
                  </a:txBody>
                  <a:tcPr/>
                </a:tc>
                <a:tc>
                  <a:txBody>
                    <a:bodyPr/>
                    <a:lstStyle/>
                    <a:p>
                      <a:r>
                        <a:rPr lang="en-US" sz="1800" b="0" i="0" kern="1200" dirty="0">
                          <a:solidFill>
                            <a:schemeClr val="dk1"/>
                          </a:solidFill>
                          <a:effectLst/>
                          <a:latin typeface="+mn-lt"/>
                          <a:ea typeface="+mn-ea"/>
                          <a:cs typeface="+mn-cs"/>
                        </a:rPr>
                        <a:t>6825.1</a:t>
                      </a:r>
                      <a:endParaRPr lang="en-US" dirty="0"/>
                    </a:p>
                  </a:txBody>
                  <a:tcPr/>
                </a:tc>
                <a:extLst>
                  <a:ext uri="{0D108BD9-81ED-4DB2-BD59-A6C34878D82A}">
                    <a16:rowId xmlns:a16="http://schemas.microsoft.com/office/drawing/2014/main" val="3784701097"/>
                  </a:ext>
                </a:extLst>
              </a:tr>
              <a:tr h="370840">
                <a:tc>
                  <a:txBody>
                    <a:bodyPr/>
                    <a:lstStyle/>
                    <a:p>
                      <a:r>
                        <a:rPr lang="en-US" b="1" dirty="0"/>
                        <a:t>ICT</a:t>
                      </a:r>
                    </a:p>
                  </a:txBody>
                  <a:tcPr/>
                </a:tc>
                <a:tc>
                  <a:txBody>
                    <a:bodyPr/>
                    <a:lstStyle/>
                    <a:p>
                      <a:r>
                        <a:rPr lang="en-US" sz="1800" b="0" i="0" kern="1200" dirty="0">
                          <a:solidFill>
                            <a:schemeClr val="dk1"/>
                          </a:solidFill>
                          <a:effectLst/>
                          <a:latin typeface="+mn-lt"/>
                          <a:ea typeface="+mn-ea"/>
                          <a:cs typeface="+mn-cs"/>
                        </a:rPr>
                        <a:t>270.2</a:t>
                      </a:r>
                      <a:endParaRPr lang="en-US" dirty="0"/>
                    </a:p>
                  </a:txBody>
                  <a:tcPr/>
                </a:tc>
                <a:tc>
                  <a:txBody>
                    <a:bodyPr/>
                    <a:lstStyle/>
                    <a:p>
                      <a:r>
                        <a:rPr lang="en-US" sz="1800" b="0" i="0" kern="1200" dirty="0">
                          <a:solidFill>
                            <a:schemeClr val="dk1"/>
                          </a:solidFill>
                          <a:effectLst/>
                          <a:latin typeface="+mn-lt"/>
                          <a:ea typeface="+mn-ea"/>
                          <a:cs typeface="+mn-cs"/>
                        </a:rPr>
                        <a:t>287.1</a:t>
                      </a:r>
                      <a:endParaRPr lang="en-US" dirty="0"/>
                    </a:p>
                  </a:txBody>
                  <a:tcPr/>
                </a:tc>
                <a:tc>
                  <a:txBody>
                    <a:bodyPr/>
                    <a:lstStyle/>
                    <a:p>
                      <a:r>
                        <a:rPr lang="en-US" sz="1800" b="0" i="0" kern="1200" dirty="0">
                          <a:solidFill>
                            <a:schemeClr val="dk1"/>
                          </a:solidFill>
                          <a:effectLst/>
                          <a:latin typeface="+mn-lt"/>
                          <a:ea typeface="+mn-ea"/>
                          <a:cs typeface="+mn-cs"/>
                        </a:rPr>
                        <a:t>304.8</a:t>
                      </a:r>
                      <a:endParaRPr lang="en-US" dirty="0"/>
                    </a:p>
                  </a:txBody>
                  <a:tcPr/>
                </a:tc>
                <a:tc>
                  <a:txBody>
                    <a:bodyPr/>
                    <a:lstStyle/>
                    <a:p>
                      <a:r>
                        <a:rPr lang="en-US" sz="1800" b="0" i="0" kern="1200" dirty="0">
                          <a:solidFill>
                            <a:schemeClr val="dk1"/>
                          </a:solidFill>
                          <a:effectLst/>
                          <a:latin typeface="+mn-lt"/>
                          <a:ea typeface="+mn-ea"/>
                          <a:cs typeface="+mn-cs"/>
                        </a:rPr>
                        <a:t>323.2</a:t>
                      </a:r>
                      <a:endParaRPr lang="en-US" dirty="0"/>
                    </a:p>
                  </a:txBody>
                  <a:tcPr/>
                </a:tc>
                <a:tc>
                  <a:txBody>
                    <a:bodyPr/>
                    <a:lstStyle/>
                    <a:p>
                      <a:r>
                        <a:rPr lang="en-US" sz="1800" b="0" i="0" kern="1200" dirty="0">
                          <a:solidFill>
                            <a:schemeClr val="dk1"/>
                          </a:solidFill>
                          <a:effectLst/>
                          <a:latin typeface="+mn-lt"/>
                          <a:ea typeface="+mn-ea"/>
                          <a:cs typeface="+mn-cs"/>
                        </a:rPr>
                        <a:t>342.4</a:t>
                      </a:r>
                      <a:endParaRPr lang="en-US" dirty="0"/>
                    </a:p>
                  </a:txBody>
                  <a:tcPr/>
                </a:tc>
                <a:tc>
                  <a:txBody>
                    <a:bodyPr/>
                    <a:lstStyle/>
                    <a:p>
                      <a:r>
                        <a:rPr lang="en-US" sz="1800" b="0" i="0" kern="1200" dirty="0">
                          <a:solidFill>
                            <a:schemeClr val="dk1"/>
                          </a:solidFill>
                          <a:effectLst/>
                          <a:latin typeface="+mn-lt"/>
                          <a:ea typeface="+mn-ea"/>
                          <a:cs typeface="+mn-cs"/>
                        </a:rPr>
                        <a:t>362.4</a:t>
                      </a:r>
                      <a:endParaRPr lang="en-US" dirty="0"/>
                    </a:p>
                  </a:txBody>
                  <a:tcPr/>
                </a:tc>
                <a:tc>
                  <a:txBody>
                    <a:bodyPr/>
                    <a:lstStyle/>
                    <a:p>
                      <a:r>
                        <a:rPr lang="en-US" sz="1800" b="0" i="0" kern="1200" dirty="0">
                          <a:solidFill>
                            <a:schemeClr val="dk1"/>
                          </a:solidFill>
                          <a:effectLst/>
                          <a:latin typeface="+mn-lt"/>
                          <a:ea typeface="+mn-ea"/>
                          <a:cs typeface="+mn-cs"/>
                        </a:rPr>
                        <a:t>383.1</a:t>
                      </a:r>
                      <a:endParaRPr lang="en-US" dirty="0"/>
                    </a:p>
                  </a:txBody>
                  <a:tcPr/>
                </a:tc>
                <a:tc>
                  <a:txBody>
                    <a:bodyPr/>
                    <a:lstStyle/>
                    <a:p>
                      <a:r>
                        <a:rPr lang="en-US" sz="1800" b="0" i="0" kern="1200" dirty="0">
                          <a:solidFill>
                            <a:schemeClr val="dk1"/>
                          </a:solidFill>
                          <a:effectLst/>
                          <a:latin typeface="+mn-lt"/>
                          <a:ea typeface="+mn-ea"/>
                          <a:cs typeface="+mn-cs"/>
                        </a:rPr>
                        <a:t>404.7</a:t>
                      </a:r>
                      <a:endParaRPr lang="en-US" dirty="0"/>
                    </a:p>
                  </a:txBody>
                  <a:tcPr/>
                </a:tc>
                <a:tc>
                  <a:txBody>
                    <a:bodyPr/>
                    <a:lstStyle/>
                    <a:p>
                      <a:r>
                        <a:rPr lang="en-US" sz="1800" b="0" i="0" kern="1200" dirty="0">
                          <a:solidFill>
                            <a:schemeClr val="dk1"/>
                          </a:solidFill>
                          <a:effectLst/>
                          <a:latin typeface="+mn-lt"/>
                          <a:ea typeface="+mn-ea"/>
                          <a:cs typeface="+mn-cs"/>
                        </a:rPr>
                        <a:t>427.1</a:t>
                      </a:r>
                      <a:endParaRPr lang="en-US" dirty="0"/>
                    </a:p>
                  </a:txBody>
                  <a:tcPr/>
                </a:tc>
                <a:tc>
                  <a:txBody>
                    <a:bodyPr/>
                    <a:lstStyle/>
                    <a:p>
                      <a:r>
                        <a:rPr lang="en-US" sz="1800" b="0" i="0" kern="1200" dirty="0">
                          <a:solidFill>
                            <a:schemeClr val="dk1"/>
                          </a:solidFill>
                          <a:effectLst/>
                          <a:latin typeface="+mn-lt"/>
                          <a:ea typeface="+mn-ea"/>
                          <a:cs typeface="+mn-cs"/>
                        </a:rPr>
                        <a:t>450.4</a:t>
                      </a:r>
                      <a:endParaRPr lang="en-US" dirty="0"/>
                    </a:p>
                  </a:txBody>
                  <a:tcPr/>
                </a:tc>
                <a:extLst>
                  <a:ext uri="{0D108BD9-81ED-4DB2-BD59-A6C34878D82A}">
                    <a16:rowId xmlns:a16="http://schemas.microsoft.com/office/drawing/2014/main" val="579178964"/>
                  </a:ext>
                </a:extLst>
              </a:tr>
              <a:tr h="370840">
                <a:tc>
                  <a:txBody>
                    <a:bodyPr/>
                    <a:lstStyle/>
                    <a:p>
                      <a:r>
                        <a:rPr lang="en-US" b="1" dirty="0"/>
                        <a:t>KP</a:t>
                      </a:r>
                    </a:p>
                  </a:txBody>
                  <a:tcPr/>
                </a:tc>
                <a:tc>
                  <a:txBody>
                    <a:bodyPr/>
                    <a:lstStyle/>
                    <a:p>
                      <a:r>
                        <a:rPr lang="en-US" sz="1800" b="0" i="0" kern="1200" dirty="0">
                          <a:solidFill>
                            <a:schemeClr val="dk1"/>
                          </a:solidFill>
                          <a:effectLst/>
                          <a:latin typeface="+mn-lt"/>
                          <a:ea typeface="+mn-ea"/>
                          <a:cs typeface="+mn-cs"/>
                        </a:rPr>
                        <a:t>1901.0</a:t>
                      </a:r>
                      <a:endParaRPr lang="en-US" dirty="0"/>
                    </a:p>
                  </a:txBody>
                  <a:tcPr/>
                </a:tc>
                <a:tc>
                  <a:txBody>
                    <a:bodyPr/>
                    <a:lstStyle/>
                    <a:p>
                      <a:r>
                        <a:rPr lang="en-US" sz="1800" b="0" i="0" kern="1200" dirty="0">
                          <a:solidFill>
                            <a:schemeClr val="dk1"/>
                          </a:solidFill>
                          <a:effectLst/>
                          <a:latin typeface="+mn-lt"/>
                          <a:ea typeface="+mn-ea"/>
                          <a:cs typeface="+mn-cs"/>
                        </a:rPr>
                        <a:t>2026.0</a:t>
                      </a:r>
                      <a:endParaRPr lang="en-US" dirty="0"/>
                    </a:p>
                  </a:txBody>
                  <a:tcPr/>
                </a:tc>
                <a:tc>
                  <a:txBody>
                    <a:bodyPr/>
                    <a:lstStyle/>
                    <a:p>
                      <a:r>
                        <a:rPr lang="en-US" sz="1800" b="0" i="0" kern="1200" dirty="0">
                          <a:solidFill>
                            <a:schemeClr val="dk1"/>
                          </a:solidFill>
                          <a:effectLst/>
                          <a:latin typeface="+mn-lt"/>
                          <a:ea typeface="+mn-ea"/>
                          <a:cs typeface="+mn-cs"/>
                        </a:rPr>
                        <a:t>2156.5</a:t>
                      </a:r>
                      <a:endParaRPr lang="en-US" dirty="0"/>
                    </a:p>
                  </a:txBody>
                  <a:tcPr/>
                </a:tc>
                <a:tc>
                  <a:txBody>
                    <a:bodyPr/>
                    <a:lstStyle/>
                    <a:p>
                      <a:r>
                        <a:rPr lang="en-US" sz="1800" b="0" i="0" kern="1200" dirty="0">
                          <a:solidFill>
                            <a:schemeClr val="dk1"/>
                          </a:solidFill>
                          <a:effectLst/>
                          <a:latin typeface="+mn-lt"/>
                          <a:ea typeface="+mn-ea"/>
                          <a:cs typeface="+mn-cs"/>
                        </a:rPr>
                        <a:t>2292.5</a:t>
                      </a:r>
                      <a:endParaRPr lang="en-US" dirty="0"/>
                    </a:p>
                  </a:txBody>
                  <a:tcPr/>
                </a:tc>
                <a:tc>
                  <a:txBody>
                    <a:bodyPr/>
                    <a:lstStyle/>
                    <a:p>
                      <a:r>
                        <a:rPr lang="en-US" sz="1800" b="0" i="0" kern="1200" dirty="0">
                          <a:solidFill>
                            <a:schemeClr val="dk1"/>
                          </a:solidFill>
                          <a:effectLst/>
                          <a:latin typeface="+mn-lt"/>
                          <a:ea typeface="+mn-ea"/>
                          <a:cs typeface="+mn-cs"/>
                        </a:rPr>
                        <a:t>2434.1</a:t>
                      </a:r>
                      <a:endParaRPr lang="en-US" dirty="0"/>
                    </a:p>
                  </a:txBody>
                  <a:tcPr/>
                </a:tc>
                <a:tc>
                  <a:txBody>
                    <a:bodyPr/>
                    <a:lstStyle/>
                    <a:p>
                      <a:r>
                        <a:rPr lang="en-US" sz="1800" b="0" i="0" kern="1200" dirty="0">
                          <a:solidFill>
                            <a:schemeClr val="dk1"/>
                          </a:solidFill>
                          <a:effectLst/>
                          <a:latin typeface="+mn-lt"/>
                          <a:ea typeface="+mn-ea"/>
                          <a:cs typeface="+mn-cs"/>
                        </a:rPr>
                        <a:t>2581.6</a:t>
                      </a:r>
                      <a:endParaRPr lang="en-US" dirty="0"/>
                    </a:p>
                  </a:txBody>
                  <a:tcPr/>
                </a:tc>
                <a:tc>
                  <a:txBody>
                    <a:bodyPr/>
                    <a:lstStyle/>
                    <a:p>
                      <a:r>
                        <a:rPr lang="en-US" sz="1800" b="0" i="0" kern="1200" dirty="0">
                          <a:solidFill>
                            <a:schemeClr val="dk1"/>
                          </a:solidFill>
                          <a:effectLst/>
                          <a:latin typeface="+mn-lt"/>
                          <a:ea typeface="+mn-ea"/>
                          <a:cs typeface="+mn-cs"/>
                        </a:rPr>
                        <a:t>2734.9</a:t>
                      </a:r>
                      <a:endParaRPr lang="en-US" dirty="0"/>
                    </a:p>
                  </a:txBody>
                  <a:tcPr/>
                </a:tc>
                <a:tc>
                  <a:txBody>
                    <a:bodyPr/>
                    <a:lstStyle/>
                    <a:p>
                      <a:r>
                        <a:rPr lang="en-US" sz="1800" b="0" i="0" kern="1200" dirty="0">
                          <a:solidFill>
                            <a:schemeClr val="dk1"/>
                          </a:solidFill>
                          <a:effectLst/>
                          <a:latin typeface="+mn-lt"/>
                          <a:ea typeface="+mn-ea"/>
                          <a:cs typeface="+mn-cs"/>
                        </a:rPr>
                        <a:t>2894.3</a:t>
                      </a:r>
                      <a:endParaRPr lang="en-US" dirty="0"/>
                    </a:p>
                  </a:txBody>
                  <a:tcPr/>
                </a:tc>
                <a:tc>
                  <a:txBody>
                    <a:bodyPr/>
                    <a:lstStyle/>
                    <a:p>
                      <a:r>
                        <a:rPr lang="en-US" sz="1800" b="0" i="0" kern="1200" dirty="0">
                          <a:solidFill>
                            <a:schemeClr val="dk1"/>
                          </a:solidFill>
                          <a:effectLst/>
                          <a:latin typeface="+mn-lt"/>
                          <a:ea typeface="+mn-ea"/>
                          <a:cs typeface="+mn-cs"/>
                        </a:rPr>
                        <a:t>3059.8</a:t>
                      </a:r>
                      <a:endParaRPr lang="en-US" dirty="0"/>
                    </a:p>
                  </a:txBody>
                  <a:tcPr/>
                </a:tc>
                <a:tc>
                  <a:txBody>
                    <a:bodyPr/>
                    <a:lstStyle/>
                    <a:p>
                      <a:r>
                        <a:rPr lang="en-US" sz="1800" b="0" i="0" kern="1200" dirty="0">
                          <a:solidFill>
                            <a:schemeClr val="dk1"/>
                          </a:solidFill>
                          <a:effectLst/>
                          <a:latin typeface="+mn-lt"/>
                          <a:ea typeface="+mn-ea"/>
                          <a:cs typeface="+mn-cs"/>
                        </a:rPr>
                        <a:t>3231.6</a:t>
                      </a:r>
                      <a:endParaRPr lang="en-US" dirty="0"/>
                    </a:p>
                  </a:txBody>
                  <a:tcPr/>
                </a:tc>
                <a:extLst>
                  <a:ext uri="{0D108BD9-81ED-4DB2-BD59-A6C34878D82A}">
                    <a16:rowId xmlns:a16="http://schemas.microsoft.com/office/drawing/2014/main" val="1693745817"/>
                  </a:ext>
                </a:extLst>
              </a:tr>
              <a:tr h="370840">
                <a:tc>
                  <a:txBody>
                    <a:bodyPr/>
                    <a:lstStyle/>
                    <a:p>
                      <a:r>
                        <a:rPr lang="en-US" b="1" dirty="0"/>
                        <a:t>GB</a:t>
                      </a:r>
                    </a:p>
                  </a:txBody>
                  <a:tcPr/>
                </a:tc>
                <a:tc>
                  <a:txBody>
                    <a:bodyPr/>
                    <a:lstStyle/>
                    <a:p>
                      <a:r>
                        <a:rPr lang="en-US" sz="1800" b="0" i="0" kern="1200" dirty="0">
                          <a:solidFill>
                            <a:schemeClr val="dk1"/>
                          </a:solidFill>
                          <a:effectLst/>
                          <a:latin typeface="+mn-lt"/>
                          <a:ea typeface="+mn-ea"/>
                          <a:cs typeface="+mn-cs"/>
                        </a:rPr>
                        <a:t>222.3</a:t>
                      </a:r>
                      <a:endParaRPr lang="en-US" dirty="0"/>
                    </a:p>
                  </a:txBody>
                  <a:tcPr/>
                </a:tc>
                <a:tc>
                  <a:txBody>
                    <a:bodyPr/>
                    <a:lstStyle/>
                    <a:p>
                      <a:r>
                        <a:rPr lang="en-US" sz="1800" b="0" i="0" kern="1200" dirty="0">
                          <a:solidFill>
                            <a:schemeClr val="dk1"/>
                          </a:solidFill>
                          <a:effectLst/>
                          <a:latin typeface="+mn-lt"/>
                          <a:ea typeface="+mn-ea"/>
                          <a:cs typeface="+mn-cs"/>
                        </a:rPr>
                        <a:t>215.5</a:t>
                      </a:r>
                      <a:endParaRPr lang="en-US" dirty="0"/>
                    </a:p>
                  </a:txBody>
                  <a:tcPr/>
                </a:tc>
                <a:tc>
                  <a:txBody>
                    <a:bodyPr/>
                    <a:lstStyle/>
                    <a:p>
                      <a:r>
                        <a:rPr lang="en-US" sz="1800" b="0" i="0" kern="1200" dirty="0">
                          <a:solidFill>
                            <a:schemeClr val="dk1"/>
                          </a:solidFill>
                          <a:effectLst/>
                          <a:latin typeface="+mn-lt"/>
                          <a:ea typeface="+mn-ea"/>
                          <a:cs typeface="+mn-cs"/>
                        </a:rPr>
                        <a:t>208.3</a:t>
                      </a:r>
                      <a:endParaRPr lang="en-US" dirty="0"/>
                    </a:p>
                  </a:txBody>
                  <a:tcPr/>
                </a:tc>
                <a:tc>
                  <a:txBody>
                    <a:bodyPr/>
                    <a:lstStyle/>
                    <a:p>
                      <a:r>
                        <a:rPr lang="en-US" sz="1800" b="0" i="0" kern="1200" dirty="0">
                          <a:solidFill>
                            <a:schemeClr val="dk1"/>
                          </a:solidFill>
                          <a:effectLst/>
                          <a:latin typeface="+mn-lt"/>
                          <a:ea typeface="+mn-ea"/>
                          <a:cs typeface="+mn-cs"/>
                        </a:rPr>
                        <a:t>201.1</a:t>
                      </a:r>
                      <a:endParaRPr lang="en-US" dirty="0"/>
                    </a:p>
                  </a:txBody>
                  <a:tcPr/>
                </a:tc>
                <a:tc>
                  <a:txBody>
                    <a:bodyPr/>
                    <a:lstStyle/>
                    <a:p>
                      <a:r>
                        <a:rPr lang="en-US" sz="1800" b="0" i="0" kern="1200" dirty="0">
                          <a:solidFill>
                            <a:schemeClr val="dk1"/>
                          </a:solidFill>
                          <a:effectLst/>
                          <a:latin typeface="+mn-lt"/>
                          <a:ea typeface="+mn-ea"/>
                          <a:cs typeface="+mn-cs"/>
                        </a:rPr>
                        <a:t>194.0</a:t>
                      </a:r>
                      <a:endParaRPr lang="en-US" dirty="0"/>
                    </a:p>
                  </a:txBody>
                  <a:tcPr/>
                </a:tc>
                <a:tc>
                  <a:txBody>
                    <a:bodyPr/>
                    <a:lstStyle/>
                    <a:p>
                      <a:r>
                        <a:rPr lang="en-US" sz="1800" b="0" i="0" kern="1200" dirty="0">
                          <a:solidFill>
                            <a:schemeClr val="dk1"/>
                          </a:solidFill>
                          <a:effectLst/>
                          <a:latin typeface="+mn-lt"/>
                          <a:ea typeface="+mn-ea"/>
                          <a:cs typeface="+mn-cs"/>
                        </a:rPr>
                        <a:t>187.3</a:t>
                      </a:r>
                      <a:endParaRPr lang="en-US" dirty="0"/>
                    </a:p>
                  </a:txBody>
                  <a:tcPr/>
                </a:tc>
                <a:tc>
                  <a:txBody>
                    <a:bodyPr/>
                    <a:lstStyle/>
                    <a:p>
                      <a:r>
                        <a:rPr lang="en-US" sz="1800" b="0" i="0" kern="1200" dirty="0">
                          <a:solidFill>
                            <a:schemeClr val="dk1"/>
                          </a:solidFill>
                          <a:effectLst/>
                          <a:latin typeface="+mn-lt"/>
                          <a:ea typeface="+mn-ea"/>
                          <a:cs typeface="+mn-cs"/>
                        </a:rPr>
                        <a:t>181.2</a:t>
                      </a:r>
                      <a:endParaRPr lang="en-US" dirty="0"/>
                    </a:p>
                  </a:txBody>
                  <a:tcPr/>
                </a:tc>
                <a:tc>
                  <a:txBody>
                    <a:bodyPr/>
                    <a:lstStyle/>
                    <a:p>
                      <a:r>
                        <a:rPr lang="en-US" sz="1800" b="0" i="0" kern="1200" dirty="0">
                          <a:solidFill>
                            <a:schemeClr val="dk1"/>
                          </a:solidFill>
                          <a:effectLst/>
                          <a:latin typeface="+mn-lt"/>
                          <a:ea typeface="+mn-ea"/>
                          <a:cs typeface="+mn-cs"/>
                        </a:rPr>
                        <a:t>175.6</a:t>
                      </a:r>
                      <a:endParaRPr lang="en-US" dirty="0"/>
                    </a:p>
                  </a:txBody>
                  <a:tcPr/>
                </a:tc>
                <a:tc>
                  <a:txBody>
                    <a:bodyPr/>
                    <a:lstStyle/>
                    <a:p>
                      <a:r>
                        <a:rPr lang="en-US" sz="1800" b="0" i="0" kern="1200" dirty="0">
                          <a:solidFill>
                            <a:schemeClr val="dk1"/>
                          </a:solidFill>
                          <a:effectLst/>
                          <a:latin typeface="+mn-lt"/>
                          <a:ea typeface="+mn-ea"/>
                          <a:cs typeface="+mn-cs"/>
                        </a:rPr>
                        <a:t>170.8</a:t>
                      </a:r>
                      <a:endParaRPr lang="en-US" dirty="0"/>
                    </a:p>
                  </a:txBody>
                  <a:tcPr/>
                </a:tc>
                <a:tc>
                  <a:txBody>
                    <a:bodyPr/>
                    <a:lstStyle/>
                    <a:p>
                      <a:r>
                        <a:rPr lang="en-US" sz="1800" b="0" i="0" kern="1200" dirty="0">
                          <a:solidFill>
                            <a:schemeClr val="dk1"/>
                          </a:solidFill>
                          <a:effectLst/>
                          <a:latin typeface="+mn-lt"/>
                          <a:ea typeface="+mn-ea"/>
                          <a:cs typeface="+mn-cs"/>
                        </a:rPr>
                        <a:t>166.6</a:t>
                      </a:r>
                      <a:endParaRPr lang="en-US" dirty="0"/>
                    </a:p>
                  </a:txBody>
                  <a:tcPr/>
                </a:tc>
                <a:extLst>
                  <a:ext uri="{0D108BD9-81ED-4DB2-BD59-A6C34878D82A}">
                    <a16:rowId xmlns:a16="http://schemas.microsoft.com/office/drawing/2014/main" val="2126914970"/>
                  </a:ext>
                </a:extLst>
              </a:tr>
              <a:tr h="370840">
                <a:tc>
                  <a:txBody>
                    <a:bodyPr/>
                    <a:lstStyle/>
                    <a:p>
                      <a:r>
                        <a:rPr lang="en-US" b="1" dirty="0"/>
                        <a:t>Bal</a:t>
                      </a:r>
                    </a:p>
                  </a:txBody>
                  <a:tcPr/>
                </a:tc>
                <a:tc>
                  <a:txBody>
                    <a:bodyPr/>
                    <a:lstStyle/>
                    <a:p>
                      <a:r>
                        <a:rPr lang="en-US" sz="1800" b="0" i="0" kern="1200" dirty="0">
                          <a:solidFill>
                            <a:schemeClr val="dk1"/>
                          </a:solidFill>
                          <a:effectLst/>
                          <a:latin typeface="+mn-lt"/>
                          <a:ea typeface="+mn-ea"/>
                          <a:cs typeface="+mn-cs"/>
                        </a:rPr>
                        <a:t>667.2</a:t>
                      </a:r>
                      <a:endParaRPr lang="en-US" dirty="0"/>
                    </a:p>
                  </a:txBody>
                  <a:tcPr/>
                </a:tc>
                <a:tc>
                  <a:txBody>
                    <a:bodyPr/>
                    <a:lstStyle/>
                    <a:p>
                      <a:r>
                        <a:rPr lang="en-US" sz="1800" b="0" i="0" kern="1200" dirty="0">
                          <a:solidFill>
                            <a:schemeClr val="dk1"/>
                          </a:solidFill>
                          <a:effectLst/>
                          <a:latin typeface="+mn-lt"/>
                          <a:ea typeface="+mn-ea"/>
                          <a:cs typeface="+mn-cs"/>
                        </a:rPr>
                        <a:t>711.3</a:t>
                      </a:r>
                      <a:endParaRPr lang="en-US" dirty="0"/>
                    </a:p>
                  </a:txBody>
                  <a:tcPr/>
                </a:tc>
                <a:tc>
                  <a:txBody>
                    <a:bodyPr/>
                    <a:lstStyle/>
                    <a:p>
                      <a:r>
                        <a:rPr lang="en-US" sz="1800" b="0" i="0" kern="1200" dirty="0">
                          <a:solidFill>
                            <a:schemeClr val="dk1"/>
                          </a:solidFill>
                          <a:effectLst/>
                          <a:latin typeface="+mn-lt"/>
                          <a:ea typeface="+mn-ea"/>
                          <a:cs typeface="+mn-cs"/>
                        </a:rPr>
                        <a:t>757.3</a:t>
                      </a:r>
                      <a:endParaRPr lang="en-US" dirty="0"/>
                    </a:p>
                  </a:txBody>
                  <a:tcPr/>
                </a:tc>
                <a:tc>
                  <a:txBody>
                    <a:bodyPr/>
                    <a:lstStyle/>
                    <a:p>
                      <a:r>
                        <a:rPr lang="en-US" sz="1800" b="0" i="0" kern="1200" dirty="0">
                          <a:solidFill>
                            <a:schemeClr val="dk1"/>
                          </a:solidFill>
                          <a:effectLst/>
                          <a:latin typeface="+mn-lt"/>
                          <a:ea typeface="+mn-ea"/>
                          <a:cs typeface="+mn-cs"/>
                        </a:rPr>
                        <a:t>805.2</a:t>
                      </a:r>
                      <a:endParaRPr lang="en-US" dirty="0"/>
                    </a:p>
                  </a:txBody>
                  <a:tcPr/>
                </a:tc>
                <a:tc>
                  <a:txBody>
                    <a:bodyPr/>
                    <a:lstStyle/>
                    <a:p>
                      <a:r>
                        <a:rPr lang="en-US" sz="1800" b="0" i="0" kern="1200" dirty="0">
                          <a:solidFill>
                            <a:schemeClr val="dk1"/>
                          </a:solidFill>
                          <a:effectLst/>
                          <a:latin typeface="+mn-lt"/>
                          <a:ea typeface="+mn-ea"/>
                          <a:cs typeface="+mn-cs"/>
                        </a:rPr>
                        <a:t>855.1</a:t>
                      </a:r>
                      <a:endParaRPr lang="en-US" dirty="0"/>
                    </a:p>
                  </a:txBody>
                  <a:tcPr/>
                </a:tc>
                <a:tc>
                  <a:txBody>
                    <a:bodyPr/>
                    <a:lstStyle/>
                    <a:p>
                      <a:r>
                        <a:rPr lang="en-US" sz="1800" b="0" i="0" kern="1200" dirty="0">
                          <a:solidFill>
                            <a:schemeClr val="dk1"/>
                          </a:solidFill>
                          <a:effectLst/>
                          <a:latin typeface="+mn-lt"/>
                          <a:ea typeface="+mn-ea"/>
                          <a:cs typeface="+mn-cs"/>
                        </a:rPr>
                        <a:t>907.0</a:t>
                      </a:r>
                      <a:endParaRPr lang="en-US" dirty="0"/>
                    </a:p>
                  </a:txBody>
                  <a:tcPr/>
                </a:tc>
                <a:tc>
                  <a:txBody>
                    <a:bodyPr/>
                    <a:lstStyle/>
                    <a:p>
                      <a:r>
                        <a:rPr lang="en-US" sz="1800" b="0" i="0" kern="1200" dirty="0">
                          <a:solidFill>
                            <a:schemeClr val="dk1"/>
                          </a:solidFill>
                          <a:effectLst/>
                          <a:latin typeface="+mn-lt"/>
                          <a:ea typeface="+mn-ea"/>
                          <a:cs typeface="+mn-cs"/>
                        </a:rPr>
                        <a:t>961.0</a:t>
                      </a:r>
                      <a:endParaRPr lang="en-US" dirty="0"/>
                    </a:p>
                  </a:txBody>
                  <a:tcPr/>
                </a:tc>
                <a:tc>
                  <a:txBody>
                    <a:bodyPr/>
                    <a:lstStyle/>
                    <a:p>
                      <a:r>
                        <a:rPr lang="en-US" sz="1800" b="0" i="0" kern="1200" dirty="0">
                          <a:solidFill>
                            <a:schemeClr val="dk1"/>
                          </a:solidFill>
                          <a:effectLst/>
                          <a:latin typeface="+mn-lt"/>
                          <a:ea typeface="+mn-ea"/>
                          <a:cs typeface="+mn-cs"/>
                        </a:rPr>
                        <a:t>1017.2</a:t>
                      </a:r>
                      <a:endParaRPr lang="en-US" dirty="0"/>
                    </a:p>
                  </a:txBody>
                  <a:tcPr/>
                </a:tc>
                <a:tc>
                  <a:txBody>
                    <a:bodyPr/>
                    <a:lstStyle/>
                    <a:p>
                      <a:r>
                        <a:rPr lang="en-US" sz="1800" b="0" i="0" kern="1200" dirty="0">
                          <a:solidFill>
                            <a:schemeClr val="dk1"/>
                          </a:solidFill>
                          <a:effectLst/>
                          <a:latin typeface="+mn-lt"/>
                          <a:ea typeface="+mn-ea"/>
                          <a:cs typeface="+mn-cs"/>
                        </a:rPr>
                        <a:t>1075.4</a:t>
                      </a:r>
                      <a:endParaRPr lang="en-US" dirty="0"/>
                    </a:p>
                  </a:txBody>
                  <a:tcPr/>
                </a:tc>
                <a:tc>
                  <a:txBody>
                    <a:bodyPr/>
                    <a:lstStyle/>
                    <a:p>
                      <a:r>
                        <a:rPr lang="en-US" sz="1800" b="0" i="0" kern="1200" dirty="0">
                          <a:solidFill>
                            <a:schemeClr val="dk1"/>
                          </a:solidFill>
                          <a:effectLst/>
                          <a:latin typeface="+mn-lt"/>
                          <a:ea typeface="+mn-ea"/>
                          <a:cs typeface="+mn-cs"/>
                        </a:rPr>
                        <a:t>1135.9</a:t>
                      </a:r>
                      <a:endParaRPr lang="en-US" dirty="0"/>
                    </a:p>
                  </a:txBody>
                  <a:tcPr/>
                </a:tc>
                <a:extLst>
                  <a:ext uri="{0D108BD9-81ED-4DB2-BD59-A6C34878D82A}">
                    <a16:rowId xmlns:a16="http://schemas.microsoft.com/office/drawing/2014/main" val="1989912444"/>
                  </a:ext>
                </a:extLst>
              </a:tr>
              <a:tr h="370840">
                <a:tc>
                  <a:txBody>
                    <a:bodyPr/>
                    <a:lstStyle/>
                    <a:p>
                      <a:r>
                        <a:rPr lang="en-US" b="1" dirty="0"/>
                        <a:t>AJK</a:t>
                      </a:r>
                    </a:p>
                  </a:txBody>
                  <a:tcPr/>
                </a:tc>
                <a:tc>
                  <a:txBody>
                    <a:bodyPr/>
                    <a:lstStyle/>
                    <a:p>
                      <a:r>
                        <a:rPr lang="en-US" sz="1800" b="0" i="0" kern="1200" dirty="0">
                          <a:solidFill>
                            <a:schemeClr val="dk1"/>
                          </a:solidFill>
                          <a:effectLst/>
                          <a:latin typeface="+mn-lt"/>
                          <a:ea typeface="+mn-ea"/>
                          <a:cs typeface="+mn-cs"/>
                        </a:rPr>
                        <a:t>74.6</a:t>
                      </a:r>
                      <a:endParaRPr lang="en-US" dirty="0"/>
                    </a:p>
                  </a:txBody>
                  <a:tcPr/>
                </a:tc>
                <a:tc>
                  <a:txBody>
                    <a:bodyPr/>
                    <a:lstStyle/>
                    <a:p>
                      <a:r>
                        <a:rPr lang="en-US" sz="1800" b="0" i="0" kern="1200" dirty="0">
                          <a:solidFill>
                            <a:schemeClr val="dk1"/>
                          </a:solidFill>
                          <a:effectLst/>
                          <a:latin typeface="+mn-lt"/>
                          <a:ea typeface="+mn-ea"/>
                          <a:cs typeface="+mn-cs"/>
                        </a:rPr>
                        <a:t>79.6</a:t>
                      </a:r>
                      <a:endParaRPr lang="en-US" dirty="0"/>
                    </a:p>
                  </a:txBody>
                  <a:tcPr/>
                </a:tc>
                <a:tc>
                  <a:txBody>
                    <a:bodyPr/>
                    <a:lstStyle/>
                    <a:p>
                      <a:r>
                        <a:rPr lang="en-US" sz="1800" b="0" i="0" kern="1200" dirty="0">
                          <a:solidFill>
                            <a:schemeClr val="dk1"/>
                          </a:solidFill>
                          <a:effectLst/>
                          <a:latin typeface="+mn-lt"/>
                          <a:ea typeface="+mn-ea"/>
                          <a:cs typeface="+mn-cs"/>
                        </a:rPr>
                        <a:t>84.8</a:t>
                      </a:r>
                      <a:endParaRPr lang="en-US" dirty="0"/>
                    </a:p>
                  </a:txBody>
                  <a:tcPr/>
                </a:tc>
                <a:tc>
                  <a:txBody>
                    <a:bodyPr/>
                    <a:lstStyle/>
                    <a:p>
                      <a:r>
                        <a:rPr lang="en-US" sz="1800" b="0" i="0" kern="1200" dirty="0">
                          <a:solidFill>
                            <a:schemeClr val="dk1"/>
                          </a:solidFill>
                          <a:effectLst/>
                          <a:latin typeface="+mn-lt"/>
                          <a:ea typeface="+mn-ea"/>
                          <a:cs typeface="+mn-cs"/>
                        </a:rPr>
                        <a:t>90.2</a:t>
                      </a:r>
                      <a:endParaRPr lang="en-US" dirty="0"/>
                    </a:p>
                  </a:txBody>
                  <a:tcPr/>
                </a:tc>
                <a:tc>
                  <a:txBody>
                    <a:bodyPr/>
                    <a:lstStyle/>
                    <a:p>
                      <a:r>
                        <a:rPr lang="en-US" sz="1800" b="0" i="0" kern="1200" dirty="0">
                          <a:solidFill>
                            <a:schemeClr val="dk1"/>
                          </a:solidFill>
                          <a:effectLst/>
                          <a:latin typeface="+mn-lt"/>
                          <a:ea typeface="+mn-ea"/>
                          <a:cs typeface="+mn-cs"/>
                        </a:rPr>
                        <a:t>95.8</a:t>
                      </a:r>
                      <a:endParaRPr lang="en-US" dirty="0"/>
                    </a:p>
                  </a:txBody>
                  <a:tcPr/>
                </a:tc>
                <a:tc>
                  <a:txBody>
                    <a:bodyPr/>
                    <a:lstStyle/>
                    <a:p>
                      <a:r>
                        <a:rPr lang="en-US" sz="1800" b="0" i="0" kern="1200" dirty="0">
                          <a:solidFill>
                            <a:schemeClr val="dk1"/>
                          </a:solidFill>
                          <a:effectLst/>
                          <a:latin typeface="+mn-lt"/>
                          <a:ea typeface="+mn-ea"/>
                          <a:cs typeface="+mn-cs"/>
                        </a:rPr>
                        <a:t>101.7</a:t>
                      </a:r>
                      <a:endParaRPr lang="en-US" dirty="0"/>
                    </a:p>
                  </a:txBody>
                  <a:tcPr/>
                </a:tc>
                <a:tc>
                  <a:txBody>
                    <a:bodyPr/>
                    <a:lstStyle/>
                    <a:p>
                      <a:r>
                        <a:rPr lang="en-US" sz="1800" b="0" i="0" kern="1200" dirty="0">
                          <a:solidFill>
                            <a:schemeClr val="dk1"/>
                          </a:solidFill>
                          <a:effectLst/>
                          <a:latin typeface="+mn-lt"/>
                          <a:ea typeface="+mn-ea"/>
                          <a:cs typeface="+mn-cs"/>
                        </a:rPr>
                        <a:t>107.8</a:t>
                      </a:r>
                      <a:endParaRPr lang="en-US" dirty="0"/>
                    </a:p>
                  </a:txBody>
                  <a:tcPr/>
                </a:tc>
                <a:tc>
                  <a:txBody>
                    <a:bodyPr/>
                    <a:lstStyle/>
                    <a:p>
                      <a:r>
                        <a:rPr lang="en-US" sz="1800" b="0" i="0" kern="1200" dirty="0">
                          <a:solidFill>
                            <a:schemeClr val="dk1"/>
                          </a:solidFill>
                          <a:effectLst/>
                          <a:latin typeface="+mn-lt"/>
                          <a:ea typeface="+mn-ea"/>
                          <a:cs typeface="+mn-cs"/>
                        </a:rPr>
                        <a:t>114.1</a:t>
                      </a:r>
                      <a:endParaRPr lang="en-US" dirty="0"/>
                    </a:p>
                  </a:txBody>
                  <a:tcPr/>
                </a:tc>
                <a:tc>
                  <a:txBody>
                    <a:bodyPr/>
                    <a:lstStyle/>
                    <a:p>
                      <a:r>
                        <a:rPr lang="en-US" sz="1800" b="0" i="0" kern="1200" dirty="0">
                          <a:solidFill>
                            <a:schemeClr val="dk1"/>
                          </a:solidFill>
                          <a:effectLst/>
                          <a:latin typeface="+mn-lt"/>
                          <a:ea typeface="+mn-ea"/>
                          <a:cs typeface="+mn-cs"/>
                        </a:rPr>
                        <a:t>120.7</a:t>
                      </a:r>
                      <a:endParaRPr lang="en-US" dirty="0"/>
                    </a:p>
                  </a:txBody>
                  <a:tcPr/>
                </a:tc>
                <a:tc>
                  <a:txBody>
                    <a:bodyPr/>
                    <a:lstStyle/>
                    <a:p>
                      <a:r>
                        <a:rPr lang="en-US" sz="1800" b="0" i="0" kern="1200" dirty="0">
                          <a:solidFill>
                            <a:schemeClr val="dk1"/>
                          </a:solidFill>
                          <a:effectLst/>
                          <a:latin typeface="+mn-lt"/>
                          <a:ea typeface="+mn-ea"/>
                          <a:cs typeface="+mn-cs"/>
                        </a:rPr>
                        <a:t>127.5</a:t>
                      </a:r>
                      <a:endParaRPr lang="en-US" dirty="0"/>
                    </a:p>
                  </a:txBody>
                  <a:tcPr/>
                </a:tc>
                <a:extLst>
                  <a:ext uri="{0D108BD9-81ED-4DB2-BD59-A6C34878D82A}">
                    <a16:rowId xmlns:a16="http://schemas.microsoft.com/office/drawing/2014/main" val="1388912137"/>
                  </a:ext>
                </a:extLst>
              </a:tr>
            </a:tbl>
          </a:graphicData>
        </a:graphic>
      </p:graphicFrame>
    </p:spTree>
    <p:extLst>
      <p:ext uri="{BB962C8B-B14F-4D97-AF65-F5344CB8AC3E}">
        <p14:creationId xmlns:p14="http://schemas.microsoft.com/office/powerpoint/2010/main" val="111634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1B2-CF97-48D7-BEDC-F3D1936BCBCA}"/>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Continued…</a:t>
            </a:r>
          </a:p>
        </p:txBody>
      </p:sp>
      <p:pic>
        <p:nvPicPr>
          <p:cNvPr id="7" name="Picture 6">
            <a:extLst>
              <a:ext uri="{FF2B5EF4-FFF2-40B4-BE49-F238E27FC236}">
                <a16:creationId xmlns:a16="http://schemas.microsoft.com/office/drawing/2014/main" id="{A447F15F-765B-4AD3-BEC6-5F453145E89A}"/>
              </a:ext>
            </a:extLst>
          </p:cNvPr>
          <p:cNvPicPr>
            <a:picLocks noChangeAspect="1"/>
          </p:cNvPicPr>
          <p:nvPr/>
        </p:nvPicPr>
        <p:blipFill>
          <a:blip r:embed="rId2"/>
          <a:stretch>
            <a:fillRect/>
          </a:stretch>
        </p:blipFill>
        <p:spPr>
          <a:xfrm>
            <a:off x="5280790" y="1013144"/>
            <a:ext cx="6267743" cy="453306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5649839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7DDC-FD6E-4481-AB96-E47D0919612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9A96AD9-B0F6-4ABF-BF44-B4BC4510EA9A}"/>
              </a:ext>
            </a:extLst>
          </p:cNvPr>
          <p:cNvSpPr>
            <a:spLocks noGrp="1"/>
          </p:cNvSpPr>
          <p:nvPr>
            <p:ph idx="1"/>
          </p:nvPr>
        </p:nvSpPr>
        <p:spPr/>
        <p:txBody>
          <a:bodyPr/>
          <a:lstStyle/>
          <a:p>
            <a:r>
              <a:rPr lang="en-US" dirty="0"/>
              <a:t>In the end, I pray May Allah help us in this pandemic and grant us patience. </a:t>
            </a:r>
          </a:p>
          <a:p>
            <a:r>
              <a:rPr lang="en-US" dirty="0"/>
              <a:t>Furthermore I advise to do everything in accordance with government policies so that instead of the aggravating the situation we are the one ones becoming beneficial for the society. Stay at home and Stay safe.</a:t>
            </a:r>
          </a:p>
        </p:txBody>
      </p:sp>
    </p:spTree>
    <p:extLst>
      <p:ext uri="{BB962C8B-B14F-4D97-AF65-F5344CB8AC3E}">
        <p14:creationId xmlns:p14="http://schemas.microsoft.com/office/powerpoint/2010/main" val="261350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E9D6-3749-4123-A653-24F1615C7DE2}"/>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Data Cleansing</a:t>
            </a:r>
          </a:p>
        </p:txBody>
      </p:sp>
      <p:sp>
        <p:nvSpPr>
          <p:cNvPr id="3" name="Content Placeholder 2">
            <a:extLst>
              <a:ext uri="{FF2B5EF4-FFF2-40B4-BE49-F238E27FC236}">
                <a16:creationId xmlns:a16="http://schemas.microsoft.com/office/drawing/2014/main" id="{AA18AC73-E8EF-4E93-B54C-F468D4FF4973}"/>
              </a:ext>
            </a:extLst>
          </p:cNvPr>
          <p:cNvSpPr>
            <a:spLocks noGrp="1"/>
          </p:cNvSpPr>
          <p:nvPr>
            <p:ph idx="1"/>
          </p:nvPr>
        </p:nvSpPr>
        <p:spPr>
          <a:xfrm>
            <a:off x="6338316" y="4049485"/>
            <a:ext cx="4846151" cy="1883229"/>
          </a:xfrm>
        </p:spPr>
        <p:txBody>
          <a:bodyPr>
            <a:normAutofit/>
          </a:bodyPr>
          <a:lstStyle/>
          <a:p>
            <a:pPr>
              <a:lnSpc>
                <a:spcPct val="90000"/>
              </a:lnSpc>
            </a:pPr>
            <a:r>
              <a:rPr lang="en-US" sz="1500">
                <a:solidFill>
                  <a:srgbClr val="FFFFFF"/>
                </a:solidFill>
              </a:rPr>
              <a:t>The dates recorded were not in the same format in order to deal with the data it had to converted to the same format.</a:t>
            </a:r>
          </a:p>
          <a:p>
            <a:pPr>
              <a:lnSpc>
                <a:spcPct val="90000"/>
              </a:lnSpc>
            </a:pPr>
            <a:r>
              <a:rPr lang="en-US" sz="1500">
                <a:solidFill>
                  <a:srgbClr val="FFFFFF"/>
                </a:solidFill>
              </a:rPr>
              <a:t>The number of data gathered per region was not the same since KPTD has data gathered from 11 March till 22 March irrespective of other regions.</a:t>
            </a:r>
          </a:p>
        </p:txBody>
      </p:sp>
      <p:pic>
        <p:nvPicPr>
          <p:cNvPr id="5" name="Picture 4" descr="A picture containing drawing&#10;&#10;Description automatically generated">
            <a:extLst>
              <a:ext uri="{FF2B5EF4-FFF2-40B4-BE49-F238E27FC236}">
                <a16:creationId xmlns:a16="http://schemas.microsoft.com/office/drawing/2014/main" id="{85107AFC-84A8-448C-BEFE-C7675C08B230}"/>
              </a:ext>
            </a:extLst>
          </p:cNvPr>
          <p:cNvPicPr>
            <a:picLocks noChangeAspect="1"/>
          </p:cNvPicPr>
          <p:nvPr/>
        </p:nvPicPr>
        <p:blipFill>
          <a:blip r:embed="rId2"/>
          <a:stretch>
            <a:fillRect/>
          </a:stretch>
        </p:blipFill>
        <p:spPr>
          <a:xfrm>
            <a:off x="1509086" y="484633"/>
            <a:ext cx="4306107" cy="2875460"/>
          </a:xfrm>
          <a:prstGeom prst="rect">
            <a:avLst/>
          </a:prstGeom>
        </p:spPr>
      </p:pic>
      <p:pic>
        <p:nvPicPr>
          <p:cNvPr id="4" name="Picture 3" descr="A picture containing meter&#10;&#10;Description automatically generated">
            <a:extLst>
              <a:ext uri="{FF2B5EF4-FFF2-40B4-BE49-F238E27FC236}">
                <a16:creationId xmlns:a16="http://schemas.microsoft.com/office/drawing/2014/main" id="{3CF2B511-AB29-4E8F-9359-46C9BC84F132}"/>
              </a:ext>
            </a:extLst>
          </p:cNvPr>
          <p:cNvPicPr>
            <a:picLocks noChangeAspect="1"/>
          </p:cNvPicPr>
          <p:nvPr/>
        </p:nvPicPr>
        <p:blipFill>
          <a:blip r:embed="rId3"/>
          <a:stretch>
            <a:fillRect/>
          </a:stretch>
        </p:blipFill>
        <p:spPr>
          <a:xfrm>
            <a:off x="7336656" y="484633"/>
            <a:ext cx="3616376" cy="2875460"/>
          </a:xfrm>
          <a:prstGeom prst="rect">
            <a:avLst/>
          </a:prstGeom>
        </p:spPr>
      </p:pic>
    </p:spTree>
    <p:extLst>
      <p:ext uri="{BB962C8B-B14F-4D97-AF65-F5344CB8AC3E}">
        <p14:creationId xmlns:p14="http://schemas.microsoft.com/office/powerpoint/2010/main" val="42156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7E65-D33E-4962-B811-17EA1E5162C5}"/>
              </a:ext>
            </a:extLst>
          </p:cNvPr>
          <p:cNvSpPr>
            <a:spLocks noGrp="1"/>
          </p:cNvSpPr>
          <p:nvPr>
            <p:ph type="title"/>
          </p:nvPr>
        </p:nvSpPr>
        <p:spPr/>
        <p:txBody>
          <a:bodyPr/>
          <a:lstStyle/>
          <a:p>
            <a:r>
              <a:rPr lang="en-US" dirty="0"/>
              <a:t>Data Cleansing Continued</a:t>
            </a:r>
          </a:p>
        </p:txBody>
      </p:sp>
      <p:sp>
        <p:nvSpPr>
          <p:cNvPr id="3" name="Content Placeholder 2">
            <a:extLst>
              <a:ext uri="{FF2B5EF4-FFF2-40B4-BE49-F238E27FC236}">
                <a16:creationId xmlns:a16="http://schemas.microsoft.com/office/drawing/2014/main" id="{14BE722A-E851-45C3-87D4-9C03D8496426}"/>
              </a:ext>
            </a:extLst>
          </p:cNvPr>
          <p:cNvSpPr>
            <a:spLocks noGrp="1"/>
          </p:cNvSpPr>
          <p:nvPr>
            <p:ph idx="1"/>
          </p:nvPr>
        </p:nvSpPr>
        <p:spPr/>
        <p:txBody>
          <a:bodyPr>
            <a:normAutofit/>
          </a:bodyPr>
          <a:lstStyle/>
          <a:p>
            <a:r>
              <a:rPr lang="en-US" dirty="0"/>
              <a:t>From 23 April 2020, 2 columns had wrong data entries which were:</a:t>
            </a:r>
          </a:p>
          <a:p>
            <a:pPr lvl="1"/>
            <a:r>
              <a:rPr lang="en-US" dirty="0"/>
              <a:t>Discharged Column entries were replaced with Home Quarantine 2</a:t>
            </a:r>
            <a:r>
              <a:rPr lang="en-US" baseline="30000" dirty="0"/>
              <a:t>nd</a:t>
            </a:r>
            <a:r>
              <a:rPr lang="en-US" dirty="0"/>
              <a:t> column entries.</a:t>
            </a:r>
          </a:p>
          <a:p>
            <a:pPr lvl="1"/>
            <a:r>
              <a:rPr lang="en-US" dirty="0"/>
              <a:t>Home Quarantine 1</a:t>
            </a:r>
            <a:r>
              <a:rPr lang="en-US" baseline="30000" dirty="0"/>
              <a:t>st</a:t>
            </a:r>
            <a:r>
              <a:rPr lang="en-US" dirty="0"/>
              <a:t> column entries were replaced with Admitted Ventilator entries.</a:t>
            </a:r>
          </a:p>
          <a:p>
            <a:r>
              <a:rPr lang="en-US" dirty="0"/>
              <a:t>How it was solved:</a:t>
            </a:r>
          </a:p>
          <a:p>
            <a:pPr lvl="1"/>
            <a:r>
              <a:rPr lang="en-US" dirty="0"/>
              <a:t>Discharged patients were actually those who had recovered from corona virus so it was replaced with entries of Recovered as both the fields had the same entries before 23 April.</a:t>
            </a:r>
          </a:p>
          <a:p>
            <a:pPr lvl="1"/>
            <a:r>
              <a:rPr lang="en-US" dirty="0"/>
              <a:t>Home Quarantine 1</a:t>
            </a:r>
            <a:r>
              <a:rPr lang="en-US" baseline="30000" dirty="0"/>
              <a:t>st</a:t>
            </a:r>
            <a:r>
              <a:rPr lang="en-US" dirty="0"/>
              <a:t> column entries were corrected by replacing it with parallel Home Quarantine 2</a:t>
            </a:r>
            <a:r>
              <a:rPr lang="en-US" baseline="30000" dirty="0"/>
              <a:t>nd</a:t>
            </a:r>
            <a:r>
              <a:rPr lang="en-US" dirty="0"/>
              <a:t> column as both the columns had the same entries before 23 April.</a:t>
            </a:r>
          </a:p>
        </p:txBody>
      </p:sp>
    </p:spTree>
    <p:extLst>
      <p:ext uri="{BB962C8B-B14F-4D97-AF65-F5344CB8AC3E}">
        <p14:creationId xmlns:p14="http://schemas.microsoft.com/office/powerpoint/2010/main" val="134105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8EC-AB86-4060-8F7D-A107D51A7290}"/>
              </a:ext>
            </a:extLst>
          </p:cNvPr>
          <p:cNvSpPr>
            <a:spLocks noGrp="1"/>
          </p:cNvSpPr>
          <p:nvPr>
            <p:ph type="title"/>
          </p:nvPr>
        </p:nvSpPr>
        <p:spPr/>
        <p:txBody>
          <a:bodyPr/>
          <a:lstStyle/>
          <a:p>
            <a:r>
              <a:rPr lang="en-US" dirty="0"/>
              <a:t>Same Metric &amp; KPTD Problem</a:t>
            </a:r>
          </a:p>
        </p:txBody>
      </p:sp>
      <p:sp>
        <p:nvSpPr>
          <p:cNvPr id="3" name="Content Placeholder 2">
            <a:extLst>
              <a:ext uri="{FF2B5EF4-FFF2-40B4-BE49-F238E27FC236}">
                <a16:creationId xmlns:a16="http://schemas.microsoft.com/office/drawing/2014/main" id="{7D9199D7-7923-41BB-A538-D62FABC6951C}"/>
              </a:ext>
            </a:extLst>
          </p:cNvPr>
          <p:cNvSpPr>
            <a:spLocks noGrp="1"/>
          </p:cNvSpPr>
          <p:nvPr>
            <p:ph idx="1"/>
          </p:nvPr>
        </p:nvSpPr>
        <p:spPr/>
        <p:txBody>
          <a:bodyPr/>
          <a:lstStyle/>
          <a:p>
            <a:r>
              <a:rPr lang="en-US" dirty="0"/>
              <a:t>Same Metric:</a:t>
            </a:r>
          </a:p>
          <a:p>
            <a:pPr lvl="1"/>
            <a:r>
              <a:rPr lang="en-US" dirty="0"/>
              <a:t>Since different regions had different population so in order to compare respective regions each region population was divided by million so that uniformity in the data was achieved.</a:t>
            </a:r>
          </a:p>
          <a:p>
            <a:r>
              <a:rPr lang="en-US" dirty="0"/>
              <a:t>Problem Of KPTD:</a:t>
            </a:r>
          </a:p>
          <a:p>
            <a:pPr lvl="1"/>
            <a:r>
              <a:rPr lang="en-US" dirty="0"/>
              <a:t>Since KPTD was only in the time span during 11 March till 22 March so it was compared to the rest regions only in that phase.</a:t>
            </a:r>
          </a:p>
        </p:txBody>
      </p:sp>
    </p:spTree>
    <p:extLst>
      <p:ext uri="{BB962C8B-B14F-4D97-AF65-F5344CB8AC3E}">
        <p14:creationId xmlns:p14="http://schemas.microsoft.com/office/powerpoint/2010/main" val="24540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621C-2863-4C42-BD18-50BF8464065F}"/>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pPr>
              <a:lnSpc>
                <a:spcPct val="90000"/>
              </a:lnSpc>
            </a:pPr>
            <a:r>
              <a:rPr lang="en-US" sz="3100" dirty="0">
                <a:solidFill>
                  <a:schemeClr val="tx1"/>
                </a:solidFill>
              </a:rPr>
              <a:t>Active Cases of Different Regions in Different phases</a:t>
            </a:r>
          </a:p>
        </p:txBody>
      </p:sp>
      <p:pic>
        <p:nvPicPr>
          <p:cNvPr id="4" name="Content Placeholder 3">
            <a:extLst>
              <a:ext uri="{FF2B5EF4-FFF2-40B4-BE49-F238E27FC236}">
                <a16:creationId xmlns:a16="http://schemas.microsoft.com/office/drawing/2014/main" id="{C243EB83-C995-4488-9E1E-8BD86A2F90FD}"/>
              </a:ext>
            </a:extLst>
          </p:cNvPr>
          <p:cNvPicPr>
            <a:picLocks noGrp="1" noChangeAspect="1"/>
          </p:cNvPicPr>
          <p:nvPr>
            <p:ph idx="1"/>
          </p:nvPr>
        </p:nvPicPr>
        <p:blipFill>
          <a:blip r:embed="rId2"/>
          <a:stretch>
            <a:fillRect/>
          </a:stretch>
        </p:blipFill>
        <p:spPr>
          <a:xfrm>
            <a:off x="4324155" y="1181935"/>
            <a:ext cx="3531576" cy="2519026"/>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E0D637B1-0CB9-4C53-941D-78A1640D40E1}"/>
              </a:ext>
            </a:extLst>
          </p:cNvPr>
          <p:cNvPicPr>
            <a:picLocks noChangeAspect="1"/>
          </p:cNvPicPr>
          <p:nvPr/>
        </p:nvPicPr>
        <p:blipFill>
          <a:blip r:embed="rId3"/>
          <a:stretch>
            <a:fillRect/>
          </a:stretch>
        </p:blipFill>
        <p:spPr>
          <a:xfrm>
            <a:off x="635458" y="1180171"/>
            <a:ext cx="3531576" cy="2522554"/>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2D67F9B7-D536-485F-8CD6-EDFA41FE0645}"/>
              </a:ext>
            </a:extLst>
          </p:cNvPr>
          <p:cNvPicPr>
            <a:picLocks noChangeAspect="1"/>
          </p:cNvPicPr>
          <p:nvPr/>
        </p:nvPicPr>
        <p:blipFill>
          <a:blip r:embed="rId4"/>
          <a:stretch>
            <a:fillRect/>
          </a:stretch>
        </p:blipFill>
        <p:spPr>
          <a:xfrm>
            <a:off x="8020344" y="1202299"/>
            <a:ext cx="3531576" cy="247829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0265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C49D-53E2-459A-8B37-7A82E3B10A1F}"/>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dirty="0">
                <a:solidFill>
                  <a:schemeClr val="tx1"/>
                </a:solidFill>
              </a:rPr>
              <a:t>Continued… </a:t>
            </a:r>
          </a:p>
        </p:txBody>
      </p:sp>
      <p:pic>
        <p:nvPicPr>
          <p:cNvPr id="4" name="Content Placeholder 3">
            <a:extLst>
              <a:ext uri="{FF2B5EF4-FFF2-40B4-BE49-F238E27FC236}">
                <a16:creationId xmlns:a16="http://schemas.microsoft.com/office/drawing/2014/main" id="{BC5092D7-F68A-44F0-B2C3-03435423CCF5}"/>
              </a:ext>
            </a:extLst>
          </p:cNvPr>
          <p:cNvPicPr>
            <a:picLocks noGrp="1" noChangeAspect="1"/>
          </p:cNvPicPr>
          <p:nvPr>
            <p:ph idx="1"/>
          </p:nvPr>
        </p:nvPicPr>
        <p:blipFill>
          <a:blip r:embed="rId2"/>
          <a:stretch>
            <a:fillRect/>
          </a:stretch>
        </p:blipFill>
        <p:spPr>
          <a:xfrm>
            <a:off x="635458" y="1170331"/>
            <a:ext cx="3531576" cy="2542233"/>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B4B611A5-141E-4157-A179-F584319FCB7E}"/>
              </a:ext>
            </a:extLst>
          </p:cNvPr>
          <p:cNvPicPr>
            <a:picLocks noChangeAspect="1"/>
          </p:cNvPicPr>
          <p:nvPr/>
        </p:nvPicPr>
        <p:blipFill>
          <a:blip r:embed="rId3"/>
          <a:stretch>
            <a:fillRect/>
          </a:stretch>
        </p:blipFill>
        <p:spPr>
          <a:xfrm>
            <a:off x="4324155" y="1181935"/>
            <a:ext cx="3531576" cy="2519026"/>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795C6756-3213-46D2-89E8-0FE79F4EFAE0}"/>
              </a:ext>
            </a:extLst>
          </p:cNvPr>
          <p:cNvPicPr>
            <a:picLocks noChangeAspect="1"/>
          </p:cNvPicPr>
          <p:nvPr/>
        </p:nvPicPr>
        <p:blipFill>
          <a:blip r:embed="rId4"/>
          <a:stretch>
            <a:fillRect/>
          </a:stretch>
        </p:blipFill>
        <p:spPr>
          <a:xfrm>
            <a:off x="8020344" y="1189116"/>
            <a:ext cx="3531576" cy="250466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8535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43BE-3E27-4C8D-B4F6-B6CD03151D90}"/>
              </a:ext>
            </a:extLst>
          </p:cNvPr>
          <p:cNvSpPr>
            <a:spLocks noGrp="1"/>
          </p:cNvSpPr>
          <p:nvPr>
            <p:ph type="title"/>
          </p:nvPr>
        </p:nvSpPr>
        <p:spPr>
          <a:xfrm>
            <a:off x="810001" y="4817533"/>
            <a:ext cx="10572000" cy="779529"/>
          </a:xfrm>
          <a:effectLst/>
        </p:spPr>
        <p:txBody>
          <a:bodyPr vert="horz" lIns="91440" tIns="45720" rIns="91440" bIns="45720" rtlCol="0" anchor="b">
            <a:normAutofit fontScale="90000"/>
          </a:bodyPr>
          <a:lstStyle/>
          <a:p>
            <a:r>
              <a:rPr lang="en-US" sz="3700">
                <a:solidFill>
                  <a:schemeClr val="tx1"/>
                </a:solidFill>
              </a:rPr>
              <a:t>Deaths in Different Regions in Different phases</a:t>
            </a:r>
          </a:p>
        </p:txBody>
      </p:sp>
      <p:pic>
        <p:nvPicPr>
          <p:cNvPr id="12" name="Content Placeholder 11">
            <a:extLst>
              <a:ext uri="{FF2B5EF4-FFF2-40B4-BE49-F238E27FC236}">
                <a16:creationId xmlns:a16="http://schemas.microsoft.com/office/drawing/2014/main" id="{93BA56D2-8A08-4681-B24A-6913D271BFB8}"/>
              </a:ext>
            </a:extLst>
          </p:cNvPr>
          <p:cNvPicPr>
            <a:picLocks noGrp="1" noChangeAspect="1"/>
          </p:cNvPicPr>
          <p:nvPr>
            <p:ph idx="1"/>
          </p:nvPr>
        </p:nvPicPr>
        <p:blipFill>
          <a:blip r:embed="rId2"/>
          <a:stretch>
            <a:fillRect/>
          </a:stretch>
        </p:blipFill>
        <p:spPr>
          <a:xfrm>
            <a:off x="8020344" y="1190681"/>
            <a:ext cx="3531576" cy="2501533"/>
          </a:xfrm>
          <a:prstGeom prst="roundRect">
            <a:avLst>
              <a:gd name="adj" fmla="val 3876"/>
            </a:avLst>
          </a:prstGeom>
          <a:ln>
            <a:solidFill>
              <a:schemeClr val="accent1"/>
            </a:solidFill>
          </a:ln>
          <a:effectLst/>
        </p:spPr>
      </p:pic>
      <p:pic>
        <p:nvPicPr>
          <p:cNvPr id="27" name="Picture 26">
            <a:extLst>
              <a:ext uri="{FF2B5EF4-FFF2-40B4-BE49-F238E27FC236}">
                <a16:creationId xmlns:a16="http://schemas.microsoft.com/office/drawing/2014/main" id="{75BE8D0E-FBF9-480E-8AAE-CA81C4AEE5D6}"/>
              </a:ext>
            </a:extLst>
          </p:cNvPr>
          <p:cNvPicPr>
            <a:picLocks noChangeAspect="1"/>
          </p:cNvPicPr>
          <p:nvPr/>
        </p:nvPicPr>
        <p:blipFill>
          <a:blip r:embed="rId3"/>
          <a:stretch>
            <a:fillRect/>
          </a:stretch>
        </p:blipFill>
        <p:spPr>
          <a:xfrm>
            <a:off x="635458" y="1141012"/>
            <a:ext cx="3531576" cy="2600871"/>
          </a:xfrm>
          <a:prstGeom prst="roundRect">
            <a:avLst>
              <a:gd name="adj" fmla="val 3876"/>
            </a:avLst>
          </a:prstGeom>
          <a:ln>
            <a:solidFill>
              <a:schemeClr val="accent1"/>
            </a:solidFill>
          </a:ln>
          <a:effectLst/>
        </p:spPr>
      </p:pic>
      <p:pic>
        <p:nvPicPr>
          <p:cNvPr id="28" name="Picture 27">
            <a:extLst>
              <a:ext uri="{FF2B5EF4-FFF2-40B4-BE49-F238E27FC236}">
                <a16:creationId xmlns:a16="http://schemas.microsoft.com/office/drawing/2014/main" id="{D6E79FB4-CA63-486A-AD7F-BFF9CC1213DD}"/>
              </a:ext>
            </a:extLst>
          </p:cNvPr>
          <p:cNvPicPr>
            <a:picLocks noChangeAspect="1"/>
          </p:cNvPicPr>
          <p:nvPr/>
        </p:nvPicPr>
        <p:blipFill>
          <a:blip r:embed="rId4"/>
          <a:stretch>
            <a:fillRect/>
          </a:stretch>
        </p:blipFill>
        <p:spPr>
          <a:xfrm>
            <a:off x="4324155" y="1164069"/>
            <a:ext cx="3531576" cy="255475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4853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6745-5CA6-4B8D-856C-460C8C737D98}"/>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a:solidFill>
                  <a:schemeClr val="tx1"/>
                </a:solidFill>
              </a:rPr>
              <a:t>Continued…</a:t>
            </a:r>
          </a:p>
        </p:txBody>
      </p:sp>
      <p:pic>
        <p:nvPicPr>
          <p:cNvPr id="4" name="Content Placeholder 3">
            <a:extLst>
              <a:ext uri="{FF2B5EF4-FFF2-40B4-BE49-F238E27FC236}">
                <a16:creationId xmlns:a16="http://schemas.microsoft.com/office/drawing/2014/main" id="{375FFAF1-3FE3-42DD-A481-FC70C3993D13}"/>
              </a:ext>
            </a:extLst>
          </p:cNvPr>
          <p:cNvPicPr>
            <a:picLocks noGrp="1" noChangeAspect="1"/>
          </p:cNvPicPr>
          <p:nvPr>
            <p:ph idx="1"/>
          </p:nvPr>
        </p:nvPicPr>
        <p:blipFill>
          <a:blip r:embed="rId2"/>
          <a:stretch>
            <a:fillRect/>
          </a:stretch>
        </p:blipFill>
        <p:spPr>
          <a:xfrm>
            <a:off x="4324155" y="1170331"/>
            <a:ext cx="3531576" cy="2542233"/>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35FC378F-0AF2-48CD-9970-543C65234345}"/>
              </a:ext>
            </a:extLst>
          </p:cNvPr>
          <p:cNvPicPr>
            <a:picLocks noChangeAspect="1"/>
          </p:cNvPicPr>
          <p:nvPr/>
        </p:nvPicPr>
        <p:blipFill>
          <a:blip r:embed="rId3"/>
          <a:stretch>
            <a:fillRect/>
          </a:stretch>
        </p:blipFill>
        <p:spPr>
          <a:xfrm>
            <a:off x="635458" y="1162344"/>
            <a:ext cx="3531576" cy="2558208"/>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A04089A5-1233-436B-A68A-BE93D68E7CBA}"/>
              </a:ext>
            </a:extLst>
          </p:cNvPr>
          <p:cNvPicPr>
            <a:picLocks noChangeAspect="1"/>
          </p:cNvPicPr>
          <p:nvPr/>
        </p:nvPicPr>
        <p:blipFill>
          <a:blip r:embed="rId4"/>
          <a:stretch>
            <a:fillRect/>
          </a:stretch>
        </p:blipFill>
        <p:spPr>
          <a:xfrm>
            <a:off x="8020344" y="1176593"/>
            <a:ext cx="3531576" cy="252971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82219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182D-B65A-4305-BC16-8BB171207AA9}"/>
              </a:ext>
            </a:extLst>
          </p:cNvPr>
          <p:cNvSpPr>
            <a:spLocks noGrp="1"/>
          </p:cNvSpPr>
          <p:nvPr>
            <p:ph type="title"/>
          </p:nvPr>
        </p:nvSpPr>
        <p:spPr/>
        <p:txBody>
          <a:bodyPr/>
          <a:lstStyle/>
          <a:p>
            <a:r>
              <a:rPr lang="en-US" dirty="0"/>
              <a:t>Daily Growth in Corona Cases</a:t>
            </a:r>
          </a:p>
        </p:txBody>
      </p:sp>
      <p:pic>
        <p:nvPicPr>
          <p:cNvPr id="4" name="Content Placeholder 3">
            <a:extLst>
              <a:ext uri="{FF2B5EF4-FFF2-40B4-BE49-F238E27FC236}">
                <a16:creationId xmlns:a16="http://schemas.microsoft.com/office/drawing/2014/main" id="{A4B46FB4-5852-496E-BF8E-6BB211FDA8F0}"/>
              </a:ext>
            </a:extLst>
          </p:cNvPr>
          <p:cNvPicPr>
            <a:picLocks noGrp="1" noChangeAspect="1"/>
          </p:cNvPicPr>
          <p:nvPr>
            <p:ph idx="1"/>
          </p:nvPr>
        </p:nvPicPr>
        <p:blipFill>
          <a:blip r:embed="rId2"/>
          <a:stretch>
            <a:fillRect/>
          </a:stretch>
        </p:blipFill>
        <p:spPr>
          <a:xfrm>
            <a:off x="603625" y="2387273"/>
            <a:ext cx="4882775" cy="3369230"/>
          </a:xfrm>
          <a:prstGeom prst="rect">
            <a:avLst/>
          </a:prstGeom>
        </p:spPr>
      </p:pic>
      <p:pic>
        <p:nvPicPr>
          <p:cNvPr id="5" name="Picture 4">
            <a:extLst>
              <a:ext uri="{FF2B5EF4-FFF2-40B4-BE49-F238E27FC236}">
                <a16:creationId xmlns:a16="http://schemas.microsoft.com/office/drawing/2014/main" id="{F3452DF3-B7E7-4418-A846-019BCBC7A7D8}"/>
              </a:ext>
            </a:extLst>
          </p:cNvPr>
          <p:cNvPicPr>
            <a:picLocks noChangeAspect="1"/>
          </p:cNvPicPr>
          <p:nvPr/>
        </p:nvPicPr>
        <p:blipFill>
          <a:blip r:embed="rId3"/>
          <a:stretch>
            <a:fillRect/>
          </a:stretch>
        </p:blipFill>
        <p:spPr>
          <a:xfrm>
            <a:off x="6216540" y="2387273"/>
            <a:ext cx="5016460" cy="3369230"/>
          </a:xfrm>
          <a:prstGeom prst="rect">
            <a:avLst/>
          </a:prstGeom>
        </p:spPr>
      </p:pic>
    </p:spTree>
    <p:extLst>
      <p:ext uri="{BB962C8B-B14F-4D97-AF65-F5344CB8AC3E}">
        <p14:creationId xmlns:p14="http://schemas.microsoft.com/office/powerpoint/2010/main" val="49500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TotalTime>
  <Words>454</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Data Cleansing</vt:lpstr>
      <vt:lpstr>Data Cleansing Continued</vt:lpstr>
      <vt:lpstr>Same Metric &amp; KPTD Problem</vt:lpstr>
      <vt:lpstr>Active Cases of Different Regions in Different phases</vt:lpstr>
      <vt:lpstr>Continued… </vt:lpstr>
      <vt:lpstr>Deaths in Different Regions in Different phases</vt:lpstr>
      <vt:lpstr>Continued…</vt:lpstr>
      <vt:lpstr>Daily Growth in Corona Cases</vt:lpstr>
      <vt:lpstr>Continued…</vt:lpstr>
      <vt:lpstr>Final Verdict</vt:lpstr>
      <vt:lpstr>Predictions for the next 10 days using SVM</vt:lpstr>
      <vt:lpstr>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Challenge  </dc:title>
  <dc:creator>Hassan Shahzad</dc:creator>
  <cp:lastModifiedBy>Akshay Kumar</cp:lastModifiedBy>
  <cp:revision>4</cp:revision>
  <dcterms:created xsi:type="dcterms:W3CDTF">2020-05-06T06:30:38Z</dcterms:created>
  <dcterms:modified xsi:type="dcterms:W3CDTF">2020-06-15T11:51:00Z</dcterms:modified>
</cp:coreProperties>
</file>