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0" r:id="rId3"/>
    <p:sldId id="263" r:id="rId4"/>
    <p:sldId id="266" r:id="rId5"/>
    <p:sldId id="258" r:id="rId6"/>
    <p:sldId id="257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6BD3E-1BE0-4DD8-8228-02076E40CC3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18B5A-CA9D-4B55-9E95-B52F20DE7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5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14261-6578-4B7C-ABDB-A354F5DADB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9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18B5A-CA9D-4B55-9E95-B52F20DE75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2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18B5A-CA9D-4B55-9E95-B52F20DE75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7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14261-6578-4B7C-ABDB-A354F5DADB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44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유니티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인벤토리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 추출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 트랜잭션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동작 테스팅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프라이빗</a:t>
            </a:r>
            <a:r>
              <a:rPr lang="ko-KR" altLang="en-US" dirty="0"/>
              <a:t> 블록체인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트랜잭션 확인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14261-6578-4B7C-ABDB-A354F5DADB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61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BB34-A047-43DE-87E1-8E6CC84D228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BFA-4560-48FB-9DC4-196B13FF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4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BB34-A047-43DE-87E1-8E6CC84D228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BFA-4560-48FB-9DC4-196B13FF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2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BB34-A047-43DE-87E1-8E6CC84D228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BFA-4560-48FB-9DC4-196B13FF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1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BB34-A047-43DE-87E1-8E6CC84D228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BFA-4560-48FB-9DC4-196B13FF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0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BB34-A047-43DE-87E1-8E6CC84D228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BFA-4560-48FB-9DC4-196B13FF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BB34-A047-43DE-87E1-8E6CC84D228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BFA-4560-48FB-9DC4-196B13FF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1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BB34-A047-43DE-87E1-8E6CC84D228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BFA-4560-48FB-9DC4-196B13FF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3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BB34-A047-43DE-87E1-8E6CC84D228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BFA-4560-48FB-9DC4-196B13FF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5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BB34-A047-43DE-87E1-8E6CC84D228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BFA-4560-48FB-9DC4-196B13FF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1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BB34-A047-43DE-87E1-8E6CC84D228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BFA-4560-48FB-9DC4-196B13FF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7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BB34-A047-43DE-87E1-8E6CC84D228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BFA-4560-48FB-9DC4-196B13FF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93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8BB34-A047-43DE-87E1-8E6CC84D228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ABFA-4560-48FB-9DC4-196B13FF6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6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10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42285737-90EE-47DC-AC80-8AE156B119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57BDC17-F1B3-455F-BBF1-680AA1F25C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64E2FA9A-FEF7-4501-B0EB-5E45EDD217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BC38192B-B4CB-47D4-A3B1-10010247F1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="" xmlns:a16="http://schemas.microsoft.com/office/drawing/2014/main" id="{96330E33-E171-4B0F-82B5-AF7230399B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="" xmlns:a16="http://schemas.microsoft.com/office/drawing/2014/main" id="{332B1723-69BF-42D7-B757-0FA059E152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="" xmlns:a16="http://schemas.microsoft.com/office/drawing/2014/main" id="{F115D62D-1E96-48D1-A78D-D370A0BFB9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="" xmlns:a16="http://schemas.microsoft.com/office/drawing/2014/main" id="{91C2876A-169D-4822-A766-C00578C88B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F8C183-6B25-4189-A7B5-09A0816B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</a:rPr>
              <a:t>Requirements</a:t>
            </a:r>
            <a:endParaRPr lang="ko-KR" altLang="en-US" sz="3200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42918" y="1825625"/>
            <a:ext cx="5710881" cy="4351338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데모게임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인벤토리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교환기능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유실 및 습득 기능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4. Test</a:t>
            </a:r>
            <a:r>
              <a:rPr lang="ko-KR" altLang="en-US" dirty="0" smtClean="0"/>
              <a:t>가 가능한 최소한의 </a:t>
            </a:r>
            <a:r>
              <a:rPr lang="en-US" altLang="ko-KR" dirty="0" smtClean="0"/>
              <a:t>UI</a:t>
            </a:r>
          </a:p>
          <a:p>
            <a:pPr marL="457200" lvl="1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재화에 관한 </a:t>
            </a:r>
            <a:r>
              <a:rPr lang="en-US" altLang="ko-KR" dirty="0" err="1" smtClean="0"/>
              <a:t>Logdata</a:t>
            </a:r>
            <a:r>
              <a:rPr lang="en-US" altLang="ko-KR" dirty="0" smtClean="0"/>
              <a:t> 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6. Unity</a:t>
            </a:r>
            <a:r>
              <a:rPr lang="ko-KR" altLang="en-US" dirty="0" smtClean="0"/>
              <a:t>상에서 구현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7. (</a:t>
            </a:r>
            <a:r>
              <a:rPr lang="ko-KR" altLang="en-US" dirty="0" err="1" smtClean="0"/>
              <a:t>라즈비안상에서</a:t>
            </a:r>
            <a:r>
              <a:rPr lang="ko-KR" altLang="en-US" dirty="0" smtClean="0"/>
              <a:t> 동작가능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DBMS</a:t>
            </a:r>
          </a:p>
          <a:p>
            <a:pPr marL="457200" lvl="1" indent="0">
              <a:buNone/>
            </a:pPr>
            <a:r>
              <a:rPr lang="en-US" altLang="ko-KR" dirty="0" smtClean="0"/>
              <a:t>1. Unity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호환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Ethereum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2. Db</a:t>
            </a:r>
            <a:r>
              <a:rPr lang="ko-KR" altLang="en-US" dirty="0" smtClean="0"/>
              <a:t>에서 가져온 로그 행을 일정 개수를 하나의 트랜잭션에 담아 전송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원하는 트랜잭션 검색을 가능하게 한다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68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38"/>
    </mc:Choice>
    <mc:Fallback xmlns="">
      <p:transition spd="slow" advTm="2333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44000" y="792000"/>
            <a:ext cx="6120713" cy="5400000"/>
            <a:chOff x="1778282" y="465352"/>
            <a:chExt cx="6120713" cy="5272216"/>
          </a:xfrm>
        </p:grpSpPr>
        <p:sp>
          <p:nvSpPr>
            <p:cNvPr id="7" name="직사각형 6"/>
            <p:cNvSpPr/>
            <p:nvPr/>
          </p:nvSpPr>
          <p:spPr>
            <a:xfrm>
              <a:off x="1778282" y="465352"/>
              <a:ext cx="6120713" cy="527221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404919" y="3984674"/>
              <a:ext cx="3023286" cy="930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 </a:t>
              </a:r>
            </a:p>
            <a:p>
              <a:pPr algn="ctr"/>
              <a:r>
                <a:rPr lang="en-US" altLang="ko-KR" dirty="0" smtClean="0"/>
                <a:t>PW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200767" y="4190619"/>
              <a:ext cx="1120346" cy="1894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04919" y="3984674"/>
              <a:ext cx="3023286" cy="930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ID  </a:t>
              </a:r>
            </a:p>
            <a:p>
              <a:r>
                <a:rPr lang="en-US" altLang="ko-KR" dirty="0" smtClean="0"/>
                <a:t>PW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70586" y="4163846"/>
              <a:ext cx="1350502" cy="2430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70587" y="4464526"/>
              <a:ext cx="1350502" cy="2430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617031" y="4190619"/>
              <a:ext cx="704082" cy="5169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Login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36477" y="1301683"/>
              <a:ext cx="36043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WELCOME</a:t>
              </a:r>
              <a:endPara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568751" y="0"/>
            <a:ext cx="5623250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첫 화면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계정 정보 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21320" y="44322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44000" y="792892"/>
            <a:ext cx="6120713" cy="5400000"/>
            <a:chOff x="929194" y="465352"/>
            <a:chExt cx="6120713" cy="5272216"/>
          </a:xfrm>
        </p:grpSpPr>
        <p:sp>
          <p:nvSpPr>
            <p:cNvPr id="7" name="직사각형 6"/>
            <p:cNvSpPr/>
            <p:nvPr/>
          </p:nvSpPr>
          <p:spPr>
            <a:xfrm>
              <a:off x="929194" y="465352"/>
              <a:ext cx="6120713" cy="527221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2" descr="ì¸ë²¤í ë¦¬ì ëí ì´ë¯¸ì§ ê²ìê²°ê³¼">
              <a:extLst>
                <a:ext uri="{FF2B5EF4-FFF2-40B4-BE49-F238E27FC236}">
                  <a16:creationId xmlns:a16="http://schemas.microsoft.com/office/drawing/2014/main" xmlns="" id="{4516A460-6A12-4916-B2C7-6E96FCCD46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50" t="25000" r="31781" b="20262"/>
            <a:stretch/>
          </p:blipFill>
          <p:spPr bwMode="auto">
            <a:xfrm>
              <a:off x="1383583" y="739789"/>
              <a:ext cx="2548377" cy="2908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>
            <a:xfrm>
              <a:off x="1138334" y="4422709"/>
              <a:ext cx="597159" cy="117565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2273" y="4422709"/>
              <a:ext cx="597159" cy="1175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1876387" y="4935894"/>
              <a:ext cx="4198775" cy="55983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404979" y="1463804"/>
              <a:ext cx="1313180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8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수평선B" panose="02030600000101010101" pitchFamily="18" charset="-127"/>
                  <a:ea typeface="HY수평선B" panose="02030600000101010101" pitchFamily="18" charset="-127"/>
                </a:rPr>
                <a:t>옷</a:t>
              </a:r>
              <a:endParaRPr lang="en-US" altLang="ko-KR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수평선B" panose="02030600000101010101" pitchFamily="18" charset="-127"/>
                <a:ea typeface="HY수평선B" panose="02030600000101010101" pitchFamily="18" charset="-127"/>
              </a:endParaRPr>
            </a:p>
          </p:txBody>
        </p:sp>
        <p:sp>
          <p:nvSpPr>
            <p:cNvPr id="6" name="웃는 얼굴 5"/>
            <p:cNvSpPr/>
            <p:nvPr/>
          </p:nvSpPr>
          <p:spPr>
            <a:xfrm>
              <a:off x="4569994" y="1580589"/>
              <a:ext cx="1001812" cy="606490"/>
            </a:xfrm>
            <a:prstGeom prst="smileyFac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위쪽 화살표 15"/>
            <p:cNvSpPr/>
            <p:nvPr/>
          </p:nvSpPr>
          <p:spPr>
            <a:xfrm rot="19664049">
              <a:off x="5406211" y="1927345"/>
              <a:ext cx="290179" cy="439641"/>
            </a:xfrm>
            <a:prstGeom prst="upArrow">
              <a:avLst>
                <a:gd name="adj1" fmla="val 32258"/>
                <a:gd name="adj2" fmla="val 111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653868" y="4991876"/>
              <a:ext cx="643812" cy="4478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메뉴</a:t>
              </a:r>
              <a:endParaRPr lang="ko-KR" altLang="en-US" sz="1400" dirty="0"/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93790"/>
              </p:ext>
            </p:extLst>
          </p:nvPr>
        </p:nvGraphicFramePr>
        <p:xfrm>
          <a:off x="4897887" y="980192"/>
          <a:ext cx="1061648" cy="133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48"/>
              </a:tblGrid>
              <a:tr h="325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산와머니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교환신청</a:t>
                      </a:r>
                      <a:endParaRPr lang="ko-KR" altLang="en-US" sz="1200" dirty="0"/>
                    </a:p>
                  </a:txBody>
                  <a:tcPr/>
                </a:tc>
              </a:tr>
              <a:tr h="325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***</a:t>
                      </a:r>
                      <a:endParaRPr lang="ko-KR" altLang="en-US" sz="1200" dirty="0"/>
                    </a:p>
                  </a:txBody>
                  <a:tcPr/>
                </a:tc>
              </a:tr>
              <a:tr h="325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***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6568750" y="0"/>
            <a:ext cx="5623250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내 화면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다른 계정 캐릭터와 교환신청 가능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본인의 </a:t>
            </a:r>
            <a:r>
              <a:rPr lang="ko-KR" altLang="en-US" dirty="0" err="1" smtClean="0"/>
              <a:t>인벤토리</a:t>
            </a:r>
            <a:r>
              <a:rPr lang="ko-KR" altLang="en-US" dirty="0" smtClean="0"/>
              <a:t> 활용 가능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err="1" smtClean="0"/>
              <a:t>인벤토리</a:t>
            </a:r>
            <a:r>
              <a:rPr lang="ko-KR" altLang="en-US" dirty="0" smtClean="0"/>
              <a:t> 열기와 게임 종료 등 최소한의 </a:t>
            </a:r>
            <a:r>
              <a:rPr lang="ko-KR" altLang="en-US" dirty="0" err="1" smtClean="0"/>
              <a:t>테스팅에</a:t>
            </a:r>
            <a:r>
              <a:rPr lang="ko-KR" altLang="en-US" dirty="0" smtClean="0"/>
              <a:t> 필요한 메뉴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766106" y="11167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31268" y="107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84099" y="53625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44000" y="792892"/>
            <a:ext cx="6120713" cy="5400001"/>
            <a:chOff x="929194" y="465352"/>
            <a:chExt cx="6120713" cy="5272215"/>
          </a:xfrm>
        </p:grpSpPr>
        <p:sp>
          <p:nvSpPr>
            <p:cNvPr id="7" name="직사각형 6"/>
            <p:cNvSpPr/>
            <p:nvPr/>
          </p:nvSpPr>
          <p:spPr>
            <a:xfrm>
              <a:off x="929194" y="465352"/>
              <a:ext cx="6120713" cy="527221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38334" y="4422708"/>
              <a:ext cx="597159" cy="117565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2273" y="4422708"/>
              <a:ext cx="597159" cy="1175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1876387" y="4935896"/>
              <a:ext cx="4198775" cy="55983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653868" y="4991876"/>
              <a:ext cx="643812" cy="4478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메뉴</a:t>
              </a:r>
              <a:endParaRPr lang="ko-KR" altLang="en-US" sz="14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6568750" y="0"/>
            <a:ext cx="5623250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내 화면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다른 계정 캐릭터와 교환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교환 기록은 </a:t>
            </a:r>
            <a:r>
              <a:rPr lang="en-US" altLang="ko-KR" dirty="0" smtClean="0"/>
              <a:t>Log data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http://postfiles15.naver.net/20130206_78/maing0329_1360077662210awNAV_JPEG/Baram002.jpg?type=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39" y="986142"/>
            <a:ext cx="4132137" cy="419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185214" y="9861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4470" y="36025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68" y="408170"/>
            <a:ext cx="10425064" cy="60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BBE52016-BC23-4290-AAA1-0EC92DE8B6FE}"/>
              </a:ext>
            </a:extLst>
          </p:cNvPr>
          <p:cNvGrpSpPr/>
          <p:nvPr/>
        </p:nvGrpSpPr>
        <p:grpSpPr>
          <a:xfrm>
            <a:off x="1501774" y="1384000"/>
            <a:ext cx="9204326" cy="4307161"/>
            <a:chOff x="1501774" y="1384000"/>
            <a:chExt cx="9204326" cy="4307161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="" xmlns:a16="http://schemas.microsoft.com/office/drawing/2014/main" id="{5F6348B2-2413-4464-80E2-D0070871F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47044" y="1384000"/>
              <a:ext cx="914400" cy="9144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E2ABDC93-CC54-496C-8F4E-DD70C91D61CC}"/>
                </a:ext>
              </a:extLst>
            </p:cNvPr>
            <p:cNvSpPr/>
            <p:nvPr/>
          </p:nvSpPr>
          <p:spPr>
            <a:xfrm>
              <a:off x="3479799" y="2963334"/>
              <a:ext cx="1634067" cy="11260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GAME</a:t>
              </a:r>
              <a:endParaRPr lang="ko-KR" altLang="en-US" dirty="0"/>
            </a:p>
          </p:txBody>
        </p:sp>
        <p:pic>
          <p:nvPicPr>
            <p:cNvPr id="7" name="그래픽 6" descr="컴퓨터">
              <a:extLst>
                <a:ext uri="{FF2B5EF4-FFF2-40B4-BE49-F238E27FC236}">
                  <a16:creationId xmlns="" xmlns:a16="http://schemas.microsoft.com/office/drawing/2014/main" id="{DD6F8D13-5E46-4551-880F-9F27B0A25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27201" y="4172981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컴퓨터">
              <a:extLst>
                <a:ext uri="{FF2B5EF4-FFF2-40B4-BE49-F238E27FC236}">
                  <a16:creationId xmlns="" xmlns:a16="http://schemas.microsoft.com/office/drawing/2014/main" id="{647EF472-42C8-4F7C-9EA1-3A838DC82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91700" y="3265725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컴퓨터">
              <a:extLst>
                <a:ext uri="{FF2B5EF4-FFF2-40B4-BE49-F238E27FC236}">
                  <a16:creationId xmlns="" xmlns:a16="http://schemas.microsoft.com/office/drawing/2014/main" id="{819EC574-1741-4271-A09E-B9A75D981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24025" y="4776761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컴퓨터">
              <a:extLst>
                <a:ext uri="{FF2B5EF4-FFF2-40B4-BE49-F238E27FC236}">
                  <a16:creationId xmlns="" xmlns:a16="http://schemas.microsoft.com/office/drawing/2014/main" id="{5A5F99F4-B36B-4AEA-8813-B5A2AF6FD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27201" y="1912144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문서">
              <a:extLst>
                <a:ext uri="{FF2B5EF4-FFF2-40B4-BE49-F238E27FC236}">
                  <a16:creationId xmlns="" xmlns:a16="http://schemas.microsoft.com/office/drawing/2014/main" id="{E70B150A-E207-4503-B177-3D705EF4A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3094567"/>
              <a:ext cx="914400" cy="914400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="" xmlns:a16="http://schemas.microsoft.com/office/drawing/2014/main" id="{EDF3BC6A-81F2-4C82-A1BA-2BBC867BD4DD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5198533" y="3539067"/>
              <a:ext cx="897467" cy="127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="" xmlns:a16="http://schemas.microsoft.com/office/drawing/2014/main" id="{A27E4322-ACCE-4B5E-BD9C-E2B655389D4F}"/>
                </a:ext>
              </a:extLst>
            </p:cNvPr>
            <p:cNvCxnSpPr/>
            <p:nvPr/>
          </p:nvCxnSpPr>
          <p:spPr>
            <a:xfrm>
              <a:off x="7023099" y="3551767"/>
              <a:ext cx="897467" cy="127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A2963C15-8C8A-400D-978F-4030429612F9}"/>
                </a:ext>
              </a:extLst>
            </p:cNvPr>
            <p:cNvSpPr/>
            <p:nvPr/>
          </p:nvSpPr>
          <p:spPr>
            <a:xfrm>
              <a:off x="6197597" y="4090485"/>
              <a:ext cx="783168" cy="5396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LOG</a:t>
              </a:r>
              <a:endParaRPr lang="ko-KR" altLang="en-US" dirty="0"/>
            </a:p>
          </p:txBody>
        </p:sp>
        <p:pic>
          <p:nvPicPr>
            <p:cNvPr id="2050" name="Picture 2" descr="ethereumì ëí ì´ë¯¸ì§ ê²ìê²°ê³¼">
              <a:extLst>
                <a:ext uri="{FF2B5EF4-FFF2-40B4-BE49-F238E27FC236}">
                  <a16:creationId xmlns="" xmlns:a16="http://schemas.microsoft.com/office/drawing/2014/main" id="{A9A3E8F0-D683-4E16-AD99-85BB55E93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767" y="2909438"/>
              <a:ext cx="796434" cy="1297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080EF5E0-FDD1-493B-ACFE-032D60B88B0F}"/>
                </a:ext>
              </a:extLst>
            </p:cNvPr>
            <p:cNvCxnSpPr>
              <a:cxnSpLocks/>
            </p:cNvCxnSpPr>
            <p:nvPr/>
          </p:nvCxnSpPr>
          <p:spPr>
            <a:xfrm>
              <a:off x="2719917" y="2192707"/>
              <a:ext cx="668866" cy="5709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="" xmlns:a16="http://schemas.microsoft.com/office/drawing/2014/main" id="{C191FA3A-7A6F-4F4B-B441-F4392A5BA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7649" y="4206796"/>
              <a:ext cx="601134" cy="6000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774D0F85-A9D4-4145-AA2B-3072ADD3D05B}"/>
                </a:ext>
              </a:extLst>
            </p:cNvPr>
            <p:cNvSpPr/>
            <p:nvPr/>
          </p:nvSpPr>
          <p:spPr>
            <a:xfrm>
              <a:off x="1501776" y="2826544"/>
              <a:ext cx="1365250" cy="5396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User</a:t>
              </a:r>
              <a:r>
                <a:rPr lang="ko-KR" altLang="en-US" dirty="0"/>
                <a:t> 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9C8A60F5-F97E-4C18-8A99-AF1A95988556}"/>
                </a:ext>
              </a:extLst>
            </p:cNvPr>
            <p:cNvSpPr/>
            <p:nvPr/>
          </p:nvSpPr>
          <p:spPr>
            <a:xfrm>
              <a:off x="1501774" y="5151465"/>
              <a:ext cx="1365250" cy="5396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User</a:t>
              </a:r>
              <a:r>
                <a:rPr lang="ko-KR" altLang="en-US" dirty="0"/>
                <a:t> 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5CC5471A-E430-479F-832C-F3BF531FB2A1}"/>
                </a:ext>
              </a:extLst>
            </p:cNvPr>
            <p:cNvCxnSpPr>
              <a:cxnSpLocks/>
            </p:cNvCxnSpPr>
            <p:nvPr/>
          </p:nvCxnSpPr>
          <p:spPr>
            <a:xfrm>
              <a:off x="9109568" y="3564467"/>
              <a:ext cx="5424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="" xmlns:a16="http://schemas.microsoft.com/office/drawing/2014/main" id="{0C5713F6-A200-456B-A638-882476ACF7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96768" y="4535627"/>
              <a:ext cx="5424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="" xmlns:a16="http://schemas.microsoft.com/office/drawing/2014/main" id="{C04A41C0-3912-49B9-B871-02BF812E9E7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296768" y="2579806"/>
              <a:ext cx="5424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49" name="그래픽 2048" descr="링크">
              <a:extLst>
                <a:ext uri="{FF2B5EF4-FFF2-40B4-BE49-F238E27FC236}">
                  <a16:creationId xmlns="" xmlns:a16="http://schemas.microsoft.com/office/drawing/2014/main" id="{7B8CB599-5686-4296-AC05-FCBB31FA7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4833801">
              <a:off x="9069318" y="4104207"/>
              <a:ext cx="914400" cy="914400"/>
            </a:xfrm>
            <a:prstGeom prst="rect">
              <a:avLst/>
            </a:prstGeom>
          </p:spPr>
        </p:pic>
        <p:pic>
          <p:nvPicPr>
            <p:cNvPr id="42" name="그래픽 41" descr="링크">
              <a:extLst>
                <a:ext uri="{FF2B5EF4-FFF2-40B4-BE49-F238E27FC236}">
                  <a16:creationId xmlns="" xmlns:a16="http://schemas.microsoft.com/office/drawing/2014/main" id="{E5CEEA62-DEA8-4045-B224-A7F60AB8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04310">
              <a:off x="9069318" y="2239022"/>
              <a:ext cx="914400" cy="914400"/>
            </a:xfrm>
            <a:prstGeom prst="rect">
              <a:avLst/>
            </a:prstGeom>
          </p:spPr>
        </p:pic>
      </p:grpSp>
      <p:sp>
        <p:nvSpPr>
          <p:cNvPr id="29" name="제목 1">
            <a:extLst>
              <a:ext uri="{FF2B5EF4-FFF2-40B4-BE49-F238E27FC236}">
                <a16:creationId xmlns="" xmlns:a16="http://schemas.microsoft.com/office/drawing/2014/main" id="{E64B3D76-6BA4-4ABF-9AB4-5F64C9EB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43"/>
            <a:ext cx="12192000" cy="105392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 Architecture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80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09"/>
    </mc:Choice>
    <mc:Fallback xmlns="">
      <p:transition spd="slow" advTm="343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BFE6A107-0A94-4C6F-B6B1-6931E5D013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6031" y="1120502"/>
          <a:ext cx="11519938" cy="4529863"/>
        </p:xfrm>
        <a:graphic>
          <a:graphicData uri="http://schemas.openxmlformats.org/drawingml/2006/table">
            <a:tbl>
              <a:tblPr/>
              <a:tblGrid>
                <a:gridCol w="154761">
                  <a:extLst>
                    <a:ext uri="{9D8B030D-6E8A-4147-A177-3AD203B41FA5}">
                      <a16:colId xmlns:a16="http://schemas.microsoft.com/office/drawing/2014/main" xmlns="" val="3583912419"/>
                    </a:ext>
                  </a:extLst>
                </a:gridCol>
                <a:gridCol w="2524522">
                  <a:extLst>
                    <a:ext uri="{9D8B030D-6E8A-4147-A177-3AD203B41FA5}">
                      <a16:colId xmlns:a16="http://schemas.microsoft.com/office/drawing/2014/main" xmlns="" val="307027540"/>
                    </a:ext>
                  </a:extLst>
                </a:gridCol>
                <a:gridCol w="909215">
                  <a:extLst>
                    <a:ext uri="{9D8B030D-6E8A-4147-A177-3AD203B41FA5}">
                      <a16:colId xmlns:a16="http://schemas.microsoft.com/office/drawing/2014/main" xmlns="" val="319648252"/>
                    </a:ext>
                  </a:extLst>
                </a:gridCol>
                <a:gridCol w="909215">
                  <a:extLst>
                    <a:ext uri="{9D8B030D-6E8A-4147-A177-3AD203B41FA5}">
                      <a16:colId xmlns:a16="http://schemas.microsoft.com/office/drawing/2014/main" xmlns="" val="915140339"/>
                    </a:ext>
                  </a:extLst>
                </a:gridCol>
                <a:gridCol w="909215">
                  <a:extLst>
                    <a:ext uri="{9D8B030D-6E8A-4147-A177-3AD203B41FA5}">
                      <a16:colId xmlns:a16="http://schemas.microsoft.com/office/drawing/2014/main" xmlns="" val="2600290493"/>
                    </a:ext>
                  </a:extLst>
                </a:gridCol>
                <a:gridCol w="909215">
                  <a:extLst>
                    <a:ext uri="{9D8B030D-6E8A-4147-A177-3AD203B41FA5}">
                      <a16:colId xmlns:a16="http://schemas.microsoft.com/office/drawing/2014/main" xmlns="" val="1587055970"/>
                    </a:ext>
                  </a:extLst>
                </a:gridCol>
                <a:gridCol w="889870">
                  <a:extLst>
                    <a:ext uri="{9D8B030D-6E8A-4147-A177-3AD203B41FA5}">
                      <a16:colId xmlns:a16="http://schemas.microsoft.com/office/drawing/2014/main" xmlns="" val="2314547549"/>
                    </a:ext>
                  </a:extLst>
                </a:gridCol>
                <a:gridCol w="222467">
                  <a:extLst>
                    <a:ext uri="{9D8B030D-6E8A-4147-A177-3AD203B41FA5}">
                      <a16:colId xmlns:a16="http://schemas.microsoft.com/office/drawing/2014/main" xmlns="" val="14847148"/>
                    </a:ext>
                  </a:extLst>
                </a:gridCol>
                <a:gridCol w="183777">
                  <a:extLst>
                    <a:ext uri="{9D8B030D-6E8A-4147-A177-3AD203B41FA5}">
                      <a16:colId xmlns:a16="http://schemas.microsoft.com/office/drawing/2014/main" xmlns="" val="3765949888"/>
                    </a:ext>
                  </a:extLst>
                </a:gridCol>
                <a:gridCol w="183777">
                  <a:extLst>
                    <a:ext uri="{9D8B030D-6E8A-4147-A177-3AD203B41FA5}">
                      <a16:colId xmlns:a16="http://schemas.microsoft.com/office/drawing/2014/main" xmlns="" val="313308240"/>
                    </a:ext>
                  </a:extLst>
                </a:gridCol>
                <a:gridCol w="183777">
                  <a:extLst>
                    <a:ext uri="{9D8B030D-6E8A-4147-A177-3AD203B41FA5}">
                      <a16:colId xmlns:a16="http://schemas.microsoft.com/office/drawing/2014/main" xmlns="" val="1558679239"/>
                    </a:ext>
                  </a:extLst>
                </a:gridCol>
                <a:gridCol w="183777">
                  <a:extLst>
                    <a:ext uri="{9D8B030D-6E8A-4147-A177-3AD203B41FA5}">
                      <a16:colId xmlns:a16="http://schemas.microsoft.com/office/drawing/2014/main" xmlns="" val="2247288802"/>
                    </a:ext>
                  </a:extLst>
                </a:gridCol>
                <a:gridCol w="183777">
                  <a:extLst>
                    <a:ext uri="{9D8B030D-6E8A-4147-A177-3AD203B41FA5}">
                      <a16:colId xmlns:a16="http://schemas.microsoft.com/office/drawing/2014/main" xmlns="" val="1609931593"/>
                    </a:ext>
                  </a:extLst>
                </a:gridCol>
                <a:gridCol w="183777">
                  <a:extLst>
                    <a:ext uri="{9D8B030D-6E8A-4147-A177-3AD203B41FA5}">
                      <a16:colId xmlns:a16="http://schemas.microsoft.com/office/drawing/2014/main" xmlns="" val="3758667733"/>
                    </a:ext>
                  </a:extLst>
                </a:gridCol>
                <a:gridCol w="183777">
                  <a:extLst>
                    <a:ext uri="{9D8B030D-6E8A-4147-A177-3AD203B41FA5}">
                      <a16:colId xmlns:a16="http://schemas.microsoft.com/office/drawing/2014/main" xmlns="" val="1177646769"/>
                    </a:ext>
                  </a:extLst>
                </a:gridCol>
                <a:gridCol w="183777">
                  <a:extLst>
                    <a:ext uri="{9D8B030D-6E8A-4147-A177-3AD203B41FA5}">
                      <a16:colId xmlns:a16="http://schemas.microsoft.com/office/drawing/2014/main" xmlns="" val="1238685531"/>
                    </a:ext>
                  </a:extLst>
                </a:gridCol>
                <a:gridCol w="183777">
                  <a:extLst>
                    <a:ext uri="{9D8B030D-6E8A-4147-A177-3AD203B41FA5}">
                      <a16:colId xmlns:a16="http://schemas.microsoft.com/office/drawing/2014/main" xmlns="" val="1131227029"/>
                    </a:ext>
                  </a:extLst>
                </a:gridCol>
                <a:gridCol w="183777">
                  <a:extLst>
                    <a:ext uri="{9D8B030D-6E8A-4147-A177-3AD203B41FA5}">
                      <a16:colId xmlns:a16="http://schemas.microsoft.com/office/drawing/2014/main" xmlns="" val="2487471295"/>
                    </a:ext>
                  </a:extLst>
                </a:gridCol>
                <a:gridCol w="222467">
                  <a:extLst>
                    <a:ext uri="{9D8B030D-6E8A-4147-A177-3AD203B41FA5}">
                      <a16:colId xmlns:a16="http://schemas.microsoft.com/office/drawing/2014/main" xmlns="" val="3638900043"/>
                    </a:ext>
                  </a:extLst>
                </a:gridCol>
                <a:gridCol w="232140">
                  <a:extLst>
                    <a:ext uri="{9D8B030D-6E8A-4147-A177-3AD203B41FA5}">
                      <a16:colId xmlns:a16="http://schemas.microsoft.com/office/drawing/2014/main" xmlns="" val="1285980889"/>
                    </a:ext>
                  </a:extLst>
                </a:gridCol>
                <a:gridCol w="183777">
                  <a:extLst>
                    <a:ext uri="{9D8B030D-6E8A-4147-A177-3AD203B41FA5}">
                      <a16:colId xmlns:a16="http://schemas.microsoft.com/office/drawing/2014/main" xmlns="" val="25960351"/>
                    </a:ext>
                  </a:extLst>
                </a:gridCol>
                <a:gridCol w="270830">
                  <a:extLst>
                    <a:ext uri="{9D8B030D-6E8A-4147-A177-3AD203B41FA5}">
                      <a16:colId xmlns:a16="http://schemas.microsoft.com/office/drawing/2014/main" xmlns="" val="4070111197"/>
                    </a:ext>
                  </a:extLst>
                </a:gridCol>
                <a:gridCol w="183777">
                  <a:extLst>
                    <a:ext uri="{9D8B030D-6E8A-4147-A177-3AD203B41FA5}">
                      <a16:colId xmlns:a16="http://schemas.microsoft.com/office/drawing/2014/main" xmlns="" val="634535644"/>
                    </a:ext>
                  </a:extLst>
                </a:gridCol>
                <a:gridCol w="183777">
                  <a:extLst>
                    <a:ext uri="{9D8B030D-6E8A-4147-A177-3AD203B41FA5}">
                      <a16:colId xmlns:a16="http://schemas.microsoft.com/office/drawing/2014/main" xmlns="" val="3964135266"/>
                    </a:ext>
                  </a:extLst>
                </a:gridCol>
                <a:gridCol w="241812">
                  <a:extLst>
                    <a:ext uri="{9D8B030D-6E8A-4147-A177-3AD203B41FA5}">
                      <a16:colId xmlns:a16="http://schemas.microsoft.com/office/drawing/2014/main" xmlns="" val="3832153594"/>
                    </a:ext>
                  </a:extLst>
                </a:gridCol>
                <a:gridCol w="183777">
                  <a:extLst>
                    <a:ext uri="{9D8B030D-6E8A-4147-A177-3AD203B41FA5}">
                      <a16:colId xmlns:a16="http://schemas.microsoft.com/office/drawing/2014/main" xmlns="" val="3068486640"/>
                    </a:ext>
                  </a:extLst>
                </a:gridCol>
                <a:gridCol w="148703">
                  <a:extLst>
                    <a:ext uri="{9D8B030D-6E8A-4147-A177-3AD203B41FA5}">
                      <a16:colId xmlns:a16="http://schemas.microsoft.com/office/drawing/2014/main" xmlns="" val="54528357"/>
                    </a:ext>
                  </a:extLst>
                </a:gridCol>
                <a:gridCol w="35074">
                  <a:extLst>
                    <a:ext uri="{9D8B030D-6E8A-4147-A177-3AD203B41FA5}">
                      <a16:colId xmlns:a16="http://schemas.microsoft.com/office/drawing/2014/main" xmlns="" val="3877988976"/>
                    </a:ext>
                  </a:extLst>
                </a:gridCol>
                <a:gridCol w="183777">
                  <a:extLst>
                    <a:ext uri="{9D8B030D-6E8A-4147-A177-3AD203B41FA5}">
                      <a16:colId xmlns:a16="http://schemas.microsoft.com/office/drawing/2014/main" xmlns="" val="944655599"/>
                    </a:ext>
                  </a:extLst>
                </a:gridCol>
                <a:gridCol w="183777">
                  <a:extLst>
                    <a:ext uri="{9D8B030D-6E8A-4147-A177-3AD203B41FA5}">
                      <a16:colId xmlns:a16="http://schemas.microsoft.com/office/drawing/2014/main" xmlns="" val="3296576806"/>
                    </a:ext>
                  </a:extLst>
                </a:gridCol>
              </a:tblGrid>
              <a:tr h="58035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4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3200" b="1" i="0" u="none" strike="noStrike" dirty="0">
                        <a:solidFill>
                          <a:srgbClr val="73577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3200" b="1" i="0" u="none" strike="noStrike" dirty="0">
                        <a:solidFill>
                          <a:srgbClr val="73577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3200" b="1" i="0" u="none" strike="noStrike">
                        <a:solidFill>
                          <a:srgbClr val="73577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3200" b="1" i="0" u="none" strike="noStrike">
                        <a:solidFill>
                          <a:srgbClr val="73577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3200" b="1" i="0" u="none" strike="noStrike">
                        <a:solidFill>
                          <a:srgbClr val="73577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7086877"/>
                  </a:ext>
                </a:extLst>
              </a:tr>
              <a:tr h="28340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1" u="none" strike="noStrike" dirty="0">
                        <a:solidFill>
                          <a:srgbClr val="73577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1" u="none" strike="noStrike">
                        <a:solidFill>
                          <a:srgbClr val="73577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1" u="none" strike="noStrike">
                        <a:solidFill>
                          <a:srgbClr val="73577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1" u="none" strike="noStrike">
                        <a:solidFill>
                          <a:srgbClr val="73577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1" u="none" strike="noStrike">
                        <a:solidFill>
                          <a:srgbClr val="73577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기간 강조 표시</a:t>
                      </a:r>
                      <a:r>
                        <a:rPr lang="en-US" altLang="ko-KR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Planned period</a:t>
                      </a:r>
                    </a:p>
                  </a:txBody>
                  <a:tcPr marL="100173" marR="100173" marT="50087" marB="50087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 starting date</a:t>
                      </a:r>
                    </a:p>
                  </a:txBody>
                  <a:tcPr marL="100173" marR="100173" marT="50087" marB="50087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completion rate</a:t>
                      </a:r>
                    </a:p>
                  </a:txBody>
                  <a:tcPr marL="100173" marR="100173" marT="50087" marB="50087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1470643"/>
                  </a:ext>
                </a:extLst>
              </a:tr>
              <a:tr h="283404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</a:t>
                      </a:r>
                    </a:p>
                  </a:txBody>
                  <a:tcPr marL="100173" marR="100173" marT="50087" marB="5008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actual(overdue)</a:t>
                      </a:r>
                    </a:p>
                  </a:txBody>
                  <a:tcPr marL="100173" marR="100173" marT="50087" marB="50087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 completion(overdue)</a:t>
                      </a:r>
                    </a:p>
                  </a:txBody>
                  <a:tcPr marL="100173" marR="100173" marT="50087" marB="50087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7523259"/>
                  </a:ext>
                </a:extLst>
              </a:tr>
              <a:tr h="17410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</a:p>
                  </a:txBody>
                  <a:tcPr marL="100173" marR="100173" marT="50087" marB="50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Planned</a:t>
                      </a:r>
                      <a:br>
                        <a:rPr lang="en-US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Starting 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</a:t>
                      </a:r>
                    </a:p>
                  </a:txBody>
                  <a:tcPr marL="100173" marR="100173" marT="50087" marB="50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Planned </a:t>
                      </a:r>
                      <a:br>
                        <a:rPr lang="en-US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</a:t>
                      </a:r>
                    </a:p>
                  </a:txBody>
                  <a:tcPr marL="100173" marR="100173" marT="50087" marB="50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</a:t>
                      </a:r>
                      <a:br>
                        <a:rPr lang="en-US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Starting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</a:t>
                      </a:r>
                    </a:p>
                  </a:txBody>
                  <a:tcPr marL="100173" marR="100173" marT="50087" marB="50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 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</a:t>
                      </a:r>
                    </a:p>
                  </a:txBody>
                  <a:tcPr marL="100173" marR="100173" marT="50087" marB="50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Completion Rate</a:t>
                      </a:r>
                    </a:p>
                  </a:txBody>
                  <a:tcPr marL="100173" marR="100173" marT="50087" marB="5008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Sep</a:t>
                      </a:r>
                    </a:p>
                  </a:txBody>
                  <a:tcPr marL="100173" marR="100173" marT="50087" marB="5008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F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Oct</a:t>
                      </a:r>
                    </a:p>
                  </a:txBody>
                  <a:tcPr marL="100173" marR="100173" marT="50087" marB="5008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D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Nov</a:t>
                      </a:r>
                    </a:p>
                  </a:txBody>
                  <a:tcPr marL="100173" marR="100173" marT="50087" marB="5008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2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</a:t>
                      </a: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0670005"/>
                  </a:ext>
                </a:extLst>
              </a:tr>
              <a:tr h="15234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37" marR="4837" marT="4837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287469"/>
                  </a:ext>
                </a:extLst>
              </a:tr>
              <a:tr h="19828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Meeting with Mentor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6390048"/>
                  </a:ext>
                </a:extLst>
              </a:tr>
              <a:tr h="19828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Paper 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9030543"/>
                  </a:ext>
                </a:extLst>
              </a:tr>
              <a:tr h="19828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Presentation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9081180"/>
                  </a:ext>
                </a:extLst>
              </a:tr>
              <a:tr h="19828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Design Demo game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228314"/>
                  </a:ext>
                </a:extLst>
              </a:tr>
              <a:tr h="19828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Design Contraction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2827936"/>
                  </a:ext>
                </a:extLst>
              </a:tr>
              <a:tr h="19828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Implementing demo games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2583967"/>
                  </a:ext>
                </a:extLst>
              </a:tr>
              <a:tr h="19828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Implementing System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7405973"/>
                  </a:ext>
                </a:extLst>
              </a:tr>
              <a:tr h="19828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Implementing Server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6564723"/>
                  </a:ext>
                </a:extLst>
              </a:tr>
              <a:tr h="19828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Implementing Private Blockchain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737552"/>
                  </a:ext>
                </a:extLst>
              </a:tr>
              <a:tr h="19828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Implementing DB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5234435"/>
                  </a:ext>
                </a:extLst>
              </a:tr>
              <a:tr h="19828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Extracting Log Data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1017864"/>
                  </a:ext>
                </a:extLst>
              </a:tr>
              <a:tr h="19828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Distributing Log Data with Block Chain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4991098"/>
                  </a:ext>
                </a:extLst>
              </a:tr>
              <a:tr h="19828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Testing Demo game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5039671"/>
                  </a:ext>
                </a:extLst>
              </a:tr>
              <a:tr h="19828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Testing Whole System</a:t>
                      </a: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37" marR="4837" marT="48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01554418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C983A695-EDC2-43D5-8633-1D17793B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43"/>
            <a:ext cx="12192000" cy="105392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 Project Plan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0"/>
    </mc:Choice>
    <mc:Fallback xmlns="">
      <p:transition spd="slow" advTm="16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2.3|0.4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325</Words>
  <Application>Microsoft Office PowerPoint</Application>
  <PresentationFormat>와이드스크린</PresentationFormat>
  <Paragraphs>198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HY수평선B</vt:lpstr>
      <vt:lpstr>맑은 고딕</vt:lpstr>
      <vt:lpstr>Arial</vt:lpstr>
      <vt:lpstr>Calibri</vt:lpstr>
      <vt:lpstr>Office 테마</vt:lpstr>
      <vt:lpstr>Requirements</vt:lpstr>
      <vt:lpstr>PowerPoint 프레젠테이션</vt:lpstr>
      <vt:lpstr>PowerPoint 프레젠테이션</vt:lpstr>
      <vt:lpstr>PowerPoint 프레젠테이션</vt:lpstr>
      <vt:lpstr>PowerPoint 프레젠테이션</vt:lpstr>
      <vt:lpstr> Architecture</vt:lpstr>
      <vt:lpstr> Project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정 재훈</dc:creator>
  <cp:lastModifiedBy>정 재훈</cp:lastModifiedBy>
  <cp:revision>8</cp:revision>
  <dcterms:created xsi:type="dcterms:W3CDTF">2018-09-19T10:31:41Z</dcterms:created>
  <dcterms:modified xsi:type="dcterms:W3CDTF">2018-09-19T11:48:19Z</dcterms:modified>
</cp:coreProperties>
</file>