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sldIdLst>
    <p:sldId id="256" r:id="rId3"/>
    <p:sldId id="266" r:id="rId4"/>
    <p:sldId id="269" r:id="rId5"/>
    <p:sldId id="270" r:id="rId6"/>
    <p:sldId id="271" r:id="rId7"/>
    <p:sldId id="257" r:id="rId8"/>
    <p:sldId id="273" r:id="rId9"/>
    <p:sldId id="268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00" autoAdjust="0"/>
  </p:normalViewPr>
  <p:slideViewPr>
    <p:cSldViewPr snapToGrid="0">
      <p:cViewPr varScale="1">
        <p:scale>
          <a:sx n="60" d="100"/>
          <a:sy n="60" d="100"/>
        </p:scale>
        <p:origin x="15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66AE6-A1A8-4034-A9AC-F4B2D1A8E370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2345BD6-7247-4881-BFEC-8E7DC15D4BCB}">
      <dgm:prSet/>
      <dgm:spPr/>
      <dgm:t>
        <a:bodyPr/>
        <a:lstStyle/>
        <a:p>
          <a:r>
            <a:rPr lang="en-US" dirty="0" smtClean="0"/>
            <a:t>Story Board</a:t>
          </a:r>
          <a:endParaRPr lang="en-US" dirty="0"/>
        </a:p>
      </dgm:t>
    </dgm:pt>
    <dgm:pt modelId="{3B2304F2-33AD-4BA6-84D5-DCCF0F052062}" type="parTrans" cxnId="{15D102AD-C671-4CF0-9889-CB991C1C6A3C}">
      <dgm:prSet/>
      <dgm:spPr/>
      <dgm:t>
        <a:bodyPr/>
        <a:lstStyle/>
        <a:p>
          <a:endParaRPr lang="en-US"/>
        </a:p>
      </dgm:t>
    </dgm:pt>
    <dgm:pt modelId="{4E65303A-99B1-4550-9F99-E9570E3F73EC}" type="sibTrans" cxnId="{15D102AD-C671-4CF0-9889-CB991C1C6A3C}">
      <dgm:prSet/>
      <dgm:spPr/>
      <dgm:t>
        <a:bodyPr/>
        <a:lstStyle/>
        <a:p>
          <a:endParaRPr lang="en-US"/>
        </a:p>
      </dgm:t>
    </dgm:pt>
    <dgm:pt modelId="{CEA8DE58-BA00-4A40-AA13-A9DD2DCF68C7}">
      <dgm:prSet/>
      <dgm:spPr/>
      <dgm:t>
        <a:bodyPr/>
        <a:lstStyle/>
        <a:p>
          <a:r>
            <a:rPr lang="en-US" dirty="0" smtClean="0"/>
            <a:t>Project Plan</a:t>
          </a:r>
          <a:endParaRPr lang="en-US" dirty="0"/>
        </a:p>
      </dgm:t>
    </dgm:pt>
    <dgm:pt modelId="{74951355-9CD2-4942-B38F-05B98FAFD054}" type="parTrans" cxnId="{209FFCC6-15A8-4E2A-8837-B3CAC9C9FAF4}">
      <dgm:prSet/>
      <dgm:spPr/>
      <dgm:t>
        <a:bodyPr/>
        <a:lstStyle/>
        <a:p>
          <a:endParaRPr lang="en-US"/>
        </a:p>
      </dgm:t>
    </dgm:pt>
    <dgm:pt modelId="{61E8AC7C-8E23-4174-AFDF-0A5A2E352791}" type="sibTrans" cxnId="{209FFCC6-15A8-4E2A-8837-B3CAC9C9FAF4}">
      <dgm:prSet/>
      <dgm:spPr/>
      <dgm:t>
        <a:bodyPr/>
        <a:lstStyle/>
        <a:p>
          <a:endParaRPr lang="en-US"/>
        </a:p>
      </dgm:t>
    </dgm:pt>
    <dgm:pt modelId="{76B84F6F-3C90-4095-8215-5EAEBE8C0C7B}">
      <dgm:prSet/>
      <dgm:spPr/>
      <dgm:t>
        <a:bodyPr/>
        <a:lstStyle/>
        <a:p>
          <a:r>
            <a:rPr lang="en-US" dirty="0" smtClean="0"/>
            <a:t>Why </a:t>
          </a:r>
          <a:r>
            <a:rPr lang="en-US" dirty="0" err="1" smtClean="0"/>
            <a:t>BlockChain</a:t>
          </a:r>
          <a:endParaRPr lang="en-US" dirty="0"/>
        </a:p>
      </dgm:t>
    </dgm:pt>
    <dgm:pt modelId="{FFF61C90-14A0-4EF7-A3DE-9E112ACD6E5F}" type="sibTrans" cxnId="{3845AED1-E002-494F-B9A1-FEF8F38482A3}">
      <dgm:prSet/>
      <dgm:spPr/>
      <dgm:t>
        <a:bodyPr/>
        <a:lstStyle/>
        <a:p>
          <a:endParaRPr lang="en-US"/>
        </a:p>
      </dgm:t>
    </dgm:pt>
    <dgm:pt modelId="{869A60CB-CC0E-4704-9321-D1F83D7E1C9B}" type="parTrans" cxnId="{3845AED1-E002-494F-B9A1-FEF8F38482A3}">
      <dgm:prSet/>
      <dgm:spPr/>
      <dgm:t>
        <a:bodyPr/>
        <a:lstStyle/>
        <a:p>
          <a:endParaRPr lang="en-US"/>
        </a:p>
      </dgm:t>
    </dgm:pt>
    <dgm:pt modelId="{5E5F4563-1887-4207-8FFE-007A8D96705E}">
      <dgm:prSet/>
      <dgm:spPr/>
      <dgm:t>
        <a:bodyPr/>
        <a:lstStyle/>
        <a:p>
          <a:r>
            <a:rPr lang="en-US" dirty="0" smtClean="0"/>
            <a:t>Roles</a:t>
          </a:r>
          <a:endParaRPr lang="en-US" dirty="0"/>
        </a:p>
      </dgm:t>
    </dgm:pt>
    <dgm:pt modelId="{DB3B64F3-FFAF-4298-A9DB-C4B3CB00EAC6}" type="parTrans" cxnId="{2C7FD435-3530-4306-B4C0-FD912BD4DB9F}">
      <dgm:prSet/>
      <dgm:spPr/>
      <dgm:t>
        <a:bodyPr/>
        <a:lstStyle/>
        <a:p>
          <a:pPr latinLnBrk="1"/>
          <a:endParaRPr lang="ko-KR" altLang="en-US"/>
        </a:p>
      </dgm:t>
    </dgm:pt>
    <dgm:pt modelId="{67430E00-ED61-4089-8518-BD13665F413B}" type="sibTrans" cxnId="{2C7FD435-3530-4306-B4C0-FD912BD4DB9F}">
      <dgm:prSet/>
      <dgm:spPr/>
      <dgm:t>
        <a:bodyPr/>
        <a:lstStyle/>
        <a:p>
          <a:pPr latinLnBrk="1"/>
          <a:endParaRPr lang="ko-KR" altLang="en-US"/>
        </a:p>
      </dgm:t>
    </dgm:pt>
    <dgm:pt modelId="{0615294D-2897-4800-B5C9-80965CD00CB3}" type="pres">
      <dgm:prSet presAssocID="{A3966AE6-A1A8-4034-A9AC-F4B2D1A8E3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C97D9E-DA41-4982-BF9B-827C5366E2EB}" type="pres">
      <dgm:prSet presAssocID="{76B84F6F-3C90-4095-8215-5EAEBE8C0C7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A68533-DC07-4CB3-BDE8-7A556292A1E0}" type="pres">
      <dgm:prSet presAssocID="{FFF61C90-14A0-4EF7-A3DE-9E112ACD6E5F}" presName="spacer" presStyleCnt="0"/>
      <dgm:spPr/>
    </dgm:pt>
    <dgm:pt modelId="{0EE378F0-048F-44A4-9E09-A04AD2B65DE8}" type="pres">
      <dgm:prSet presAssocID="{22345BD6-7247-4881-BFEC-8E7DC15D4BC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7515E2-2448-4B0D-AD69-594BD35D58E7}" type="pres">
      <dgm:prSet presAssocID="{4E65303A-99B1-4550-9F99-E9570E3F73EC}" presName="spacer" presStyleCnt="0"/>
      <dgm:spPr/>
    </dgm:pt>
    <dgm:pt modelId="{0C352A70-F643-42B8-BC14-13FC4FB51C3F}" type="pres">
      <dgm:prSet presAssocID="{5E5F4563-1887-4207-8FFE-007A8D96705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989F0-DA05-4486-8589-A8F16F5FAC46}" type="pres">
      <dgm:prSet presAssocID="{67430E00-ED61-4089-8518-BD13665F413B}" presName="spacer" presStyleCnt="0"/>
      <dgm:spPr/>
    </dgm:pt>
    <dgm:pt modelId="{EA6859AC-B37C-4B89-B891-7CA3B02FE56C}" type="pres">
      <dgm:prSet presAssocID="{CEA8DE58-BA00-4A40-AA13-A9DD2DCF68C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C7FD435-3530-4306-B4C0-FD912BD4DB9F}" srcId="{A3966AE6-A1A8-4034-A9AC-F4B2D1A8E370}" destId="{5E5F4563-1887-4207-8FFE-007A8D96705E}" srcOrd="2" destOrd="0" parTransId="{DB3B64F3-FFAF-4298-A9DB-C4B3CB00EAC6}" sibTransId="{67430E00-ED61-4089-8518-BD13665F413B}"/>
    <dgm:cxn modelId="{15D102AD-C671-4CF0-9889-CB991C1C6A3C}" srcId="{A3966AE6-A1A8-4034-A9AC-F4B2D1A8E370}" destId="{22345BD6-7247-4881-BFEC-8E7DC15D4BCB}" srcOrd="1" destOrd="0" parTransId="{3B2304F2-33AD-4BA6-84D5-DCCF0F052062}" sibTransId="{4E65303A-99B1-4550-9F99-E9570E3F73EC}"/>
    <dgm:cxn modelId="{3845AED1-E002-494F-B9A1-FEF8F38482A3}" srcId="{A3966AE6-A1A8-4034-A9AC-F4B2D1A8E370}" destId="{76B84F6F-3C90-4095-8215-5EAEBE8C0C7B}" srcOrd="0" destOrd="0" parTransId="{869A60CB-CC0E-4704-9321-D1F83D7E1C9B}" sibTransId="{FFF61C90-14A0-4EF7-A3DE-9E112ACD6E5F}"/>
    <dgm:cxn modelId="{F6A02C44-2F6B-4A30-9A54-A3E2472354C8}" type="presOf" srcId="{22345BD6-7247-4881-BFEC-8E7DC15D4BCB}" destId="{0EE378F0-048F-44A4-9E09-A04AD2B65DE8}" srcOrd="0" destOrd="0" presId="urn:microsoft.com/office/officeart/2005/8/layout/vList2"/>
    <dgm:cxn modelId="{B32D07D4-5321-4188-BA07-F7D9F5D58022}" type="presOf" srcId="{76B84F6F-3C90-4095-8215-5EAEBE8C0C7B}" destId="{79C97D9E-DA41-4982-BF9B-827C5366E2EB}" srcOrd="0" destOrd="0" presId="urn:microsoft.com/office/officeart/2005/8/layout/vList2"/>
    <dgm:cxn modelId="{83890058-92B3-4A08-834D-CD024DDE9D6B}" type="presOf" srcId="{CEA8DE58-BA00-4A40-AA13-A9DD2DCF68C7}" destId="{EA6859AC-B37C-4B89-B891-7CA3B02FE56C}" srcOrd="0" destOrd="0" presId="urn:microsoft.com/office/officeart/2005/8/layout/vList2"/>
    <dgm:cxn modelId="{209FFCC6-15A8-4E2A-8837-B3CAC9C9FAF4}" srcId="{A3966AE6-A1A8-4034-A9AC-F4B2D1A8E370}" destId="{CEA8DE58-BA00-4A40-AA13-A9DD2DCF68C7}" srcOrd="3" destOrd="0" parTransId="{74951355-9CD2-4942-B38F-05B98FAFD054}" sibTransId="{61E8AC7C-8E23-4174-AFDF-0A5A2E352791}"/>
    <dgm:cxn modelId="{510A3F8F-0605-4EA5-8169-9663A2CCE86E}" type="presOf" srcId="{5E5F4563-1887-4207-8FFE-007A8D96705E}" destId="{0C352A70-F643-42B8-BC14-13FC4FB51C3F}" srcOrd="0" destOrd="0" presId="urn:microsoft.com/office/officeart/2005/8/layout/vList2"/>
    <dgm:cxn modelId="{7FBB94DD-E3E1-4453-A0AC-2632B07A7197}" type="presOf" srcId="{A3966AE6-A1A8-4034-A9AC-F4B2D1A8E370}" destId="{0615294D-2897-4800-B5C9-80965CD00CB3}" srcOrd="0" destOrd="0" presId="urn:microsoft.com/office/officeart/2005/8/layout/vList2"/>
    <dgm:cxn modelId="{B82828F0-EA98-40EC-AE98-047784725B71}" type="presParOf" srcId="{0615294D-2897-4800-B5C9-80965CD00CB3}" destId="{79C97D9E-DA41-4982-BF9B-827C5366E2EB}" srcOrd="0" destOrd="0" presId="urn:microsoft.com/office/officeart/2005/8/layout/vList2"/>
    <dgm:cxn modelId="{D63D7B94-D4BD-43E8-AA7A-64B3C7F25FA3}" type="presParOf" srcId="{0615294D-2897-4800-B5C9-80965CD00CB3}" destId="{6FA68533-DC07-4CB3-BDE8-7A556292A1E0}" srcOrd="1" destOrd="0" presId="urn:microsoft.com/office/officeart/2005/8/layout/vList2"/>
    <dgm:cxn modelId="{D26A5DC1-C16D-4904-93BA-E326BC49107D}" type="presParOf" srcId="{0615294D-2897-4800-B5C9-80965CD00CB3}" destId="{0EE378F0-048F-44A4-9E09-A04AD2B65DE8}" srcOrd="2" destOrd="0" presId="urn:microsoft.com/office/officeart/2005/8/layout/vList2"/>
    <dgm:cxn modelId="{87D5CB71-414C-4F9C-85A7-79BEB4E714A3}" type="presParOf" srcId="{0615294D-2897-4800-B5C9-80965CD00CB3}" destId="{8F7515E2-2448-4B0D-AD69-594BD35D58E7}" srcOrd="3" destOrd="0" presId="urn:microsoft.com/office/officeart/2005/8/layout/vList2"/>
    <dgm:cxn modelId="{80E08C30-9CD9-4F72-B7DF-2F69DF521B91}" type="presParOf" srcId="{0615294D-2897-4800-B5C9-80965CD00CB3}" destId="{0C352A70-F643-42B8-BC14-13FC4FB51C3F}" srcOrd="4" destOrd="0" presId="urn:microsoft.com/office/officeart/2005/8/layout/vList2"/>
    <dgm:cxn modelId="{761AB951-5073-4EB6-A7B0-58E0B63C5B80}" type="presParOf" srcId="{0615294D-2897-4800-B5C9-80965CD00CB3}" destId="{9C1989F0-DA05-4486-8589-A8F16F5FAC46}" srcOrd="5" destOrd="0" presId="urn:microsoft.com/office/officeart/2005/8/layout/vList2"/>
    <dgm:cxn modelId="{EC8DDD68-909D-437E-9CF1-5B5E503DD348}" type="presParOf" srcId="{0615294D-2897-4800-B5C9-80965CD00CB3}" destId="{EA6859AC-B37C-4B89-B891-7CA3B02FE5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97D9E-DA41-4982-BF9B-827C5366E2EB}">
      <dsp:nvSpPr>
        <dsp:cNvPr id="0" name=""/>
        <dsp:cNvSpPr/>
      </dsp:nvSpPr>
      <dsp:spPr>
        <a:xfrm>
          <a:off x="0" y="4372"/>
          <a:ext cx="6492875" cy="11920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Why </a:t>
          </a:r>
          <a:r>
            <a:rPr lang="en-US" sz="3800" kern="1200" dirty="0" err="1" smtClean="0"/>
            <a:t>BlockChain</a:t>
          </a:r>
          <a:endParaRPr lang="en-US" sz="3800" kern="1200" dirty="0"/>
        </a:p>
      </dsp:txBody>
      <dsp:txXfrm>
        <a:off x="58193" y="62565"/>
        <a:ext cx="6376489" cy="1075697"/>
      </dsp:txXfrm>
    </dsp:sp>
    <dsp:sp modelId="{0EE378F0-048F-44A4-9E09-A04AD2B65DE8}">
      <dsp:nvSpPr>
        <dsp:cNvPr id="0" name=""/>
        <dsp:cNvSpPr/>
      </dsp:nvSpPr>
      <dsp:spPr>
        <a:xfrm>
          <a:off x="0" y="1305896"/>
          <a:ext cx="6492875" cy="11920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Story Board</a:t>
          </a:r>
          <a:endParaRPr lang="en-US" sz="3800" kern="1200" dirty="0"/>
        </a:p>
      </dsp:txBody>
      <dsp:txXfrm>
        <a:off x="58193" y="1364089"/>
        <a:ext cx="6376489" cy="1075697"/>
      </dsp:txXfrm>
    </dsp:sp>
    <dsp:sp modelId="{0C352A70-F643-42B8-BC14-13FC4FB51C3F}">
      <dsp:nvSpPr>
        <dsp:cNvPr id="0" name=""/>
        <dsp:cNvSpPr/>
      </dsp:nvSpPr>
      <dsp:spPr>
        <a:xfrm>
          <a:off x="0" y="2607419"/>
          <a:ext cx="6492875" cy="11920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Roles</a:t>
          </a:r>
          <a:endParaRPr lang="en-US" sz="3800" kern="1200" dirty="0"/>
        </a:p>
      </dsp:txBody>
      <dsp:txXfrm>
        <a:off x="58193" y="2665612"/>
        <a:ext cx="6376489" cy="1075697"/>
      </dsp:txXfrm>
    </dsp:sp>
    <dsp:sp modelId="{EA6859AC-B37C-4B89-B891-7CA3B02FE56C}">
      <dsp:nvSpPr>
        <dsp:cNvPr id="0" name=""/>
        <dsp:cNvSpPr/>
      </dsp:nvSpPr>
      <dsp:spPr>
        <a:xfrm>
          <a:off x="0" y="3908943"/>
          <a:ext cx="6492875" cy="11920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Project Plan</a:t>
          </a:r>
          <a:endParaRPr lang="en-US" sz="3800" kern="1200" dirty="0"/>
        </a:p>
      </dsp:txBody>
      <dsp:txXfrm>
        <a:off x="58193" y="3967136"/>
        <a:ext cx="6376489" cy="1075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8BFF2-4C41-4B7F-8102-CBA4D466F08F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4261-6578-4B7C-ABDB-A354F5DA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5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 준비 시스템 개요도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역할분담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면담사진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 초안 및 계획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분량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7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왜 블록체인을 선택했는지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프로젝트 계획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02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Story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1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7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0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5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유니티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인벤토리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 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 트랜잭션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동작 테스팅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프라이빗</a:t>
            </a:r>
            <a:r>
              <a:rPr lang="ko-KR" altLang="en-US" dirty="0"/>
              <a:t> 블록체인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트랜잭션 확인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5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14261-6578-4B7C-ABDB-A354F5DADB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0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F76DA6-8732-4532-A8EB-F0D600BC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F1896DB-C5D6-4D9B-9D27-DA3485E60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105950-103F-4591-A2C6-D186385B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D021-0EB0-4AAB-B745-40BB1E995E82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9CCE0F-FA38-4003-BDE4-27AADF53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4F2C1E4-E063-405C-90E4-58A31084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7F7268-D297-4DAF-8B07-864B15A8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D32946A-D17C-4D1B-ABEB-7223852FB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EF63726-1F6E-49B0-99FD-154F75F1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6E61-326A-4B82-BC6E-A863F2493E28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DFD35D-D6FC-4B87-BC6B-AE0C4B3E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DB7AC36-92A7-4676-A40E-1189A36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4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A5F482D-DE01-4CB2-B4DD-97E2F25C0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9982624-FD70-4207-9058-125EB32C1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EDBE016-D9CD-422F-B66F-98079B9A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F927-7447-47FB-A888-FB0DA901C7A5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D9155E-EEFB-40F8-8DEA-75EFCE94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0DC1A0-BB61-47E2-93F3-94273190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0A544F-6236-42DF-A187-D3C4FE8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EEA5256-B17E-4E4B-A243-A8FA4961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CE2B97B-524B-43EA-B146-8C330310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FF2F-B232-424E-AEAA-7D6C50AD06EE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0F89D7-CC86-47E3-95A2-27EA22BE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D092CE7-38AE-4476-BECC-32640EC3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391248-4D0D-468C-9026-33A5197E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7A330CF-A879-4EDC-A1D0-EB4EB8E7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558BC67-C3E4-44C6-848F-2203EE19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79E-DBA2-4A32-B8FA-A0BC13B9B254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137E09-0D6F-4788-9D2C-003327D3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EB13F3E-A84A-44A0-9C56-056C6D31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5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AC9BFC-B165-46AD-A040-D5655873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7035C4-9000-48CD-9C9E-7490F4706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6536E5E-31C1-45AC-A90A-868A7F2C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10ED2B-273A-404A-A1BC-74B54FC1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3D7-FEFB-4776-A0AB-174E79E4F49E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EBCE8C8-0EFF-4C97-8D7D-DD5DACAC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28C059-3C0F-4FE5-B272-FD7D56AE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8B5230-A62C-487F-8219-40285C0C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340AF47-A837-48F7-86B2-A44A137E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27D90D8-35EC-4459-958E-E53C7A53B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EFA19DB-4C92-4275-B5BD-2FC62C38C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8761C8D-DD07-42FA-A624-1B6D72BD2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BF362A8-D118-42C8-856E-B0A78309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59E4-EFA9-40E7-8690-7A7A5E4C7B41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E98EDED-B6A2-4B1D-98A0-E53FD380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C3B72BA-95B3-41A1-8D4A-2C2BC9B5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0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DA0A73-CB5A-4822-BC17-3F911437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101645A-4016-4865-B351-D7110935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F8B1-A7CA-470C-8811-DB572D53E160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D3349E3-4B40-4380-BD2E-381FFB5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7DCF6A1-B040-42B7-90E2-F2153EAC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3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C45D920-3D31-4AE1-9BEA-5240B823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444-1A93-41B2-8CC2-E8BB58513BED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E99E43C-28FB-475F-93EC-5974AC88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6679647-6C9A-40B9-95F7-3D255E7A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65718E-E07C-451C-A7F5-3CA1424D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AD3FECD-E141-4C7A-B82C-B09E5654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93BD274-E5D3-4070-8820-45C91F16E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5E26DA4-6E1A-486A-9367-34CF9EE5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6C8-F077-41CB-911D-DAE69CC95986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217D5BB-C8AE-4088-868A-30A56554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6F23A44-5369-4949-BD31-302B2FC0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0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6A817D6-CA0F-4127-9A89-CC9E6CB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C93F6CF-5073-4425-82B2-6E6114E0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E107E57-B0BD-4BE4-8489-C009254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6C40F69-1082-4AF6-8A8F-ABD2F25D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38FD-03FD-4E64-B98B-5B8F480C564D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E9E71D5-DB94-48B4-85A2-263FD4B8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BE35B7C-76BD-460F-9B05-BE063C2D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7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49783BA-8769-4B7C-8CE4-CD00E203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3EBBD03-FE6C-41BE-97B2-D5B1C089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3F8966-2B28-4644-9A91-44483FF49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FA4E-09DC-45CC-B51B-81F0DFF16D5B}" type="datetime1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2DC8B2-6E51-4DA8-9050-7D592DF5F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3A9A7B0-F1BF-4747-AA49-F9B49E2D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9399-B841-46A7-AAAE-4132A618A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23207CC6-EAA1-4BFF-A48A-DECAD89727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">
            <a:extLst>
              <a:ext uri="{FF2B5EF4-FFF2-40B4-BE49-F238E27FC236}">
                <a16:creationId xmlns="" xmlns:a16="http://schemas.microsoft.com/office/drawing/2014/main" id="{B234A3DD-923D-4166-8B19-7DD589908C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="" xmlns:a16="http://schemas.microsoft.com/office/drawing/2014/main" id="{F6ACA5AC-3C5D-4994-B40F-FC8349E4D6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60A84D-315F-4642-8F78-DB19A36A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200" dirty="0"/>
              <a:t/>
            </a:r>
            <a:br>
              <a:rPr lang="en-US" altLang="ko-KR" sz="4200" dirty="0"/>
            </a:br>
            <a:r>
              <a:rPr lang="en-US" altLang="ko-KR" sz="4200" dirty="0"/>
              <a:t>Implementation of Item Management System in Online Games using Blockchain Technology</a:t>
            </a:r>
            <a:endParaRPr lang="ko-KR" altLang="en-US" sz="42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9E37161-9CC4-42FD-97B7-955F6812F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800" dirty="0"/>
              <a:t>4</a:t>
            </a:r>
            <a:r>
              <a:rPr lang="ko-KR" altLang="en-US" sz="800" dirty="0"/>
              <a:t>조</a:t>
            </a:r>
            <a:endParaRPr lang="en-US" altLang="ko-KR" sz="800" dirty="0"/>
          </a:p>
          <a:p>
            <a:pPr algn="l"/>
            <a:r>
              <a:rPr lang="en-US" altLang="ko-KR" sz="800" dirty="0"/>
              <a:t>2014105085 </a:t>
            </a:r>
            <a:r>
              <a:rPr lang="ko-KR" altLang="en-US" sz="800" dirty="0"/>
              <a:t>정재훈</a:t>
            </a:r>
            <a:endParaRPr lang="en-US" altLang="ko-KR" sz="800" dirty="0"/>
          </a:p>
          <a:p>
            <a:pPr algn="l"/>
            <a:r>
              <a:rPr lang="en-US" altLang="ko-KR" sz="800" dirty="0"/>
              <a:t>2014105061 </a:t>
            </a:r>
            <a:r>
              <a:rPr lang="ko-KR" altLang="en-US" sz="800" dirty="0" err="1"/>
              <a:t>원응호</a:t>
            </a:r>
            <a:endParaRPr lang="en-US" altLang="ko-KR" sz="800" dirty="0"/>
          </a:p>
          <a:p>
            <a:pPr algn="l"/>
            <a:r>
              <a:rPr lang="en-US" altLang="ko-KR" sz="800" dirty="0"/>
              <a:t>2014105044 </a:t>
            </a:r>
            <a:r>
              <a:rPr lang="ko-KR" altLang="en-US" sz="800" dirty="0"/>
              <a:t>서창호</a:t>
            </a:r>
            <a:endParaRPr lang="en-US" altLang="ko-KR" sz="800" dirty="0"/>
          </a:p>
          <a:p>
            <a:pPr algn="l"/>
            <a:r>
              <a:rPr lang="en-US" altLang="ko-KR" sz="800" dirty="0"/>
              <a:t>2014105030 </a:t>
            </a:r>
            <a:r>
              <a:rPr lang="ko-KR" altLang="en-US" sz="800" dirty="0" smtClean="0"/>
              <a:t>노경환</a:t>
            </a:r>
            <a:endParaRPr lang="en-US" altLang="ko-KR" sz="800" dirty="0"/>
          </a:p>
          <a:p>
            <a:pPr algn="l"/>
            <a:endParaRPr lang="ko-KR" altLang="en-US" sz="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08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9630"/>
    </mc:Choice>
    <mc:Fallback xmlns="">
      <p:transition spd="slow" advTm="1963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42285737-90EE-47DC-AC80-8AE156B11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57BDC17-F1B3-455F-BBF1-680AA1F25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64E2FA9A-FEF7-4501-B0EB-5E45EDD217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BC38192B-B4CB-47D4-A3B1-10010247F1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96330E33-E171-4B0F-82B5-AF7230399B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332B1723-69BF-42D7-B757-0FA059E15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="" xmlns:a16="http://schemas.microsoft.com/office/drawing/2014/main" id="{F115D62D-1E96-48D1-A78D-D370A0BFB9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="" xmlns:a16="http://schemas.microsoft.com/office/drawing/2014/main" id="{91C2876A-169D-4822-A766-C00578C88B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F8C183-6B25-4189-A7B5-09A0816B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FFFFFF"/>
                </a:solidFill>
              </a:rPr>
              <a:t>Index</a:t>
            </a:r>
            <a:endParaRPr lang="ko-KR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20" name="내용 개체 틀 2">
            <a:extLst>
              <a:ext uri="{FF2B5EF4-FFF2-40B4-BE49-F238E27FC236}">
                <a16:creationId xmlns="" xmlns:a16="http://schemas.microsoft.com/office/drawing/2014/main" id="{E67E503A-F47E-4E8C-BEFA-5C55D6105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72967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9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38"/>
    </mc:Choice>
    <mc:Fallback xmlns="">
      <p:transition spd="slow" advTm="233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568750" y="1053924"/>
            <a:ext cx="5623250" cy="5804076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The </a:t>
            </a:r>
            <a:r>
              <a:rPr lang="en-US" altLang="ko-KR" sz="3600" dirty="0"/>
              <a:t>F</a:t>
            </a:r>
            <a:r>
              <a:rPr lang="en-US" altLang="ko-KR" sz="3600" dirty="0" smtClean="0"/>
              <a:t>irst </a:t>
            </a:r>
            <a:r>
              <a:rPr lang="en-US" altLang="ko-KR" sz="3600" dirty="0"/>
              <a:t>S</a:t>
            </a:r>
            <a:r>
              <a:rPr lang="en-US" altLang="ko-KR" sz="3600" dirty="0" smtClean="0"/>
              <a:t>creen</a:t>
            </a:r>
          </a:p>
          <a:p>
            <a:pPr algn="ctr"/>
            <a:endParaRPr lang="en-US" altLang="ko-KR" sz="28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800" dirty="0" smtClean="0"/>
              <a:t> </a:t>
            </a:r>
            <a:r>
              <a:rPr lang="en-US" altLang="ko-KR" sz="3200" dirty="0" smtClean="0"/>
              <a:t>Log In</a:t>
            </a:r>
            <a:endParaRPr lang="en-US" altLang="ko-KR" sz="3200" dirty="0" smtClean="0"/>
          </a:p>
          <a:p>
            <a:pPr lvl="1"/>
            <a:r>
              <a:rPr lang="en-US" altLang="ko-KR" sz="2800" dirty="0" smtClean="0"/>
              <a:t>(</a:t>
            </a:r>
            <a:r>
              <a:rPr lang="en-US" altLang="ko-KR" sz="2800" dirty="0"/>
              <a:t>Use account information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EC0C001-D57F-4539-AFFF-964CE39760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39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>
                <a:solidFill>
                  <a:schemeClr val="bg1"/>
                </a:solidFill>
              </a:rPr>
              <a:t>Story Board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3999" y="1273263"/>
            <a:ext cx="6120713" cy="5400000"/>
            <a:chOff x="1778282" y="465352"/>
            <a:chExt cx="6120713" cy="5272216"/>
          </a:xfrm>
        </p:grpSpPr>
        <p:sp>
          <p:nvSpPr>
            <p:cNvPr id="7" name="직사각형 6"/>
            <p:cNvSpPr/>
            <p:nvPr/>
          </p:nvSpPr>
          <p:spPr>
            <a:xfrm>
              <a:off x="1778282" y="465352"/>
              <a:ext cx="6120713" cy="527221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04919" y="3984674"/>
              <a:ext cx="3023286" cy="930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 </a:t>
              </a:r>
            </a:p>
            <a:p>
              <a:pPr algn="ctr"/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00767" y="4190619"/>
              <a:ext cx="1120346" cy="1894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04919" y="3984674"/>
              <a:ext cx="3023286" cy="930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ID  </a:t>
              </a:r>
            </a:p>
            <a:p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70586" y="4163846"/>
              <a:ext cx="1350502" cy="2430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70587" y="4464526"/>
              <a:ext cx="1350502" cy="2430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617031" y="4190619"/>
              <a:ext cx="704082" cy="516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Login</a:t>
              </a:r>
              <a:endParaRPr lang="ko-KR" altLang="en-US" sz="14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36477" y="1301683"/>
              <a:ext cx="36043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WELCOME</a:t>
              </a:r>
              <a:endPara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21319" y="4913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>
                <a:solidFill>
                  <a:schemeClr val="bg1"/>
                </a:solidFill>
              </a:rPr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79"/>
    </mc:Choice>
    <mc:Fallback xmlns="">
      <p:transition spd="slow" advTm="6647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EC0C001-D57F-4539-AFFF-964CE39760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39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>
                <a:solidFill>
                  <a:schemeClr val="bg1"/>
                </a:solidFill>
              </a:rPr>
              <a:t>Story Board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4000" y="1321475"/>
            <a:ext cx="6120713" cy="5400000"/>
            <a:chOff x="929194" y="465352"/>
            <a:chExt cx="6120713" cy="5272216"/>
          </a:xfrm>
        </p:grpSpPr>
        <p:sp>
          <p:nvSpPr>
            <p:cNvPr id="13" name="직사각형 12"/>
            <p:cNvSpPr/>
            <p:nvPr/>
          </p:nvSpPr>
          <p:spPr>
            <a:xfrm>
              <a:off x="929194" y="465352"/>
              <a:ext cx="6120713" cy="527221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ì¸ë²¤í ë¦¬ì ëí ì´ë¯¸ì§ ê²ìê²°ê³¼">
              <a:extLst>
                <a:ext uri="{FF2B5EF4-FFF2-40B4-BE49-F238E27FC236}">
                  <a16:creationId xmlns="" xmlns:a16="http://schemas.microsoft.com/office/drawing/2014/main" id="{4516A460-6A12-4916-B2C7-6E96FCCD46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50" t="25000" r="31781" b="20262"/>
            <a:stretch/>
          </p:blipFill>
          <p:spPr bwMode="auto">
            <a:xfrm>
              <a:off x="1383583" y="739789"/>
              <a:ext cx="2548377" cy="2908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1138334" y="4422709"/>
              <a:ext cx="597159" cy="117565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262273" y="4422709"/>
              <a:ext cx="597159" cy="1175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876387" y="4935894"/>
              <a:ext cx="4198775" cy="55983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653868" y="4991876"/>
              <a:ext cx="643812" cy="447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메뉴</a:t>
              </a:r>
              <a:endParaRPr lang="ko-KR" altLang="en-US" sz="1400" dirty="0"/>
            </a:p>
          </p:txBody>
        </p:sp>
        <p:sp>
          <p:nvSpPr>
            <p:cNvPr id="20" name="위쪽 화살표 19"/>
            <p:cNvSpPr/>
            <p:nvPr/>
          </p:nvSpPr>
          <p:spPr>
            <a:xfrm rot="18199007">
              <a:off x="5232654" y="2065520"/>
              <a:ext cx="283312" cy="450297"/>
            </a:xfrm>
            <a:prstGeom prst="upArrow">
              <a:avLst>
                <a:gd name="adj1" fmla="val 32258"/>
                <a:gd name="adj2" fmla="val 111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26226"/>
              </p:ext>
            </p:extLst>
          </p:nvPr>
        </p:nvGraphicFramePr>
        <p:xfrm>
          <a:off x="4897887" y="1508775"/>
          <a:ext cx="1061648" cy="133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48"/>
              </a:tblGrid>
              <a:tr h="325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산와머니</a:t>
                      </a:r>
                      <a:endParaRPr lang="ko-KR" altLang="en-US" sz="1200" dirty="0"/>
                    </a:p>
                  </a:txBody>
                  <a:tcPr/>
                </a:tc>
              </a:tr>
              <a:tr h="361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교환신청</a:t>
                      </a:r>
                      <a:endParaRPr lang="ko-KR" altLang="en-US" sz="1200" dirty="0"/>
                    </a:p>
                  </a:txBody>
                  <a:tcPr/>
                </a:tc>
              </a:tr>
              <a:tr h="325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***</a:t>
                      </a:r>
                      <a:endParaRPr lang="ko-KR" altLang="en-US" sz="1200" dirty="0"/>
                    </a:p>
                  </a:txBody>
                  <a:tcPr/>
                </a:tc>
              </a:tr>
              <a:tr h="325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***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552305" y="1053924"/>
            <a:ext cx="5623250" cy="5804076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In-game </a:t>
            </a:r>
            <a:r>
              <a:rPr lang="en-US" altLang="ko-KR" sz="3600" dirty="0" smtClean="0"/>
              <a:t>screen</a:t>
            </a:r>
          </a:p>
          <a:p>
            <a:pPr algn="ctr"/>
            <a:endParaRPr lang="en-US" altLang="ko-KR" sz="24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Application for exchange with other account characters</a:t>
            </a:r>
            <a:endParaRPr lang="en-US" altLang="ko-KR" sz="2800" dirty="0" smtClean="0"/>
          </a:p>
          <a:p>
            <a:pPr marL="800100" lvl="1" indent="-342900">
              <a:buFont typeface="+mj-ea"/>
              <a:buAutoNum type="circleNumDbPlain"/>
            </a:pPr>
            <a:endParaRPr lang="en-US" altLang="ko-KR" sz="28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800" dirty="0" smtClean="0"/>
              <a:t> </a:t>
            </a:r>
            <a:r>
              <a:rPr lang="en-US" altLang="ko-KR" sz="2800" dirty="0"/>
              <a:t>Leverage </a:t>
            </a:r>
            <a:r>
              <a:rPr lang="en-US" altLang="ko-KR" sz="2800" dirty="0" smtClean="0"/>
              <a:t>Inventory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sz="28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800" dirty="0" smtClean="0"/>
              <a:t> </a:t>
            </a:r>
            <a:r>
              <a:rPr lang="en-US" altLang="ko-KR" sz="2800" dirty="0" smtClean="0"/>
              <a:t>Menu</a:t>
            </a:r>
            <a:endParaRPr lang="en-US" altLang="ko-KR" sz="28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766106" y="1645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31268" y="1602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4099" y="58911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915" y="2216082"/>
            <a:ext cx="930202" cy="126241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>
                <a:solidFill>
                  <a:schemeClr val="bg1"/>
                </a:solidFill>
              </a:rPr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7" y="1729820"/>
            <a:ext cx="764247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79"/>
    </mc:Choice>
    <mc:Fallback xmlns="">
      <p:transition spd="slow" advTm="6647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EC0C001-D57F-4539-AFFF-964CE39760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39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>
                <a:solidFill>
                  <a:schemeClr val="bg1"/>
                </a:solidFill>
              </a:rPr>
              <a:t>Story Board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44000" y="1209179"/>
            <a:ext cx="6120713" cy="5400001"/>
            <a:chOff x="929194" y="465352"/>
            <a:chExt cx="6120713" cy="5272215"/>
          </a:xfrm>
        </p:grpSpPr>
        <p:sp>
          <p:nvSpPr>
            <p:cNvPr id="18" name="직사각형 17"/>
            <p:cNvSpPr/>
            <p:nvPr/>
          </p:nvSpPr>
          <p:spPr>
            <a:xfrm>
              <a:off x="929194" y="465352"/>
              <a:ext cx="6120713" cy="527221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138334" y="4422708"/>
              <a:ext cx="597159" cy="117565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262273" y="4422708"/>
              <a:ext cx="597159" cy="1175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876387" y="4935896"/>
              <a:ext cx="4198775" cy="55983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653868" y="4991876"/>
              <a:ext cx="643812" cy="4478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메뉴</a:t>
              </a:r>
              <a:endParaRPr lang="ko-KR" altLang="en-US" sz="14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568750" y="1053924"/>
            <a:ext cx="5623250" cy="5804076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In-game </a:t>
            </a:r>
            <a:r>
              <a:rPr lang="en-US" altLang="ko-KR" sz="3600" dirty="0" smtClean="0"/>
              <a:t>screen</a:t>
            </a:r>
          </a:p>
          <a:p>
            <a:pPr algn="ctr"/>
            <a:endParaRPr lang="en-US" altLang="ko-KR" sz="24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400" dirty="0" smtClean="0"/>
              <a:t> </a:t>
            </a:r>
            <a:r>
              <a:rPr lang="en-US" altLang="ko-KR" sz="2400" dirty="0"/>
              <a:t>Exchange with other account characters</a:t>
            </a:r>
            <a:endParaRPr lang="en-US" altLang="ko-KR" sz="24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400" dirty="0" smtClean="0"/>
              <a:t> </a:t>
            </a:r>
            <a:r>
              <a:rPr lang="en-US" altLang="ko-KR" sz="2400" dirty="0"/>
              <a:t>Save exchange record as Log data</a:t>
            </a:r>
            <a:endParaRPr lang="ko-KR" altLang="en-US" sz="2400" dirty="0"/>
          </a:p>
        </p:txBody>
      </p:sp>
      <p:pic>
        <p:nvPicPr>
          <p:cNvPr id="24" name="Picture 2" descr="http://postfiles15.naver.net/20130206_78/maing0329_1360077662210awNAV_JPEG/Baram002.jp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39" y="1402429"/>
            <a:ext cx="4132137" cy="419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185214" y="14024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4470" y="4018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>
                <a:solidFill>
                  <a:schemeClr val="bg1"/>
                </a:solidFill>
              </a:rPr>
              <a:t>5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79"/>
    </mc:Choice>
    <mc:Fallback xmlns="">
      <p:transition spd="slow" advTm="6647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EC0C001-D57F-4539-AFFF-964CE39760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39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bg1"/>
                </a:solidFill>
              </a:rPr>
              <a:t> Roles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03385" y="1505243"/>
            <a:ext cx="2968283" cy="1800665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64091" y="4067552"/>
            <a:ext cx="8863818" cy="2003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WON </a:t>
            </a:r>
            <a:r>
              <a:rPr lang="en-US" altLang="ko-KR" dirty="0" err="1" smtClean="0">
                <a:solidFill>
                  <a:schemeClr val="tx1"/>
                </a:solidFill>
              </a:rPr>
              <a:t>Eung</a:t>
            </a:r>
            <a:r>
              <a:rPr lang="en-US" altLang="ko-KR" dirty="0" smtClean="0">
                <a:solidFill>
                  <a:schemeClr val="tx1"/>
                </a:solidFill>
              </a:rPr>
              <a:t>-Ho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Blockchain</a:t>
            </a:r>
            <a:r>
              <a:rPr lang="en-US" altLang="ko-KR" dirty="0" smtClean="0">
                <a:solidFill>
                  <a:schemeClr val="tx1"/>
                </a:solidFill>
              </a:rPr>
              <a:t> Director)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Monitoring </a:t>
            </a:r>
            <a:r>
              <a:rPr lang="en-US" altLang="ko-KR" dirty="0" err="1">
                <a:solidFill>
                  <a:schemeClr val="tx1"/>
                </a:solidFill>
              </a:rPr>
              <a:t>Blockchain</a:t>
            </a:r>
            <a:r>
              <a:rPr lang="en-US" altLang="ko-KR" dirty="0">
                <a:solidFill>
                  <a:schemeClr val="tx1"/>
                </a:solidFill>
              </a:rPr>
              <a:t> System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Implementing contract </a:t>
            </a:r>
            <a:r>
              <a:rPr lang="en-US" altLang="ko-KR" dirty="0">
                <a:solidFill>
                  <a:schemeClr val="tx1"/>
                </a:solidFill>
              </a:rPr>
              <a:t>of </a:t>
            </a:r>
            <a:r>
              <a:rPr lang="en-US" altLang="ko-KR" dirty="0" err="1" smtClean="0">
                <a:solidFill>
                  <a:schemeClr val="tx1"/>
                </a:solidFill>
              </a:rPr>
              <a:t>Blockchain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Implementing Development environment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85989" y="1529655"/>
            <a:ext cx="2203073" cy="1751838"/>
          </a:xfrm>
          <a:prstGeom prst="roundRect">
            <a:avLst>
              <a:gd name="adj" fmla="val 10000"/>
            </a:avLst>
          </a:prstGeom>
          <a:blipFill rotWithShape="1">
            <a:blip r:embed="rId3"/>
            <a:srcRect/>
            <a:stretch>
              <a:fillRect l="-12000" r="-12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직사각형 11"/>
          <p:cNvSpPr/>
          <p:nvPr/>
        </p:nvSpPr>
        <p:spPr>
          <a:xfrm>
            <a:off x="2408073" y="1600710"/>
            <a:ext cx="8863818" cy="1717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JEONG Jae-Hun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(Team Leader)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>
                <a:solidFill>
                  <a:schemeClr val="tx1"/>
                </a:solidFill>
              </a:rPr>
              <a:t>Implementing </a:t>
            </a:r>
            <a:r>
              <a:rPr lang="en-US" altLang="ko-KR" dirty="0" err="1" smtClean="0">
                <a:solidFill>
                  <a:schemeClr val="tx1"/>
                </a:solidFill>
              </a:rPr>
              <a:t>Blockchain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of demo </a:t>
            </a:r>
            <a:r>
              <a:rPr lang="en-US" altLang="ko-KR" dirty="0" smtClean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Visualize </a:t>
            </a:r>
            <a:r>
              <a:rPr lang="en-US" altLang="ko-KR" dirty="0" err="1" smtClean="0">
                <a:solidFill>
                  <a:schemeClr val="tx1"/>
                </a:solidFill>
              </a:rPr>
              <a:t>Blockchain</a:t>
            </a:r>
            <a:r>
              <a:rPr lang="en-US" altLang="ko-KR" dirty="0" smtClean="0">
                <a:solidFill>
                  <a:schemeClr val="tx1"/>
                </a:solidFill>
              </a:rPr>
              <a:t> Transaction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86214" y="4168819"/>
            <a:ext cx="2968283" cy="1800665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68818" y="4193232"/>
            <a:ext cx="2203073" cy="1751838"/>
          </a:xfrm>
          <a:prstGeom prst="roundRect">
            <a:avLst>
              <a:gd name="adj" fmla="val 10000"/>
            </a:avLst>
          </a:prstGeom>
          <a:blipFill rotWithShape="1">
            <a:blip r:embed="rId4"/>
            <a:srcRect/>
            <a:stretch>
              <a:fillRect l="-4000" r="-4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218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79"/>
    </mc:Choice>
    <mc:Fallback xmlns="">
      <p:transition spd="slow" advTm="6647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EC0C001-D57F-4539-AFFF-964CE39760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39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bg1"/>
                </a:solidFill>
              </a:rPr>
              <a:t> Roles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3385" y="1505243"/>
            <a:ext cx="2968283" cy="1800665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64091" y="4143859"/>
            <a:ext cx="8863818" cy="1811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NOH </a:t>
            </a:r>
            <a:r>
              <a:rPr lang="en-US" altLang="ko-KR" dirty="0" smtClean="0">
                <a:solidFill>
                  <a:schemeClr val="tx1"/>
                </a:solidFill>
              </a:rPr>
              <a:t>Kyung-Hwan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Development </a:t>
            </a:r>
            <a:r>
              <a:rPr lang="en-US" altLang="ko-KR" dirty="0">
                <a:solidFill>
                  <a:schemeClr val="tx1"/>
                </a:solidFill>
              </a:rPr>
              <a:t>of Demo Game through </a:t>
            </a:r>
            <a:r>
              <a:rPr lang="en-US" altLang="ko-KR" dirty="0" smtClean="0">
                <a:solidFill>
                  <a:schemeClr val="tx1"/>
                </a:solidFill>
              </a:rPr>
              <a:t>Unity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UI/UX Integration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Testing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77503" y="1541673"/>
            <a:ext cx="8863818" cy="1800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SEO </a:t>
            </a:r>
            <a:r>
              <a:rPr lang="en-US" altLang="ko-KR" dirty="0" smtClean="0">
                <a:solidFill>
                  <a:schemeClr val="tx1"/>
                </a:solidFill>
              </a:rPr>
              <a:t>Chang-Ho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(Implement Director)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Development </a:t>
            </a:r>
            <a:r>
              <a:rPr lang="en-US" altLang="ko-KR" dirty="0">
                <a:solidFill>
                  <a:schemeClr val="tx1"/>
                </a:solidFill>
              </a:rPr>
              <a:t>of Demo Game through </a:t>
            </a:r>
            <a:r>
              <a:rPr lang="en-US" altLang="ko-KR" dirty="0" smtClean="0">
                <a:solidFill>
                  <a:schemeClr val="tx1"/>
                </a:solidFill>
              </a:rPr>
              <a:t>Unity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Extracting game log data with SQLite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86214" y="4168819"/>
            <a:ext cx="2968283" cy="1800665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85989" y="1529654"/>
            <a:ext cx="2203073" cy="1751838"/>
          </a:xfrm>
          <a:prstGeom prst="roundRect">
            <a:avLst>
              <a:gd name="adj" fmla="val 10000"/>
            </a:avLst>
          </a:prstGeom>
          <a:blipFill rotWithShape="1">
            <a:blip r:embed="rId3"/>
            <a:srcRect/>
            <a:stretch>
              <a:fillRect t="-12000" b="-12000"/>
            </a:stretch>
          </a:blip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7A45EE-CE3D-4E55-BB53-D050381771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85" b="43392"/>
          <a:stretch/>
        </p:blipFill>
        <p:spPr>
          <a:xfrm>
            <a:off x="8999389" y="4192454"/>
            <a:ext cx="2341932" cy="17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79"/>
    </mc:Choice>
    <mc:Fallback xmlns="">
      <p:transition spd="slow" advTm="6647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C983A695-EDC2-43D5-8633-1D17793B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43"/>
            <a:ext cx="12192000" cy="105392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 Project Plan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81010"/>
              </p:ext>
            </p:extLst>
          </p:nvPr>
        </p:nvGraphicFramePr>
        <p:xfrm>
          <a:off x="154755" y="1209830"/>
          <a:ext cx="12534298" cy="5146518"/>
        </p:xfrm>
        <a:graphic>
          <a:graphicData uri="http://schemas.openxmlformats.org/drawingml/2006/table">
            <a:tbl>
              <a:tblPr/>
              <a:tblGrid>
                <a:gridCol w="2773005"/>
                <a:gridCol w="998707"/>
                <a:gridCol w="998707"/>
                <a:gridCol w="998707"/>
                <a:gridCol w="998707"/>
                <a:gridCol w="977459"/>
                <a:gridCol w="247021"/>
                <a:gridCol w="201866"/>
                <a:gridCol w="201866"/>
                <a:gridCol w="201866"/>
                <a:gridCol w="201866"/>
                <a:gridCol w="201866"/>
                <a:gridCol w="201866"/>
                <a:gridCol w="199210"/>
                <a:gridCol w="201866"/>
                <a:gridCol w="199210"/>
                <a:gridCol w="199210"/>
                <a:gridCol w="239053"/>
                <a:gridCol w="254987"/>
                <a:gridCol w="201866"/>
                <a:gridCol w="294831"/>
                <a:gridCol w="201866"/>
                <a:gridCol w="265613"/>
                <a:gridCol w="265613"/>
                <a:gridCol w="201866"/>
                <a:gridCol w="201866"/>
                <a:gridCol w="201866"/>
                <a:gridCol w="201866"/>
              </a:tblGrid>
              <a:tr h="41568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1" u="none" strike="noStrike" dirty="0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1" u="none" strike="noStrike" dirty="0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1" u="none" strike="noStrike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1" u="none" strike="noStrike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1" u="none" strike="noStrike">
                        <a:solidFill>
                          <a:srgbClr val="73577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1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planned period</a:t>
                      </a:r>
                    </a:p>
                  </a:txBody>
                  <a:tcPr marL="6712" marR="6712" marT="67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 </a:t>
                      </a:r>
                      <a:r>
                        <a:rPr lang="en-US" sz="8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starting</a:t>
                      </a:r>
                    </a:p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6712" marR="6712" marT="67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completion rate</a:t>
                      </a:r>
                    </a:p>
                  </a:txBody>
                  <a:tcPr marL="6712" marR="6712" marT="67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568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7DEB9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actual(overdue)</a:t>
                      </a:r>
                    </a:p>
                  </a:txBody>
                  <a:tcPr marL="6712" marR="6712" marT="67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B5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 completion(overdue)</a:t>
                      </a:r>
                    </a:p>
                  </a:txBody>
                  <a:tcPr marL="6712" marR="6712" marT="67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3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Planned</a:t>
                      </a:r>
                      <a:b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Starting Week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Planned Period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</a:t>
                      </a:r>
                      <a:b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Starting Week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 Period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Completion Rate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Sep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F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Oct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E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Nov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2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DAC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Meeting with Mentor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Writing Paper 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Presentation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 Demo game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 Contraction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5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Implementing demo games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Implementing System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Implementing Server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Implementing Private Blockchain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Implementing DB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Extracting Log Data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Distributing Log Data with Block Chain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Testing Demo game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Testing Whole System</a:t>
                      </a: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73577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DE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 w="6350" cap="flat" cmpd="sng" algn="ctr">
                      <a:solidFill>
                        <a:srgbClr val="D188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2" marR="6712" marT="67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="" xmlns:a16="http://schemas.microsoft.com/office/drawing/2014/main" id="{61445B8C-D724-4F73-AB77-3CCE4E822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05F243-5CA6-48F5-BB51-C5CEE5D2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7" y="36718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Pictures of meeting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E7F3AAB-8DC5-4029-8607-A1CE74EFC157}"/>
              </a:ext>
            </a:extLst>
          </p:cNvPr>
          <p:cNvSpPr txBox="1"/>
          <p:nvPr/>
        </p:nvSpPr>
        <p:spPr>
          <a:xfrm>
            <a:off x="7720057" y="4821291"/>
            <a:ext cx="6382657" cy="2918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9/30 </a:t>
            </a:r>
            <a:r>
              <a:rPr lang="en-US" altLang="ko-KR" sz="2400" dirty="0"/>
              <a:t>Meeting</a:t>
            </a:r>
            <a:endParaRPr lang="en-US" altLang="ko-KR" sz="32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3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3200" dirty="0"/>
          </a:p>
        </p:txBody>
      </p:sp>
      <p:cxnSp>
        <p:nvCxnSpPr>
          <p:cNvPr id="27" name="Straight Connector 23">
            <a:extLst>
              <a:ext uri="{FF2B5EF4-FFF2-40B4-BE49-F238E27FC236}">
                <a16:creationId xmlns="" xmlns:a16="http://schemas.microsoft.com/office/drawing/2014/main" id="{99905336-A7CD-4C75-9E77-C704674F40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F621846-DA9E-4507-B507-0453F1B5282C}"/>
              </a:ext>
            </a:extLst>
          </p:cNvPr>
          <p:cNvSpPr txBox="1"/>
          <p:nvPr/>
        </p:nvSpPr>
        <p:spPr>
          <a:xfrm>
            <a:off x="499200" y="5918411"/>
            <a:ext cx="6382657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9/28 </a:t>
            </a:r>
            <a:r>
              <a:rPr lang="en-US" altLang="ko-KR" sz="2800" dirty="0"/>
              <a:t>Meeting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9399-B841-46A7-AAAE-4132A618A18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787" y="2249761"/>
            <a:ext cx="4192826" cy="23584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2" y="1241294"/>
            <a:ext cx="5833865" cy="4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7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776"/>
    </mc:Choice>
    <mc:Fallback xmlns="">
      <p:transition spd="slow" advTm="377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924be2f8-482b-4b26-a7c5-7e7eaafeb47c" Revision="1" Stencil="System.MyShapes" StencilVersion="1.0"/>
</Control>
</file>

<file path=customXml/itemProps1.xml><?xml version="1.0" encoding="utf-8"?>
<ds:datastoreItem xmlns:ds="http://schemas.openxmlformats.org/officeDocument/2006/customXml" ds:itemID="{C461E8D5-7524-4627-BDDE-0860AFCA244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382</Words>
  <Application>Microsoft Office PowerPoint</Application>
  <PresentationFormat>와이드스크린</PresentationFormat>
  <Paragraphs>240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 Implementation of Item Management System in Online Games using Blockchain Technology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Project Plan</vt:lpstr>
      <vt:lpstr>Pictures of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Item Management System in Online Games using Blockchain Technology</dc:title>
  <dc:creator>정 재훈</dc:creator>
  <cp:lastModifiedBy>서 창호</cp:lastModifiedBy>
  <cp:revision>28</cp:revision>
  <dcterms:created xsi:type="dcterms:W3CDTF">2018-09-16T05:30:31Z</dcterms:created>
  <dcterms:modified xsi:type="dcterms:W3CDTF">2018-09-30T08:47:04Z</dcterms:modified>
</cp:coreProperties>
</file>