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24" name="PlaceHolder 2"/>
          <p:cNvSpPr>
            <a:spLocks noGrp="1"/>
          </p:cNvSpPr>
          <p:nvPr>
            <p:ph type="body"/>
          </p:nvPr>
        </p:nvSpPr>
        <p:spPr>
          <a:xfrm>
            <a:off x="504000" y="1589400"/>
            <a:ext cx="10830600" cy="2435760"/>
          </a:xfrm>
          <a:prstGeom prst="rect">
            <a:avLst/>
          </a:prstGeom>
        </p:spPr>
        <p:txBody>
          <a:bodyPr lIns="0" rIns="0" tIns="0" bIns="0">
            <a:normAutofit/>
          </a:bodyPr>
          <a:p>
            <a:endParaRPr b="0" lang="en-GB" sz="3200" spc="-1" strike="noStrike">
              <a:latin typeface="Arial"/>
            </a:endParaRPr>
          </a:p>
        </p:txBody>
      </p:sp>
      <p:sp>
        <p:nvSpPr>
          <p:cNvPr id="25" name="PlaceHolder 3"/>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27"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28"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29"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
        <p:nvSpPr>
          <p:cNvPr id="30" name="PlaceHolder 5"/>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32" name="PlaceHolder 2"/>
          <p:cNvSpPr>
            <a:spLocks noGrp="1"/>
          </p:cNvSpPr>
          <p:nvPr>
            <p:ph type="body"/>
          </p:nvPr>
        </p:nvSpPr>
        <p:spPr>
          <a:xfrm>
            <a:off x="504000" y="1589400"/>
            <a:ext cx="3487320" cy="2435760"/>
          </a:xfrm>
          <a:prstGeom prst="rect">
            <a:avLst/>
          </a:prstGeom>
        </p:spPr>
        <p:txBody>
          <a:bodyPr lIns="0" rIns="0" tIns="0" bIns="0">
            <a:normAutofit/>
          </a:bodyPr>
          <a:p>
            <a:endParaRPr b="0" lang="en-GB" sz="3200" spc="-1" strike="noStrike">
              <a:latin typeface="Arial"/>
            </a:endParaRPr>
          </a:p>
        </p:txBody>
      </p:sp>
      <p:sp>
        <p:nvSpPr>
          <p:cNvPr id="33" name="PlaceHolder 3"/>
          <p:cNvSpPr>
            <a:spLocks noGrp="1"/>
          </p:cNvSpPr>
          <p:nvPr>
            <p:ph type="body"/>
          </p:nvPr>
        </p:nvSpPr>
        <p:spPr>
          <a:xfrm>
            <a:off x="4165920" y="1589400"/>
            <a:ext cx="3487320" cy="2435760"/>
          </a:xfrm>
          <a:prstGeom prst="rect">
            <a:avLst/>
          </a:prstGeom>
        </p:spPr>
        <p:txBody>
          <a:bodyPr lIns="0" rIns="0" tIns="0" bIns="0">
            <a:normAutofit/>
          </a:bodyPr>
          <a:p>
            <a:endParaRPr b="0" lang="en-GB" sz="3200" spc="-1" strike="noStrike">
              <a:latin typeface="Arial"/>
            </a:endParaRPr>
          </a:p>
        </p:txBody>
      </p:sp>
      <p:sp>
        <p:nvSpPr>
          <p:cNvPr id="34" name="PlaceHolder 4"/>
          <p:cNvSpPr>
            <a:spLocks noGrp="1"/>
          </p:cNvSpPr>
          <p:nvPr>
            <p:ph type="body"/>
          </p:nvPr>
        </p:nvSpPr>
        <p:spPr>
          <a:xfrm>
            <a:off x="7828200" y="1589400"/>
            <a:ext cx="3487320" cy="2435760"/>
          </a:xfrm>
          <a:prstGeom prst="rect">
            <a:avLst/>
          </a:prstGeom>
        </p:spPr>
        <p:txBody>
          <a:bodyPr lIns="0" rIns="0" tIns="0" bIns="0">
            <a:normAutofit/>
          </a:bodyPr>
          <a:p>
            <a:endParaRPr b="0" lang="en-GB" sz="3200" spc="-1" strike="noStrike">
              <a:latin typeface="Arial"/>
            </a:endParaRPr>
          </a:p>
        </p:txBody>
      </p:sp>
      <p:sp>
        <p:nvSpPr>
          <p:cNvPr id="35" name="PlaceHolder 5"/>
          <p:cNvSpPr>
            <a:spLocks noGrp="1"/>
          </p:cNvSpPr>
          <p:nvPr>
            <p:ph type="body"/>
          </p:nvPr>
        </p:nvSpPr>
        <p:spPr>
          <a:xfrm>
            <a:off x="504000" y="4257000"/>
            <a:ext cx="3487320" cy="2435760"/>
          </a:xfrm>
          <a:prstGeom prst="rect">
            <a:avLst/>
          </a:prstGeom>
        </p:spPr>
        <p:txBody>
          <a:bodyPr lIns="0" rIns="0" tIns="0" bIns="0">
            <a:normAutofit/>
          </a:bodyPr>
          <a:p>
            <a:endParaRPr b="0" lang="en-GB" sz="3200" spc="-1" strike="noStrike">
              <a:latin typeface="Arial"/>
            </a:endParaRPr>
          </a:p>
        </p:txBody>
      </p:sp>
      <p:sp>
        <p:nvSpPr>
          <p:cNvPr id="36" name="PlaceHolder 6"/>
          <p:cNvSpPr>
            <a:spLocks noGrp="1"/>
          </p:cNvSpPr>
          <p:nvPr>
            <p:ph type="body"/>
          </p:nvPr>
        </p:nvSpPr>
        <p:spPr>
          <a:xfrm>
            <a:off x="4165920" y="4257000"/>
            <a:ext cx="3487320" cy="2435760"/>
          </a:xfrm>
          <a:prstGeom prst="rect">
            <a:avLst/>
          </a:prstGeom>
        </p:spPr>
        <p:txBody>
          <a:bodyPr lIns="0" rIns="0" tIns="0" bIns="0">
            <a:normAutofit/>
          </a:bodyPr>
          <a:p>
            <a:endParaRPr b="0" lang="en-GB" sz="3200" spc="-1" strike="noStrike">
              <a:latin typeface="Arial"/>
            </a:endParaRPr>
          </a:p>
        </p:txBody>
      </p:sp>
      <p:sp>
        <p:nvSpPr>
          <p:cNvPr id="37" name="PlaceHolder 7"/>
          <p:cNvSpPr>
            <a:spLocks noGrp="1"/>
          </p:cNvSpPr>
          <p:nvPr>
            <p:ph type="body"/>
          </p:nvPr>
        </p:nvSpPr>
        <p:spPr>
          <a:xfrm>
            <a:off x="7828200" y="4257000"/>
            <a:ext cx="348732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42" name="PlaceHolder 2"/>
          <p:cNvSpPr>
            <a:spLocks noGrp="1"/>
          </p:cNvSpPr>
          <p:nvPr>
            <p:ph type="subTitle"/>
          </p:nvPr>
        </p:nvSpPr>
        <p:spPr>
          <a:xfrm>
            <a:off x="504000" y="1589400"/>
            <a:ext cx="10830600" cy="510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44" name="PlaceHolder 2"/>
          <p:cNvSpPr>
            <a:spLocks noGrp="1"/>
          </p:cNvSpPr>
          <p:nvPr>
            <p:ph type="body"/>
          </p:nvPr>
        </p:nvSpPr>
        <p:spPr>
          <a:xfrm>
            <a:off x="504000" y="1589400"/>
            <a:ext cx="1083060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46"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47"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59904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1"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52"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
        <p:nvSpPr>
          <p:cNvPr id="53"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3" name="PlaceHolder 2"/>
          <p:cNvSpPr>
            <a:spLocks noGrp="1"/>
          </p:cNvSpPr>
          <p:nvPr>
            <p:ph type="subTitle"/>
          </p:nvPr>
        </p:nvSpPr>
        <p:spPr>
          <a:xfrm>
            <a:off x="504000" y="1589400"/>
            <a:ext cx="10830600" cy="510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5"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56"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57" name="PlaceHolder 4"/>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9"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60"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61" name="PlaceHolder 4"/>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63" name="PlaceHolder 2"/>
          <p:cNvSpPr>
            <a:spLocks noGrp="1"/>
          </p:cNvSpPr>
          <p:nvPr>
            <p:ph type="body"/>
          </p:nvPr>
        </p:nvSpPr>
        <p:spPr>
          <a:xfrm>
            <a:off x="504000" y="1589400"/>
            <a:ext cx="10830600" cy="2435760"/>
          </a:xfrm>
          <a:prstGeom prst="rect">
            <a:avLst/>
          </a:prstGeom>
        </p:spPr>
        <p:txBody>
          <a:bodyPr lIns="0" rIns="0" tIns="0" bIns="0">
            <a:normAutofit/>
          </a:bodyPr>
          <a:p>
            <a:endParaRPr b="0" lang="en-GB" sz="3200" spc="-1" strike="noStrike">
              <a:latin typeface="Arial"/>
            </a:endParaRPr>
          </a:p>
        </p:txBody>
      </p:sp>
      <p:sp>
        <p:nvSpPr>
          <p:cNvPr id="64" name="PlaceHolder 3"/>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66"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67"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68"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
        <p:nvSpPr>
          <p:cNvPr id="69" name="PlaceHolder 5"/>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71" name="PlaceHolder 2"/>
          <p:cNvSpPr>
            <a:spLocks noGrp="1"/>
          </p:cNvSpPr>
          <p:nvPr>
            <p:ph type="body"/>
          </p:nvPr>
        </p:nvSpPr>
        <p:spPr>
          <a:xfrm>
            <a:off x="504000" y="1589400"/>
            <a:ext cx="3487320" cy="2435760"/>
          </a:xfrm>
          <a:prstGeom prst="rect">
            <a:avLst/>
          </a:prstGeom>
        </p:spPr>
        <p:txBody>
          <a:bodyPr lIns="0" rIns="0" tIns="0" bIns="0">
            <a:normAutofit/>
          </a:bodyPr>
          <a:p>
            <a:endParaRPr b="0" lang="en-GB" sz="3200" spc="-1" strike="noStrike">
              <a:latin typeface="Arial"/>
            </a:endParaRPr>
          </a:p>
        </p:txBody>
      </p:sp>
      <p:sp>
        <p:nvSpPr>
          <p:cNvPr id="72" name="PlaceHolder 3"/>
          <p:cNvSpPr>
            <a:spLocks noGrp="1"/>
          </p:cNvSpPr>
          <p:nvPr>
            <p:ph type="body"/>
          </p:nvPr>
        </p:nvSpPr>
        <p:spPr>
          <a:xfrm>
            <a:off x="4165920" y="1589400"/>
            <a:ext cx="3487320" cy="2435760"/>
          </a:xfrm>
          <a:prstGeom prst="rect">
            <a:avLst/>
          </a:prstGeom>
        </p:spPr>
        <p:txBody>
          <a:bodyPr lIns="0" rIns="0" tIns="0" bIns="0">
            <a:normAutofit/>
          </a:bodyPr>
          <a:p>
            <a:endParaRPr b="0" lang="en-GB" sz="3200" spc="-1" strike="noStrike">
              <a:latin typeface="Arial"/>
            </a:endParaRPr>
          </a:p>
        </p:txBody>
      </p:sp>
      <p:sp>
        <p:nvSpPr>
          <p:cNvPr id="73" name="PlaceHolder 4"/>
          <p:cNvSpPr>
            <a:spLocks noGrp="1"/>
          </p:cNvSpPr>
          <p:nvPr>
            <p:ph type="body"/>
          </p:nvPr>
        </p:nvSpPr>
        <p:spPr>
          <a:xfrm>
            <a:off x="7828200" y="1589400"/>
            <a:ext cx="3487320" cy="2435760"/>
          </a:xfrm>
          <a:prstGeom prst="rect">
            <a:avLst/>
          </a:prstGeom>
        </p:spPr>
        <p:txBody>
          <a:bodyPr lIns="0" rIns="0" tIns="0" bIns="0">
            <a:normAutofit/>
          </a:bodyPr>
          <a:p>
            <a:endParaRPr b="0" lang="en-GB" sz="3200" spc="-1" strike="noStrike">
              <a:latin typeface="Arial"/>
            </a:endParaRPr>
          </a:p>
        </p:txBody>
      </p:sp>
      <p:sp>
        <p:nvSpPr>
          <p:cNvPr id="74" name="PlaceHolder 5"/>
          <p:cNvSpPr>
            <a:spLocks noGrp="1"/>
          </p:cNvSpPr>
          <p:nvPr>
            <p:ph type="body"/>
          </p:nvPr>
        </p:nvSpPr>
        <p:spPr>
          <a:xfrm>
            <a:off x="504000" y="4257000"/>
            <a:ext cx="3487320" cy="2435760"/>
          </a:xfrm>
          <a:prstGeom prst="rect">
            <a:avLst/>
          </a:prstGeom>
        </p:spPr>
        <p:txBody>
          <a:bodyPr lIns="0" rIns="0" tIns="0" bIns="0">
            <a:normAutofit/>
          </a:bodyPr>
          <a:p>
            <a:endParaRPr b="0" lang="en-GB" sz="3200" spc="-1" strike="noStrike">
              <a:latin typeface="Arial"/>
            </a:endParaRPr>
          </a:p>
        </p:txBody>
      </p:sp>
      <p:sp>
        <p:nvSpPr>
          <p:cNvPr id="75" name="PlaceHolder 6"/>
          <p:cNvSpPr>
            <a:spLocks noGrp="1"/>
          </p:cNvSpPr>
          <p:nvPr>
            <p:ph type="body"/>
          </p:nvPr>
        </p:nvSpPr>
        <p:spPr>
          <a:xfrm>
            <a:off x="4165920" y="4257000"/>
            <a:ext cx="3487320" cy="2435760"/>
          </a:xfrm>
          <a:prstGeom prst="rect">
            <a:avLst/>
          </a:prstGeom>
        </p:spPr>
        <p:txBody>
          <a:bodyPr lIns="0" rIns="0" tIns="0" bIns="0">
            <a:normAutofit/>
          </a:bodyPr>
          <a:p>
            <a:endParaRPr b="0" lang="en-GB" sz="3200" spc="-1" strike="noStrike">
              <a:latin typeface="Arial"/>
            </a:endParaRPr>
          </a:p>
        </p:txBody>
      </p:sp>
      <p:sp>
        <p:nvSpPr>
          <p:cNvPr id="76" name="PlaceHolder 7"/>
          <p:cNvSpPr>
            <a:spLocks noGrp="1"/>
          </p:cNvSpPr>
          <p:nvPr>
            <p:ph type="body"/>
          </p:nvPr>
        </p:nvSpPr>
        <p:spPr>
          <a:xfrm>
            <a:off x="7828200" y="4257000"/>
            <a:ext cx="348732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0" name="PlaceHolder 2"/>
          <p:cNvSpPr>
            <a:spLocks noGrp="1"/>
          </p:cNvSpPr>
          <p:nvPr>
            <p:ph type="subTitle"/>
          </p:nvPr>
        </p:nvSpPr>
        <p:spPr>
          <a:xfrm>
            <a:off x="504000" y="1589400"/>
            <a:ext cx="10830600" cy="510660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2" name="PlaceHolder 2"/>
          <p:cNvSpPr>
            <a:spLocks noGrp="1"/>
          </p:cNvSpPr>
          <p:nvPr>
            <p:ph type="body"/>
          </p:nvPr>
        </p:nvSpPr>
        <p:spPr>
          <a:xfrm>
            <a:off x="504000" y="1589400"/>
            <a:ext cx="1083060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4"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85"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5" name="PlaceHolder 2"/>
          <p:cNvSpPr>
            <a:spLocks noGrp="1"/>
          </p:cNvSpPr>
          <p:nvPr>
            <p:ph type="body"/>
          </p:nvPr>
        </p:nvSpPr>
        <p:spPr>
          <a:xfrm>
            <a:off x="504000" y="1589400"/>
            <a:ext cx="1083060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59904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89"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90"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
        <p:nvSpPr>
          <p:cNvPr id="91"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93"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94"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95" name="PlaceHolder 4"/>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97"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98"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99" name="PlaceHolder 4"/>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01" name="PlaceHolder 2"/>
          <p:cNvSpPr>
            <a:spLocks noGrp="1"/>
          </p:cNvSpPr>
          <p:nvPr>
            <p:ph type="body"/>
          </p:nvPr>
        </p:nvSpPr>
        <p:spPr>
          <a:xfrm>
            <a:off x="504000" y="1589400"/>
            <a:ext cx="10830600" cy="2435760"/>
          </a:xfrm>
          <a:prstGeom prst="rect">
            <a:avLst/>
          </a:prstGeom>
        </p:spPr>
        <p:txBody>
          <a:bodyPr lIns="0" rIns="0" tIns="0" bIns="0">
            <a:normAutofit/>
          </a:bodyPr>
          <a:p>
            <a:endParaRPr b="0" lang="en-GB" sz="3200" spc="-1" strike="noStrike">
              <a:latin typeface="Arial"/>
            </a:endParaRPr>
          </a:p>
        </p:txBody>
      </p:sp>
      <p:sp>
        <p:nvSpPr>
          <p:cNvPr id="102" name="PlaceHolder 3"/>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04"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105"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106"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
        <p:nvSpPr>
          <p:cNvPr id="107" name="PlaceHolder 5"/>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09" name="PlaceHolder 2"/>
          <p:cNvSpPr>
            <a:spLocks noGrp="1"/>
          </p:cNvSpPr>
          <p:nvPr>
            <p:ph type="body"/>
          </p:nvPr>
        </p:nvSpPr>
        <p:spPr>
          <a:xfrm>
            <a:off x="504000" y="1589400"/>
            <a:ext cx="3487320" cy="2435760"/>
          </a:xfrm>
          <a:prstGeom prst="rect">
            <a:avLst/>
          </a:prstGeom>
        </p:spPr>
        <p:txBody>
          <a:bodyPr lIns="0" rIns="0" tIns="0" bIns="0">
            <a:normAutofit/>
          </a:bodyPr>
          <a:p>
            <a:endParaRPr b="0" lang="en-GB" sz="3200" spc="-1" strike="noStrike">
              <a:latin typeface="Arial"/>
            </a:endParaRPr>
          </a:p>
        </p:txBody>
      </p:sp>
      <p:sp>
        <p:nvSpPr>
          <p:cNvPr id="110" name="PlaceHolder 3"/>
          <p:cNvSpPr>
            <a:spLocks noGrp="1"/>
          </p:cNvSpPr>
          <p:nvPr>
            <p:ph type="body"/>
          </p:nvPr>
        </p:nvSpPr>
        <p:spPr>
          <a:xfrm>
            <a:off x="4165920" y="1589400"/>
            <a:ext cx="3487320" cy="2435760"/>
          </a:xfrm>
          <a:prstGeom prst="rect">
            <a:avLst/>
          </a:prstGeom>
        </p:spPr>
        <p:txBody>
          <a:bodyPr lIns="0" rIns="0" tIns="0" bIns="0">
            <a:normAutofit/>
          </a:bodyPr>
          <a:p>
            <a:endParaRPr b="0" lang="en-GB" sz="3200" spc="-1" strike="noStrike">
              <a:latin typeface="Arial"/>
            </a:endParaRPr>
          </a:p>
        </p:txBody>
      </p:sp>
      <p:sp>
        <p:nvSpPr>
          <p:cNvPr id="111" name="PlaceHolder 4"/>
          <p:cNvSpPr>
            <a:spLocks noGrp="1"/>
          </p:cNvSpPr>
          <p:nvPr>
            <p:ph type="body"/>
          </p:nvPr>
        </p:nvSpPr>
        <p:spPr>
          <a:xfrm>
            <a:off x="7828200" y="1589400"/>
            <a:ext cx="3487320" cy="2435760"/>
          </a:xfrm>
          <a:prstGeom prst="rect">
            <a:avLst/>
          </a:prstGeom>
        </p:spPr>
        <p:txBody>
          <a:bodyPr lIns="0" rIns="0" tIns="0" bIns="0">
            <a:normAutofit/>
          </a:bodyPr>
          <a:p>
            <a:endParaRPr b="0" lang="en-GB" sz="3200" spc="-1" strike="noStrike">
              <a:latin typeface="Arial"/>
            </a:endParaRPr>
          </a:p>
        </p:txBody>
      </p:sp>
      <p:sp>
        <p:nvSpPr>
          <p:cNvPr id="112" name="PlaceHolder 5"/>
          <p:cNvSpPr>
            <a:spLocks noGrp="1"/>
          </p:cNvSpPr>
          <p:nvPr>
            <p:ph type="body"/>
          </p:nvPr>
        </p:nvSpPr>
        <p:spPr>
          <a:xfrm>
            <a:off x="504000" y="4257000"/>
            <a:ext cx="3487320" cy="2435760"/>
          </a:xfrm>
          <a:prstGeom prst="rect">
            <a:avLst/>
          </a:prstGeom>
        </p:spPr>
        <p:txBody>
          <a:bodyPr lIns="0" rIns="0" tIns="0" bIns="0">
            <a:normAutofit/>
          </a:bodyPr>
          <a:p>
            <a:endParaRPr b="0" lang="en-GB" sz="3200" spc="-1" strike="noStrike">
              <a:latin typeface="Arial"/>
            </a:endParaRPr>
          </a:p>
        </p:txBody>
      </p:sp>
      <p:sp>
        <p:nvSpPr>
          <p:cNvPr id="113" name="PlaceHolder 6"/>
          <p:cNvSpPr>
            <a:spLocks noGrp="1"/>
          </p:cNvSpPr>
          <p:nvPr>
            <p:ph type="body"/>
          </p:nvPr>
        </p:nvSpPr>
        <p:spPr>
          <a:xfrm>
            <a:off x="4165920" y="4257000"/>
            <a:ext cx="3487320" cy="2435760"/>
          </a:xfrm>
          <a:prstGeom prst="rect">
            <a:avLst/>
          </a:prstGeom>
        </p:spPr>
        <p:txBody>
          <a:bodyPr lIns="0" rIns="0" tIns="0" bIns="0">
            <a:normAutofit/>
          </a:bodyPr>
          <a:p>
            <a:endParaRPr b="0" lang="en-GB" sz="3200" spc="-1" strike="noStrike">
              <a:latin typeface="Arial"/>
            </a:endParaRPr>
          </a:p>
        </p:txBody>
      </p:sp>
      <p:sp>
        <p:nvSpPr>
          <p:cNvPr id="114" name="PlaceHolder 7"/>
          <p:cNvSpPr>
            <a:spLocks noGrp="1"/>
          </p:cNvSpPr>
          <p:nvPr>
            <p:ph type="body"/>
          </p:nvPr>
        </p:nvSpPr>
        <p:spPr>
          <a:xfrm>
            <a:off x="7828200" y="4257000"/>
            <a:ext cx="348732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7"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8"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99040" y="301320"/>
            <a:ext cx="10798200" cy="585036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2"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13" name="PlaceHolder 3"/>
          <p:cNvSpPr>
            <a:spLocks noGrp="1"/>
          </p:cNvSpPr>
          <p:nvPr>
            <p:ph type="body"/>
          </p:nvPr>
        </p:nvSpPr>
        <p:spPr>
          <a:xfrm>
            <a:off x="6053760" y="1589400"/>
            <a:ext cx="5285160" cy="5106600"/>
          </a:xfrm>
          <a:prstGeom prst="rect">
            <a:avLst/>
          </a:prstGeom>
        </p:spPr>
        <p:txBody>
          <a:bodyPr lIns="0" rIns="0" tIns="0" bIns="0">
            <a:normAutofit/>
          </a:bodyPr>
          <a:p>
            <a:endParaRPr b="0" lang="en-GB" sz="3200" spc="-1" strike="noStrike">
              <a:latin typeface="Arial"/>
            </a:endParaRPr>
          </a:p>
        </p:txBody>
      </p:sp>
      <p:sp>
        <p:nvSpPr>
          <p:cNvPr id="14" name="PlaceHolder 4"/>
          <p:cNvSpPr>
            <a:spLocks noGrp="1"/>
          </p:cNvSpPr>
          <p:nvPr>
            <p:ph type="body"/>
          </p:nvPr>
        </p:nvSpPr>
        <p:spPr>
          <a:xfrm>
            <a:off x="50400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16" name="PlaceHolder 2"/>
          <p:cNvSpPr>
            <a:spLocks noGrp="1"/>
          </p:cNvSpPr>
          <p:nvPr>
            <p:ph type="body"/>
          </p:nvPr>
        </p:nvSpPr>
        <p:spPr>
          <a:xfrm>
            <a:off x="504000" y="1589400"/>
            <a:ext cx="5285160" cy="5106600"/>
          </a:xfrm>
          <a:prstGeom prst="rect">
            <a:avLst/>
          </a:prstGeom>
        </p:spPr>
        <p:txBody>
          <a:bodyPr lIns="0" rIns="0" tIns="0" bIns="0">
            <a:normAutofit/>
          </a:bodyPr>
          <a:p>
            <a:endParaRPr b="0" lang="en-GB" sz="3200" spc="-1" strike="noStrike">
              <a:latin typeface="Arial"/>
            </a:endParaRPr>
          </a:p>
        </p:txBody>
      </p:sp>
      <p:sp>
        <p:nvSpPr>
          <p:cNvPr id="17"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18" name="PlaceHolder 4"/>
          <p:cNvSpPr>
            <a:spLocks noGrp="1"/>
          </p:cNvSpPr>
          <p:nvPr>
            <p:ph type="body"/>
          </p:nvPr>
        </p:nvSpPr>
        <p:spPr>
          <a:xfrm>
            <a:off x="6053760" y="4257000"/>
            <a:ext cx="5285160" cy="2435760"/>
          </a:xfrm>
          <a:prstGeom prst="rect">
            <a:avLst/>
          </a:prstGeom>
        </p:spPr>
        <p:txBody>
          <a:bodyPr lIns="0" rIns="0" tIns="0" bIns="0">
            <a:normAutofit/>
          </a:bodyPr>
          <a:p>
            <a:endParaRPr b="0" lang="en-GB"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99040" y="301320"/>
            <a:ext cx="10798200" cy="1261800"/>
          </a:xfrm>
          <a:prstGeom prst="rect">
            <a:avLst/>
          </a:prstGeom>
        </p:spPr>
        <p:txBody>
          <a:bodyPr lIns="0" rIns="0" tIns="0" bIns="0" anchor="ctr"/>
          <a:p>
            <a:pPr algn="ctr"/>
            <a:endParaRPr b="0" lang="en-GB" sz="4400" spc="-1" strike="noStrike">
              <a:latin typeface="Arial"/>
            </a:endParaRPr>
          </a:p>
        </p:txBody>
      </p:sp>
      <p:sp>
        <p:nvSpPr>
          <p:cNvPr id="20" name="PlaceHolder 2"/>
          <p:cNvSpPr>
            <a:spLocks noGrp="1"/>
          </p:cNvSpPr>
          <p:nvPr>
            <p:ph type="body"/>
          </p:nvPr>
        </p:nvSpPr>
        <p:spPr>
          <a:xfrm>
            <a:off x="504000" y="1589400"/>
            <a:ext cx="5285160" cy="2435760"/>
          </a:xfrm>
          <a:prstGeom prst="rect">
            <a:avLst/>
          </a:prstGeom>
        </p:spPr>
        <p:txBody>
          <a:bodyPr lIns="0" rIns="0" tIns="0" bIns="0">
            <a:normAutofit/>
          </a:bodyPr>
          <a:p>
            <a:endParaRPr b="0" lang="en-GB" sz="3200" spc="-1" strike="noStrike">
              <a:latin typeface="Arial"/>
            </a:endParaRPr>
          </a:p>
        </p:txBody>
      </p:sp>
      <p:sp>
        <p:nvSpPr>
          <p:cNvPr id="21" name="PlaceHolder 3"/>
          <p:cNvSpPr>
            <a:spLocks noGrp="1"/>
          </p:cNvSpPr>
          <p:nvPr>
            <p:ph type="body"/>
          </p:nvPr>
        </p:nvSpPr>
        <p:spPr>
          <a:xfrm>
            <a:off x="6053760" y="1589400"/>
            <a:ext cx="5285160" cy="2435760"/>
          </a:xfrm>
          <a:prstGeom prst="rect">
            <a:avLst/>
          </a:prstGeom>
        </p:spPr>
        <p:txBody>
          <a:bodyPr lIns="0" rIns="0" tIns="0" bIns="0">
            <a:normAutofit/>
          </a:bodyPr>
          <a:p>
            <a:endParaRPr b="0" lang="en-GB" sz="3200" spc="-1" strike="noStrike">
              <a:latin typeface="Arial"/>
            </a:endParaRPr>
          </a:p>
        </p:txBody>
      </p:sp>
      <p:sp>
        <p:nvSpPr>
          <p:cNvPr id="22" name="PlaceHolder 4"/>
          <p:cNvSpPr>
            <a:spLocks noGrp="1"/>
          </p:cNvSpPr>
          <p:nvPr>
            <p:ph type="body"/>
          </p:nvPr>
        </p:nvSpPr>
        <p:spPr>
          <a:xfrm>
            <a:off x="504000" y="4257000"/>
            <a:ext cx="10830600" cy="2435760"/>
          </a:xfrm>
          <a:prstGeom prst="rect">
            <a:avLst/>
          </a:prstGeom>
        </p:spPr>
        <p:txBody>
          <a:bodyPr lIns="0" rIns="0" tIns="0" bIns="0">
            <a:normAutofit/>
          </a:bodyPr>
          <a:p>
            <a:endParaRPr b="0" lang="en-GB"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9040" y="301320"/>
            <a:ext cx="10798200" cy="1261800"/>
          </a:xfrm>
          <a:prstGeom prst="rect">
            <a:avLst/>
          </a:prstGeom>
        </p:spPr>
        <p:txBody>
          <a:bodyPr lIns="0" rIns="0" tIns="0" bIns="0" anchor="ctr">
            <a:normAutofit/>
          </a:bodyPr>
          <a:p>
            <a:r>
              <a:rPr b="0" lang="en-GB" sz="1800" spc="-1" strike="noStrike">
                <a:latin typeface="Arial"/>
              </a:rPr>
              <a:t>Click to edit the title text format</a:t>
            </a:r>
            <a:endParaRPr b="0" lang="en-GB" sz="1800" spc="-1" strike="noStrike">
              <a:latin typeface="Arial"/>
            </a:endParaRPr>
          </a:p>
        </p:txBody>
      </p:sp>
      <p:sp>
        <p:nvSpPr>
          <p:cNvPr id="1"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38" name="" descr=""/>
          <p:cNvPicPr/>
          <p:nvPr/>
        </p:nvPicPr>
        <p:blipFill>
          <a:blip r:embed="rId3"/>
          <a:stretch/>
        </p:blipFill>
        <p:spPr>
          <a:xfrm>
            <a:off x="120960" y="106200"/>
            <a:ext cx="1226520" cy="1189440"/>
          </a:xfrm>
          <a:prstGeom prst="rect">
            <a:avLst/>
          </a:prstGeom>
          <a:ln>
            <a:noFill/>
          </a:ln>
        </p:spPr>
      </p:pic>
      <p:sp>
        <p:nvSpPr>
          <p:cNvPr id="39" name="PlaceHolder 1"/>
          <p:cNvSpPr>
            <a:spLocks noGrp="1"/>
          </p:cNvSpPr>
          <p:nvPr>
            <p:ph type="title"/>
          </p:nvPr>
        </p:nvSpPr>
        <p:spPr>
          <a:xfrm>
            <a:off x="599040" y="301320"/>
            <a:ext cx="10798200" cy="1261800"/>
          </a:xfrm>
          <a:prstGeom prst="rect">
            <a:avLst/>
          </a:prstGeom>
        </p:spPr>
        <p:txBody>
          <a:bodyPr lIns="0" rIns="0" tIns="0" bIns="0" anchor="ctr">
            <a:normAutofit/>
          </a:bodyPr>
          <a:p>
            <a:r>
              <a:rPr b="0" lang="en-GB" sz="1800" spc="-1" strike="noStrike">
                <a:latin typeface="Arial"/>
              </a:rPr>
              <a:t>Click to edit the title text format</a:t>
            </a:r>
            <a:endParaRPr b="0" lang="en-GB" sz="1800" spc="-1" strike="noStrike">
              <a:latin typeface="Arial"/>
            </a:endParaRPr>
          </a:p>
        </p:txBody>
      </p:sp>
      <p:sp>
        <p:nvSpPr>
          <p:cNvPr id="40" name="PlaceHolder 2"/>
          <p:cNvSpPr>
            <a:spLocks noGrp="1"/>
          </p:cNvSpPr>
          <p:nvPr>
            <p:ph type="body"/>
          </p:nvPr>
        </p:nvSpPr>
        <p:spPr>
          <a:xfrm>
            <a:off x="504000" y="1589400"/>
            <a:ext cx="10830600" cy="5106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800" spc="-1" strike="noStrike">
                <a:latin typeface="Arial"/>
              </a:rPr>
              <a:t>Click to edit the outline text format</a:t>
            </a:r>
            <a:endParaRPr b="0" lang="en-GB" sz="1800" spc="-1" strike="noStrike">
              <a:latin typeface="Arial"/>
            </a:endParaRPr>
          </a:p>
          <a:p>
            <a:pPr lvl="1" marL="864000" indent="-324000">
              <a:spcBef>
                <a:spcPts val="1134"/>
              </a:spcBef>
              <a:buClr>
                <a:srgbClr val="000000"/>
              </a:buClr>
              <a:buSzPct val="75000"/>
              <a:buFont typeface="Symbol" charset="2"/>
              <a:buChar char=""/>
            </a:pPr>
            <a:r>
              <a:rPr b="0" lang="en-GB" sz="1800" spc="-1" strike="noStrike">
                <a:latin typeface="Arial"/>
              </a:rPr>
              <a:t>Second Outline Level</a:t>
            </a:r>
            <a:endParaRPr b="0" lang="en-GB" sz="1800" spc="-1" strike="noStrike">
              <a:latin typeface="Arial"/>
            </a:endParaRPr>
          </a:p>
          <a:p>
            <a:pPr lvl="2" marL="1296000" indent="-288000">
              <a:spcBef>
                <a:spcPts val="850"/>
              </a:spcBef>
              <a:buClr>
                <a:srgbClr val="000000"/>
              </a:buClr>
              <a:buSzPct val="45000"/>
              <a:buFont typeface="Wingdings" charset="2"/>
              <a:buChar char=""/>
            </a:pPr>
            <a:r>
              <a:rPr b="0" lang="en-GB" sz="1800" spc="-1" strike="noStrike">
                <a:latin typeface="Arial"/>
              </a:rPr>
              <a:t>Third Outline Level</a:t>
            </a:r>
            <a:endParaRPr b="0" lang="en-GB" sz="1800" spc="-1" strike="noStrike">
              <a:latin typeface="Arial"/>
            </a:endParaRPr>
          </a:p>
          <a:p>
            <a:pPr lvl="3" marL="1728000" indent="-216000">
              <a:spcBef>
                <a:spcPts val="567"/>
              </a:spcBef>
              <a:buClr>
                <a:srgbClr val="000000"/>
              </a:buClr>
              <a:buSzPct val="75000"/>
              <a:buFont typeface="Symbol" charset="2"/>
              <a:buChar char=""/>
            </a:pPr>
            <a:r>
              <a:rPr b="0" lang="en-GB" sz="1800" spc="-1" strike="noStrike">
                <a:latin typeface="Arial"/>
              </a:rPr>
              <a:t>Fourth Outline Level</a:t>
            </a:r>
            <a:endParaRPr b="0" lang="en-GB" sz="1800" spc="-1" strike="noStrike">
              <a:latin typeface="Arial"/>
            </a:endParaRPr>
          </a:p>
          <a:p>
            <a:pPr lvl="4" marL="2160000" indent="-216000">
              <a:spcBef>
                <a:spcPts val="283"/>
              </a:spcBef>
              <a:buClr>
                <a:srgbClr val="000000"/>
              </a:buClr>
              <a:buSzPct val="45000"/>
              <a:buFont typeface="Wingdings" charset="2"/>
              <a:buChar char=""/>
            </a:pPr>
            <a:r>
              <a:rPr b="0" lang="en-GB" sz="1800" spc="-1" strike="noStrike">
                <a:latin typeface="Arial"/>
              </a:rPr>
              <a:t>Fifth Outline Level</a:t>
            </a:r>
            <a:endParaRPr b="0" lang="en-GB" sz="1800" spc="-1" strike="noStrike">
              <a:latin typeface="Arial"/>
            </a:endParaRPr>
          </a:p>
          <a:p>
            <a:pPr lvl="5" marL="2592000" indent="-216000">
              <a:spcBef>
                <a:spcPts val="283"/>
              </a:spcBef>
              <a:buClr>
                <a:srgbClr val="000000"/>
              </a:buClr>
              <a:buSzPct val="45000"/>
              <a:buFont typeface="Wingdings" charset="2"/>
              <a:buChar char=""/>
            </a:pPr>
            <a:r>
              <a:rPr b="0" lang="en-GB" sz="1800" spc="-1" strike="noStrike">
                <a:latin typeface="Arial"/>
              </a:rPr>
              <a:t>Sixth Outline Level</a:t>
            </a:r>
            <a:endParaRPr b="0" lang="en-GB" sz="1800" spc="-1" strike="noStrike">
              <a:latin typeface="Arial"/>
            </a:endParaRPr>
          </a:p>
          <a:p>
            <a:pPr lvl="6" marL="3024000" indent="-216000">
              <a:spcBef>
                <a:spcPts val="283"/>
              </a:spcBef>
              <a:buClr>
                <a:srgbClr val="000000"/>
              </a:buClr>
              <a:buSzPct val="45000"/>
              <a:buFont typeface="Wingdings" charset="2"/>
              <a:buChar char=""/>
            </a:pPr>
            <a:r>
              <a:rPr b="0" lang="en-GB" sz="1800" spc="-1" strike="noStrike">
                <a:latin typeface="Arial"/>
              </a:rPr>
              <a:t>Seventh Outline Level</a:t>
            </a:r>
            <a:endParaRPr b="0" lang="en-GB"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599760" y="301320"/>
            <a:ext cx="10798200" cy="1261800"/>
          </a:xfrm>
          <a:prstGeom prst="rect">
            <a:avLst/>
          </a:prstGeom>
        </p:spPr>
        <p:txBody>
          <a:bodyPr lIns="0" rIns="0" tIns="0" bIns="0" anchor="ctr"/>
          <a:p>
            <a:pPr algn="ctr"/>
            <a:r>
              <a:rPr b="0" lang="en-GB" sz="4400" spc="-1" strike="noStrike">
                <a:latin typeface="Arial"/>
              </a:rPr>
              <a:t>Click to edit the title text format</a:t>
            </a:r>
            <a:endParaRPr b="0" lang="en-GB" sz="4400" spc="-1" strike="noStrike">
              <a:latin typeface="Arial"/>
            </a:endParaRPr>
          </a:p>
        </p:txBody>
      </p:sp>
      <p:sp>
        <p:nvSpPr>
          <p:cNvPr id="78" name="PlaceHolder 2"/>
          <p:cNvSpPr>
            <a:spLocks noGrp="1"/>
          </p:cNvSpPr>
          <p:nvPr>
            <p:ph type="body"/>
          </p:nvPr>
        </p:nvSpPr>
        <p:spPr>
          <a:xfrm>
            <a:off x="599760" y="1768680"/>
            <a:ext cx="107982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hyperlink" Target="https://www.openseizuredetector.org.uk/?page_id=1128#Garmin_Watch_App" TargetMode="External"/><Relationship Id="rId2"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4.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6.xml.rels><?xml version="1.0" encoding="UTF-8"?>
<Relationships xmlns="http://schemas.openxmlformats.org/package/2006/relationships"><Relationship Id="rId1" Type="http://schemas.openxmlformats.org/officeDocument/2006/relationships/hyperlink" Target="https://www.openseizuredetector.org.uk/?page_id=1818" TargetMode="External"/><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mailto:graham@openseizuredetector.org.uk" TargetMode="Externa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mailto:graham@openseizuredetector.org.uk"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hyperlink" Target="https://www.openseizuredetector.org.uk/?page_id=1415" TargetMode="External"/><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48640" y="301320"/>
            <a:ext cx="10798200" cy="44532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600" spc="-1" strike="noStrike">
                <a:solidFill>
                  <a:srgbClr val="04617b"/>
                </a:solidFill>
                <a:latin typeface="Source Sans Pro Light"/>
              </a:rPr>
              <a:t>OpenSeizureDetector – Installation and Testing</a:t>
            </a:r>
            <a:endParaRPr b="0" lang="en-GB" sz="6600" spc="-1" strike="noStrike">
              <a:latin typeface="Arial"/>
            </a:endParaRPr>
          </a:p>
        </p:txBody>
      </p:sp>
      <p:sp>
        <p:nvSpPr>
          <p:cNvPr id="116" name="CustomShape 2"/>
          <p:cNvSpPr/>
          <p:nvPr/>
        </p:nvSpPr>
        <p:spPr>
          <a:xfrm>
            <a:off x="552960" y="5216400"/>
            <a:ext cx="10789560" cy="1549800"/>
          </a:xfrm>
          <a:prstGeom prst="rect">
            <a:avLst/>
          </a:prstGeom>
          <a:noFill/>
          <a:ln>
            <a:noFill/>
          </a:ln>
        </p:spPr>
        <p:style>
          <a:lnRef idx="0"/>
          <a:fillRef idx="0"/>
          <a:effectRef idx="0"/>
          <a:fontRef idx="minor"/>
        </p:style>
        <p:txBody>
          <a:bodyPr lIns="0" rIns="0" tIns="0" bIns="0"/>
          <a:p>
            <a:pPr>
              <a:lnSpc>
                <a:spcPct val="100000"/>
              </a:lnSpc>
            </a:pPr>
            <a:r>
              <a:rPr b="1" lang="en-GB" sz="3600" spc="-1" strike="noStrike">
                <a:solidFill>
                  <a:srgbClr val="dbf5f9"/>
                </a:solidFill>
                <a:latin typeface="Source Sans Pro"/>
              </a:rPr>
              <a:t>Graham Jones, April 2022</a:t>
            </a:r>
            <a:endParaRPr b="0" lang="en-GB" sz="3600" spc="-1" strike="noStrike">
              <a:latin typeface="Arial"/>
            </a:endParaRPr>
          </a:p>
        </p:txBody>
      </p:sp>
      <p:pic>
        <p:nvPicPr>
          <p:cNvPr id="117" name="" descr=""/>
          <p:cNvPicPr/>
          <p:nvPr/>
        </p:nvPicPr>
        <p:blipFill>
          <a:blip r:embed="rId1"/>
          <a:stretch/>
        </p:blipFill>
        <p:spPr>
          <a:xfrm>
            <a:off x="408960" y="432000"/>
            <a:ext cx="1894680" cy="18374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Main Menu Items</a:t>
            </a:r>
            <a:endParaRPr b="0" lang="en-GB" sz="6000" spc="-1" strike="noStrike">
              <a:latin typeface="Arial"/>
            </a:endParaRPr>
          </a:p>
        </p:txBody>
      </p:sp>
      <p:sp>
        <p:nvSpPr>
          <p:cNvPr id="169" name="CustomShape 2"/>
          <p:cNvSpPr/>
          <p:nvPr/>
        </p:nvSpPr>
        <p:spPr>
          <a:xfrm>
            <a:off x="599040" y="1920240"/>
            <a:ext cx="10739160" cy="4663080"/>
          </a:xfrm>
          <a:prstGeom prst="rect">
            <a:avLst/>
          </a:prstGeom>
          <a:noFill/>
          <a:ln>
            <a:noFill/>
          </a:ln>
        </p:spPr>
        <p:style>
          <a:lnRef idx="0"/>
          <a:fillRef idx="0"/>
          <a:effectRef idx="0"/>
          <a:fontRef idx="minor"/>
        </p:style>
      </p:sp>
      <p:sp>
        <p:nvSpPr>
          <p:cNvPr id="170" name="TextShape 3"/>
          <p:cNvSpPr txBox="1"/>
          <p:nvPr/>
        </p:nvSpPr>
        <p:spPr>
          <a:xfrm>
            <a:off x="216000" y="1593000"/>
            <a:ext cx="8352000" cy="56786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1" lang="en-GB" sz="1800" spc="-1" strike="noStrike">
                <a:latin typeface="Arial"/>
              </a:rPr>
              <a:t>Accept Alarm</a:t>
            </a:r>
            <a:r>
              <a:rPr b="0" lang="en-GB" sz="1800" spc="-1" strike="noStrike">
                <a:latin typeface="Arial"/>
              </a:rPr>
              <a:t> – used to silence the alarm if the ‘Latch Alarms’ feature is enabled.</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Start/Stop Server</a:t>
            </a:r>
            <a:r>
              <a:rPr b="0" lang="en-GB" sz="1800" spc="-1" strike="noStrike">
                <a:latin typeface="Arial"/>
              </a:rPr>
              <a:t> – Start or Stop the background service that does the seizure detection.</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Report Seizure</a:t>
            </a:r>
            <a:r>
              <a:rPr b="0" lang="en-GB" sz="1800" spc="-1" strike="noStrike">
                <a:latin typeface="Arial"/>
              </a:rPr>
              <a:t> – Report a seizure to the Data Sharing system, even if OpenSeizureDetector did not detect it.</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Data Log Manager</a:t>
            </a:r>
            <a:r>
              <a:rPr b="0" lang="en-GB" sz="1800" spc="-1" strike="noStrike">
                <a:latin typeface="Arial"/>
              </a:rPr>
              <a:t> – Review and annotate data uploaded to the Data Sharing system.</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Data Sharing Log-In</a:t>
            </a:r>
            <a:r>
              <a:rPr b="0" lang="en-GB" sz="1800" spc="-1" strike="noStrike">
                <a:latin typeface="Arial"/>
              </a:rPr>
              <a:t> – Log in (or out) of the data sharing system.</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About Data Sharing</a:t>
            </a:r>
            <a:r>
              <a:rPr b="0" lang="en-GB" sz="1800" spc="-1" strike="noStrike">
                <a:latin typeface="Arial"/>
              </a:rPr>
              <a:t> – display an information page about the data shring system.</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Install Watch App</a:t>
            </a:r>
            <a:r>
              <a:rPr b="0" lang="en-GB" sz="1800" spc="-1" strike="noStrike">
                <a:latin typeface="Arial"/>
              </a:rPr>
              <a:t> – Display instructions for installing the watch app to use with OpenSeizureDetector.</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Test Alarm Beep</a:t>
            </a:r>
            <a:r>
              <a:rPr b="0" lang="en-GB" sz="1800" spc="-1" strike="noStrike">
                <a:latin typeface="Arial"/>
              </a:rPr>
              <a:t> – Play the Alarm beep sound so you can check it is working</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Test Warning Bepp</a:t>
            </a:r>
            <a:r>
              <a:rPr b="0" lang="en-GB" sz="1800" spc="-1" strike="noStrike">
                <a:latin typeface="Arial"/>
              </a:rPr>
              <a:t> – Play the Warning beep sound.</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Test SMS Alarm Notification</a:t>
            </a:r>
            <a:r>
              <a:rPr b="0" lang="en-GB" sz="1800" spc="-1" strike="noStrike">
                <a:latin typeface="Arial"/>
              </a:rPr>
              <a:t> – Send an SMS location alarm to check it is working.</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Settings</a:t>
            </a:r>
            <a:r>
              <a:rPr b="0" lang="en-GB" sz="1800" spc="-1" strike="noStrike">
                <a:latin typeface="Arial"/>
              </a:rPr>
              <a:t> – Display app settings page</a:t>
            </a:r>
            <a:endParaRPr b="0" lang="en-GB" sz="1800" spc="-1" strike="noStrike">
              <a:latin typeface="Arial"/>
            </a:endParaRPr>
          </a:p>
          <a:p>
            <a:pPr marL="216000" indent="-216000">
              <a:lnSpc>
                <a:spcPct val="115000"/>
              </a:lnSpc>
              <a:buClr>
                <a:srgbClr val="000000"/>
              </a:buClr>
              <a:buSzPct val="45000"/>
              <a:buFont typeface="Wingdings" charset="2"/>
              <a:buChar char=""/>
            </a:pPr>
            <a:r>
              <a:rPr b="1" lang="en-GB" sz="1800" spc="-1" strike="noStrike">
                <a:latin typeface="Arial"/>
              </a:rPr>
              <a:t>About</a:t>
            </a:r>
            <a:r>
              <a:rPr b="0" lang="en-GB" sz="1800" spc="-1" strike="noStrike">
                <a:latin typeface="Arial"/>
              </a:rPr>
              <a:t> – Display information about OpenSeizureDetector</a:t>
            </a:r>
            <a:endParaRPr b="0" lang="en-GB" sz="1800" spc="-1" strike="noStrike">
              <a:latin typeface="Arial"/>
            </a:endParaRPr>
          </a:p>
        </p:txBody>
      </p:sp>
      <p:pic>
        <p:nvPicPr>
          <p:cNvPr id="171" name="" descr=""/>
          <p:cNvPicPr/>
          <p:nvPr/>
        </p:nvPicPr>
        <p:blipFill>
          <a:blip r:embed="rId1"/>
          <a:stretch/>
        </p:blipFill>
        <p:spPr>
          <a:xfrm>
            <a:off x="8856000" y="1213200"/>
            <a:ext cx="2866320" cy="620280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Initial </a:t>
            </a:r>
            <a:r>
              <a:rPr b="0" lang="en-GB" sz="6000" spc="-1" strike="noStrike">
                <a:solidFill>
                  <a:srgbClr val="ffffff"/>
                </a:solidFill>
                <a:latin typeface="Source Sans Pro Light"/>
              </a:rPr>
              <a:t>Tests</a:t>
            </a:r>
            <a:endParaRPr b="0" lang="en-GB" sz="6000" spc="-1" strike="noStrike">
              <a:latin typeface="Arial"/>
            </a:endParaRPr>
          </a:p>
        </p:txBody>
      </p:sp>
      <p:sp>
        <p:nvSpPr>
          <p:cNvPr id="173" name="CustomShape 2"/>
          <p:cNvSpPr/>
          <p:nvPr/>
        </p:nvSpPr>
        <p:spPr>
          <a:xfrm>
            <a:off x="599040" y="1920240"/>
            <a:ext cx="10739160" cy="4663080"/>
          </a:xfrm>
          <a:prstGeom prst="rect">
            <a:avLst/>
          </a:prstGeom>
          <a:noFill/>
          <a:ln>
            <a:noFill/>
          </a:ln>
        </p:spPr>
        <p:style>
          <a:lnRef idx="0"/>
          <a:fillRef idx="0"/>
          <a:effectRef idx="0"/>
          <a:fontRef idx="minor"/>
        </p:style>
      </p:sp>
      <p:sp>
        <p:nvSpPr>
          <p:cNvPr id="174" name="TextShape 3"/>
          <p:cNvSpPr txBox="1"/>
          <p:nvPr/>
        </p:nvSpPr>
        <p:spPr>
          <a:xfrm>
            <a:off x="216000" y="1593000"/>
            <a:ext cx="8064000" cy="47624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From the main app screen, use the menu to Test Alarm Beep and Test Warning Beep</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You should hear three rapid beeps for alarm and one for warning.  It should be as loud as the phone can do, but if not, try adjusting the system audio settings.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Shake the phone gently (as though you were shiverring). </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The bar graph should show a peak in the red area as shown in the screenshot opposite.   </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After 5-10 seconds the display should show WARNING and give a warning beep.  </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After a further 5 seconds it should show ALARM and give the alarm beep.</a:t>
            </a:r>
            <a:endParaRPr b="0" lang="en-GB" sz="1600" spc="-1" strike="noStrike">
              <a:latin typeface="Arial"/>
            </a:endParaRPr>
          </a:p>
          <a:p>
            <a:pPr lvl="2" marL="648000" indent="-216000">
              <a:lnSpc>
                <a:spcPct val="115000"/>
              </a:lnSpc>
              <a:buClr>
                <a:srgbClr val="000000"/>
              </a:buClr>
              <a:buSzPct val="45000"/>
              <a:buFont typeface="Wingdings" charset="2"/>
              <a:buChar char=""/>
            </a:pPr>
            <a:r>
              <a:rPr b="0" lang="en-GB" sz="1600" spc="-1" strike="noStrike">
                <a:latin typeface="Arial"/>
              </a:rPr>
              <a:t>The “SMS Alarms Disabled” text is warning us that we have not set up SMS alerts, so it is not sending them.</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Stop shaking the phone and it should go back to WARNING then OK.</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is the basic function of the system – detecting shaking movements and generating alarms if the movement persists for about 20 seconds.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 </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Remember that at the moment we are using the phone sensor, not the watch, so this is not suitable for use as a seizure detector.   The next step is to connect the watch and tell OpenSeizureDetector to use the data from the watch instead.</a:t>
            </a:r>
            <a:endParaRPr b="0" lang="en-GB" sz="1600" spc="-1" strike="noStrike">
              <a:latin typeface="Arial"/>
            </a:endParaRPr>
          </a:p>
        </p:txBody>
      </p:sp>
      <p:pic>
        <p:nvPicPr>
          <p:cNvPr id="175" name="" descr=""/>
          <p:cNvPicPr/>
          <p:nvPr/>
        </p:nvPicPr>
        <p:blipFill>
          <a:blip r:embed="rId1"/>
          <a:stretch/>
        </p:blipFill>
        <p:spPr>
          <a:xfrm>
            <a:off x="8712000" y="1656000"/>
            <a:ext cx="2661840" cy="576000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Garmin Watch Set-Up with Garmin Connect</a:t>
            </a:r>
            <a:endParaRPr b="0" lang="en-GB" sz="4400" spc="-1" strike="noStrike">
              <a:latin typeface="Arial"/>
            </a:endParaRPr>
          </a:p>
        </p:txBody>
      </p:sp>
      <p:sp>
        <p:nvSpPr>
          <p:cNvPr id="177" name="TextShape 2"/>
          <p:cNvSpPr txBox="1"/>
          <p:nvPr/>
        </p:nvSpPr>
        <p:spPr>
          <a:xfrm>
            <a:off x="504000" y="1589400"/>
            <a:ext cx="10830600" cy="5106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Connect your Garmin watch to the phone following the Garmin instructions.  This involves:</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Installing the Garmin Connect app from Google Play Store</a:t>
            </a:r>
            <a:endParaRPr b="0" lang="en-GB" sz="28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Using Garmin Connect to pair the watch with the phone.</a:t>
            </a:r>
            <a:endParaRPr b="0" lang="en-GB" sz="28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Check that the watch is working as expected with Garmin Connect – use the Garmin Connect app to check that it is detecting steps, heart rate etc.</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If the watch is not working correctly with Garmin Connect, it will not work with OpenSeizureDetector.</a:t>
            </a:r>
            <a:endParaRPr b="0" lang="en-GB"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Garmin Watch App Installation</a:t>
            </a:r>
            <a:endParaRPr b="0" lang="en-GB" sz="4400" spc="-1" strike="noStrike">
              <a:latin typeface="Arial"/>
            </a:endParaRPr>
          </a:p>
        </p:txBody>
      </p:sp>
      <p:sp>
        <p:nvSpPr>
          <p:cNvPr id="179" name="TextShape 2"/>
          <p:cNvSpPr txBox="1"/>
          <p:nvPr/>
        </p:nvSpPr>
        <p:spPr>
          <a:xfrm>
            <a:off x="504000" y="1589400"/>
            <a:ext cx="10830600" cy="4602600"/>
          </a:xfrm>
          <a:prstGeom prst="rect">
            <a:avLst/>
          </a:prstGeom>
          <a:noFill/>
          <a:ln>
            <a:noFill/>
          </a:ln>
        </p:spPr>
        <p:txBody>
          <a:bodyPr lIns="0" rIns="0" tIns="0" bIns="0"/>
          <a:p>
            <a:pPr marL="432000" indent="-324000">
              <a:spcBef>
                <a:spcPts val="1417"/>
              </a:spcBef>
              <a:buClr>
                <a:srgbClr val="000000"/>
              </a:buClr>
              <a:buSzPct val="45000"/>
              <a:buFont typeface="Wingdings" charset="2"/>
              <a:buChar char=""/>
            </a:pPr>
            <a:r>
              <a:rPr b="0" lang="en-GB" sz="3200" spc="-1" strike="noStrike">
                <a:latin typeface="Arial"/>
              </a:rPr>
              <a:t>Install the OpenSeizureDetector watch app by following the instructions on the OpenSeizureDetector Web site:</a:t>
            </a:r>
            <a:br/>
            <a:r>
              <a:rPr b="0" lang="en-GB" sz="3200" spc="-1" strike="noStrike">
                <a:latin typeface="Arial"/>
                <a:hlinkClick r:id="rId1"/>
              </a:rPr>
              <a:t>https://www.openseizuredetector.org.uk/?page_id=1128#Garmin_Watch_App</a:t>
            </a:r>
            <a:endParaRPr b="0" lang="en-GB" sz="3200" spc="-1" strike="noStrike">
              <a:latin typeface="Arial"/>
              <a:ea typeface="Noto Sans CJK SC"/>
            </a:endParaRPr>
          </a:p>
          <a:p>
            <a:pPr marL="432000" indent="-324000">
              <a:spcBef>
                <a:spcPts val="1417"/>
              </a:spcBef>
              <a:buClr>
                <a:srgbClr val="000000"/>
              </a:buClr>
              <a:buSzPct val="45000"/>
              <a:buFont typeface="Wingdings" charset="2"/>
              <a:buChar char=""/>
            </a:pPr>
            <a:r>
              <a:rPr b="0" lang="en-GB" sz="3200" spc="-1" strike="noStrike">
                <a:latin typeface="Arial"/>
              </a:rPr>
              <a:t>Note that this involves connecting the watch to your computer using the cable supplied with the watch, and copying a file from the OpenSeizureDetector source code repository onto the watch.</a:t>
            </a:r>
            <a:endParaRPr b="0" lang="en-GB" sz="3200" spc="-1" strike="noStrike">
              <a:latin typeface="Arial"/>
              <a:ea typeface="Noto Sans CJK SC"/>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3200" spc="-1" strike="noStrike">
                <a:solidFill>
                  <a:srgbClr val="ffffff"/>
                </a:solidFill>
                <a:latin typeface="Source Sans Pro Light"/>
              </a:rPr>
              <a:t>Configure OpenSeizureDetector Android App to use Garmin Watch</a:t>
            </a:r>
            <a:endParaRPr b="0" lang="en-GB" sz="3200" spc="-1" strike="noStrike">
              <a:latin typeface="Arial"/>
            </a:endParaRPr>
          </a:p>
        </p:txBody>
      </p:sp>
      <p:sp>
        <p:nvSpPr>
          <p:cNvPr id="181" name="CustomShape 2"/>
          <p:cNvSpPr/>
          <p:nvPr/>
        </p:nvSpPr>
        <p:spPr>
          <a:xfrm>
            <a:off x="599040" y="1920240"/>
            <a:ext cx="10739160" cy="4663080"/>
          </a:xfrm>
          <a:prstGeom prst="rect">
            <a:avLst/>
          </a:prstGeom>
          <a:noFill/>
          <a:ln>
            <a:noFill/>
          </a:ln>
        </p:spPr>
        <p:style>
          <a:lnRef idx="0"/>
          <a:fillRef idx="0"/>
          <a:effectRef idx="0"/>
          <a:fontRef idx="minor"/>
        </p:style>
      </p:sp>
      <p:sp>
        <p:nvSpPr>
          <p:cNvPr id="182" name="TextShape 3"/>
          <p:cNvSpPr txBox="1"/>
          <p:nvPr/>
        </p:nvSpPr>
        <p:spPr>
          <a:xfrm>
            <a:off x="216000" y="1593000"/>
            <a:ext cx="3888000" cy="580068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displays the app settings screen with four options as shown </a:t>
            </a:r>
            <a:r>
              <a:rPr b="0" lang="en-GB" sz="1600" spc="-1" strike="noStrike">
                <a:latin typeface="Arial"/>
              </a:rPr>
              <a:t>opposite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‘General’ Preferences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‘Select Data Source’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‘Garmin Watch’</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system will re-start and the main settings screen will be </a:t>
            </a:r>
            <a:r>
              <a:rPr b="0" lang="en-GB" sz="1600" spc="-1" strike="noStrike">
                <a:latin typeface="Arial"/>
              </a:rPr>
              <a:t>displayed.</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Press the back button to return to the main screen.</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main display should show “DataSource = Garmin”.   </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It may well also say ‘Watch App Not Running’ and  FAULT – this </a:t>
            </a:r>
            <a:r>
              <a:rPr b="0" lang="en-GB" sz="1600" spc="-1" strike="noStrike">
                <a:latin typeface="Arial"/>
              </a:rPr>
              <a:t>means that it is waiting for data from the Garmin Watch but it has not </a:t>
            </a:r>
            <a:r>
              <a:rPr b="0" lang="en-GB" sz="1600" spc="-1" strike="noStrike">
                <a:latin typeface="Arial"/>
              </a:rPr>
              <a:t>arrived yet (because we have not started the Garmin watch app).</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After 30 seconds you are likely to hear fault ‘Pip’ sounds periodically </a:t>
            </a:r>
            <a:r>
              <a:rPr b="0" lang="en-GB" sz="1600" spc="-1" strike="noStrike">
                <a:latin typeface="Arial"/>
              </a:rPr>
              <a:t>to warn you that the watch app is not running.</a:t>
            </a:r>
            <a:endParaRPr b="0" lang="en-GB" sz="1600" spc="-1" strike="noStrike">
              <a:latin typeface="Arial"/>
            </a:endParaRPr>
          </a:p>
        </p:txBody>
      </p:sp>
      <p:pic>
        <p:nvPicPr>
          <p:cNvPr id="183" name="" descr=""/>
          <p:cNvPicPr/>
          <p:nvPr/>
        </p:nvPicPr>
        <p:blipFill>
          <a:blip r:embed="rId1"/>
          <a:stretch/>
        </p:blipFill>
        <p:spPr>
          <a:xfrm>
            <a:off x="4249800" y="2088000"/>
            <a:ext cx="2446200" cy="5293800"/>
          </a:xfrm>
          <a:prstGeom prst="rect">
            <a:avLst/>
          </a:prstGeom>
          <a:ln>
            <a:noFill/>
          </a:ln>
        </p:spPr>
      </p:pic>
      <p:pic>
        <p:nvPicPr>
          <p:cNvPr id="184" name="" descr=""/>
          <p:cNvPicPr/>
          <p:nvPr/>
        </p:nvPicPr>
        <p:blipFill>
          <a:blip r:embed="rId2"/>
          <a:stretch/>
        </p:blipFill>
        <p:spPr>
          <a:xfrm>
            <a:off x="6825960" y="2088000"/>
            <a:ext cx="2462040" cy="5328000"/>
          </a:xfrm>
          <a:prstGeom prst="rect">
            <a:avLst/>
          </a:prstGeom>
          <a:ln>
            <a:noFill/>
          </a:ln>
        </p:spPr>
      </p:pic>
      <p:pic>
        <p:nvPicPr>
          <p:cNvPr id="185" name="" descr=""/>
          <p:cNvPicPr/>
          <p:nvPr/>
        </p:nvPicPr>
        <p:blipFill>
          <a:blip r:embed="rId3"/>
          <a:stretch/>
        </p:blipFill>
        <p:spPr>
          <a:xfrm>
            <a:off x="9373680" y="2088000"/>
            <a:ext cx="2467080" cy="5338800"/>
          </a:xfrm>
          <a:prstGeom prst="rect">
            <a:avLst/>
          </a:prstGeom>
          <a:ln>
            <a:noFill/>
          </a:ln>
        </p:spPr>
      </p:pic>
      <p:sp>
        <p:nvSpPr>
          <p:cNvPr id="186" name="TextShape 4"/>
          <p:cNvSpPr txBox="1"/>
          <p:nvPr/>
        </p:nvSpPr>
        <p:spPr>
          <a:xfrm>
            <a:off x="4320000" y="1656000"/>
            <a:ext cx="2304000" cy="346320"/>
          </a:xfrm>
          <a:prstGeom prst="rect">
            <a:avLst/>
          </a:prstGeom>
          <a:noFill/>
          <a:ln>
            <a:noFill/>
          </a:ln>
        </p:spPr>
        <p:txBody>
          <a:bodyPr lIns="90000" rIns="90000" tIns="45000" bIns="45000"/>
          <a:p>
            <a:pPr algn="ctr"/>
            <a:r>
              <a:rPr b="0" lang="en-GB" sz="1800" spc="-1" strike="noStrike">
                <a:latin typeface="Arial"/>
              </a:rPr>
              <a:t>Settings Screen</a:t>
            </a:r>
            <a:endParaRPr b="0" lang="en-GB" sz="1800" spc="-1" strike="noStrike">
              <a:latin typeface="Arial"/>
            </a:endParaRPr>
          </a:p>
        </p:txBody>
      </p:sp>
      <p:sp>
        <p:nvSpPr>
          <p:cNvPr id="187" name="TextShape 5"/>
          <p:cNvSpPr txBox="1"/>
          <p:nvPr/>
        </p:nvSpPr>
        <p:spPr>
          <a:xfrm>
            <a:off x="6876000" y="1656000"/>
            <a:ext cx="2304000" cy="346320"/>
          </a:xfrm>
          <a:prstGeom prst="rect">
            <a:avLst/>
          </a:prstGeom>
          <a:noFill/>
          <a:ln>
            <a:noFill/>
          </a:ln>
        </p:spPr>
        <p:txBody>
          <a:bodyPr lIns="90000" rIns="90000" tIns="45000" bIns="45000"/>
          <a:p>
            <a:pPr algn="ctr"/>
            <a:r>
              <a:rPr b="0" lang="en-GB" sz="1800" spc="-1" strike="noStrike">
                <a:latin typeface="Arial"/>
              </a:rPr>
              <a:t>General Settings</a:t>
            </a:r>
            <a:endParaRPr b="0" lang="en-GB" sz="1800" spc="-1" strike="noStrike">
              <a:latin typeface="Arial"/>
            </a:endParaRPr>
          </a:p>
        </p:txBody>
      </p:sp>
      <p:sp>
        <p:nvSpPr>
          <p:cNvPr id="188" name="TextShape 6"/>
          <p:cNvSpPr txBox="1"/>
          <p:nvPr/>
        </p:nvSpPr>
        <p:spPr>
          <a:xfrm>
            <a:off x="9432000" y="1656000"/>
            <a:ext cx="2304000" cy="346320"/>
          </a:xfrm>
          <a:prstGeom prst="rect">
            <a:avLst/>
          </a:prstGeom>
          <a:noFill/>
          <a:ln>
            <a:noFill/>
          </a:ln>
        </p:spPr>
        <p:txBody>
          <a:bodyPr lIns="90000" rIns="90000" tIns="45000" bIns="45000"/>
          <a:p>
            <a:pPr algn="ctr"/>
            <a:r>
              <a:rPr b="0" lang="en-GB" sz="1800" spc="-1" strike="noStrike">
                <a:latin typeface="Arial"/>
              </a:rPr>
              <a:t>Select Data Source</a:t>
            </a:r>
            <a:endParaRPr b="0" lang="en-GB"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3200" spc="-1" strike="noStrike">
                <a:solidFill>
                  <a:srgbClr val="ffffff"/>
                </a:solidFill>
                <a:latin typeface="Source Sans Pro Light"/>
              </a:rPr>
              <a:t>Test Using Garmin Watch</a:t>
            </a:r>
            <a:endParaRPr b="0" lang="en-GB" sz="3200" spc="-1" strike="noStrike">
              <a:latin typeface="Arial"/>
            </a:endParaRPr>
          </a:p>
        </p:txBody>
      </p:sp>
      <p:sp>
        <p:nvSpPr>
          <p:cNvPr id="190" name="CustomShape 2"/>
          <p:cNvSpPr/>
          <p:nvPr/>
        </p:nvSpPr>
        <p:spPr>
          <a:xfrm>
            <a:off x="599040" y="1920240"/>
            <a:ext cx="10739160" cy="4663080"/>
          </a:xfrm>
          <a:prstGeom prst="rect">
            <a:avLst/>
          </a:prstGeom>
          <a:noFill/>
          <a:ln>
            <a:noFill/>
          </a:ln>
        </p:spPr>
        <p:style>
          <a:lnRef idx="0"/>
          <a:fillRef idx="0"/>
          <a:effectRef idx="0"/>
          <a:fontRef idx="minor"/>
        </p:style>
      </p:sp>
      <p:sp>
        <p:nvSpPr>
          <p:cNvPr id="191" name="TextShape 3"/>
          <p:cNvSpPr txBox="1"/>
          <p:nvPr/>
        </p:nvSpPr>
        <p:spPr>
          <a:xfrm>
            <a:off x="216000" y="1593000"/>
            <a:ext cx="6120000" cy="47624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Use the watch buttons to select the GarminSD watch app that was insalled previously.</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watch display should initially show the Garmin Watch App version number, then after about 5 seconds it should change to ‘OK’</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shows that it has sent data to the phone successfully and it has been processed to produce an ‘OK’ (not seizure) result.</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phone display should also change to OK and the watch battery level displayed on the main screen.</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With the watch on your wrist, shake your arm gently as though you were shiverring.  You should see the display change in the same way as the test using the phone sensors.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confirms that the Garmin Watch is sending data to the phone and it is being processed correctly, so the system is now working as a seizure detector and will raise local alarms (beeps from the phone).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The next section describes how to enable other ways of generating alarms and using the system.</a:t>
            </a:r>
            <a:endParaRPr b="0" lang="en-GB" sz="1600" spc="-1" strike="noStrike">
              <a:latin typeface="Arial"/>
            </a:endParaRPr>
          </a:p>
        </p:txBody>
      </p:sp>
      <p:pic>
        <p:nvPicPr>
          <p:cNvPr id="192" name="" descr=""/>
          <p:cNvPicPr/>
          <p:nvPr/>
        </p:nvPicPr>
        <p:blipFill>
          <a:blip r:embed="rId1"/>
          <a:stretch/>
        </p:blipFill>
        <p:spPr>
          <a:xfrm>
            <a:off x="6859080" y="2088000"/>
            <a:ext cx="2428920" cy="5256000"/>
          </a:xfrm>
          <a:prstGeom prst="rect">
            <a:avLst/>
          </a:prstGeom>
          <a:ln>
            <a:noFill/>
          </a:ln>
        </p:spPr>
      </p:pic>
      <p:pic>
        <p:nvPicPr>
          <p:cNvPr id="193" name="" descr=""/>
          <p:cNvPicPr/>
          <p:nvPr/>
        </p:nvPicPr>
        <p:blipFill>
          <a:blip r:embed="rId2"/>
          <a:stretch/>
        </p:blipFill>
        <p:spPr>
          <a:xfrm>
            <a:off x="9432000" y="2088000"/>
            <a:ext cx="2400480" cy="5194800"/>
          </a:xfrm>
          <a:prstGeom prst="rect">
            <a:avLst/>
          </a:prstGeom>
          <a:ln>
            <a:noFill/>
          </a:ln>
        </p:spPr>
      </p:pic>
      <p:sp>
        <p:nvSpPr>
          <p:cNvPr id="194" name="TextShape 4"/>
          <p:cNvSpPr txBox="1"/>
          <p:nvPr/>
        </p:nvSpPr>
        <p:spPr>
          <a:xfrm>
            <a:off x="6840000" y="1573920"/>
            <a:ext cx="2304000" cy="487080"/>
          </a:xfrm>
          <a:prstGeom prst="rect">
            <a:avLst/>
          </a:prstGeom>
          <a:noFill/>
          <a:ln>
            <a:noFill/>
          </a:ln>
        </p:spPr>
        <p:txBody>
          <a:bodyPr lIns="90000" rIns="90000" tIns="45000" bIns="45000"/>
          <a:p>
            <a:pPr algn="ctr"/>
            <a:r>
              <a:rPr b="0" lang="en-GB" sz="1400" spc="-1" strike="noStrike">
                <a:latin typeface="Arial"/>
              </a:rPr>
              <a:t>System Fault when Watch App Not Running</a:t>
            </a:r>
            <a:endParaRPr b="0" lang="en-GB" sz="1400" spc="-1" strike="noStrike">
              <a:latin typeface="Arial"/>
            </a:endParaRPr>
          </a:p>
        </p:txBody>
      </p:sp>
      <p:sp>
        <p:nvSpPr>
          <p:cNvPr id="195" name="TextShape 5"/>
          <p:cNvSpPr txBox="1"/>
          <p:nvPr/>
        </p:nvSpPr>
        <p:spPr>
          <a:xfrm>
            <a:off x="9432000" y="1584000"/>
            <a:ext cx="2304000" cy="288720"/>
          </a:xfrm>
          <a:prstGeom prst="rect">
            <a:avLst/>
          </a:prstGeom>
          <a:noFill/>
          <a:ln>
            <a:noFill/>
          </a:ln>
        </p:spPr>
        <p:txBody>
          <a:bodyPr lIns="90000" rIns="90000" tIns="45000" bIns="45000"/>
          <a:p>
            <a:pPr algn="ctr"/>
            <a:r>
              <a:rPr b="0" lang="en-GB" sz="1400" spc="-1" strike="noStrike">
                <a:latin typeface="Arial"/>
              </a:rPr>
              <a:t>Watch App Running OK</a:t>
            </a:r>
            <a:endParaRPr b="0" lang="en-GB" sz="14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Shape 1"/>
          <p:cNvSpPr txBox="1"/>
          <p:nvPr/>
        </p:nvSpPr>
        <p:spPr>
          <a:xfrm>
            <a:off x="599040" y="301320"/>
            <a:ext cx="10798200" cy="5850360"/>
          </a:xfrm>
          <a:prstGeom prst="rect">
            <a:avLst/>
          </a:prstGeom>
          <a:noFill/>
          <a:ln>
            <a:noFill/>
          </a:ln>
        </p:spPr>
        <p:txBody>
          <a:bodyPr lIns="0" rIns="0" tIns="0" bIns="0" anchor="ctr"/>
          <a:p>
            <a:pPr algn="ctr"/>
            <a:r>
              <a:rPr b="0" lang="en-GB" sz="3200" spc="-1" strike="noStrike">
                <a:latin typeface="Arial"/>
              </a:rPr>
              <a:t>System </a:t>
            </a:r>
            <a:r>
              <a:rPr b="0" lang="en-GB" sz="3200" spc="-1" strike="noStrike">
                <a:latin typeface="Arial"/>
              </a:rPr>
              <a:t>Operations</a:t>
            </a:r>
            <a:endParaRPr b="0" lang="en-GB"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198"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Start-Up and Shut Down</a:t>
            </a:r>
            <a:endParaRPr b="0" lang="en-GB"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Start-Up and Shut-Down</a:t>
            </a:r>
            <a:endParaRPr b="0" lang="en-GB" sz="4000" spc="-1" strike="noStrike">
              <a:latin typeface="Arial"/>
            </a:endParaRPr>
          </a:p>
        </p:txBody>
      </p:sp>
      <p:sp>
        <p:nvSpPr>
          <p:cNvPr id="200" name="CustomShape 2"/>
          <p:cNvSpPr/>
          <p:nvPr/>
        </p:nvSpPr>
        <p:spPr>
          <a:xfrm>
            <a:off x="599040" y="1920240"/>
            <a:ext cx="10739160" cy="4663080"/>
          </a:xfrm>
          <a:prstGeom prst="rect">
            <a:avLst/>
          </a:prstGeom>
          <a:noFill/>
          <a:ln>
            <a:noFill/>
          </a:ln>
        </p:spPr>
        <p:style>
          <a:lnRef idx="0"/>
          <a:fillRef idx="0"/>
          <a:effectRef idx="0"/>
          <a:fontRef idx="minor"/>
        </p:style>
      </p:sp>
      <p:sp>
        <p:nvSpPr>
          <p:cNvPr id="201" name="TextShape 3"/>
          <p:cNvSpPr txBox="1"/>
          <p:nvPr/>
        </p:nvSpPr>
        <p:spPr>
          <a:xfrm>
            <a:off x="0" y="1593000"/>
            <a:ext cx="6840000" cy="61743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The system is started by selecting the icon in the apps list like other Android Apps.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you enable the “Auto Start App on Boot” option in the General settings screen from the main app screen, OpenSeizureDetector will start within about 2 minutes of your phone booting.</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You can close the main app screen and the system will continue to run in the background.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you want to shut the system down, bring up the main app screen (selecting the blue OpenSeizureDetector icon in the notification bar is the easiest way), and use the main menu “Start/Stop server” option to shutdown the background server.</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When the system is shutdown, the main app screen says ‘Server Stopped’ and the blue OpenSeizureDetector icon in the notification bar disappears.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 </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Note that there is an issue that occurs occasionally when it does not shut down properly and the icon remains displayed in the notification bar.   If this happens you will get unpredictable results with FAULT and OK being displayed in turn.   </a:t>
            </a:r>
            <a:endParaRPr b="0" lang="en-GB" sz="1500" spc="-1" strike="noStrike">
              <a:latin typeface="Arial"/>
              <a:ea typeface="Noto Sans CJK SC"/>
            </a:endParaRPr>
          </a:p>
          <a:p>
            <a:pPr lvl="1" marL="432000" indent="-216000">
              <a:lnSpc>
                <a:spcPct val="115000"/>
              </a:lnSpc>
              <a:buClr>
                <a:srgbClr val="000000"/>
              </a:buClr>
              <a:buSzPct val="45000"/>
              <a:buFont typeface="Wingdings" charset="2"/>
              <a:buChar char=""/>
            </a:pPr>
            <a:r>
              <a:rPr b="0" lang="en-GB" sz="1500" spc="-1" strike="noStrike">
                <a:latin typeface="Arial"/>
              </a:rPr>
              <a:t>To resolve this go into the phone settings and select Apps→OpenSeizureDetector and press ‘Force Stop’.</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you work out what sequence of events causes this problem, please report it so we can fix it!</a:t>
            </a:r>
            <a:endParaRPr b="0" lang="en-GB" sz="1500" spc="-1" strike="noStrike">
              <a:latin typeface="Arial"/>
              <a:ea typeface="Noto Sans CJK SC"/>
            </a:endParaRPr>
          </a:p>
        </p:txBody>
      </p:sp>
      <p:pic>
        <p:nvPicPr>
          <p:cNvPr id="202" name="" descr=""/>
          <p:cNvPicPr/>
          <p:nvPr/>
        </p:nvPicPr>
        <p:blipFill>
          <a:blip r:embed="rId1"/>
          <a:stretch/>
        </p:blipFill>
        <p:spPr>
          <a:xfrm>
            <a:off x="8884440" y="2160000"/>
            <a:ext cx="2333880" cy="5050800"/>
          </a:xfrm>
          <a:prstGeom prst="rect">
            <a:avLst/>
          </a:prstGeom>
          <a:ln>
            <a:noFill/>
          </a:ln>
        </p:spPr>
      </p:pic>
      <p:sp>
        <p:nvSpPr>
          <p:cNvPr id="203" name="TextShape 4"/>
          <p:cNvSpPr txBox="1"/>
          <p:nvPr/>
        </p:nvSpPr>
        <p:spPr>
          <a:xfrm>
            <a:off x="8856000" y="1528920"/>
            <a:ext cx="2304000" cy="487080"/>
          </a:xfrm>
          <a:prstGeom prst="rect">
            <a:avLst/>
          </a:prstGeom>
          <a:noFill/>
          <a:ln>
            <a:noFill/>
          </a:ln>
        </p:spPr>
        <p:txBody>
          <a:bodyPr lIns="90000" rIns="90000" tIns="45000" bIns="45000"/>
          <a:p>
            <a:pPr algn="ctr"/>
            <a:r>
              <a:rPr b="0" lang="en-GB" sz="1400" spc="-1" strike="noStrike">
                <a:latin typeface="Arial"/>
              </a:rPr>
              <a:t>Phone Settings → Apps → OpenSeizureDetector</a:t>
            </a:r>
            <a:endParaRPr b="0" lang="en-GB" sz="14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205"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SMS Alerts</a:t>
            </a:r>
            <a:endParaRPr b="0" lang="en-GB" sz="32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Contents</a:t>
            </a:r>
            <a:endParaRPr b="0" lang="en-GB" sz="6000" spc="-1" strike="noStrike">
              <a:latin typeface="Arial"/>
            </a:endParaRPr>
          </a:p>
        </p:txBody>
      </p:sp>
      <p:sp>
        <p:nvSpPr>
          <p:cNvPr id="119" name="CustomShape 2"/>
          <p:cNvSpPr/>
          <p:nvPr/>
        </p:nvSpPr>
        <p:spPr>
          <a:xfrm>
            <a:off x="599040" y="1920240"/>
            <a:ext cx="10739160" cy="4663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en-GB" sz="2400" spc="-1" strike="noStrike">
                <a:latin typeface="Source Sans Pro"/>
              </a:rPr>
              <a:t>What is OpenSeizureDetector?</a:t>
            </a:r>
            <a:endParaRPr b="0" lang="en-GB" sz="24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2400" spc="-1" strike="noStrike">
                <a:latin typeface="Source Sans Pro"/>
              </a:rPr>
              <a:t>System Components</a:t>
            </a:r>
            <a:endParaRPr b="0" lang="en-GB" sz="24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2400" spc="-1" strike="noStrike">
                <a:latin typeface="Source Sans Pro"/>
              </a:rPr>
              <a:t>Android App Installation and Initial Testing</a:t>
            </a:r>
            <a:endParaRPr b="0" lang="en-GB" sz="24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2400" spc="-1" strike="noStrike">
                <a:latin typeface="Source Sans Pro"/>
              </a:rPr>
              <a:t>Garmin Watch App Installation</a:t>
            </a:r>
            <a:endParaRPr b="0" lang="en-GB" sz="24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2400" spc="-1" strike="noStrike">
                <a:latin typeface="Source Sans Pro"/>
              </a:rPr>
              <a:t>System Operation</a:t>
            </a:r>
            <a:endParaRPr b="0" lang="en-GB" sz="2400" spc="-1" strike="noStrike">
              <a:latin typeface="Arial"/>
            </a:endParaRPr>
          </a:p>
          <a:p>
            <a:pPr lvl="3" marL="864000" indent="-216000">
              <a:lnSpc>
                <a:spcPct val="100000"/>
              </a:lnSpc>
              <a:spcAft>
                <a:spcPts val="1409"/>
              </a:spcAft>
              <a:buClr>
                <a:srgbClr val="000000"/>
              </a:buClr>
              <a:buSzPct val="45000"/>
              <a:buFont typeface="Wingdings" charset="2"/>
              <a:buChar char=""/>
            </a:pPr>
            <a:r>
              <a:rPr b="0" lang="en-GB" sz="2400" spc="-1" strike="noStrike">
                <a:latin typeface="Source Sans Pro"/>
              </a:rPr>
              <a:t>Start-up / Shut-down</a:t>
            </a:r>
            <a:endParaRPr b="0" lang="en-GB" sz="2400" spc="-1" strike="noStrike">
              <a:latin typeface="Arial"/>
            </a:endParaRPr>
          </a:p>
          <a:p>
            <a:pPr lvl="3" marL="864000" indent="-216000">
              <a:lnSpc>
                <a:spcPct val="100000"/>
              </a:lnSpc>
              <a:spcAft>
                <a:spcPts val="1409"/>
              </a:spcAft>
              <a:buClr>
                <a:srgbClr val="000000"/>
              </a:buClr>
              <a:buSzPct val="45000"/>
              <a:buFont typeface="Wingdings" charset="2"/>
              <a:buChar char=""/>
            </a:pPr>
            <a:r>
              <a:rPr b="0" lang="en-GB" sz="2400" spc="-1" strike="noStrike">
                <a:latin typeface="Source Sans Pro"/>
              </a:rPr>
              <a:t>Battery Optimisation</a:t>
            </a:r>
            <a:endParaRPr b="0" lang="en-GB" sz="2400" spc="-1" strike="noStrike">
              <a:latin typeface="Arial"/>
            </a:endParaRPr>
          </a:p>
          <a:p>
            <a:pPr lvl="3" marL="864000" indent="-216000">
              <a:lnSpc>
                <a:spcPct val="100000"/>
              </a:lnSpc>
              <a:spcAft>
                <a:spcPts val="1409"/>
              </a:spcAft>
              <a:buClr>
                <a:srgbClr val="000000"/>
              </a:buClr>
              <a:buSzPct val="45000"/>
              <a:buFont typeface="Wingdings" charset="2"/>
              <a:buChar char=""/>
            </a:pPr>
            <a:r>
              <a:rPr b="0" lang="en-GB" sz="2400" spc="-1" strike="noStrike">
                <a:latin typeface="Source Sans Pro"/>
              </a:rPr>
              <a:t>SMS Alerts</a:t>
            </a:r>
            <a:endParaRPr b="0" lang="en-GB" sz="2400" spc="-1" strike="noStrike">
              <a:latin typeface="Arial"/>
            </a:endParaRPr>
          </a:p>
          <a:p>
            <a:pPr lvl="3" marL="864000" indent="-216000">
              <a:lnSpc>
                <a:spcPct val="100000"/>
              </a:lnSpc>
              <a:spcAft>
                <a:spcPts val="1409"/>
              </a:spcAft>
              <a:buClr>
                <a:srgbClr val="000000"/>
              </a:buClr>
              <a:buSzPct val="45000"/>
              <a:buFont typeface="Wingdings" charset="2"/>
              <a:buChar char=""/>
            </a:pPr>
            <a:r>
              <a:rPr b="0" lang="en-GB" sz="2400" spc="-1" strike="noStrike">
                <a:latin typeface="Source Sans Pro"/>
              </a:rPr>
              <a:t>Data Sharing</a:t>
            </a:r>
            <a:endParaRPr b="0" lang="en-GB" sz="2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Enable SMS Location Alerts 1</a:t>
            </a:r>
            <a:endParaRPr b="0" lang="en-GB" sz="4400" spc="-1" strike="noStrike">
              <a:latin typeface="Arial"/>
            </a:endParaRPr>
          </a:p>
        </p:txBody>
      </p:sp>
      <p:sp>
        <p:nvSpPr>
          <p:cNvPr id="207" name="TextShape 2"/>
          <p:cNvSpPr txBox="1"/>
          <p:nvPr/>
        </p:nvSpPr>
        <p:spPr>
          <a:xfrm>
            <a:off x="504000" y="1589400"/>
            <a:ext cx="10830600" cy="510660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OpenSeizureDetector can be configured to send SMS text messages to number(s) that you enter to notify people of seizure alerts.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The SMS alerts contain the user’s location, so we need to grant OpenSeizureDetector permission to find your location when it is running in the background, and to send SMS messages.</a:t>
            </a:r>
            <a:endParaRPr b="0" lang="en-GB" sz="3200" spc="-1" strike="noStrike">
              <a:latin typeface="Arial"/>
            </a:endParaRPr>
          </a:p>
          <a:p>
            <a:pPr marL="432000" indent="-324000">
              <a:spcBef>
                <a:spcPts val="1417"/>
              </a:spcBef>
              <a:buClr>
                <a:srgbClr val="000000"/>
              </a:buClr>
              <a:buSzPct val="45000"/>
              <a:buFont typeface="Wingdings" charset="2"/>
              <a:buChar char=""/>
            </a:pPr>
            <a:r>
              <a:rPr b="0" lang="en-GB" sz="3200" spc="-1" strike="noStrike">
                <a:latin typeface="Arial"/>
              </a:rPr>
              <a:t>Because of the privacy implications of granting these permissions, we display a number of warnings before asking for permisison, as required by Google Play Store, as shown on the next slide.</a:t>
            </a:r>
            <a:endParaRPr b="0" lang="en-GB" sz="32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Enabl</a:t>
            </a:r>
            <a:r>
              <a:rPr b="0" lang="en-GB" sz="4000" spc="-1" strike="noStrike">
                <a:solidFill>
                  <a:srgbClr val="ffffff"/>
                </a:solidFill>
                <a:latin typeface="Source Sans Pro Light"/>
              </a:rPr>
              <a:t>e </a:t>
            </a:r>
            <a:r>
              <a:rPr b="0" lang="en-GB" sz="4000" spc="-1" strike="noStrike">
                <a:solidFill>
                  <a:srgbClr val="ffffff"/>
                </a:solidFill>
                <a:latin typeface="Source Sans Pro Light"/>
              </a:rPr>
              <a:t>SMS </a:t>
            </a:r>
            <a:r>
              <a:rPr b="0" lang="en-GB" sz="4000" spc="-1" strike="noStrike">
                <a:solidFill>
                  <a:srgbClr val="ffffff"/>
                </a:solidFill>
                <a:latin typeface="Source Sans Pro Light"/>
              </a:rPr>
              <a:t>Locat</a:t>
            </a:r>
            <a:r>
              <a:rPr b="0" lang="en-GB" sz="4000" spc="-1" strike="noStrike">
                <a:solidFill>
                  <a:srgbClr val="ffffff"/>
                </a:solidFill>
                <a:latin typeface="Source Sans Pro Light"/>
              </a:rPr>
              <a:t>ion </a:t>
            </a:r>
            <a:r>
              <a:rPr b="0" lang="en-GB" sz="4000" spc="-1" strike="noStrike">
                <a:solidFill>
                  <a:srgbClr val="ffffff"/>
                </a:solidFill>
                <a:latin typeface="Source Sans Pro Light"/>
              </a:rPr>
              <a:t>Alert</a:t>
            </a:r>
            <a:r>
              <a:rPr b="0" lang="en-GB" sz="4000" spc="-1" strike="noStrike">
                <a:solidFill>
                  <a:srgbClr val="ffffff"/>
                </a:solidFill>
                <a:latin typeface="Source Sans Pro Light"/>
              </a:rPr>
              <a:t>s 2</a:t>
            </a:r>
            <a:endParaRPr b="0" lang="en-GB" sz="4000" spc="-1" strike="noStrike">
              <a:latin typeface="Arial"/>
            </a:endParaRPr>
          </a:p>
        </p:txBody>
      </p:sp>
      <p:sp>
        <p:nvSpPr>
          <p:cNvPr id="209" name="CustomShape 2"/>
          <p:cNvSpPr/>
          <p:nvPr/>
        </p:nvSpPr>
        <p:spPr>
          <a:xfrm>
            <a:off x="599040" y="1920240"/>
            <a:ext cx="10739160" cy="4663080"/>
          </a:xfrm>
          <a:prstGeom prst="rect">
            <a:avLst/>
          </a:prstGeom>
          <a:noFill/>
          <a:ln>
            <a:noFill/>
          </a:ln>
        </p:spPr>
        <p:style>
          <a:lnRef idx="0"/>
          <a:fillRef idx="0"/>
          <a:effectRef idx="0"/>
          <a:fontRef idx="minor"/>
        </p:style>
      </p:sp>
      <p:sp>
        <p:nvSpPr>
          <p:cNvPr id="210" name="TextShape 3"/>
          <p:cNvSpPr txBox="1"/>
          <p:nvPr/>
        </p:nvSpPr>
        <p:spPr>
          <a:xfrm>
            <a:off x="0" y="1593000"/>
            <a:ext cx="4680000" cy="60602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600" spc="-1" strike="noStrike">
                <a:latin typeface="Arial"/>
              </a:rPr>
              <a:t>From the main app screen, select Settings from the main menu.</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displays the app settings screen with four options as shown opposite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‘Alarms’ Preferences</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‘SMS Alarm numbers’ and enter the phone numbers of the people you wish to receive SMS alerts when a seizure is detected (separated by commas if more than one number is used).</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Select “Enable SMS Alarm”</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This will re-start the system and display a series of prompts regarding the permissions required, then display a screen asking you to grant the permission.  Examples are shown opposite.</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Note that for the final permisison you need to select “Allow All of the Time” so that the system can send location alerts even when you do not have the main screen open.</a:t>
            </a:r>
            <a:endParaRPr b="0" lang="en-GB" sz="1600" spc="-1" strike="noStrike">
              <a:latin typeface="Arial"/>
            </a:endParaRPr>
          </a:p>
          <a:p>
            <a:pPr marL="216000" indent="-216000">
              <a:lnSpc>
                <a:spcPct val="115000"/>
              </a:lnSpc>
              <a:buClr>
                <a:srgbClr val="000000"/>
              </a:buClr>
              <a:buSzPct val="45000"/>
              <a:buFont typeface="Wingdings" charset="2"/>
              <a:buChar char=""/>
            </a:pPr>
            <a:r>
              <a:rPr b="0" lang="en-GB" sz="1600" spc="-1" strike="noStrike">
                <a:latin typeface="Arial"/>
              </a:rPr>
              <a:t>I know it is complicated – Google insists it is done this way because of the privacy concerns.</a:t>
            </a:r>
            <a:endParaRPr b="0" lang="en-GB" sz="1600" spc="-1" strike="noStrike">
              <a:latin typeface="Arial"/>
            </a:endParaRPr>
          </a:p>
        </p:txBody>
      </p:sp>
      <p:sp>
        <p:nvSpPr>
          <p:cNvPr id="211" name="TextShape 4"/>
          <p:cNvSpPr txBox="1"/>
          <p:nvPr/>
        </p:nvSpPr>
        <p:spPr>
          <a:xfrm>
            <a:off x="4698360" y="1667880"/>
            <a:ext cx="2304000" cy="346320"/>
          </a:xfrm>
          <a:prstGeom prst="rect">
            <a:avLst/>
          </a:prstGeom>
          <a:noFill/>
          <a:ln>
            <a:noFill/>
          </a:ln>
        </p:spPr>
        <p:txBody>
          <a:bodyPr lIns="90000" rIns="90000" tIns="45000" bIns="45000"/>
          <a:p>
            <a:pPr algn="ctr"/>
            <a:r>
              <a:rPr b="0" lang="en-GB" sz="1800" spc="-1" strike="noStrike">
                <a:latin typeface="Arial"/>
              </a:rPr>
              <a:t>Disclosure</a:t>
            </a:r>
            <a:endParaRPr b="0" lang="en-GB" sz="1800" spc="-1" strike="noStrike">
              <a:latin typeface="Arial"/>
            </a:endParaRPr>
          </a:p>
        </p:txBody>
      </p:sp>
      <p:sp>
        <p:nvSpPr>
          <p:cNvPr id="212" name="TextShape 5"/>
          <p:cNvSpPr txBox="1"/>
          <p:nvPr/>
        </p:nvSpPr>
        <p:spPr>
          <a:xfrm>
            <a:off x="6876000" y="1656000"/>
            <a:ext cx="2304000" cy="346320"/>
          </a:xfrm>
          <a:prstGeom prst="rect">
            <a:avLst/>
          </a:prstGeom>
          <a:noFill/>
          <a:ln>
            <a:noFill/>
          </a:ln>
        </p:spPr>
        <p:txBody>
          <a:bodyPr lIns="90000" rIns="90000" tIns="45000" bIns="45000"/>
          <a:p>
            <a:pPr algn="ctr"/>
            <a:r>
              <a:rPr b="0" lang="en-GB" sz="1800" spc="-1" strike="noStrike">
                <a:latin typeface="Arial"/>
              </a:rPr>
              <a:t>Permission Request</a:t>
            </a:r>
            <a:endParaRPr b="0" lang="en-GB" sz="1800" spc="-1" strike="noStrike">
              <a:latin typeface="Arial"/>
            </a:endParaRPr>
          </a:p>
        </p:txBody>
      </p:sp>
      <p:sp>
        <p:nvSpPr>
          <p:cNvPr id="213" name="TextShape 6"/>
          <p:cNvSpPr txBox="1"/>
          <p:nvPr/>
        </p:nvSpPr>
        <p:spPr>
          <a:xfrm>
            <a:off x="9288000" y="1656000"/>
            <a:ext cx="2304000" cy="346320"/>
          </a:xfrm>
          <a:prstGeom prst="rect">
            <a:avLst/>
          </a:prstGeom>
          <a:noFill/>
          <a:ln>
            <a:noFill/>
          </a:ln>
        </p:spPr>
        <p:txBody>
          <a:bodyPr lIns="90000" rIns="90000" tIns="45000" bIns="45000"/>
          <a:p>
            <a:pPr algn="ctr"/>
            <a:r>
              <a:rPr b="0" lang="en-GB" sz="1800" spc="-1" strike="noStrike">
                <a:latin typeface="Arial"/>
              </a:rPr>
              <a:t>Permission Request</a:t>
            </a:r>
            <a:endParaRPr b="0" lang="en-GB" sz="1800" spc="-1" strike="noStrike">
              <a:latin typeface="Arial"/>
            </a:endParaRPr>
          </a:p>
        </p:txBody>
      </p:sp>
      <p:pic>
        <p:nvPicPr>
          <p:cNvPr id="214" name="" descr=""/>
          <p:cNvPicPr/>
          <p:nvPr/>
        </p:nvPicPr>
        <p:blipFill>
          <a:blip r:embed="rId1"/>
          <a:stretch/>
        </p:blipFill>
        <p:spPr>
          <a:xfrm>
            <a:off x="4752000" y="2050200"/>
            <a:ext cx="2180160" cy="4717800"/>
          </a:xfrm>
          <a:prstGeom prst="rect">
            <a:avLst/>
          </a:prstGeom>
          <a:ln>
            <a:noFill/>
          </a:ln>
        </p:spPr>
      </p:pic>
      <p:pic>
        <p:nvPicPr>
          <p:cNvPr id="215" name="" descr=""/>
          <p:cNvPicPr/>
          <p:nvPr/>
        </p:nvPicPr>
        <p:blipFill>
          <a:blip r:embed="rId2"/>
          <a:stretch/>
        </p:blipFill>
        <p:spPr>
          <a:xfrm>
            <a:off x="7002360" y="2088000"/>
            <a:ext cx="2162520" cy="4680000"/>
          </a:xfrm>
          <a:prstGeom prst="rect">
            <a:avLst/>
          </a:prstGeom>
          <a:ln>
            <a:noFill/>
          </a:ln>
        </p:spPr>
      </p:pic>
      <p:pic>
        <p:nvPicPr>
          <p:cNvPr id="216" name="" descr=""/>
          <p:cNvPicPr/>
          <p:nvPr/>
        </p:nvPicPr>
        <p:blipFill>
          <a:blip r:embed="rId3"/>
          <a:stretch/>
        </p:blipFill>
        <p:spPr>
          <a:xfrm>
            <a:off x="9288000" y="2088000"/>
            <a:ext cx="2162520" cy="4680000"/>
          </a:xfrm>
          <a:prstGeom prst="rect">
            <a:avLst/>
          </a:prstGeom>
          <a:ln>
            <a:noFill/>
          </a:ln>
        </p:spPr>
      </p:pic>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Test SMS Location Alerts</a:t>
            </a:r>
            <a:endParaRPr b="0" lang="en-GB" sz="4000" spc="-1" strike="noStrike">
              <a:latin typeface="Arial"/>
            </a:endParaRPr>
          </a:p>
        </p:txBody>
      </p:sp>
      <p:sp>
        <p:nvSpPr>
          <p:cNvPr id="218" name="CustomShape 2"/>
          <p:cNvSpPr/>
          <p:nvPr/>
        </p:nvSpPr>
        <p:spPr>
          <a:xfrm>
            <a:off x="599040" y="1920240"/>
            <a:ext cx="10739160" cy="4663080"/>
          </a:xfrm>
          <a:prstGeom prst="rect">
            <a:avLst/>
          </a:prstGeom>
          <a:noFill/>
          <a:ln>
            <a:noFill/>
          </a:ln>
        </p:spPr>
        <p:style>
          <a:lnRef idx="0"/>
          <a:fillRef idx="0"/>
          <a:effectRef idx="0"/>
          <a:fontRef idx="minor"/>
        </p:style>
      </p:sp>
      <p:sp>
        <p:nvSpPr>
          <p:cNvPr id="219" name="TextShape 3"/>
          <p:cNvSpPr txBox="1"/>
          <p:nvPr/>
        </p:nvSpPr>
        <p:spPr>
          <a:xfrm>
            <a:off x="0" y="1593000"/>
            <a:ext cx="4680000" cy="60602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Re-open the main screen (selecting the blue OpenSeizureDetector Icon in the notification bar is the easiest way if it is closed).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Shake your arm gently as though you are shiverring.</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The system should go into WARNING then ALARM states as before.</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time a red button appears on the main screen warning that an SMS location alert is about to be sent, and giving you the option of cancelling it if you press the button.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Wait for the timer on the button to time out.   </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One SMS message saying ‘Seizure Detected’ should be sent immediately.</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A second message will be sent around 1 minute later once the precise location has been determined.  This second SMS message contains a Google Maps link to your location so the person notified knows where to find you to offer assistance.</a:t>
            </a:r>
            <a:endParaRPr b="0" lang="en-GB" sz="1500" spc="-1" strike="noStrike">
              <a:latin typeface="Arial"/>
              <a:ea typeface="Noto Sans CJK SC"/>
            </a:endParaRPr>
          </a:p>
        </p:txBody>
      </p:sp>
      <p:pic>
        <p:nvPicPr>
          <p:cNvPr id="220" name="" descr=""/>
          <p:cNvPicPr/>
          <p:nvPr/>
        </p:nvPicPr>
        <p:blipFill>
          <a:blip r:embed="rId1"/>
          <a:stretch/>
        </p:blipFill>
        <p:spPr>
          <a:xfrm>
            <a:off x="5115240" y="2160000"/>
            <a:ext cx="2400480" cy="5194800"/>
          </a:xfrm>
          <a:prstGeom prst="rect">
            <a:avLst/>
          </a:prstGeom>
          <a:ln>
            <a:noFill/>
          </a:ln>
        </p:spPr>
      </p:pic>
      <p:sp>
        <p:nvSpPr>
          <p:cNvPr id="221" name="TextShape 4"/>
          <p:cNvSpPr txBox="1"/>
          <p:nvPr/>
        </p:nvSpPr>
        <p:spPr>
          <a:xfrm>
            <a:off x="5171040" y="1566720"/>
            <a:ext cx="2304000" cy="602280"/>
          </a:xfrm>
          <a:prstGeom prst="rect">
            <a:avLst/>
          </a:prstGeom>
          <a:noFill/>
          <a:ln>
            <a:noFill/>
          </a:ln>
        </p:spPr>
        <p:txBody>
          <a:bodyPr lIns="90000" rIns="90000" tIns="45000" bIns="45000"/>
          <a:p>
            <a:pPr algn="ctr"/>
            <a:r>
              <a:rPr b="0" lang="en-GB" sz="1800" spc="-1" strike="noStrike">
                <a:latin typeface="Arial"/>
              </a:rPr>
              <a:t>Cancel SMS Button Displayed</a:t>
            </a:r>
            <a:endParaRPr b="0" lang="en-GB" sz="1800" spc="-1" strike="noStrike">
              <a:latin typeface="Arial"/>
            </a:endParaRPr>
          </a:p>
        </p:txBody>
      </p:sp>
      <p:pic>
        <p:nvPicPr>
          <p:cNvPr id="222" name="" descr=""/>
          <p:cNvPicPr/>
          <p:nvPr/>
        </p:nvPicPr>
        <p:blipFill>
          <a:blip r:embed="rId2"/>
          <a:stretch/>
        </p:blipFill>
        <p:spPr>
          <a:xfrm>
            <a:off x="8064000" y="2160000"/>
            <a:ext cx="2395440" cy="5184000"/>
          </a:xfrm>
          <a:prstGeom prst="rect">
            <a:avLst/>
          </a:prstGeom>
          <a:ln>
            <a:noFill/>
          </a:ln>
        </p:spPr>
      </p:pic>
      <p:sp>
        <p:nvSpPr>
          <p:cNvPr id="223" name="TextShape 5"/>
          <p:cNvSpPr txBox="1"/>
          <p:nvPr/>
        </p:nvSpPr>
        <p:spPr>
          <a:xfrm>
            <a:off x="8208000" y="1512000"/>
            <a:ext cx="2304000" cy="602280"/>
          </a:xfrm>
          <a:prstGeom prst="rect">
            <a:avLst/>
          </a:prstGeom>
          <a:noFill/>
          <a:ln>
            <a:noFill/>
          </a:ln>
        </p:spPr>
        <p:txBody>
          <a:bodyPr lIns="90000" rIns="90000" tIns="45000" bIns="45000"/>
          <a:p>
            <a:pPr algn="ctr"/>
            <a:r>
              <a:rPr b="0" lang="en-GB" sz="1800" spc="-1" strike="noStrike">
                <a:latin typeface="Arial"/>
              </a:rPr>
              <a:t>Example Location Alert Message</a:t>
            </a:r>
            <a:endParaRPr b="0" lang="en-GB"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225"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Battery Optimisation</a:t>
            </a:r>
            <a:endParaRPr b="0" lang="en-GB" sz="3200" spc="-1" strike="noStrike">
              <a:latin typeface="Arial"/>
            </a:endParaRPr>
          </a:p>
        </p:txBody>
      </p:sp>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Battery Optimisation</a:t>
            </a:r>
            <a:endParaRPr b="0" lang="en-GB" sz="4000" spc="-1" strike="noStrike">
              <a:latin typeface="Arial"/>
            </a:endParaRPr>
          </a:p>
        </p:txBody>
      </p:sp>
      <p:sp>
        <p:nvSpPr>
          <p:cNvPr id="227" name="CustomShape 2"/>
          <p:cNvSpPr/>
          <p:nvPr/>
        </p:nvSpPr>
        <p:spPr>
          <a:xfrm>
            <a:off x="599040" y="1920240"/>
            <a:ext cx="10739160" cy="4663080"/>
          </a:xfrm>
          <a:prstGeom prst="rect">
            <a:avLst/>
          </a:prstGeom>
          <a:noFill/>
          <a:ln>
            <a:noFill/>
          </a:ln>
        </p:spPr>
        <p:style>
          <a:lnRef idx="0"/>
          <a:fillRef idx="0"/>
          <a:effectRef idx="0"/>
          <a:fontRef idx="minor"/>
        </p:style>
      </p:sp>
      <p:sp>
        <p:nvSpPr>
          <p:cNvPr id="228" name="TextShape 3"/>
          <p:cNvSpPr txBox="1"/>
          <p:nvPr/>
        </p:nvSpPr>
        <p:spPr>
          <a:xfrm>
            <a:off x="0" y="1593000"/>
            <a:ext cx="6840000" cy="61743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When the system starts, it is likely that you will see a warning about battery optimisation as shown opposite.</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is shown because we have detected that the Android system is attempting to ‘optimise’ battery usage by preventing OpenSeizureDetector doing battery consuming things like using networking or bluetooth when the phone is running on battery and OpenSeizureDetector is not displayed.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is a very bad thing because we rely on bluetooth and networking to receive data from the watch.</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The problem manifests itself as the phone starting to emit fault ‘pips’ a few minutes after you turn off the phone screen when OpenSeizureDetector is running.   The pips stop and everything starts to work again when you switch the phone screen back on using the power button.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You can prevent this by setting OpenSeizureDetector NOT to be optimised in the phone settings.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In the phone settings go Apps→Menu (3 dots)→Special Access→Optimise battery usage and set OpenSeizureDetector to NOT be optimised.</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You will have to select ‘All Apps’ to get a list of all apps as shown in the screenshot opposite, and set the OpenSeizureDetector switch to off as shown (=not optimised). </a:t>
            </a:r>
            <a:endParaRPr b="0" lang="en-GB" sz="1500" spc="-1" strike="noStrike">
              <a:latin typeface="Arial"/>
              <a:ea typeface="Noto Sans CJK SC"/>
            </a:endParaRPr>
          </a:p>
        </p:txBody>
      </p:sp>
      <p:sp>
        <p:nvSpPr>
          <p:cNvPr id="229" name="TextShape 4"/>
          <p:cNvSpPr txBox="1"/>
          <p:nvPr/>
        </p:nvSpPr>
        <p:spPr>
          <a:xfrm>
            <a:off x="7200000" y="1512000"/>
            <a:ext cx="2304000" cy="602280"/>
          </a:xfrm>
          <a:prstGeom prst="rect">
            <a:avLst/>
          </a:prstGeom>
          <a:noFill/>
          <a:ln>
            <a:noFill/>
          </a:ln>
        </p:spPr>
        <p:txBody>
          <a:bodyPr lIns="90000" rIns="90000" tIns="45000" bIns="45000"/>
          <a:p>
            <a:pPr algn="ctr"/>
            <a:r>
              <a:rPr b="0" lang="en-GB" sz="1800" spc="-1" strike="noStrike">
                <a:latin typeface="Arial"/>
              </a:rPr>
              <a:t>Battery Optimisation Warning</a:t>
            </a:r>
            <a:endParaRPr b="0" lang="en-GB" sz="1800" spc="-1" strike="noStrike">
              <a:latin typeface="Arial"/>
            </a:endParaRPr>
          </a:p>
        </p:txBody>
      </p:sp>
      <p:sp>
        <p:nvSpPr>
          <p:cNvPr id="230" name="TextShape 5"/>
          <p:cNvSpPr txBox="1"/>
          <p:nvPr/>
        </p:nvSpPr>
        <p:spPr>
          <a:xfrm>
            <a:off x="9648000" y="1512000"/>
            <a:ext cx="2304000" cy="602280"/>
          </a:xfrm>
          <a:prstGeom prst="rect">
            <a:avLst/>
          </a:prstGeom>
          <a:noFill/>
          <a:ln>
            <a:noFill/>
          </a:ln>
        </p:spPr>
        <p:txBody>
          <a:bodyPr lIns="90000" rIns="90000" tIns="45000" bIns="45000"/>
          <a:p>
            <a:pPr algn="ctr"/>
            <a:r>
              <a:rPr b="0" lang="en-GB" sz="1800" spc="-1" strike="noStrike">
                <a:latin typeface="Arial"/>
              </a:rPr>
              <a:t>Optimise Battery Usage Screen</a:t>
            </a:r>
            <a:endParaRPr b="0" lang="en-GB" sz="1800" spc="-1" strike="noStrike">
              <a:latin typeface="Arial"/>
            </a:endParaRPr>
          </a:p>
        </p:txBody>
      </p:sp>
      <p:pic>
        <p:nvPicPr>
          <p:cNvPr id="231" name="" descr=""/>
          <p:cNvPicPr/>
          <p:nvPr/>
        </p:nvPicPr>
        <p:blipFill>
          <a:blip r:embed="rId1"/>
          <a:stretch/>
        </p:blipFill>
        <p:spPr>
          <a:xfrm>
            <a:off x="7160400" y="2114280"/>
            <a:ext cx="2379600" cy="5149800"/>
          </a:xfrm>
          <a:prstGeom prst="rect">
            <a:avLst/>
          </a:prstGeom>
          <a:ln>
            <a:noFill/>
          </a:ln>
        </p:spPr>
      </p:pic>
      <p:pic>
        <p:nvPicPr>
          <p:cNvPr id="232" name="" descr=""/>
          <p:cNvPicPr/>
          <p:nvPr/>
        </p:nvPicPr>
        <p:blipFill>
          <a:blip r:embed="rId2"/>
          <a:stretch/>
        </p:blipFill>
        <p:spPr>
          <a:xfrm>
            <a:off x="9648000" y="2114280"/>
            <a:ext cx="2363040" cy="5113440"/>
          </a:xfrm>
          <a:prstGeom prst="rect">
            <a:avLst/>
          </a:prstGeom>
          <a:ln>
            <a:noFill/>
          </a:ln>
        </p:spPr>
      </p:pic>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599040" y="301320"/>
            <a:ext cx="10798200" cy="1261800"/>
          </a:xfrm>
          <a:prstGeom prst="rect">
            <a:avLst/>
          </a:prstGeom>
          <a:noFill/>
          <a:ln>
            <a:noFill/>
          </a:ln>
        </p:spPr>
        <p:txBody>
          <a:bodyPr lIns="0" rIns="0" tIns="0" bIns="0" anchor="ctr"/>
          <a:p>
            <a:pPr algn="ctr"/>
            <a:r>
              <a:rPr b="0" lang="en-GB" sz="4400" spc="-1" strike="noStrike">
                <a:latin typeface="Arial"/>
              </a:rPr>
              <a:t>System Operation</a:t>
            </a:r>
            <a:endParaRPr b="0" lang="en-GB" sz="4400" spc="-1" strike="noStrike">
              <a:latin typeface="Arial"/>
            </a:endParaRPr>
          </a:p>
        </p:txBody>
      </p:sp>
      <p:sp>
        <p:nvSpPr>
          <p:cNvPr id="234" name="TextShape 2"/>
          <p:cNvSpPr txBox="1"/>
          <p:nvPr/>
        </p:nvSpPr>
        <p:spPr>
          <a:xfrm>
            <a:off x="504000" y="1589400"/>
            <a:ext cx="10830600" cy="5106600"/>
          </a:xfrm>
          <a:prstGeom prst="rect">
            <a:avLst/>
          </a:prstGeom>
          <a:noFill/>
          <a:ln>
            <a:noFill/>
          </a:ln>
        </p:spPr>
        <p:txBody>
          <a:bodyPr lIns="0" rIns="0" tIns="0" bIns="0" anchor="ctr"/>
          <a:p>
            <a:pPr algn="ctr"/>
            <a:r>
              <a:rPr b="0" lang="en-GB" sz="3200" spc="-1" strike="noStrike">
                <a:latin typeface="Arial"/>
              </a:rPr>
              <a:t>Data Sharing</a:t>
            </a:r>
            <a:endParaRPr b="0" lang="en-GB" sz="32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What is Data Sharing?</a:t>
            </a:r>
            <a:endParaRPr b="0" lang="en-GB" sz="4000" spc="-1" strike="noStrike">
              <a:latin typeface="Arial"/>
            </a:endParaRPr>
          </a:p>
        </p:txBody>
      </p:sp>
      <p:sp>
        <p:nvSpPr>
          <p:cNvPr id="236" name="CustomShape 2"/>
          <p:cNvSpPr/>
          <p:nvPr/>
        </p:nvSpPr>
        <p:spPr>
          <a:xfrm>
            <a:off x="599040" y="1920240"/>
            <a:ext cx="10739160" cy="4663080"/>
          </a:xfrm>
          <a:prstGeom prst="rect">
            <a:avLst/>
          </a:prstGeom>
          <a:noFill/>
          <a:ln>
            <a:noFill/>
          </a:ln>
        </p:spPr>
        <p:style>
          <a:lnRef idx="0"/>
          <a:fillRef idx="0"/>
          <a:effectRef idx="0"/>
          <a:fontRef idx="minor"/>
        </p:style>
      </p:sp>
      <p:sp>
        <p:nvSpPr>
          <p:cNvPr id="237" name="TextShape 3"/>
          <p:cNvSpPr txBox="1"/>
          <p:nvPr/>
        </p:nvSpPr>
        <p:spPr>
          <a:xfrm>
            <a:off x="144000" y="1521000"/>
            <a:ext cx="11338200" cy="59727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800" spc="-1" strike="noStrike">
                <a:latin typeface="Arial"/>
                <a:ea typeface="Noto Sans CJK SC"/>
              </a:rPr>
              <a:t>Starting from Version 4 of the OpenSeizureDetector Android App we have introduced the ability for users to share data associated with seizure-like events with researchers and developers, and record whether they are genuine seizures or false alarms.</a:t>
            </a:r>
            <a:endParaRPr b="0" lang="en-GB" sz="1800" spc="-1" strike="noStrike">
              <a:latin typeface="Arial"/>
              <a:ea typeface="Noto Sans CJK SC"/>
            </a:endParaRPr>
          </a:p>
          <a:p>
            <a:pPr marL="216000" indent="-216000">
              <a:lnSpc>
                <a:spcPct val="115000"/>
              </a:lnSpc>
              <a:buClr>
                <a:srgbClr val="000000"/>
              </a:buClr>
              <a:buSzPct val="45000"/>
              <a:buFont typeface="Wingdings" charset="2"/>
              <a:buChar char=""/>
            </a:pPr>
            <a:r>
              <a:rPr b="0" lang="en-GB" sz="1800" spc="-1" strike="noStrike">
                <a:latin typeface="Arial"/>
                <a:ea typeface="Noto Sans CJK SC"/>
              </a:rPr>
              <a:t>The OpenSeizureDetector algorithm is tuned to detect movements that are consistent with a large tonic-clonic seizure. The detection parameters are tuned to give a balance between seizure detection reliability and false alarm rate. Although we have examples of OpenSeizureDetector alarming correctly for large tonic-clonic seizures, we have very little data on its overall reliability of detection for less severe seizures, or the false alarm rate during real life usage.</a:t>
            </a:r>
            <a:endParaRPr b="0" lang="en-GB" sz="1800" spc="-1" strike="noStrike">
              <a:latin typeface="Arial"/>
              <a:ea typeface="Noto Sans CJK SC"/>
            </a:endParaRPr>
          </a:p>
          <a:p>
            <a:pPr marL="216000" indent="-216000">
              <a:lnSpc>
                <a:spcPct val="115000"/>
              </a:lnSpc>
              <a:buClr>
                <a:srgbClr val="000000"/>
              </a:buClr>
              <a:buSzPct val="45000"/>
              <a:buFont typeface="Wingdings" charset="2"/>
              <a:buChar char=""/>
            </a:pPr>
            <a:r>
              <a:rPr b="0" lang="en-GB" sz="1800" spc="-1" strike="noStrike">
                <a:latin typeface="Arial"/>
                <a:ea typeface="Noto Sans CJK SC"/>
              </a:rPr>
              <a:t>With Data Sharing enabled, OpenSeizureDetector will record the sensor data associated with ‘Events’ to a central database for later analysis.   An Event is a WARNING or ALARM condition detected by OpenSeizureDetector, or a seizure reported manually by the user using the ‘Report Seizure’ menu option.</a:t>
            </a:r>
            <a:endParaRPr b="0" lang="en-GB" sz="1800" spc="-1" strike="noStrike">
              <a:latin typeface="Arial"/>
              <a:ea typeface="Noto Sans CJK SC"/>
            </a:endParaRPr>
          </a:p>
          <a:p>
            <a:pPr marL="216000" indent="-216000">
              <a:lnSpc>
                <a:spcPct val="115000"/>
              </a:lnSpc>
              <a:buClr>
                <a:srgbClr val="000000"/>
              </a:buClr>
              <a:buSzPct val="45000"/>
              <a:buFont typeface="Wingdings" charset="2"/>
              <a:buChar char=""/>
            </a:pPr>
            <a:r>
              <a:rPr b="0" lang="en-GB" sz="1800" spc="-1" strike="noStrike">
                <a:latin typeface="Arial"/>
                <a:ea typeface="Noto Sans CJK SC"/>
              </a:rPr>
              <a:t>For the data to be useful for research and development, it is important that events are classified as either genuine seizures or false alarms – this can be done easily using the Android App.</a:t>
            </a:r>
            <a:endParaRPr b="0" lang="en-GB" sz="1800" spc="-1" strike="noStrike">
              <a:latin typeface="Arial"/>
              <a:ea typeface="Noto Sans CJK SC"/>
            </a:endParaRPr>
          </a:p>
          <a:p>
            <a:pPr marL="216000" indent="-216000">
              <a:lnSpc>
                <a:spcPct val="115000"/>
              </a:lnSpc>
              <a:buClr>
                <a:srgbClr val="000000"/>
              </a:buClr>
              <a:buSzPct val="45000"/>
              <a:buFont typeface="Wingdings" charset="2"/>
              <a:buChar char=""/>
            </a:pPr>
            <a:r>
              <a:rPr b="0" lang="en-GB" sz="1800" spc="-1" strike="noStrike">
                <a:latin typeface="Arial"/>
                <a:ea typeface="Noto Sans CJK SC"/>
              </a:rPr>
              <a:t>Users contibuting to the project by enabling the Data Sharing feature and marking their events as genuine seizures or false alarms will enable us to develop improved seizure detection algorithms to use in future versions of OpenSeizureDetector.</a:t>
            </a:r>
            <a:endParaRPr b="0" lang="en-GB" sz="1800" spc="-1" strike="noStrike">
              <a:latin typeface="Arial"/>
              <a:ea typeface="Noto Sans CJK SC"/>
            </a:endParaRPr>
          </a:p>
          <a:p>
            <a:pPr marL="216000" indent="-216000">
              <a:lnSpc>
                <a:spcPct val="115000"/>
              </a:lnSpc>
              <a:buClr>
                <a:srgbClr val="000000"/>
              </a:buClr>
              <a:buSzPct val="45000"/>
              <a:buFont typeface="Wingdings" charset="2"/>
              <a:buChar char=""/>
            </a:pPr>
            <a:r>
              <a:rPr b="0" lang="en-GB" sz="1800" spc="-1" strike="noStrike">
                <a:latin typeface="Arial"/>
                <a:ea typeface="Noto Sans CJK SC"/>
              </a:rPr>
              <a:t>The OpenSeizureDetector Web site includes some presentations with more information about Data Sharing:   </a:t>
            </a:r>
            <a:r>
              <a:rPr b="0" lang="en-GB" sz="1800" spc="-1" strike="noStrike" u="sng">
                <a:solidFill>
                  <a:srgbClr val="6666ff"/>
                </a:solidFill>
                <a:uFillTx/>
                <a:latin typeface="Arial"/>
                <a:ea typeface="Noto Sans CJK SC"/>
                <a:hlinkClick r:id="rId1"/>
              </a:rPr>
              <a:t>https://www.openseizuredetector.org.uk/?page_id=1818</a:t>
            </a:r>
            <a:endParaRPr b="0" lang="en-GB" sz="1800" spc="-1" strike="noStrike">
              <a:latin typeface="Arial"/>
              <a:ea typeface="Noto Sans CJK SC"/>
            </a:endParaRPr>
          </a:p>
          <a:p>
            <a:pPr marL="216000" indent="-216000">
              <a:lnSpc>
                <a:spcPct val="115000"/>
              </a:lnSpc>
              <a:buClr>
                <a:srgbClr val="000000"/>
              </a:buClr>
              <a:buSzPct val="45000"/>
              <a:buFont typeface="Wingdings" charset="2"/>
              <a:buChar char=""/>
            </a:pPr>
            <a:r>
              <a:rPr b="0" lang="en-GB" sz="1800" spc="-1" strike="noStrike">
                <a:latin typeface="Arial"/>
                <a:ea typeface="Noto Sans CJK SC"/>
              </a:rPr>
              <a:t>When Data Sharing is not enabled, the user should feel ‘gently nagged’ to enable it with a notification showing there is a problem with data sharing, and a magenta warning on the main screen.</a:t>
            </a:r>
            <a:endParaRPr b="0" lang="en-GB" sz="1800" spc="-1" strike="noStrike">
              <a:latin typeface="Arial"/>
              <a:ea typeface="Noto Sans CJK SC"/>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En</a:t>
            </a:r>
            <a:r>
              <a:rPr b="0" lang="en-GB" sz="4000" spc="-1" strike="noStrike">
                <a:solidFill>
                  <a:srgbClr val="ffffff"/>
                </a:solidFill>
                <a:latin typeface="Source Sans Pro Light"/>
              </a:rPr>
              <a:t>abl</a:t>
            </a:r>
            <a:r>
              <a:rPr b="0" lang="en-GB" sz="4000" spc="-1" strike="noStrike">
                <a:solidFill>
                  <a:srgbClr val="ffffff"/>
                </a:solidFill>
                <a:latin typeface="Source Sans Pro Light"/>
              </a:rPr>
              <a:t>ing </a:t>
            </a:r>
            <a:r>
              <a:rPr b="0" lang="en-GB" sz="4000" spc="-1" strike="noStrike">
                <a:solidFill>
                  <a:srgbClr val="ffffff"/>
                </a:solidFill>
                <a:latin typeface="Source Sans Pro Light"/>
              </a:rPr>
              <a:t>Da</a:t>
            </a:r>
            <a:r>
              <a:rPr b="0" lang="en-GB" sz="4000" spc="-1" strike="noStrike">
                <a:solidFill>
                  <a:srgbClr val="ffffff"/>
                </a:solidFill>
                <a:latin typeface="Source Sans Pro Light"/>
              </a:rPr>
              <a:t>ta </a:t>
            </a:r>
            <a:r>
              <a:rPr b="0" lang="en-GB" sz="4000" spc="-1" strike="noStrike">
                <a:solidFill>
                  <a:srgbClr val="ffffff"/>
                </a:solidFill>
                <a:latin typeface="Source Sans Pro Light"/>
              </a:rPr>
              <a:t>Sh</a:t>
            </a:r>
            <a:r>
              <a:rPr b="0" lang="en-GB" sz="4000" spc="-1" strike="noStrike">
                <a:solidFill>
                  <a:srgbClr val="ffffff"/>
                </a:solidFill>
                <a:latin typeface="Source Sans Pro Light"/>
              </a:rPr>
              <a:t>ari</a:t>
            </a:r>
            <a:r>
              <a:rPr b="0" lang="en-GB" sz="4000" spc="-1" strike="noStrike">
                <a:solidFill>
                  <a:srgbClr val="ffffff"/>
                </a:solidFill>
                <a:latin typeface="Source Sans Pro Light"/>
              </a:rPr>
              <a:t>ng</a:t>
            </a:r>
            <a:endParaRPr b="0" lang="en-GB" sz="4000" spc="-1" strike="noStrike">
              <a:latin typeface="Arial"/>
            </a:endParaRPr>
          </a:p>
        </p:txBody>
      </p:sp>
      <p:sp>
        <p:nvSpPr>
          <p:cNvPr id="239" name="CustomShape 2"/>
          <p:cNvSpPr/>
          <p:nvPr/>
        </p:nvSpPr>
        <p:spPr>
          <a:xfrm>
            <a:off x="599040" y="1920240"/>
            <a:ext cx="10739160" cy="4663080"/>
          </a:xfrm>
          <a:prstGeom prst="rect">
            <a:avLst/>
          </a:prstGeom>
          <a:noFill/>
          <a:ln>
            <a:noFill/>
          </a:ln>
        </p:spPr>
        <p:style>
          <a:lnRef idx="0"/>
          <a:fillRef idx="0"/>
          <a:effectRef idx="0"/>
          <a:fontRef idx="minor"/>
        </p:style>
      </p:sp>
      <p:sp>
        <p:nvSpPr>
          <p:cNvPr id="240" name="TextShape 3"/>
          <p:cNvSpPr txBox="1"/>
          <p:nvPr/>
        </p:nvSpPr>
        <p:spPr>
          <a:xfrm>
            <a:off x="0" y="1593000"/>
            <a:ext cx="6840000" cy="61743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Enabling data sharing involves creating an account on the remote database, and then logging into the database on the OpenSeizureDetector App.</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From the main app screen, select Data Sharing Log-In from the menu.</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This opens a log-in screen with a button for ‘Register New User’ - press that button to open the database (Open Seizure Detector WebAPI) New User Registration web page.</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Enter a user name of your choice, your email address and a password, and press the ‘Submit’ button.</a:t>
            </a:r>
            <a:endParaRPr b="0" lang="en-GB" sz="1500" spc="-1" strike="noStrike">
              <a:latin typeface="Arial"/>
              <a:ea typeface="Noto Sans CJK SC"/>
            </a:endParaRPr>
          </a:p>
          <a:p>
            <a:pPr lvl="2" marL="648000" indent="-216000">
              <a:lnSpc>
                <a:spcPct val="115000"/>
              </a:lnSpc>
              <a:buClr>
                <a:srgbClr val="000000"/>
              </a:buClr>
              <a:buSzPct val="45000"/>
              <a:buFont typeface="Wingdings" charset="2"/>
              <a:buChar char=""/>
            </a:pPr>
            <a:r>
              <a:rPr b="0" lang="en-GB" sz="1500" spc="-1" strike="noStrike">
                <a:latin typeface="Arial"/>
              </a:rPr>
              <a:t>Do not use a password that you use for important activities such as online banking etc.</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The system will send you a confirmation email so that you can confirm that it is you trying to create the account – click on the link in the email to confirm you want to create the account.</a:t>
            </a:r>
            <a:endParaRPr b="0" lang="en-GB" sz="1500" spc="-1" strike="noStrike">
              <a:latin typeface="Arial"/>
              <a:ea typeface="Noto Sans CJK SC"/>
            </a:endParaRPr>
          </a:p>
          <a:p>
            <a:pPr lvl="2" marL="648000" indent="-216000">
              <a:lnSpc>
                <a:spcPct val="115000"/>
              </a:lnSpc>
              <a:buClr>
                <a:srgbClr val="000000"/>
              </a:buClr>
              <a:buSzPct val="45000"/>
              <a:buFont typeface="Wingdings" charset="2"/>
              <a:buChar char=""/>
            </a:pPr>
            <a:r>
              <a:rPr b="0" lang="en-GB" sz="1500" spc="-1" strike="noStrike">
                <a:latin typeface="Arial"/>
              </a:rPr>
              <a:t>Note that some email providers send the emails to your ‘Spam’ folder, so please look in Spam if you do not receive your email after a few minutes.</a:t>
            </a:r>
            <a:endParaRPr b="0" lang="en-GB" sz="1500" spc="-1" strike="noStrike">
              <a:latin typeface="Arial"/>
              <a:ea typeface="Noto Sans CJK SC"/>
            </a:endParaRPr>
          </a:p>
          <a:p>
            <a:pPr lvl="2" marL="648000" indent="-216000">
              <a:lnSpc>
                <a:spcPct val="115000"/>
              </a:lnSpc>
              <a:buClr>
                <a:srgbClr val="000000"/>
              </a:buClr>
              <a:buSzPct val="45000"/>
              <a:buFont typeface="Wingdings" charset="2"/>
              <a:buChar char=""/>
            </a:pPr>
            <a:r>
              <a:rPr b="0" lang="en-GB" sz="1500" spc="-1" strike="noStrike">
                <a:latin typeface="Arial"/>
              </a:rPr>
              <a:t>If you have problems receiving the email, send an email to </a:t>
            </a:r>
            <a:r>
              <a:rPr b="0" lang="en-GB" sz="1500" spc="-1" strike="noStrike">
                <a:latin typeface="Arial"/>
                <a:hlinkClick r:id="rId1"/>
              </a:rPr>
              <a:t>graham@openseizuredetector.org.uk</a:t>
            </a:r>
            <a:r>
              <a:rPr b="0" lang="en-GB" sz="1500" spc="-1" strike="noStrike">
                <a:latin typeface="Arial"/>
              </a:rPr>
              <a:t> and I will enable the account for you.</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Go back to the Data Sharing Log-In screen and enter your new username and password and press the “Log In” button – you should see a ‘Login successful’ confirmation and the main screen should now show “Data Sharing Setup OK”</a:t>
            </a:r>
            <a:endParaRPr b="0" lang="en-GB" sz="1500" spc="-1" strike="noStrike">
              <a:latin typeface="Arial"/>
              <a:ea typeface="Noto Sans CJK SC"/>
            </a:endParaRPr>
          </a:p>
        </p:txBody>
      </p:sp>
      <p:sp>
        <p:nvSpPr>
          <p:cNvPr id="241" name="TextShape 4"/>
          <p:cNvSpPr txBox="1"/>
          <p:nvPr/>
        </p:nvSpPr>
        <p:spPr>
          <a:xfrm>
            <a:off x="7056000" y="1512000"/>
            <a:ext cx="2304000" cy="346320"/>
          </a:xfrm>
          <a:prstGeom prst="rect">
            <a:avLst/>
          </a:prstGeom>
          <a:noFill/>
          <a:ln>
            <a:noFill/>
          </a:ln>
        </p:spPr>
        <p:txBody>
          <a:bodyPr lIns="90000" rIns="90000" tIns="45000" bIns="45000"/>
          <a:p>
            <a:pPr algn="ctr"/>
            <a:r>
              <a:rPr b="0" lang="en-GB" sz="1800" spc="-1" strike="noStrike">
                <a:latin typeface="Arial"/>
              </a:rPr>
              <a:t>Log-In Screen</a:t>
            </a:r>
            <a:endParaRPr b="0" lang="en-GB" sz="1800" spc="-1" strike="noStrike">
              <a:latin typeface="Arial"/>
            </a:endParaRPr>
          </a:p>
        </p:txBody>
      </p:sp>
      <p:sp>
        <p:nvSpPr>
          <p:cNvPr id="242" name="TextShape 5"/>
          <p:cNvSpPr txBox="1"/>
          <p:nvPr/>
        </p:nvSpPr>
        <p:spPr>
          <a:xfrm>
            <a:off x="9648000" y="1512000"/>
            <a:ext cx="2304000" cy="602280"/>
          </a:xfrm>
          <a:prstGeom prst="rect">
            <a:avLst/>
          </a:prstGeom>
          <a:noFill/>
          <a:ln>
            <a:noFill/>
          </a:ln>
        </p:spPr>
        <p:txBody>
          <a:bodyPr lIns="90000" rIns="90000" tIns="45000" bIns="45000"/>
          <a:p>
            <a:pPr algn="ctr"/>
            <a:r>
              <a:rPr b="0" lang="en-GB" sz="1800" spc="-1" strike="noStrike">
                <a:latin typeface="Arial"/>
              </a:rPr>
              <a:t>Database Registration Page</a:t>
            </a:r>
            <a:endParaRPr b="0" lang="en-GB" sz="1800" spc="-1" strike="noStrike">
              <a:latin typeface="Arial"/>
            </a:endParaRPr>
          </a:p>
        </p:txBody>
      </p:sp>
      <p:pic>
        <p:nvPicPr>
          <p:cNvPr id="243" name="" descr=""/>
          <p:cNvPicPr/>
          <p:nvPr/>
        </p:nvPicPr>
        <p:blipFill>
          <a:blip r:embed="rId2"/>
          <a:stretch/>
        </p:blipFill>
        <p:spPr>
          <a:xfrm>
            <a:off x="7045200" y="2232000"/>
            <a:ext cx="2328840" cy="5040000"/>
          </a:xfrm>
          <a:prstGeom prst="rect">
            <a:avLst/>
          </a:prstGeom>
          <a:ln>
            <a:noFill/>
          </a:ln>
        </p:spPr>
      </p:pic>
      <p:pic>
        <p:nvPicPr>
          <p:cNvPr id="244" name="" descr=""/>
          <p:cNvPicPr/>
          <p:nvPr/>
        </p:nvPicPr>
        <p:blipFill>
          <a:blip r:embed="rId3"/>
          <a:stretch/>
        </p:blipFill>
        <p:spPr>
          <a:xfrm>
            <a:off x="9550800" y="2232000"/>
            <a:ext cx="2329200" cy="50400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Using Data Sharing</a:t>
            </a:r>
            <a:endParaRPr b="0" lang="en-GB" sz="4000" spc="-1" strike="noStrike">
              <a:latin typeface="Arial"/>
            </a:endParaRPr>
          </a:p>
        </p:txBody>
      </p:sp>
      <p:sp>
        <p:nvSpPr>
          <p:cNvPr id="246" name="CustomShape 2"/>
          <p:cNvSpPr/>
          <p:nvPr/>
        </p:nvSpPr>
        <p:spPr>
          <a:xfrm>
            <a:off x="599040" y="1920240"/>
            <a:ext cx="10739160" cy="4663080"/>
          </a:xfrm>
          <a:prstGeom prst="rect">
            <a:avLst/>
          </a:prstGeom>
          <a:noFill/>
          <a:ln>
            <a:noFill/>
          </a:ln>
        </p:spPr>
        <p:style>
          <a:lnRef idx="0"/>
          <a:fillRef idx="0"/>
          <a:effectRef idx="0"/>
          <a:fontRef idx="minor"/>
        </p:style>
      </p:sp>
      <p:sp>
        <p:nvSpPr>
          <p:cNvPr id="247" name="TextShape 3"/>
          <p:cNvSpPr txBox="1"/>
          <p:nvPr/>
        </p:nvSpPr>
        <p:spPr>
          <a:xfrm>
            <a:off x="0" y="1593000"/>
            <a:ext cx="4464000" cy="59666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1500" spc="-1" strike="noStrike">
                <a:latin typeface="Arial"/>
              </a:rPr>
              <a:t>When Data Sharing is set-up correctly and the user does not need to do anything, the only notification in the system notification bar is the blue OpenSeizureDetector Icon.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an event has been uploaded to the database and the user has not confirmed whether it is a false alarm or a genuine seizure, a second notification appears (a green OpenSeizureDetector icon with a question mark in front).</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To confirm the event type, go to the ‘Data Log Manager’ from the main screen menu or by selecting the green data sharing notification.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The un-confirmed event(s) are highlighted in pink as shown opposite.</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Select the un-confirmed event to open the event editor screen.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Select the event type (e.g. Seizure, False Alarm).   This will then display a list of sub-types.</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If the cause of the event is not covered by a sub-type, select ‘other’ and type the cause into the notes field at the bottom of the screen.</a:t>
            </a:r>
            <a:endParaRPr b="0" lang="en-GB" sz="1500" spc="-1" strike="noStrike">
              <a:latin typeface="Arial"/>
              <a:ea typeface="Noto Sans CJK SC"/>
            </a:endParaRPr>
          </a:p>
          <a:p>
            <a:pPr marL="216000" indent="-216000">
              <a:lnSpc>
                <a:spcPct val="115000"/>
              </a:lnSpc>
              <a:buClr>
                <a:srgbClr val="000000"/>
              </a:buClr>
              <a:buSzPct val="45000"/>
              <a:buFont typeface="Wingdings" charset="2"/>
              <a:buChar char=""/>
            </a:pPr>
            <a:r>
              <a:rPr b="0" lang="en-GB" sz="1500" spc="-1" strike="noStrike">
                <a:latin typeface="Arial"/>
              </a:rPr>
              <a:t>Press Save to save the data to the database.</a:t>
            </a:r>
            <a:endParaRPr b="0" lang="en-GB" sz="1500" spc="-1" strike="noStrike">
              <a:latin typeface="Arial"/>
              <a:ea typeface="Noto Sans CJK SC"/>
            </a:endParaRPr>
          </a:p>
        </p:txBody>
      </p:sp>
      <p:sp>
        <p:nvSpPr>
          <p:cNvPr id="248" name="TextShape 4"/>
          <p:cNvSpPr txBox="1"/>
          <p:nvPr/>
        </p:nvSpPr>
        <p:spPr>
          <a:xfrm>
            <a:off x="4392000" y="1573920"/>
            <a:ext cx="2304000" cy="346320"/>
          </a:xfrm>
          <a:prstGeom prst="rect">
            <a:avLst/>
          </a:prstGeom>
          <a:noFill/>
          <a:ln>
            <a:noFill/>
          </a:ln>
        </p:spPr>
        <p:txBody>
          <a:bodyPr lIns="90000" rIns="90000" tIns="45000" bIns="45000"/>
          <a:p>
            <a:pPr algn="ctr"/>
            <a:r>
              <a:rPr b="0" lang="en-GB" sz="1800" spc="-1" strike="noStrike">
                <a:latin typeface="Arial"/>
              </a:rPr>
              <a:t>Data Log Manager</a:t>
            </a:r>
            <a:endParaRPr b="0" lang="en-GB" sz="1800" spc="-1" strike="noStrike">
              <a:latin typeface="Arial"/>
            </a:endParaRPr>
          </a:p>
        </p:txBody>
      </p:sp>
      <p:sp>
        <p:nvSpPr>
          <p:cNvPr id="249" name="TextShape 5"/>
          <p:cNvSpPr txBox="1"/>
          <p:nvPr/>
        </p:nvSpPr>
        <p:spPr>
          <a:xfrm>
            <a:off x="6840000" y="1573920"/>
            <a:ext cx="2304000" cy="346320"/>
          </a:xfrm>
          <a:prstGeom prst="rect">
            <a:avLst/>
          </a:prstGeom>
          <a:noFill/>
          <a:ln>
            <a:noFill/>
          </a:ln>
        </p:spPr>
        <p:txBody>
          <a:bodyPr lIns="90000" rIns="90000" tIns="45000" bIns="45000"/>
          <a:p>
            <a:pPr algn="ctr"/>
            <a:r>
              <a:rPr b="0" lang="en-GB" sz="1800" spc="-1" strike="noStrike">
                <a:latin typeface="Arial"/>
              </a:rPr>
              <a:t>Event Editor</a:t>
            </a:r>
            <a:endParaRPr b="0" lang="en-GB" sz="1800" spc="-1" strike="noStrike">
              <a:latin typeface="Arial"/>
            </a:endParaRPr>
          </a:p>
        </p:txBody>
      </p:sp>
      <p:pic>
        <p:nvPicPr>
          <p:cNvPr id="250" name="" descr=""/>
          <p:cNvPicPr/>
          <p:nvPr/>
        </p:nvPicPr>
        <p:blipFill>
          <a:blip r:embed="rId1"/>
          <a:stretch/>
        </p:blipFill>
        <p:spPr>
          <a:xfrm>
            <a:off x="4320000" y="2088000"/>
            <a:ext cx="2500200" cy="5410800"/>
          </a:xfrm>
          <a:prstGeom prst="rect">
            <a:avLst/>
          </a:prstGeom>
          <a:ln>
            <a:noFill/>
          </a:ln>
        </p:spPr>
      </p:pic>
      <p:pic>
        <p:nvPicPr>
          <p:cNvPr id="251" name="" descr=""/>
          <p:cNvPicPr/>
          <p:nvPr/>
        </p:nvPicPr>
        <p:blipFill>
          <a:blip r:embed="rId2"/>
          <a:stretch/>
        </p:blipFill>
        <p:spPr>
          <a:xfrm>
            <a:off x="6840000" y="2098800"/>
            <a:ext cx="2495520" cy="5400000"/>
          </a:xfrm>
          <a:prstGeom prst="rect">
            <a:avLst/>
          </a:prstGeom>
          <a:ln>
            <a:noFill/>
          </a:ln>
        </p:spPr>
      </p:pic>
      <p:pic>
        <p:nvPicPr>
          <p:cNvPr id="252" name="" descr=""/>
          <p:cNvPicPr/>
          <p:nvPr/>
        </p:nvPicPr>
        <p:blipFill>
          <a:blip r:embed="rId3"/>
          <a:stretch/>
        </p:blipFill>
        <p:spPr>
          <a:xfrm>
            <a:off x="9432000" y="2088000"/>
            <a:ext cx="2495520" cy="5400000"/>
          </a:xfrm>
          <a:prstGeom prst="rect">
            <a:avLst/>
          </a:prstGeom>
          <a:ln>
            <a:noFill/>
          </a:ln>
        </p:spPr>
      </p:pic>
      <p:sp>
        <p:nvSpPr>
          <p:cNvPr id="253" name="TextShape 6"/>
          <p:cNvSpPr txBox="1"/>
          <p:nvPr/>
        </p:nvSpPr>
        <p:spPr>
          <a:xfrm>
            <a:off x="9432000" y="1489680"/>
            <a:ext cx="2304000" cy="602280"/>
          </a:xfrm>
          <a:prstGeom prst="rect">
            <a:avLst/>
          </a:prstGeom>
          <a:noFill/>
          <a:ln>
            <a:noFill/>
          </a:ln>
        </p:spPr>
        <p:txBody>
          <a:bodyPr lIns="90000" rIns="90000" tIns="45000" bIns="45000"/>
          <a:p>
            <a:pPr algn="ctr"/>
            <a:r>
              <a:rPr b="0" lang="en-GB" sz="1800" spc="-1" strike="noStrike">
                <a:latin typeface="Arial"/>
              </a:rPr>
              <a:t>Event Editor – False Alarm Selected</a:t>
            </a:r>
            <a:endParaRPr b="0" lang="en-GB"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ctr">
            <a:normAutofit/>
          </a:bodyPr>
          <a:p>
            <a:pPr>
              <a:lnSpc>
                <a:spcPct val="100000"/>
              </a:lnSpc>
            </a:pPr>
            <a:r>
              <a:rPr b="0" lang="en-GB" sz="4000" spc="-1" strike="noStrike">
                <a:solidFill>
                  <a:srgbClr val="ffffff"/>
                </a:solidFill>
                <a:latin typeface="Source Sans Pro Light"/>
              </a:rPr>
              <a:t>Output from Data Sharing</a:t>
            </a:r>
            <a:endParaRPr b="0" lang="en-GB" sz="4000" spc="-1" strike="noStrike">
              <a:latin typeface="Arial"/>
            </a:endParaRPr>
          </a:p>
        </p:txBody>
      </p:sp>
      <p:sp>
        <p:nvSpPr>
          <p:cNvPr id="255" name="CustomShape 2"/>
          <p:cNvSpPr/>
          <p:nvPr/>
        </p:nvSpPr>
        <p:spPr>
          <a:xfrm>
            <a:off x="599040" y="1920240"/>
            <a:ext cx="10739160" cy="4663080"/>
          </a:xfrm>
          <a:prstGeom prst="rect">
            <a:avLst/>
          </a:prstGeom>
          <a:noFill/>
          <a:ln>
            <a:noFill/>
          </a:ln>
        </p:spPr>
        <p:style>
          <a:lnRef idx="0"/>
          <a:fillRef idx="0"/>
          <a:effectRef idx="0"/>
          <a:fontRef idx="minor"/>
        </p:style>
      </p:sp>
      <p:sp>
        <p:nvSpPr>
          <p:cNvPr id="256" name="TextShape 3"/>
          <p:cNvSpPr txBox="1"/>
          <p:nvPr/>
        </p:nvSpPr>
        <p:spPr>
          <a:xfrm>
            <a:off x="0" y="1593000"/>
            <a:ext cx="11808000" cy="596664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000" spc="-1" strike="noStrike">
                <a:latin typeface="Arial"/>
              </a:rPr>
              <a:t>You will not see any output from Data Sharing initially – we will need to collect data and analyse it to look for improved detection algorithms.</a:t>
            </a:r>
            <a:endParaRPr b="0" lang="en-GB" sz="2000" spc="-1" strike="noStrike">
              <a:latin typeface="Arial"/>
              <a:ea typeface="Noto Sans CJK SC"/>
            </a:endParaRPr>
          </a:p>
          <a:p>
            <a:pPr marL="216000" indent="-216000">
              <a:lnSpc>
                <a:spcPct val="115000"/>
              </a:lnSpc>
              <a:buClr>
                <a:srgbClr val="000000"/>
              </a:buClr>
              <a:buSzPct val="45000"/>
              <a:buFont typeface="Wingdings" charset="2"/>
              <a:buChar char=""/>
            </a:pPr>
            <a:r>
              <a:rPr b="0" lang="en-GB" sz="2000" spc="-1" strike="noStrike">
                <a:latin typeface="Arial"/>
              </a:rPr>
              <a:t>The most immediate benefit to the user will be if you need advice on preventing false alarms.   If you contact me (</a:t>
            </a:r>
            <a:r>
              <a:rPr b="0" lang="en-GB" sz="2000" spc="-1" strike="noStrike">
                <a:latin typeface="Arial"/>
                <a:hlinkClick r:id="rId1"/>
              </a:rPr>
              <a:t>graham@openseizuredetector.org.uk</a:t>
            </a:r>
            <a:r>
              <a:rPr b="0" lang="en-GB" sz="2000" spc="-1" strike="noStrike">
                <a:latin typeface="Arial"/>
              </a:rPr>
              <a:t>) and advise me of your username I will be able to look at your false alarms and advise on changes to settings that might help.</a:t>
            </a:r>
            <a:endParaRPr b="0" lang="en-GB" sz="2000" spc="-1" strike="noStrike">
              <a:latin typeface="Arial"/>
              <a:ea typeface="Noto Sans CJK SC"/>
            </a:endParaRPr>
          </a:p>
          <a:p>
            <a:pPr marL="216000" indent="-216000">
              <a:lnSpc>
                <a:spcPct val="115000"/>
              </a:lnSpc>
              <a:buClr>
                <a:srgbClr val="000000"/>
              </a:buClr>
              <a:buSzPct val="45000"/>
              <a:buFont typeface="Wingdings" charset="2"/>
              <a:buChar char=""/>
            </a:pPr>
            <a:r>
              <a:rPr b="0" lang="en-GB" sz="2000" spc="-1" strike="noStrike">
                <a:latin typeface="Arial"/>
              </a:rPr>
              <a:t>We will publish some information periodically on how many genuine seizures and false alarm reports we have received so we can calculate the false alarm rate and detection reliability of the system and inform users. </a:t>
            </a:r>
            <a:endParaRPr b="0" lang="en-GB" sz="2000" spc="-1" strike="noStrike">
              <a:latin typeface="Arial"/>
              <a:ea typeface="Noto Sans CJK SC"/>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What is OpenSeizureDetector?</a:t>
            </a:r>
            <a:endParaRPr b="0" lang="en-GB" sz="6000" spc="-1" strike="noStrike">
              <a:latin typeface="Arial"/>
            </a:endParaRPr>
          </a:p>
        </p:txBody>
      </p:sp>
      <p:sp>
        <p:nvSpPr>
          <p:cNvPr id="121" name="CustomShape 2"/>
          <p:cNvSpPr/>
          <p:nvPr/>
        </p:nvSpPr>
        <p:spPr>
          <a:xfrm>
            <a:off x="599040" y="1920240"/>
            <a:ext cx="10739160" cy="4663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OpenSeizureDetector is a system to detect if the user is experiencing a Tonic-Clonic epileptic seizure and raise an alarm to warn a carer that the user may need assistance.</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It comprises an Android device (most will work) and a Garmin smartwatch.</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 watch collects acceleration (movement) data as well as heart rate and blood oxygen level data if the watch has those sensors available, and sends the data to the phone.</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 phone analyses the data to determine if the user appears to be suffering from a seizure, and raises an audible alarm.</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There is an option for the system to send an SMS text message to specified phone numbers to warn carers of the alarm and send the user’s location to the carer to help them find the user.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The software is Open Source and is provided free of charge.</a:t>
            </a:r>
            <a:endParaRPr b="0" lang="en-GB"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System Components</a:t>
            </a:r>
            <a:endParaRPr b="0" lang="en-GB" sz="6000" spc="-1" strike="noStrike">
              <a:latin typeface="Arial"/>
            </a:endParaRPr>
          </a:p>
        </p:txBody>
      </p:sp>
      <p:sp>
        <p:nvSpPr>
          <p:cNvPr id="123" name="CustomShape 2"/>
          <p:cNvSpPr/>
          <p:nvPr/>
        </p:nvSpPr>
        <p:spPr>
          <a:xfrm>
            <a:off x="0" y="1584000"/>
            <a:ext cx="4391640" cy="499932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An Android device running Android Version 6 or higher.   The device must be a phone with a working SIM card to send the (optional) SMS location alarm text messages.</a:t>
            </a:r>
            <a:endParaRPr b="0" lang="en-GB" sz="3200" spc="-1" strike="noStrike">
              <a:latin typeface="Arial"/>
            </a:endParaRPr>
          </a:p>
          <a:p>
            <a:pPr lvl="1" marL="864000" indent="-323640">
              <a:lnSpc>
                <a:spcPct val="100000"/>
              </a:lnSpc>
              <a:spcAft>
                <a:spcPts val="1123"/>
              </a:spcAft>
              <a:buClr>
                <a:srgbClr val="04617b"/>
              </a:buClr>
              <a:buSzPct val="75000"/>
              <a:buFont typeface="Symbol"/>
              <a:buChar char=""/>
            </a:pPr>
            <a:r>
              <a:rPr b="0" lang="en-GB" sz="2800" spc="-1" strike="noStrike">
                <a:latin typeface="Source Sans Pro"/>
              </a:rPr>
              <a:t>The phone runs the OpenSeizureDetector Android App, which is available from Google Play Store</a:t>
            </a:r>
            <a:endParaRPr b="0" lang="en-GB" sz="28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A Garmin smartwatch – it must be one of the devices that allows the user to install apps.   A VenuSQ is the lowest cost compatible device at the time of writing (April 2022)</a:t>
            </a:r>
            <a:endParaRPr b="0" lang="en-GB" sz="3200" spc="-1" strike="noStrike">
              <a:latin typeface="Arial"/>
            </a:endParaRPr>
          </a:p>
          <a:p>
            <a:pPr lvl="1" marL="864000" indent="-323640">
              <a:lnSpc>
                <a:spcPct val="100000"/>
              </a:lnSpc>
              <a:spcAft>
                <a:spcPts val="1123"/>
              </a:spcAft>
              <a:buClr>
                <a:srgbClr val="04617b"/>
              </a:buClr>
              <a:buSzPct val="75000"/>
              <a:buFont typeface="Symbol"/>
              <a:buChar char=""/>
            </a:pPr>
            <a:r>
              <a:rPr b="0" lang="en-GB" sz="2800" spc="-1" strike="noStrike">
                <a:latin typeface="Source Sans Pro"/>
              </a:rPr>
              <a:t>The watch runs a custom watch application (GarminSD.prg), which must be downloaded onto a computer and saved onto the watch.</a:t>
            </a:r>
            <a:endParaRPr b="0" lang="en-GB" sz="2800" spc="-1" strike="noStrike">
              <a:latin typeface="Arial"/>
            </a:endParaRPr>
          </a:p>
        </p:txBody>
      </p:sp>
      <p:pic>
        <p:nvPicPr>
          <p:cNvPr id="124" name="" descr=""/>
          <p:cNvPicPr/>
          <p:nvPr/>
        </p:nvPicPr>
        <p:blipFill>
          <a:blip r:embed="rId1"/>
          <a:stretch/>
        </p:blipFill>
        <p:spPr>
          <a:xfrm>
            <a:off x="4460760" y="1569960"/>
            <a:ext cx="6843240" cy="3758040"/>
          </a:xfrm>
          <a:prstGeom prst="rect">
            <a:avLst/>
          </a:prstGeom>
          <a:ln>
            <a:noFill/>
          </a:ln>
        </p:spPr>
      </p:pic>
      <p:sp>
        <p:nvSpPr>
          <p:cNvPr id="125" name="TextShape 3"/>
          <p:cNvSpPr txBox="1"/>
          <p:nvPr/>
        </p:nvSpPr>
        <p:spPr>
          <a:xfrm>
            <a:off x="4896000" y="5400000"/>
            <a:ext cx="6984000" cy="1626120"/>
          </a:xfrm>
          <a:prstGeom prst="rect">
            <a:avLst/>
          </a:prstGeom>
          <a:noFill/>
          <a:ln>
            <a:noFill/>
          </a:ln>
        </p:spPr>
        <p:txBody>
          <a:bodyPr lIns="90000" rIns="90000" tIns="45000" bIns="45000"/>
          <a:p>
            <a:r>
              <a:rPr b="0" lang="en-GB" sz="1800" spc="-1" strike="noStrike">
                <a:latin typeface="Arial"/>
              </a:rPr>
              <a:t>The system can alert a carer in one of four ways:</a:t>
            </a:r>
            <a:endParaRPr b="0" lang="en-GB" sz="1800" spc="-1" strike="noStrike">
              <a:latin typeface="Arial"/>
            </a:endParaRPr>
          </a:p>
          <a:p>
            <a:r>
              <a:rPr b="0" lang="en-GB" sz="1800" spc="-1" strike="noStrike">
                <a:latin typeface="Arial"/>
              </a:rPr>
              <a:t>- Audible alarm from the user’s phone.</a:t>
            </a:r>
            <a:endParaRPr b="0" lang="en-GB" sz="1800" spc="-1" strike="noStrike">
              <a:latin typeface="Arial"/>
            </a:endParaRPr>
          </a:p>
          <a:p>
            <a:r>
              <a:rPr b="0" lang="en-GB" sz="1800" spc="-1" strike="noStrike">
                <a:latin typeface="Arial"/>
              </a:rPr>
              <a:t>- Audible alarm from another device on the same wifi network</a:t>
            </a:r>
            <a:endParaRPr b="0" lang="en-GB" sz="1800" spc="-1" strike="noStrike">
              <a:latin typeface="Arial"/>
            </a:endParaRPr>
          </a:p>
          <a:p>
            <a:r>
              <a:rPr b="0" lang="en-GB" sz="1800" spc="-1" strike="noStrike">
                <a:latin typeface="Arial"/>
              </a:rPr>
              <a:t>- SMS Text Message to any mobile phone</a:t>
            </a:r>
            <a:endParaRPr b="0" lang="en-GB" sz="1800" spc="-1" strike="noStrike">
              <a:latin typeface="Arial"/>
            </a:endParaRPr>
          </a:p>
          <a:p>
            <a:r>
              <a:rPr b="0" lang="en-GB" sz="1800" spc="-1" strike="noStrike">
                <a:latin typeface="Arial"/>
              </a:rPr>
              <a:t>- Audible alarm from another mobile phone using our ‘SMS Annunciator’ app.</a:t>
            </a:r>
            <a:endParaRPr b="0" lang="en-GB"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Installation Overview</a:t>
            </a:r>
            <a:endParaRPr b="0" lang="en-GB" sz="6000" spc="-1" strike="noStrike">
              <a:latin typeface="Arial"/>
            </a:endParaRPr>
          </a:p>
        </p:txBody>
      </p:sp>
      <p:sp>
        <p:nvSpPr>
          <p:cNvPr id="127" name="CustomShape 2"/>
          <p:cNvSpPr/>
          <p:nvPr/>
        </p:nvSpPr>
        <p:spPr>
          <a:xfrm>
            <a:off x="599040" y="1920240"/>
            <a:ext cx="10739160" cy="4663080"/>
          </a:xfrm>
          <a:prstGeom prst="rect">
            <a:avLst/>
          </a:prstGeom>
          <a:noFill/>
          <a:ln>
            <a:noFill/>
          </a:ln>
        </p:spPr>
        <p:style>
          <a:lnRef idx="0"/>
          <a:fillRef idx="0"/>
          <a:effectRef idx="0"/>
          <a:fontRef idx="minor"/>
        </p:style>
        <p:txBody>
          <a:bodyPr lIns="0" rIns="0" tIns="0" bIns="0">
            <a:normAutofit/>
          </a:bodyPr>
          <a:p>
            <a:pPr marL="432000" indent="-323640">
              <a:lnSpc>
                <a:spcPct val="100000"/>
              </a:lnSpc>
              <a:spcAft>
                <a:spcPts val="1409"/>
              </a:spcAft>
              <a:buClr>
                <a:srgbClr val="04617b"/>
              </a:buClr>
              <a:buSzPct val="45000"/>
              <a:buFont typeface="Wingdings" charset="2"/>
              <a:buChar char=""/>
            </a:pPr>
            <a:r>
              <a:rPr b="1" lang="en-GB" sz="3200" spc="-1" strike="noStrike">
                <a:latin typeface="Source Sans Pro"/>
              </a:rPr>
              <a:t>It is best to install the system in a number of stages, and test it before installing other components.   The recommended installation process is:</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Install the </a:t>
            </a:r>
            <a:r>
              <a:rPr b="0" lang="en-GB" sz="3200" spc="-1" strike="noStrike" u="sng">
                <a:uFillTx/>
                <a:latin typeface="Source Sans Pro"/>
              </a:rPr>
              <a:t>OpenSeizureDetector Android App</a:t>
            </a:r>
            <a:r>
              <a:rPr b="0" lang="en-GB" sz="3200" spc="-1" strike="noStrike">
                <a:latin typeface="Source Sans Pro"/>
              </a:rPr>
              <a:t> and try it to see what it does, using the phone’s internal sensors</a:t>
            </a:r>
            <a:endParaRPr b="0" lang="en-GB" sz="3200" spc="-1" strike="noStrike">
              <a:latin typeface="Arial"/>
            </a:endParaRPr>
          </a:p>
          <a:p>
            <a:pPr lvl="2" marL="648000" indent="-216000">
              <a:lnSpc>
                <a:spcPct val="100000"/>
              </a:lnSpc>
              <a:spcAft>
                <a:spcPts val="1409"/>
              </a:spcAft>
              <a:buClr>
                <a:srgbClr val="000000"/>
              </a:buClr>
              <a:buSzPct val="45000"/>
              <a:buFont typeface="Wingdings" charset="2"/>
              <a:buChar char=""/>
            </a:pPr>
            <a:r>
              <a:rPr b="0" lang="en-GB" sz="3200" spc="-1" strike="noStrike">
                <a:latin typeface="Source Sans Pro"/>
              </a:rPr>
              <a:t>This is good for testing, but is NOT suitable to use as a seizure detector.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u="sng">
                <a:uFillTx/>
                <a:latin typeface="Source Sans Pro"/>
              </a:rPr>
              <a:t>Connect the Garmin Watch</a:t>
            </a:r>
            <a:r>
              <a:rPr b="0" lang="en-GB" sz="3200" spc="-1" strike="noStrike">
                <a:latin typeface="Source Sans Pro"/>
              </a:rPr>
              <a:t> to the phone using the  Garmin Connect Software and check the watch is working correctly.</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Install the </a:t>
            </a:r>
            <a:r>
              <a:rPr b="0" lang="en-GB" sz="3200" spc="-1" strike="noStrike" u="sng">
                <a:uFillTx/>
                <a:latin typeface="Source Sans Pro"/>
              </a:rPr>
              <a:t>OpenSeizureDetector Garmin App</a:t>
            </a:r>
            <a:r>
              <a:rPr b="0" lang="en-GB" sz="3200" spc="-1" strike="noStrike">
                <a:latin typeface="Source Sans Pro"/>
              </a:rPr>
              <a:t> onto the watch – this requires the use of a computer.</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u="sng">
                <a:uFillTx/>
                <a:latin typeface="Source Sans Pro"/>
              </a:rPr>
              <a:t>Configure OpenSeizureDetector to use the Garmin watch</a:t>
            </a:r>
            <a:r>
              <a:rPr b="0" lang="en-GB" sz="3200" spc="-1" strike="noStrike">
                <a:latin typeface="Source Sans Pro"/>
              </a:rPr>
              <a:t> as the data source of for seizure detection.</a:t>
            </a:r>
            <a:endParaRPr b="0" lang="en-GB" sz="3200" spc="-1" strike="noStrike">
              <a:latin typeface="Arial"/>
            </a:endParaRPr>
          </a:p>
          <a:p>
            <a:pPr marL="432000" indent="-323640">
              <a:lnSpc>
                <a:spcPct val="100000"/>
              </a:lnSpc>
              <a:spcAft>
                <a:spcPts val="1409"/>
              </a:spcAft>
              <a:buClr>
                <a:srgbClr val="04617b"/>
              </a:buClr>
              <a:buSzPct val="45000"/>
              <a:buFont typeface="Wingdings" charset="2"/>
              <a:buChar char=""/>
            </a:pPr>
            <a:r>
              <a:rPr b="0" lang="en-GB" sz="3200" spc="-1" strike="noStrike">
                <a:latin typeface="Source Sans Pro"/>
              </a:rPr>
              <a:t>Set up other components such as </a:t>
            </a:r>
            <a:r>
              <a:rPr b="0" lang="en-GB" sz="3200" spc="-1" strike="noStrike" u="sng">
                <a:uFillTx/>
                <a:latin typeface="Source Sans Pro"/>
              </a:rPr>
              <a:t>SMS text message alerts</a:t>
            </a:r>
            <a:r>
              <a:rPr b="0" lang="en-GB" sz="3200" spc="-1" strike="noStrike">
                <a:latin typeface="Source Sans Pro"/>
              </a:rPr>
              <a:t> and </a:t>
            </a:r>
            <a:r>
              <a:rPr b="0" lang="en-GB" sz="3200" spc="-1" strike="noStrike" u="sng">
                <a:uFillTx/>
                <a:latin typeface="Source Sans Pro"/>
              </a:rPr>
              <a:t>Data Sharing</a:t>
            </a:r>
            <a:r>
              <a:rPr b="0" lang="en-GB" sz="3200" spc="-1" strike="noStrike">
                <a:latin typeface="Source Sans Pro"/>
              </a:rPr>
              <a:t>.</a:t>
            </a:r>
            <a:endParaRPr b="0" lang="en-GB" sz="3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Android App Installation</a:t>
            </a:r>
            <a:endParaRPr b="0" lang="en-GB" sz="6000" spc="-1" strike="noStrike">
              <a:latin typeface="Arial"/>
            </a:endParaRPr>
          </a:p>
        </p:txBody>
      </p:sp>
      <p:sp>
        <p:nvSpPr>
          <p:cNvPr id="129" name="CustomShape 2"/>
          <p:cNvSpPr/>
          <p:nvPr/>
        </p:nvSpPr>
        <p:spPr>
          <a:xfrm>
            <a:off x="599040" y="1920240"/>
            <a:ext cx="10739160" cy="4663080"/>
          </a:xfrm>
          <a:prstGeom prst="rect">
            <a:avLst/>
          </a:prstGeom>
          <a:noFill/>
          <a:ln>
            <a:noFill/>
          </a:ln>
        </p:spPr>
        <p:style>
          <a:lnRef idx="0"/>
          <a:fillRef idx="0"/>
          <a:effectRef idx="0"/>
          <a:fontRef idx="minor"/>
        </p:style>
      </p:sp>
      <p:pic>
        <p:nvPicPr>
          <p:cNvPr id="130" name="" descr=""/>
          <p:cNvPicPr/>
          <p:nvPr/>
        </p:nvPicPr>
        <p:blipFill>
          <a:blip r:embed="rId1"/>
          <a:stretch/>
        </p:blipFill>
        <p:spPr>
          <a:xfrm>
            <a:off x="9216000" y="1872000"/>
            <a:ext cx="2376000" cy="5141880"/>
          </a:xfrm>
          <a:prstGeom prst="rect">
            <a:avLst/>
          </a:prstGeom>
          <a:ln>
            <a:noFill/>
          </a:ln>
        </p:spPr>
      </p:pic>
      <p:pic>
        <p:nvPicPr>
          <p:cNvPr id="131" name="" descr=""/>
          <p:cNvPicPr/>
          <p:nvPr/>
        </p:nvPicPr>
        <p:blipFill>
          <a:blip r:embed="rId2"/>
          <a:stretch/>
        </p:blipFill>
        <p:spPr>
          <a:xfrm>
            <a:off x="6768000" y="1920240"/>
            <a:ext cx="2376000" cy="5141520"/>
          </a:xfrm>
          <a:prstGeom prst="rect">
            <a:avLst/>
          </a:prstGeom>
          <a:ln>
            <a:noFill/>
          </a:ln>
        </p:spPr>
      </p:pic>
      <p:sp>
        <p:nvSpPr>
          <p:cNvPr id="132" name="TextShape 3"/>
          <p:cNvSpPr txBox="1"/>
          <p:nvPr/>
        </p:nvSpPr>
        <p:spPr>
          <a:xfrm>
            <a:off x="288000" y="2160000"/>
            <a:ext cx="6048000" cy="434268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800" spc="-1" strike="noStrike">
                <a:latin typeface="Arial"/>
              </a:rPr>
              <a:t>Go to Google Play Store and search for Open Seizure Detector</a:t>
            </a:r>
            <a:endParaRPr b="0" lang="en-GB" sz="2800" spc="-1" strike="noStrike">
              <a:latin typeface="Arial"/>
            </a:endParaRPr>
          </a:p>
          <a:p>
            <a:pPr marL="216000" indent="-216000">
              <a:lnSpc>
                <a:spcPct val="115000"/>
              </a:lnSpc>
              <a:buClr>
                <a:srgbClr val="000000"/>
              </a:buClr>
              <a:buSzPct val="45000"/>
              <a:buFont typeface="Wingdings" charset="2"/>
              <a:buChar char=""/>
            </a:pPr>
            <a:r>
              <a:rPr b="0" lang="en-GB" sz="2800" spc="-1" strike="noStrike">
                <a:latin typeface="Arial"/>
              </a:rPr>
              <a:t>Select OpenSeizureDetector</a:t>
            </a:r>
            <a:endParaRPr b="0" lang="en-GB" sz="2800" spc="-1" strike="noStrike">
              <a:latin typeface="Arial"/>
            </a:endParaRPr>
          </a:p>
          <a:p>
            <a:pPr marL="216000" indent="-216000">
              <a:lnSpc>
                <a:spcPct val="115000"/>
              </a:lnSpc>
              <a:buClr>
                <a:srgbClr val="000000"/>
              </a:buClr>
              <a:buSzPct val="45000"/>
              <a:buFont typeface="Wingdings" charset="2"/>
              <a:buChar char=""/>
            </a:pPr>
            <a:r>
              <a:rPr b="0" lang="en-GB" sz="2800" spc="-1" strike="noStrike">
                <a:latin typeface="Arial"/>
              </a:rPr>
              <a:t>Review </a:t>
            </a:r>
            <a:r>
              <a:rPr b="0" lang="en-GB" sz="2800" spc="-1" strike="noStrike">
                <a:latin typeface="Arial"/>
                <a:hlinkClick r:id="rId3"/>
              </a:rPr>
              <a:t>Privacy Policy</a:t>
            </a:r>
            <a:r>
              <a:rPr b="0" lang="en-GB" sz="2800" spc="-1" strike="noStrike">
                <a:latin typeface="Arial"/>
              </a:rPr>
              <a:t> etc.</a:t>
            </a:r>
            <a:endParaRPr b="0" lang="en-GB" sz="2800" spc="-1" strike="noStrike">
              <a:latin typeface="Arial"/>
            </a:endParaRPr>
          </a:p>
          <a:p>
            <a:pPr marL="216000" indent="-216000">
              <a:lnSpc>
                <a:spcPct val="115000"/>
              </a:lnSpc>
              <a:buClr>
                <a:srgbClr val="000000"/>
              </a:buClr>
              <a:buSzPct val="45000"/>
              <a:buFont typeface="Wingdings" charset="2"/>
              <a:buChar char=""/>
            </a:pPr>
            <a:r>
              <a:rPr b="0" lang="en-GB" sz="2800" spc="-1" strike="noStrike">
                <a:latin typeface="Arial"/>
              </a:rPr>
              <a:t>Install if you are comfortable with the policy.</a:t>
            </a:r>
            <a:endParaRPr b="0" lang="en-GB"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Android App Start-Up 1</a:t>
            </a:r>
            <a:endParaRPr b="0" lang="en-GB" sz="6000" spc="-1" strike="noStrike">
              <a:latin typeface="Arial"/>
            </a:endParaRPr>
          </a:p>
        </p:txBody>
      </p:sp>
      <p:sp>
        <p:nvSpPr>
          <p:cNvPr id="134" name="CustomShape 2"/>
          <p:cNvSpPr/>
          <p:nvPr/>
        </p:nvSpPr>
        <p:spPr>
          <a:xfrm>
            <a:off x="599040" y="1920240"/>
            <a:ext cx="10739160" cy="4663080"/>
          </a:xfrm>
          <a:prstGeom prst="rect">
            <a:avLst/>
          </a:prstGeom>
          <a:noFill/>
          <a:ln>
            <a:noFill/>
          </a:ln>
        </p:spPr>
        <p:style>
          <a:lnRef idx="0"/>
          <a:fillRef idx="0"/>
          <a:effectRef idx="0"/>
          <a:fontRef idx="minor"/>
        </p:style>
      </p:sp>
      <p:sp>
        <p:nvSpPr>
          <p:cNvPr id="135" name="TextShape 3"/>
          <p:cNvSpPr txBox="1"/>
          <p:nvPr/>
        </p:nvSpPr>
        <p:spPr>
          <a:xfrm>
            <a:off x="216000" y="1593000"/>
            <a:ext cx="6048000" cy="477756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400" spc="-1" strike="noStrike">
                <a:latin typeface="Arial"/>
              </a:rPr>
              <a:t>Start OpenSeizureDetector</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It will show a Welcome screen with links to the Privacy Policy and information about the new Data Sharing System (see later slides).</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Press Close to close the welcome screen.</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It is likely that you will see a warning about battery optimisation.  You can ignore this initially but it needs to be addressed later to make sure that OpenSeizureDetector operates reliably.</a:t>
            </a:r>
            <a:endParaRPr b="0" lang="en-GB" sz="2400" spc="-1" strike="noStrike">
              <a:latin typeface="Arial"/>
            </a:endParaRPr>
          </a:p>
        </p:txBody>
      </p:sp>
      <p:pic>
        <p:nvPicPr>
          <p:cNvPr id="136" name="" descr=""/>
          <p:cNvPicPr/>
          <p:nvPr/>
        </p:nvPicPr>
        <p:blipFill>
          <a:blip r:embed="rId1"/>
          <a:stretch/>
        </p:blipFill>
        <p:spPr>
          <a:xfrm>
            <a:off x="6302160" y="1656000"/>
            <a:ext cx="2661840" cy="5760000"/>
          </a:xfrm>
          <a:prstGeom prst="rect">
            <a:avLst/>
          </a:prstGeom>
          <a:ln>
            <a:noFill/>
          </a:ln>
        </p:spPr>
      </p:pic>
      <p:pic>
        <p:nvPicPr>
          <p:cNvPr id="137" name="" descr=""/>
          <p:cNvPicPr/>
          <p:nvPr/>
        </p:nvPicPr>
        <p:blipFill>
          <a:blip r:embed="rId2"/>
          <a:stretch/>
        </p:blipFill>
        <p:spPr>
          <a:xfrm>
            <a:off x="9121680" y="1656000"/>
            <a:ext cx="2661840" cy="576000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Android App Start-Up 2</a:t>
            </a:r>
            <a:endParaRPr b="0" lang="en-GB" sz="6000" spc="-1" strike="noStrike">
              <a:latin typeface="Arial"/>
            </a:endParaRPr>
          </a:p>
        </p:txBody>
      </p:sp>
      <p:sp>
        <p:nvSpPr>
          <p:cNvPr id="139" name="CustomShape 2"/>
          <p:cNvSpPr/>
          <p:nvPr/>
        </p:nvSpPr>
        <p:spPr>
          <a:xfrm>
            <a:off x="599040" y="1920240"/>
            <a:ext cx="10739160" cy="4663080"/>
          </a:xfrm>
          <a:prstGeom prst="rect">
            <a:avLst/>
          </a:prstGeom>
          <a:noFill/>
          <a:ln>
            <a:noFill/>
          </a:ln>
        </p:spPr>
        <p:style>
          <a:lnRef idx="0"/>
          <a:fillRef idx="0"/>
          <a:effectRef idx="0"/>
          <a:fontRef idx="minor"/>
        </p:style>
      </p:sp>
      <p:sp>
        <p:nvSpPr>
          <p:cNvPr id="140" name="TextShape 3"/>
          <p:cNvSpPr txBox="1"/>
          <p:nvPr/>
        </p:nvSpPr>
        <p:spPr>
          <a:xfrm>
            <a:off x="216000" y="1593000"/>
            <a:ext cx="6048000" cy="4342680"/>
          </a:xfrm>
          <a:prstGeom prst="rect">
            <a:avLst/>
          </a:prstGeom>
          <a:noFill/>
          <a:ln>
            <a:noFill/>
          </a:ln>
        </p:spPr>
        <p:txBody>
          <a:bodyPr lIns="90000" rIns="90000" tIns="45000" bIns="45000"/>
          <a:p>
            <a:pPr marL="216000" indent="-216000">
              <a:lnSpc>
                <a:spcPct val="115000"/>
              </a:lnSpc>
              <a:buClr>
                <a:srgbClr val="000000"/>
              </a:buClr>
              <a:buSzPct val="45000"/>
              <a:buFont typeface="Wingdings" charset="2"/>
              <a:buChar char=""/>
            </a:pPr>
            <a:r>
              <a:rPr b="0" lang="en-GB" sz="2400" spc="-1" strike="noStrike">
                <a:latin typeface="Arial"/>
              </a:rPr>
              <a:t>Once you have closed the dialog boxes, you should see (briefly) a start-up screen where OpenSeizureDetector is checking that its various components are working correctly.</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It should disappear after a few seconds and be replaced with the main app screen.</a:t>
            </a:r>
            <a:endParaRPr b="0" lang="en-GB" sz="2400" spc="-1" strike="noStrike">
              <a:latin typeface="Arial"/>
            </a:endParaRPr>
          </a:p>
          <a:p>
            <a:pPr marL="216000" indent="-216000">
              <a:lnSpc>
                <a:spcPct val="115000"/>
              </a:lnSpc>
              <a:buClr>
                <a:srgbClr val="000000"/>
              </a:buClr>
              <a:buSzPct val="45000"/>
              <a:buFont typeface="Wingdings" charset="2"/>
              <a:buChar char=""/>
            </a:pPr>
            <a:r>
              <a:rPr b="0" lang="en-GB" sz="2400" spc="-1" strike="noStrike">
                <a:latin typeface="Arial"/>
              </a:rPr>
              <a:t> </a:t>
            </a:r>
            <a:endParaRPr b="0" lang="en-GB" sz="2400" spc="-1" strike="noStrike">
              <a:latin typeface="Arial"/>
            </a:endParaRPr>
          </a:p>
        </p:txBody>
      </p:sp>
      <p:pic>
        <p:nvPicPr>
          <p:cNvPr id="141" name="" descr=""/>
          <p:cNvPicPr/>
          <p:nvPr/>
        </p:nvPicPr>
        <p:blipFill>
          <a:blip r:embed="rId1"/>
          <a:stretch/>
        </p:blipFill>
        <p:spPr>
          <a:xfrm>
            <a:off x="6277680" y="1656000"/>
            <a:ext cx="2628360" cy="5688000"/>
          </a:xfrm>
          <a:prstGeom prst="rect">
            <a:avLst/>
          </a:prstGeom>
          <a:ln>
            <a:noFill/>
          </a:ln>
        </p:spPr>
      </p:pic>
      <p:pic>
        <p:nvPicPr>
          <p:cNvPr id="142" name="" descr=""/>
          <p:cNvPicPr/>
          <p:nvPr/>
        </p:nvPicPr>
        <p:blipFill>
          <a:blip r:embed="rId2"/>
          <a:stretch/>
        </p:blipFill>
        <p:spPr>
          <a:xfrm>
            <a:off x="9072000" y="1656000"/>
            <a:ext cx="2628360" cy="568800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347840" y="121320"/>
            <a:ext cx="10049400" cy="1261800"/>
          </a:xfrm>
          <a:prstGeom prst="rect">
            <a:avLst/>
          </a:prstGeom>
          <a:noFill/>
          <a:ln>
            <a:noFill/>
          </a:ln>
        </p:spPr>
        <p:style>
          <a:lnRef idx="0"/>
          <a:fillRef idx="0"/>
          <a:effectRef idx="0"/>
          <a:fontRef idx="minor"/>
        </p:style>
        <p:txBody>
          <a:bodyPr lIns="0" rIns="0" tIns="0" bIns="0" anchor="b">
            <a:normAutofit/>
          </a:bodyPr>
          <a:p>
            <a:pPr>
              <a:lnSpc>
                <a:spcPct val="100000"/>
              </a:lnSpc>
            </a:pPr>
            <a:r>
              <a:rPr b="0" lang="en-GB" sz="6000" spc="-1" strike="noStrike">
                <a:solidFill>
                  <a:srgbClr val="ffffff"/>
                </a:solidFill>
                <a:latin typeface="Source Sans Pro Light"/>
              </a:rPr>
              <a:t>Main App Screen</a:t>
            </a:r>
            <a:endParaRPr b="0" lang="en-GB" sz="6000" spc="-1" strike="noStrike">
              <a:latin typeface="Arial"/>
            </a:endParaRPr>
          </a:p>
        </p:txBody>
      </p:sp>
      <p:sp>
        <p:nvSpPr>
          <p:cNvPr id="144" name="CustomShape 2"/>
          <p:cNvSpPr/>
          <p:nvPr/>
        </p:nvSpPr>
        <p:spPr>
          <a:xfrm>
            <a:off x="599040" y="1920240"/>
            <a:ext cx="10739160" cy="4663080"/>
          </a:xfrm>
          <a:prstGeom prst="rect">
            <a:avLst/>
          </a:prstGeom>
          <a:noFill/>
          <a:ln>
            <a:noFill/>
          </a:ln>
        </p:spPr>
        <p:style>
          <a:lnRef idx="0"/>
          <a:fillRef idx="0"/>
          <a:effectRef idx="0"/>
          <a:fontRef idx="minor"/>
        </p:style>
      </p:sp>
      <p:pic>
        <p:nvPicPr>
          <p:cNvPr id="145" name="" descr=""/>
          <p:cNvPicPr/>
          <p:nvPr/>
        </p:nvPicPr>
        <p:blipFill>
          <a:blip r:embed="rId1"/>
          <a:stretch/>
        </p:blipFill>
        <p:spPr>
          <a:xfrm>
            <a:off x="4680000" y="1656000"/>
            <a:ext cx="2628360" cy="5688000"/>
          </a:xfrm>
          <a:prstGeom prst="rect">
            <a:avLst/>
          </a:prstGeom>
          <a:ln>
            <a:noFill/>
          </a:ln>
        </p:spPr>
      </p:pic>
      <p:sp>
        <p:nvSpPr>
          <p:cNvPr id="146" name="TextShape 3"/>
          <p:cNvSpPr txBox="1"/>
          <p:nvPr/>
        </p:nvSpPr>
        <p:spPr>
          <a:xfrm>
            <a:off x="7992000" y="3096000"/>
            <a:ext cx="3888000" cy="1114200"/>
          </a:xfrm>
          <a:prstGeom prst="rect">
            <a:avLst/>
          </a:prstGeom>
          <a:noFill/>
          <a:ln>
            <a:noFill/>
          </a:ln>
        </p:spPr>
        <p:txBody>
          <a:bodyPr lIns="90000" rIns="90000" tIns="45000" bIns="45000"/>
          <a:p>
            <a:r>
              <a:rPr b="0" lang="en-GB" sz="1800" spc="-1" strike="noStrike">
                <a:latin typeface="Arial"/>
              </a:rPr>
              <a:t>Amount of movement detected – when bar is full scale like this, there is enough movement detected to enable seizure detection.</a:t>
            </a:r>
            <a:endParaRPr b="0" lang="en-GB" sz="1800" spc="-1" strike="noStrike">
              <a:latin typeface="Arial"/>
            </a:endParaRPr>
          </a:p>
        </p:txBody>
      </p:sp>
      <p:cxnSp>
        <p:nvCxnSpPr>
          <p:cNvPr id="147" name="Line 4"/>
          <p:cNvCxnSpPr>
            <a:stCxn id="146" idx="1"/>
          </p:cNvCxnSpPr>
          <p:nvPr/>
        </p:nvCxnSpPr>
        <p:spPr>
          <a:xfrm flipH="1" flipV="1">
            <a:off x="7426800" y="3421800"/>
            <a:ext cx="565560" cy="231480"/>
          </a:xfrm>
          <a:prstGeom prst="straightConnector1">
            <a:avLst/>
          </a:prstGeom>
          <a:ln>
            <a:solidFill>
              <a:srgbClr val="000000"/>
            </a:solidFill>
            <a:tailEnd len="med" type="triangle" w="med"/>
          </a:ln>
        </p:spPr>
      </p:cxnSp>
      <p:sp>
        <p:nvSpPr>
          <p:cNvPr id="148" name="TextShape 5"/>
          <p:cNvSpPr txBox="1"/>
          <p:nvPr/>
        </p:nvSpPr>
        <p:spPr>
          <a:xfrm>
            <a:off x="360000" y="3024000"/>
            <a:ext cx="2520000" cy="1114200"/>
          </a:xfrm>
          <a:prstGeom prst="rect">
            <a:avLst/>
          </a:prstGeom>
          <a:noFill/>
          <a:ln>
            <a:noFill/>
          </a:ln>
        </p:spPr>
        <p:txBody>
          <a:bodyPr lIns="90000" rIns="90000" tIns="45000" bIns="45000"/>
          <a:p>
            <a:r>
              <a:rPr b="0" lang="en-GB" sz="1800" spc="-1" strike="noStrike">
                <a:latin typeface="Arial"/>
              </a:rPr>
              <a:t>Data Source in use ‘Phone’ = internal phone sensors (for testing only)</a:t>
            </a:r>
            <a:endParaRPr b="0" lang="en-GB" sz="1800" spc="-1" strike="noStrike">
              <a:latin typeface="Arial"/>
            </a:endParaRPr>
          </a:p>
        </p:txBody>
      </p:sp>
      <p:cxnSp>
        <p:nvCxnSpPr>
          <p:cNvPr id="149" name="Line 6"/>
          <p:cNvCxnSpPr>
            <a:stCxn id="148" idx="3"/>
          </p:cNvCxnSpPr>
          <p:nvPr/>
        </p:nvCxnSpPr>
        <p:spPr>
          <a:xfrm flipV="1">
            <a:off x="2880000" y="2737440"/>
            <a:ext cx="1644840" cy="843840"/>
          </a:xfrm>
          <a:prstGeom prst="straightConnector1">
            <a:avLst/>
          </a:prstGeom>
          <a:ln>
            <a:solidFill>
              <a:srgbClr val="000000"/>
            </a:solidFill>
            <a:tailEnd len="med" type="triangle" w="med"/>
          </a:ln>
        </p:spPr>
      </p:cxnSp>
      <p:sp>
        <p:nvSpPr>
          <p:cNvPr id="150" name="TextShape 7"/>
          <p:cNvSpPr txBox="1"/>
          <p:nvPr/>
        </p:nvSpPr>
        <p:spPr>
          <a:xfrm>
            <a:off x="144000" y="1512000"/>
            <a:ext cx="3600000" cy="1370160"/>
          </a:xfrm>
          <a:prstGeom prst="rect">
            <a:avLst/>
          </a:prstGeom>
          <a:noFill/>
          <a:ln>
            <a:noFill/>
          </a:ln>
        </p:spPr>
        <p:txBody>
          <a:bodyPr lIns="90000" rIns="90000" tIns="45000" bIns="45000"/>
          <a:p>
            <a:r>
              <a:rPr b="0" lang="en-GB" sz="1800" spc="-1" strike="noStrike">
                <a:latin typeface="Arial"/>
              </a:rPr>
              <a:t>“</a:t>
            </a:r>
            <a:r>
              <a:rPr b="0" lang="en-GB" sz="1800" spc="-1" strike="noStrike">
                <a:latin typeface="Arial"/>
              </a:rPr>
              <a:t>Server Running OK”and the Blue Icon in the notification bar means that the OpenSeizureDetector System is running in the background as intended.</a:t>
            </a:r>
            <a:endParaRPr b="0" lang="en-GB" sz="1800" spc="-1" strike="noStrike">
              <a:latin typeface="Arial"/>
            </a:endParaRPr>
          </a:p>
        </p:txBody>
      </p:sp>
      <p:cxnSp>
        <p:nvCxnSpPr>
          <p:cNvPr id="151" name="Line 8"/>
          <p:cNvCxnSpPr>
            <a:stCxn id="150" idx="3"/>
          </p:cNvCxnSpPr>
          <p:nvPr/>
        </p:nvCxnSpPr>
        <p:spPr>
          <a:xfrm>
            <a:off x="3744000" y="2197080"/>
            <a:ext cx="806040" cy="274320"/>
          </a:xfrm>
          <a:prstGeom prst="straightConnector1">
            <a:avLst/>
          </a:prstGeom>
          <a:ln>
            <a:solidFill>
              <a:srgbClr val="000000"/>
            </a:solidFill>
            <a:tailEnd len="med" type="triangle" w="med"/>
          </a:ln>
        </p:spPr>
      </p:cxnSp>
      <p:cxnSp>
        <p:nvCxnSpPr>
          <p:cNvPr id="152" name="Line 9"/>
          <p:cNvCxnSpPr>
            <a:stCxn id="150" idx="3"/>
          </p:cNvCxnSpPr>
          <p:nvPr/>
        </p:nvCxnSpPr>
        <p:spPr>
          <a:xfrm flipV="1">
            <a:off x="3744000" y="1863000"/>
            <a:ext cx="831600" cy="334440"/>
          </a:xfrm>
          <a:prstGeom prst="straightConnector1">
            <a:avLst/>
          </a:prstGeom>
          <a:ln>
            <a:solidFill>
              <a:srgbClr val="000000"/>
            </a:solidFill>
            <a:tailEnd len="med" type="triangle" w="med"/>
          </a:ln>
        </p:spPr>
      </p:cxnSp>
      <p:sp>
        <p:nvSpPr>
          <p:cNvPr id="153" name="TextShape 10"/>
          <p:cNvSpPr txBox="1"/>
          <p:nvPr/>
        </p:nvSpPr>
        <p:spPr>
          <a:xfrm>
            <a:off x="360000" y="4429800"/>
            <a:ext cx="2520000" cy="792000"/>
          </a:xfrm>
          <a:prstGeom prst="rect">
            <a:avLst/>
          </a:prstGeom>
          <a:noFill/>
          <a:ln>
            <a:noFill/>
          </a:ln>
        </p:spPr>
        <p:txBody>
          <a:bodyPr lIns="90000" rIns="90000" tIns="45000" bIns="45000"/>
          <a:p>
            <a:r>
              <a:rPr b="0" lang="en-GB" sz="1800" spc="-1" strike="noStrike">
                <a:latin typeface="Arial"/>
              </a:rPr>
              <a:t>OK means No Seizure Detected :)</a:t>
            </a:r>
            <a:endParaRPr b="0" lang="en-GB" sz="1800" spc="-1" strike="noStrike">
              <a:latin typeface="Arial"/>
            </a:endParaRPr>
          </a:p>
        </p:txBody>
      </p:sp>
      <p:cxnSp>
        <p:nvCxnSpPr>
          <p:cNvPr id="154" name="Line 11"/>
          <p:cNvCxnSpPr>
            <a:stCxn id="153" idx="3"/>
          </p:cNvCxnSpPr>
          <p:nvPr/>
        </p:nvCxnSpPr>
        <p:spPr>
          <a:xfrm flipV="1">
            <a:off x="2880000" y="2990880"/>
            <a:ext cx="1682640" cy="1835280"/>
          </a:xfrm>
          <a:prstGeom prst="straightConnector1">
            <a:avLst/>
          </a:prstGeom>
          <a:ln>
            <a:solidFill>
              <a:srgbClr val="000000"/>
            </a:solidFill>
            <a:tailEnd len="med" type="triangle" w="med"/>
          </a:ln>
        </p:spPr>
      </p:cxnSp>
      <p:sp>
        <p:nvSpPr>
          <p:cNvPr id="155" name="TextShape 12"/>
          <p:cNvSpPr txBox="1"/>
          <p:nvPr/>
        </p:nvSpPr>
        <p:spPr>
          <a:xfrm>
            <a:off x="432000" y="5189760"/>
            <a:ext cx="2520000" cy="858240"/>
          </a:xfrm>
          <a:prstGeom prst="rect">
            <a:avLst/>
          </a:prstGeom>
          <a:noFill/>
          <a:ln>
            <a:noFill/>
          </a:ln>
        </p:spPr>
        <p:txBody>
          <a:bodyPr lIns="90000" rIns="90000" tIns="45000" bIns="45000"/>
          <a:p>
            <a:r>
              <a:rPr b="0" lang="en-GB" sz="1800" spc="-1" strike="noStrike">
                <a:latin typeface="Arial"/>
              </a:rPr>
              <a:t>Warning that we </a:t>
            </a:r>
            <a:r>
              <a:rPr b="0" lang="en-GB" sz="1800" spc="-1" strike="noStrike">
                <a:latin typeface="Arial"/>
              </a:rPr>
              <a:t>have not set up </a:t>
            </a:r>
            <a:r>
              <a:rPr b="0" lang="en-GB" sz="1800" spc="-1" strike="noStrike">
                <a:latin typeface="Arial"/>
              </a:rPr>
              <a:t>data sharing yet</a:t>
            </a:r>
            <a:endParaRPr b="0" lang="en-GB" sz="1800" spc="-1" strike="noStrike">
              <a:latin typeface="Arial"/>
            </a:endParaRPr>
          </a:p>
        </p:txBody>
      </p:sp>
      <p:cxnSp>
        <p:nvCxnSpPr>
          <p:cNvPr id="156" name="Line 13"/>
          <p:cNvCxnSpPr>
            <a:stCxn id="155" idx="3"/>
          </p:cNvCxnSpPr>
          <p:nvPr/>
        </p:nvCxnSpPr>
        <p:spPr>
          <a:xfrm flipV="1">
            <a:off x="2952000" y="3218760"/>
            <a:ext cx="1623600" cy="2400480"/>
          </a:xfrm>
          <a:prstGeom prst="straightConnector1">
            <a:avLst/>
          </a:prstGeom>
          <a:ln>
            <a:solidFill>
              <a:srgbClr val="000000"/>
            </a:solidFill>
            <a:tailEnd len="med" type="triangle" w="med"/>
          </a:ln>
        </p:spPr>
      </p:cxnSp>
      <p:cxnSp>
        <p:nvCxnSpPr>
          <p:cNvPr id="157" name="Line 14"/>
          <p:cNvCxnSpPr/>
          <p:nvPr/>
        </p:nvCxnSpPr>
        <p:spPr>
          <a:xfrm flipV="1">
            <a:off x="2880000" y="2991240"/>
            <a:ext cx="1682640" cy="1835280"/>
          </a:xfrm>
          <a:prstGeom prst="straightConnector1">
            <a:avLst/>
          </a:prstGeom>
          <a:ln>
            <a:solidFill>
              <a:srgbClr val="000000"/>
            </a:solidFill>
            <a:tailEnd len="med" type="triangle" w="med"/>
          </a:ln>
        </p:spPr>
      </p:cxnSp>
      <p:sp>
        <p:nvSpPr>
          <p:cNvPr id="158" name="TextShape 15"/>
          <p:cNvSpPr txBox="1"/>
          <p:nvPr/>
        </p:nvSpPr>
        <p:spPr>
          <a:xfrm>
            <a:off x="8496000" y="1872000"/>
            <a:ext cx="2520000" cy="346320"/>
          </a:xfrm>
          <a:prstGeom prst="rect">
            <a:avLst/>
          </a:prstGeom>
          <a:noFill/>
          <a:ln>
            <a:noFill/>
          </a:ln>
        </p:spPr>
        <p:txBody>
          <a:bodyPr lIns="90000" rIns="90000" tIns="45000" bIns="45000"/>
          <a:p>
            <a:r>
              <a:rPr b="0" lang="en-GB" sz="1800" spc="-1" strike="noStrike">
                <a:latin typeface="Arial"/>
              </a:rPr>
              <a:t>Menu Button</a:t>
            </a:r>
            <a:endParaRPr b="0" lang="en-GB" sz="1800" spc="-1" strike="noStrike">
              <a:latin typeface="Arial"/>
            </a:endParaRPr>
          </a:p>
        </p:txBody>
      </p:sp>
      <p:cxnSp>
        <p:nvCxnSpPr>
          <p:cNvPr id="159" name="Line 16"/>
          <p:cNvCxnSpPr>
            <a:stCxn id="158" idx="1"/>
          </p:cNvCxnSpPr>
          <p:nvPr/>
        </p:nvCxnSpPr>
        <p:spPr>
          <a:xfrm flipH="1" flipV="1">
            <a:off x="7443360" y="2017800"/>
            <a:ext cx="1053000" cy="27720"/>
          </a:xfrm>
          <a:prstGeom prst="straightConnector1">
            <a:avLst/>
          </a:prstGeom>
          <a:ln>
            <a:solidFill>
              <a:srgbClr val="000000"/>
            </a:solidFill>
            <a:tailEnd len="med" type="triangle" w="med"/>
          </a:ln>
        </p:spPr>
      </p:cxnSp>
      <p:sp>
        <p:nvSpPr>
          <p:cNvPr id="160" name="TextShape 17"/>
          <p:cNvSpPr txBox="1"/>
          <p:nvPr/>
        </p:nvSpPr>
        <p:spPr>
          <a:xfrm>
            <a:off x="8496000" y="2461680"/>
            <a:ext cx="2520000" cy="346320"/>
          </a:xfrm>
          <a:prstGeom prst="rect">
            <a:avLst/>
          </a:prstGeom>
          <a:noFill/>
          <a:ln>
            <a:noFill/>
          </a:ln>
        </p:spPr>
        <p:txBody>
          <a:bodyPr lIns="90000" rIns="90000" tIns="45000" bIns="45000"/>
          <a:p>
            <a:r>
              <a:rPr b="0" lang="en-GB" sz="1800" spc="-1" strike="noStrike">
                <a:latin typeface="Arial"/>
              </a:rPr>
              <a:t>Menu Button</a:t>
            </a:r>
            <a:endParaRPr b="0" lang="en-GB" sz="1800" spc="-1" strike="noStrike">
              <a:latin typeface="Arial"/>
            </a:endParaRPr>
          </a:p>
        </p:txBody>
      </p:sp>
      <p:cxnSp>
        <p:nvCxnSpPr>
          <p:cNvPr id="161" name="Line 18"/>
          <p:cNvCxnSpPr>
            <a:stCxn id="160" idx="1"/>
          </p:cNvCxnSpPr>
          <p:nvPr/>
        </p:nvCxnSpPr>
        <p:spPr>
          <a:xfrm flipH="1" flipV="1">
            <a:off x="7443360" y="2607480"/>
            <a:ext cx="1053000" cy="27720"/>
          </a:xfrm>
          <a:prstGeom prst="straightConnector1">
            <a:avLst/>
          </a:prstGeom>
          <a:ln>
            <a:solidFill>
              <a:srgbClr val="000000"/>
            </a:solidFill>
            <a:tailEnd len="med" type="triangle" w="med"/>
          </a:ln>
        </p:spPr>
      </p:cxnSp>
      <p:sp>
        <p:nvSpPr>
          <p:cNvPr id="162" name="TextShape 19"/>
          <p:cNvSpPr txBox="1"/>
          <p:nvPr/>
        </p:nvSpPr>
        <p:spPr>
          <a:xfrm>
            <a:off x="7992000" y="4429800"/>
            <a:ext cx="3888000" cy="2138040"/>
          </a:xfrm>
          <a:prstGeom prst="rect">
            <a:avLst/>
          </a:prstGeom>
          <a:noFill/>
          <a:ln>
            <a:noFill/>
          </a:ln>
        </p:spPr>
        <p:txBody>
          <a:bodyPr lIns="90000" rIns="90000" tIns="45000" bIns="45000"/>
          <a:p>
            <a:r>
              <a:rPr b="0" lang="en-GB" sz="1800" spc="-1" strike="noStrike">
                <a:latin typeface="Arial"/>
              </a:rPr>
              <a:t>Amount of movement in ‘seizure-like’ frequency range – when it goes full scale it will generate warnings/alarms.   Bar graph below shows the detected movement which is used to calculate this.   Higher values in the red bars means more seizure-like movement.</a:t>
            </a:r>
            <a:endParaRPr b="0" lang="en-GB" sz="1800" spc="-1" strike="noStrike">
              <a:latin typeface="Arial"/>
            </a:endParaRPr>
          </a:p>
        </p:txBody>
      </p:sp>
      <p:cxnSp>
        <p:nvCxnSpPr>
          <p:cNvPr id="163" name="Line 20"/>
          <p:cNvCxnSpPr>
            <a:stCxn id="162" idx="1"/>
          </p:cNvCxnSpPr>
          <p:nvPr/>
        </p:nvCxnSpPr>
        <p:spPr>
          <a:xfrm flipH="1" flipV="1">
            <a:off x="7388640" y="3763800"/>
            <a:ext cx="603720" cy="1735200"/>
          </a:xfrm>
          <a:prstGeom prst="straightConnector1">
            <a:avLst/>
          </a:prstGeom>
          <a:ln>
            <a:solidFill>
              <a:srgbClr val="000000"/>
            </a:solidFill>
            <a:tailEnd len="med" type="triangle" w="med"/>
          </a:ln>
        </p:spPr>
      </p:cxnSp>
      <p:sp>
        <p:nvSpPr>
          <p:cNvPr id="164" name="TextShape 21"/>
          <p:cNvSpPr txBox="1"/>
          <p:nvPr/>
        </p:nvSpPr>
        <p:spPr>
          <a:xfrm>
            <a:off x="8064000" y="6768000"/>
            <a:ext cx="3600000" cy="602280"/>
          </a:xfrm>
          <a:prstGeom prst="rect">
            <a:avLst/>
          </a:prstGeom>
          <a:noFill/>
          <a:ln>
            <a:noFill/>
          </a:ln>
        </p:spPr>
        <p:txBody>
          <a:bodyPr lIns="90000" rIns="90000" tIns="45000" bIns="45000"/>
          <a:p>
            <a:r>
              <a:rPr b="0" lang="en-GB" sz="1800" spc="-1" strike="noStrike">
                <a:latin typeface="Arial"/>
              </a:rPr>
              <a:t>Generate an alarm now, even if a seizure is not detected.</a:t>
            </a:r>
            <a:endParaRPr b="0" lang="en-GB" sz="1800" spc="-1" strike="noStrike">
              <a:latin typeface="Arial"/>
            </a:endParaRPr>
          </a:p>
        </p:txBody>
      </p:sp>
      <p:cxnSp>
        <p:nvCxnSpPr>
          <p:cNvPr id="165" name="Line 22"/>
          <p:cNvCxnSpPr>
            <a:stCxn id="164" idx="1"/>
          </p:cNvCxnSpPr>
          <p:nvPr/>
        </p:nvCxnSpPr>
        <p:spPr>
          <a:xfrm flipH="1" flipV="1">
            <a:off x="7376040" y="4207320"/>
            <a:ext cx="688320" cy="2862000"/>
          </a:xfrm>
          <a:prstGeom prst="straightConnector1">
            <a:avLst/>
          </a:prstGeom>
          <a:ln>
            <a:solidFill>
              <a:srgbClr val="000000"/>
            </a:solidFill>
            <a:tailEnd len="med" type="triangle" w="med"/>
          </a:ln>
        </p:spPr>
      </p:cxnSp>
      <p:sp>
        <p:nvSpPr>
          <p:cNvPr id="166" name="TextShape 23"/>
          <p:cNvSpPr txBox="1"/>
          <p:nvPr/>
        </p:nvSpPr>
        <p:spPr>
          <a:xfrm>
            <a:off x="0" y="6117840"/>
            <a:ext cx="3816000" cy="1370160"/>
          </a:xfrm>
          <a:prstGeom prst="rect">
            <a:avLst/>
          </a:prstGeom>
          <a:noFill/>
          <a:ln>
            <a:noFill/>
          </a:ln>
        </p:spPr>
        <p:txBody>
          <a:bodyPr lIns="90000" rIns="90000" tIns="45000" bIns="45000"/>
          <a:p>
            <a:r>
              <a:rPr b="0" lang="en-GB" sz="1800" spc="-1" strike="noStrike">
                <a:latin typeface="Arial"/>
              </a:rPr>
              <a:t>Mute Allarms button </a:t>
            </a:r>
            <a:r>
              <a:rPr b="0" lang="en-GB" sz="1800" spc="-1" strike="noStrike">
                <a:latin typeface="Arial"/>
              </a:rPr>
              <a:t>prevents the system </a:t>
            </a:r>
            <a:r>
              <a:rPr b="0" lang="en-GB" sz="1800" spc="-1" strike="noStrike">
                <a:latin typeface="Arial"/>
              </a:rPr>
              <a:t>generating alarms for </a:t>
            </a:r>
            <a:r>
              <a:rPr b="0" lang="en-GB" sz="1800" spc="-1" strike="noStrike">
                <a:latin typeface="Arial"/>
              </a:rPr>
              <a:t>5 minutes – use this if </a:t>
            </a:r>
            <a:r>
              <a:rPr b="0" lang="en-GB" sz="1800" spc="-1" strike="noStrike">
                <a:latin typeface="Arial"/>
              </a:rPr>
              <a:t>you are doing </a:t>
            </a:r>
            <a:r>
              <a:rPr b="0" lang="en-GB" sz="1800" spc="-1" strike="noStrike">
                <a:latin typeface="Arial"/>
              </a:rPr>
              <a:t>something that you </a:t>
            </a:r>
            <a:r>
              <a:rPr b="0" lang="en-GB" sz="1800" spc="-1" strike="noStrike">
                <a:latin typeface="Arial"/>
              </a:rPr>
              <a:t>know will trigger an </a:t>
            </a:r>
            <a:r>
              <a:rPr b="0" lang="en-GB" sz="1800" spc="-1" strike="noStrike">
                <a:latin typeface="Arial"/>
              </a:rPr>
              <a:t>alarm.</a:t>
            </a:r>
            <a:endParaRPr b="0" lang="en-GB" sz="1800" spc="-1" strike="noStrike">
              <a:latin typeface="Arial"/>
            </a:endParaRPr>
          </a:p>
        </p:txBody>
      </p:sp>
      <p:cxnSp>
        <p:nvCxnSpPr>
          <p:cNvPr id="167" name="Line 24"/>
          <p:cNvCxnSpPr>
            <a:stCxn id="166" idx="3"/>
          </p:cNvCxnSpPr>
          <p:nvPr/>
        </p:nvCxnSpPr>
        <p:spPr>
          <a:xfrm flipV="1">
            <a:off x="3816000" y="5500440"/>
            <a:ext cx="772200" cy="1302840"/>
          </a:xfrm>
          <a:prstGeom prst="straightConnector1">
            <a:avLst/>
          </a:prstGeom>
          <a:ln>
            <a:solidFill>
              <a:srgbClr val="000000"/>
            </a:solidFill>
            <a:tailEnd len="med" type="triangle" w="med"/>
          </a:ln>
        </p:spPr>
      </p:cxn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2022-04-14T19:53:03Z</dcterms:created>
  <dc:creator/>
  <dc:description/>
  <dc:language>en-GB</dc:language>
  <cp:lastModifiedBy/>
  <dcterms:modified xsi:type="dcterms:W3CDTF">2022-04-16T21:47:09Z</dcterms:modified>
  <cp:revision>27</cp:revision>
  <dc:subject/>
  <dc:title>Vivid</dc:title>
</cp:coreProperties>
</file>