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0769FB7-48AD-4999-B930-E756786F43E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600" spc="-1" strike="noStrike">
                <a:latin typeface="Arial"/>
              </a:rPr>
              <a:t>O</a:t>
            </a:r>
            <a:r>
              <a:rPr b="0" lang="en-GB" sz="2600" spc="-1" strike="noStrike">
                <a:latin typeface="Arial"/>
              </a:rPr>
              <a:t>pe</a:t>
            </a:r>
            <a:r>
              <a:rPr b="0" lang="en-GB" sz="2600" spc="-1" strike="noStrike">
                <a:latin typeface="Arial"/>
              </a:rPr>
              <a:t>n</a:t>
            </a:r>
            <a:r>
              <a:rPr b="0" lang="en-GB" sz="2600" spc="-1" strike="noStrike">
                <a:latin typeface="Arial"/>
              </a:rPr>
              <a:t>S</a:t>
            </a:r>
            <a:r>
              <a:rPr b="0" lang="en-GB" sz="2600" spc="-1" strike="noStrike">
                <a:latin typeface="Arial"/>
              </a:rPr>
              <a:t>ei</a:t>
            </a:r>
            <a:r>
              <a:rPr b="0" lang="en-GB" sz="2600" spc="-1" strike="noStrike">
                <a:latin typeface="Arial"/>
              </a:rPr>
              <a:t>zu</a:t>
            </a:r>
            <a:r>
              <a:rPr b="0" lang="en-GB" sz="2600" spc="-1" strike="noStrike">
                <a:latin typeface="Arial"/>
              </a:rPr>
              <a:t>re</a:t>
            </a:r>
            <a:r>
              <a:rPr b="0" lang="en-GB" sz="2600" spc="-1" strike="noStrike">
                <a:latin typeface="Arial"/>
              </a:rPr>
              <a:t>D</a:t>
            </a:r>
            <a:r>
              <a:rPr b="0" lang="en-GB" sz="2600" spc="-1" strike="noStrike">
                <a:latin typeface="Arial"/>
              </a:rPr>
              <a:t>et</a:t>
            </a:r>
            <a:r>
              <a:rPr b="0" lang="en-GB" sz="2600" spc="-1" strike="noStrike">
                <a:latin typeface="Arial"/>
              </a:rPr>
              <a:t>ec</a:t>
            </a:r>
            <a:r>
              <a:rPr b="0" lang="en-GB" sz="2600" spc="-1" strike="noStrike">
                <a:latin typeface="Arial"/>
              </a:rPr>
              <a:t>tor </a:t>
            </a:r>
            <a:r>
              <a:rPr b="0" lang="en-GB" sz="2600" spc="-1" strike="noStrike">
                <a:latin typeface="Arial"/>
              </a:rPr>
              <a:t>Ev</a:t>
            </a:r>
            <a:r>
              <a:rPr b="0" lang="en-GB" sz="2600" spc="-1" strike="noStrike">
                <a:latin typeface="Arial"/>
              </a:rPr>
              <a:t>en</a:t>
            </a:r>
            <a:r>
              <a:rPr b="0" lang="en-GB" sz="2600" spc="-1" strike="noStrike">
                <a:latin typeface="Arial"/>
              </a:rPr>
              <a:t>t </a:t>
            </a:r>
            <a:r>
              <a:rPr b="0" lang="en-GB" sz="2600" spc="-1" strike="noStrike">
                <a:latin typeface="Arial"/>
              </a:rPr>
              <a:t>Lo</a:t>
            </a:r>
            <a:r>
              <a:rPr b="0" lang="en-GB" sz="2600" spc="-1" strike="noStrike">
                <a:latin typeface="Arial"/>
              </a:rPr>
              <a:t>gg</a:t>
            </a:r>
            <a:r>
              <a:rPr b="0" lang="en-GB" sz="2600" spc="-1" strike="noStrike">
                <a:latin typeface="Arial"/>
              </a:rPr>
              <a:t>in</a:t>
            </a:r>
            <a:r>
              <a:rPr b="0" lang="en-GB" sz="2600" spc="-1" strike="noStrike">
                <a:latin typeface="Arial"/>
              </a:rPr>
              <a:t>g </a:t>
            </a:r>
            <a:r>
              <a:rPr b="0" lang="en-GB" sz="2600" spc="-1" strike="noStrike">
                <a:latin typeface="Arial"/>
              </a:rPr>
              <a:t>W</a:t>
            </a:r>
            <a:r>
              <a:rPr b="0" lang="en-GB" sz="2600" spc="-1" strike="noStrike">
                <a:latin typeface="Arial"/>
              </a:rPr>
              <a:t>or</a:t>
            </a:r>
            <a:r>
              <a:rPr b="0" lang="en-GB" sz="2600" spc="-1" strike="noStrike">
                <a:latin typeface="Arial"/>
              </a:rPr>
              <a:t>kfl</a:t>
            </a:r>
            <a:r>
              <a:rPr b="0" lang="en-GB" sz="2600" spc="-1" strike="noStrike">
                <a:latin typeface="Arial"/>
              </a:rPr>
              <a:t>o</a:t>
            </a:r>
            <a:r>
              <a:rPr b="0" lang="en-GB" sz="2600" spc="-1" strike="noStrike">
                <a:latin typeface="Arial"/>
              </a:rPr>
              <a:t>w</a:t>
            </a:r>
            <a:br/>
            <a:r>
              <a:rPr b="0" lang="en-GB" sz="2600" spc="-1" strike="noStrike">
                <a:latin typeface="Arial"/>
              </a:rPr>
              <a:t>Ini</a:t>
            </a:r>
            <a:r>
              <a:rPr b="0" lang="en-GB" sz="2600" spc="-1" strike="noStrike">
                <a:latin typeface="Arial"/>
              </a:rPr>
              <a:t>tia</a:t>
            </a:r>
            <a:r>
              <a:rPr b="0" lang="en-GB" sz="2600" spc="-1" strike="noStrike">
                <a:latin typeface="Arial"/>
              </a:rPr>
              <a:t>l </a:t>
            </a:r>
            <a:r>
              <a:rPr b="0" lang="en-GB" sz="2600" spc="-1" strike="noStrike">
                <a:latin typeface="Arial"/>
              </a:rPr>
              <a:t>S</a:t>
            </a:r>
            <a:r>
              <a:rPr b="0" lang="en-GB" sz="2600" spc="-1" strike="noStrike">
                <a:latin typeface="Arial"/>
              </a:rPr>
              <a:t>et-</a:t>
            </a:r>
            <a:r>
              <a:rPr b="0" lang="en-GB" sz="2600" spc="-1" strike="noStrike">
                <a:latin typeface="Arial"/>
              </a:rPr>
              <a:t>U</a:t>
            </a:r>
            <a:r>
              <a:rPr b="0" lang="en-GB" sz="2600" spc="-1" strike="noStrike">
                <a:latin typeface="Arial"/>
              </a:rPr>
              <a:t>p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22720" y="360000"/>
            <a:ext cx="701280" cy="680040"/>
          </a:xfrm>
          <a:prstGeom prst="rect">
            <a:avLst/>
          </a:prstGeom>
          <a:ln>
            <a:noFill/>
          </a:ln>
        </p:spPr>
      </p:pic>
      <p:grpSp>
        <p:nvGrpSpPr>
          <p:cNvPr id="43" name="Group 2"/>
          <p:cNvGrpSpPr/>
          <p:nvPr/>
        </p:nvGrpSpPr>
        <p:grpSpPr>
          <a:xfrm>
            <a:off x="432000" y="1368000"/>
            <a:ext cx="1584000" cy="936000"/>
            <a:chOff x="432000" y="1368000"/>
            <a:chExt cx="1584000" cy="936000"/>
          </a:xfrm>
        </p:grpSpPr>
        <p:sp>
          <p:nvSpPr>
            <p:cNvPr id="44" name="CustomShape 3"/>
            <p:cNvSpPr/>
            <p:nvPr/>
          </p:nvSpPr>
          <p:spPr>
            <a:xfrm>
              <a:off x="432000" y="136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800" spc="-1" strike="noStrike">
                  <a:latin typeface="Arial"/>
                </a:rPr>
                <a:t>Start OSD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Android App</a:t>
              </a:r>
              <a:endParaRPr b="0" lang="en-GB" sz="1800" spc="-1" strike="noStrike">
                <a:latin typeface="Arial"/>
              </a:endParaRPr>
            </a:p>
          </p:txBody>
        </p:sp>
        <p:pic>
          <p:nvPicPr>
            <p:cNvPr id="45" name="" descr=""/>
            <p:cNvPicPr/>
            <p:nvPr/>
          </p:nvPicPr>
          <p:blipFill>
            <a:blip r:embed="rId2"/>
            <a:stretch/>
          </p:blipFill>
          <p:spPr>
            <a:xfrm>
              <a:off x="576000" y="144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" name="Group 4"/>
          <p:cNvGrpSpPr/>
          <p:nvPr/>
        </p:nvGrpSpPr>
        <p:grpSpPr>
          <a:xfrm>
            <a:off x="2592000" y="1368000"/>
            <a:ext cx="1584000" cy="936000"/>
            <a:chOff x="2592000" y="1368000"/>
            <a:chExt cx="1584000" cy="936000"/>
          </a:xfrm>
        </p:grpSpPr>
        <p:sp>
          <p:nvSpPr>
            <p:cNvPr id="47" name="CustomShape 5"/>
            <p:cNvSpPr/>
            <p:nvPr/>
          </p:nvSpPr>
          <p:spPr>
            <a:xfrm>
              <a:off x="2592000" y="136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800" spc="-1" strike="noStrike">
                  <a:latin typeface="Arial"/>
                </a:rPr>
                <a:t>Select Settings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Screen</a:t>
              </a:r>
              <a:endParaRPr b="0" lang="en-GB" sz="1800" spc="-1" strike="noStrike">
                <a:latin typeface="Arial"/>
              </a:endParaRPr>
            </a:p>
          </p:txBody>
        </p:sp>
        <p:pic>
          <p:nvPicPr>
            <p:cNvPr id="48" name="" descr=""/>
            <p:cNvPicPr/>
            <p:nvPr/>
          </p:nvPicPr>
          <p:blipFill>
            <a:blip r:embed="rId3"/>
            <a:stretch/>
          </p:blipFill>
          <p:spPr>
            <a:xfrm>
              <a:off x="2736000" y="144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6"/>
          <p:cNvGrpSpPr/>
          <p:nvPr/>
        </p:nvGrpSpPr>
        <p:grpSpPr>
          <a:xfrm>
            <a:off x="4752000" y="1368000"/>
            <a:ext cx="1584000" cy="936000"/>
            <a:chOff x="4752000" y="1368000"/>
            <a:chExt cx="1584000" cy="936000"/>
          </a:xfrm>
        </p:grpSpPr>
        <p:sp>
          <p:nvSpPr>
            <p:cNvPr id="50" name="CustomShape 7"/>
            <p:cNvSpPr/>
            <p:nvPr/>
          </p:nvSpPr>
          <p:spPr>
            <a:xfrm>
              <a:off x="4752000" y="136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400" spc="-1" strike="noStrike">
                  <a:latin typeface="Arial"/>
                </a:rPr>
                <a:t>Enable ‘Log </a:t>
              </a:r>
              <a:br/>
              <a:r>
                <a:rPr b="0" lang="en-GB" sz="1400" spc="-1" strike="noStrike">
                  <a:latin typeface="Arial"/>
                </a:rPr>
                <a:t>to Remote </a:t>
              </a:r>
              <a:br/>
              <a:r>
                <a:rPr b="0" lang="en-GB" sz="1400" spc="-1" strike="noStrike">
                  <a:latin typeface="Arial"/>
                </a:rPr>
                <a:t>Database’ &amp; return </a:t>
              </a:r>
              <a:br/>
              <a:r>
                <a:rPr b="0" lang="en-GB" sz="1400" spc="-1" strike="noStrike">
                  <a:latin typeface="Arial"/>
                </a:rPr>
                <a:t>to main screen</a:t>
              </a:r>
              <a:endParaRPr b="0" lang="en-GB" sz="1400" spc="-1" strike="noStrike">
                <a:latin typeface="Arial"/>
              </a:endParaRPr>
            </a:p>
          </p:txBody>
        </p:sp>
        <p:pic>
          <p:nvPicPr>
            <p:cNvPr id="51" name="" descr=""/>
            <p:cNvPicPr/>
            <p:nvPr/>
          </p:nvPicPr>
          <p:blipFill>
            <a:blip r:embed="rId4"/>
            <a:stretch/>
          </p:blipFill>
          <p:spPr>
            <a:xfrm>
              <a:off x="4896000" y="144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8"/>
          <p:cNvGrpSpPr/>
          <p:nvPr/>
        </p:nvGrpSpPr>
        <p:grpSpPr>
          <a:xfrm>
            <a:off x="6912000" y="1368000"/>
            <a:ext cx="1584000" cy="936000"/>
            <a:chOff x="6912000" y="1368000"/>
            <a:chExt cx="1584000" cy="936000"/>
          </a:xfrm>
        </p:grpSpPr>
        <p:sp>
          <p:nvSpPr>
            <p:cNvPr id="53" name="CustomShape 9"/>
            <p:cNvSpPr/>
            <p:nvPr/>
          </p:nvSpPr>
          <p:spPr>
            <a:xfrm>
              <a:off x="6912000" y="136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400" spc="-1" strike="noStrike">
                  <a:latin typeface="Arial"/>
                </a:rPr>
                <a:t>Select ‘Data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Log Manager’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menu item</a:t>
              </a:r>
              <a:endParaRPr b="0" lang="en-GB" sz="1400" spc="-1" strike="noStrike">
                <a:latin typeface="Arial"/>
              </a:endParaRPr>
            </a:p>
          </p:txBody>
        </p:sp>
        <p:pic>
          <p:nvPicPr>
            <p:cNvPr id="54" name="" descr=""/>
            <p:cNvPicPr/>
            <p:nvPr/>
          </p:nvPicPr>
          <p:blipFill>
            <a:blip r:embed="rId5"/>
            <a:stretch/>
          </p:blipFill>
          <p:spPr>
            <a:xfrm>
              <a:off x="7056000" y="144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oup 10"/>
          <p:cNvGrpSpPr/>
          <p:nvPr/>
        </p:nvGrpSpPr>
        <p:grpSpPr>
          <a:xfrm>
            <a:off x="432000" y="2808000"/>
            <a:ext cx="1584000" cy="936000"/>
            <a:chOff x="432000" y="2808000"/>
            <a:chExt cx="1584000" cy="936000"/>
          </a:xfrm>
        </p:grpSpPr>
        <p:sp>
          <p:nvSpPr>
            <p:cNvPr id="56" name="CustomShape 11"/>
            <p:cNvSpPr/>
            <p:nvPr/>
          </p:nvSpPr>
          <p:spPr>
            <a:xfrm>
              <a:off x="432000" y="280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400" spc="-1" strike="noStrike">
                  <a:latin typeface="Arial"/>
                </a:rPr>
                <a:t>Select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‘</a:t>
              </a:r>
              <a:r>
                <a:rPr b="0" lang="en-GB" sz="1400" spc="-1" strike="noStrike">
                  <a:latin typeface="Arial"/>
                </a:rPr>
                <a:t>Authenticate’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button</a:t>
              </a:r>
              <a:endParaRPr b="0" lang="en-GB" sz="1400" spc="-1" strike="noStrike">
                <a:latin typeface="Arial"/>
              </a:endParaRPr>
            </a:p>
          </p:txBody>
        </p:sp>
        <p:pic>
          <p:nvPicPr>
            <p:cNvPr id="57" name="" descr=""/>
            <p:cNvPicPr/>
            <p:nvPr/>
          </p:nvPicPr>
          <p:blipFill>
            <a:blip r:embed="rId6"/>
            <a:stretch/>
          </p:blipFill>
          <p:spPr>
            <a:xfrm>
              <a:off x="576000" y="288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8" name="Group 12"/>
          <p:cNvGrpSpPr/>
          <p:nvPr/>
        </p:nvGrpSpPr>
        <p:grpSpPr>
          <a:xfrm>
            <a:off x="2592000" y="2808000"/>
            <a:ext cx="1584000" cy="936000"/>
            <a:chOff x="2592000" y="2808000"/>
            <a:chExt cx="1584000" cy="936000"/>
          </a:xfrm>
        </p:grpSpPr>
        <p:sp>
          <p:nvSpPr>
            <p:cNvPr id="59" name="CustomShape 13"/>
            <p:cNvSpPr/>
            <p:nvPr/>
          </p:nvSpPr>
          <p:spPr>
            <a:xfrm>
              <a:off x="2592000" y="280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400" spc="-1" strike="noStrike">
                  <a:latin typeface="Arial"/>
                </a:rPr>
                <a:t>Select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‘</a:t>
              </a:r>
              <a:r>
                <a:rPr b="0" lang="en-GB" sz="1400" spc="-1" strike="noStrike">
                  <a:latin typeface="Arial"/>
                </a:rPr>
                <a:t>Register’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button</a:t>
              </a:r>
              <a:endParaRPr b="0" lang="en-GB" sz="1400" spc="-1" strike="noStrike">
                <a:latin typeface="Arial"/>
              </a:endParaRPr>
            </a:p>
          </p:txBody>
        </p:sp>
        <p:pic>
          <p:nvPicPr>
            <p:cNvPr id="60" name="" descr=""/>
            <p:cNvPicPr/>
            <p:nvPr/>
          </p:nvPicPr>
          <p:blipFill>
            <a:blip r:embed="rId7"/>
            <a:stretch/>
          </p:blipFill>
          <p:spPr>
            <a:xfrm>
              <a:off x="2736000" y="288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" name="CustomShape 14"/>
          <p:cNvSpPr/>
          <p:nvPr/>
        </p:nvSpPr>
        <p:spPr>
          <a:xfrm>
            <a:off x="4752000" y="2808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Enter user name, </a:t>
            </a:r>
            <a:br/>
            <a:r>
              <a:rPr b="0" lang="en-GB" sz="1400" spc="-1" strike="noStrike">
                <a:latin typeface="Arial"/>
              </a:rPr>
              <a:t>email address, </a:t>
            </a:r>
            <a:br/>
            <a:r>
              <a:rPr b="0" lang="en-GB" sz="1400" spc="-1" strike="noStrike">
                <a:latin typeface="Arial"/>
              </a:rPr>
              <a:t>password &amp; press </a:t>
            </a:r>
            <a:br/>
            <a:r>
              <a:rPr b="0" lang="en-GB" sz="1400" spc="-1" strike="noStrike">
                <a:latin typeface="Arial"/>
              </a:rPr>
              <a:t>‘Register’ button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6912000" y="2808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Look for confirmation </a:t>
            </a:r>
            <a:br/>
            <a:r>
              <a:rPr b="0" lang="en-GB" sz="1400" spc="-1" strike="noStrike">
                <a:latin typeface="Arial"/>
              </a:rPr>
              <a:t>email arriving, </a:t>
            </a:r>
            <a:br/>
            <a:r>
              <a:rPr b="0" lang="en-GB" sz="1400" spc="-1" strike="noStrike">
                <a:latin typeface="Arial"/>
              </a:rPr>
              <a:t>and press link in email to </a:t>
            </a:r>
            <a:br/>
            <a:r>
              <a:rPr b="0" lang="en-GB" sz="1400" spc="-1" strike="noStrike">
                <a:latin typeface="Arial"/>
              </a:rPr>
              <a:t>confirm identity.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43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Go back to Data </a:t>
            </a:r>
            <a:br/>
            <a:r>
              <a:rPr b="0" lang="en-GB" sz="1400" spc="-1" strike="noStrike">
                <a:latin typeface="Arial"/>
              </a:rPr>
              <a:t>Log Manager </a:t>
            </a:r>
            <a:br/>
            <a:r>
              <a:rPr b="0" lang="en-GB" sz="1400" spc="-1" strike="noStrike">
                <a:latin typeface="Arial"/>
              </a:rPr>
              <a:t>‘Authenticate’ screen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259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Enter User Name</a:t>
            </a:r>
            <a:br/>
            <a:r>
              <a:rPr b="0" lang="en-GB" sz="1400" spc="-1" strike="noStrike">
                <a:latin typeface="Arial"/>
              </a:rPr>
              <a:t>and Password</a:t>
            </a:r>
            <a:br/>
            <a:r>
              <a:rPr b="0" lang="en-GB" sz="1400" spc="-1" strike="noStrike">
                <a:latin typeface="Arial"/>
              </a:rPr>
              <a:t>then Press OK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475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It should show a </a:t>
            </a:r>
            <a:br/>
            <a:r>
              <a:rPr b="0" lang="en-GB" sz="1400" spc="-1" strike="noStrike">
                <a:latin typeface="Arial"/>
              </a:rPr>
              <a:t>message saying</a:t>
            </a:r>
            <a:br/>
            <a:r>
              <a:rPr b="0" lang="en-GB" sz="1400" spc="-1" strike="noStrike">
                <a:latin typeface="Arial"/>
              </a:rPr>
              <a:t>authenticated.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691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Close OSD app</a:t>
            </a:r>
            <a:br/>
            <a:r>
              <a:rPr b="0" lang="en-GB" sz="1400" spc="-1" strike="noStrike">
                <a:latin typeface="Arial"/>
              </a:rPr>
              <a:t>(it contnues in</a:t>
            </a:r>
            <a:br/>
            <a:r>
              <a:rPr b="0" lang="en-GB" sz="1400" spc="-1" strike="noStrike">
                <a:latin typeface="Arial"/>
              </a:rPr>
              <a:t>background)</a:t>
            </a:r>
            <a:endParaRPr b="0" lang="en-GB" sz="1400" spc="-1" strike="noStrike">
              <a:latin typeface="Arial"/>
            </a:endParaRPr>
          </a:p>
        </p:txBody>
      </p:sp>
      <p:cxnSp>
        <p:nvCxnSpPr>
          <p:cNvPr id="6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2" name="Line 2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3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4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5" name="Line 2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6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7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5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600" spc="-1" strike="noStrike">
                <a:latin typeface="Arial"/>
              </a:rPr>
              <a:t>OpenSeizureDetector Event Logging Workflow</a:t>
            </a:r>
            <a:br/>
            <a:r>
              <a:rPr b="0" lang="en-GB" sz="2600" spc="-1" strike="noStrike">
                <a:latin typeface="Arial"/>
              </a:rPr>
              <a:t>Validate Events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22720" y="360000"/>
            <a:ext cx="701280" cy="680040"/>
          </a:xfrm>
          <a:prstGeom prst="rect">
            <a:avLst/>
          </a:prstGeom>
          <a:ln>
            <a:noFill/>
          </a:ln>
        </p:spPr>
      </p:pic>
      <p:grpSp>
        <p:nvGrpSpPr>
          <p:cNvPr id="80" name="Group 2"/>
          <p:cNvGrpSpPr/>
          <p:nvPr/>
        </p:nvGrpSpPr>
        <p:grpSpPr>
          <a:xfrm>
            <a:off x="432000" y="2016000"/>
            <a:ext cx="1584000" cy="936000"/>
            <a:chOff x="432000" y="2016000"/>
            <a:chExt cx="1584000" cy="936000"/>
          </a:xfrm>
        </p:grpSpPr>
        <p:sp>
          <p:nvSpPr>
            <p:cNvPr id="81" name="CustomShape 3"/>
            <p:cNvSpPr/>
            <p:nvPr/>
          </p:nvSpPr>
          <p:spPr>
            <a:xfrm>
              <a:off x="432000" y="2016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800" spc="-1" strike="noStrike">
                  <a:latin typeface="Arial"/>
                </a:rPr>
                <a:t>S</a:t>
              </a:r>
              <a:r>
                <a:rPr b="0" lang="en-GB" sz="1800" spc="-1" strike="noStrike">
                  <a:latin typeface="Arial"/>
                </a:rPr>
                <a:t>t</a:t>
              </a:r>
              <a:r>
                <a:rPr b="0" lang="en-GB" sz="1800" spc="-1" strike="noStrike">
                  <a:latin typeface="Arial"/>
                </a:rPr>
                <a:t>a</a:t>
              </a:r>
              <a:r>
                <a:rPr b="0" lang="en-GB" sz="1800" spc="-1" strike="noStrike">
                  <a:latin typeface="Arial"/>
                </a:rPr>
                <a:t>r</a:t>
              </a:r>
              <a:r>
                <a:rPr b="0" lang="en-GB" sz="1800" spc="-1" strike="noStrike">
                  <a:latin typeface="Arial"/>
                </a:rPr>
                <a:t>t</a:t>
              </a:r>
              <a:r>
                <a:rPr b="0" lang="en-GB" sz="1800" spc="-1" strike="noStrike">
                  <a:latin typeface="Arial"/>
                </a:rPr>
                <a:t> </a:t>
              </a:r>
              <a:r>
                <a:rPr b="0" lang="en-GB" sz="1800" spc="-1" strike="noStrike">
                  <a:latin typeface="Arial"/>
                </a:rPr>
                <a:t>O</a:t>
              </a:r>
              <a:r>
                <a:rPr b="0" lang="en-GB" sz="1800" spc="-1" strike="noStrike">
                  <a:latin typeface="Arial"/>
                </a:rPr>
                <a:t>S</a:t>
              </a:r>
              <a:r>
                <a:rPr b="0" lang="en-GB" sz="1800" spc="-1" strike="noStrike">
                  <a:latin typeface="Arial"/>
                </a:rPr>
                <a:t>D</a:t>
              </a:r>
              <a:endParaRPr b="0" lang="en-GB" sz="1800" spc="-1" strike="noStrike">
                <a:latin typeface="Arial"/>
              </a:endParaRPr>
            </a:p>
            <a:p>
              <a:pPr algn="ctr"/>
              <a:r>
                <a:rPr b="0" lang="en-GB" sz="1800" spc="-1" strike="noStrike">
                  <a:latin typeface="Arial"/>
                </a:rPr>
                <a:t>A</a:t>
              </a:r>
              <a:r>
                <a:rPr b="0" lang="en-GB" sz="1800" spc="-1" strike="noStrike">
                  <a:latin typeface="Arial"/>
                </a:rPr>
                <a:t>n</a:t>
              </a:r>
              <a:r>
                <a:rPr b="0" lang="en-GB" sz="1800" spc="-1" strike="noStrike">
                  <a:latin typeface="Arial"/>
                </a:rPr>
                <a:t>d</a:t>
              </a:r>
              <a:r>
                <a:rPr b="0" lang="en-GB" sz="1800" spc="-1" strike="noStrike">
                  <a:latin typeface="Arial"/>
                </a:rPr>
                <a:t>r</a:t>
              </a:r>
              <a:r>
                <a:rPr b="0" lang="en-GB" sz="1800" spc="-1" strike="noStrike">
                  <a:latin typeface="Arial"/>
                </a:rPr>
                <a:t>o</a:t>
              </a:r>
              <a:r>
                <a:rPr b="0" lang="en-GB" sz="1800" spc="-1" strike="noStrike">
                  <a:latin typeface="Arial"/>
                </a:rPr>
                <a:t>i</a:t>
              </a:r>
              <a:r>
                <a:rPr b="0" lang="en-GB" sz="1800" spc="-1" strike="noStrike">
                  <a:latin typeface="Arial"/>
                </a:rPr>
                <a:t>d</a:t>
              </a:r>
              <a:r>
                <a:rPr b="0" lang="en-GB" sz="1800" spc="-1" strike="noStrike">
                  <a:latin typeface="Arial"/>
                </a:rPr>
                <a:t> </a:t>
              </a:r>
              <a:r>
                <a:rPr b="0" lang="en-GB" sz="1800" spc="-1" strike="noStrike">
                  <a:latin typeface="Arial"/>
                </a:rPr>
                <a:t>A</a:t>
              </a:r>
              <a:r>
                <a:rPr b="0" lang="en-GB" sz="1800" spc="-1" strike="noStrike">
                  <a:latin typeface="Arial"/>
                </a:rPr>
                <a:t>p</a:t>
              </a:r>
              <a:r>
                <a:rPr b="0" lang="en-GB" sz="1800" spc="-1" strike="noStrike">
                  <a:latin typeface="Arial"/>
                </a:rPr>
                <a:t>p</a:t>
              </a:r>
              <a:endParaRPr b="0" lang="en-GB" sz="1800" spc="-1" strike="noStrike">
                <a:latin typeface="Arial"/>
              </a:endParaRPr>
            </a:p>
          </p:txBody>
        </p:sp>
        <p:pic>
          <p:nvPicPr>
            <p:cNvPr id="82" name="" descr=""/>
            <p:cNvPicPr/>
            <p:nvPr/>
          </p:nvPicPr>
          <p:blipFill>
            <a:blip r:embed="rId2"/>
            <a:stretch/>
          </p:blipFill>
          <p:spPr>
            <a:xfrm>
              <a:off x="576000" y="2088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3" name="CustomShape 4"/>
          <p:cNvSpPr/>
          <p:nvPr/>
        </p:nvSpPr>
        <p:spPr>
          <a:xfrm>
            <a:off x="4752000" y="194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Unvalidated</a:t>
            </a:r>
            <a:br/>
            <a:r>
              <a:rPr b="0" lang="en-GB" sz="1400" spc="-1" strike="noStrike">
                <a:latin typeface="Arial"/>
              </a:rPr>
              <a:t>Events show ‘null’</a:t>
            </a:r>
            <a:br/>
            <a:r>
              <a:rPr b="0" lang="en-GB" sz="1400" spc="-1" strike="noStrike">
                <a:latin typeface="Arial"/>
              </a:rPr>
              <a:t>Event Type</a:t>
            </a:r>
            <a:br/>
            <a:r>
              <a:rPr b="0" lang="en-GB" sz="1400" spc="-1" strike="noStrike">
                <a:latin typeface="Arial"/>
              </a:rPr>
              <a:t>Select Event to Edit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2592000" y="1368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GB" sz="1800" spc="-1" strike="noStrike">
              <a:latin typeface="Arial"/>
            </a:endParaRPr>
          </a:p>
          <a:p>
            <a:pPr algn="ctr"/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400" spc="-1" strike="noStrike">
                <a:latin typeface="Arial"/>
              </a:rPr>
              <a:t>Select Query</a:t>
            </a:r>
            <a:br/>
            <a:r>
              <a:rPr b="0" lang="en-GB" sz="1400" spc="-1" strike="noStrike">
                <a:latin typeface="Arial"/>
              </a:rPr>
              <a:t>Notification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85" name="Group 6"/>
          <p:cNvGrpSpPr/>
          <p:nvPr/>
        </p:nvGrpSpPr>
        <p:grpSpPr>
          <a:xfrm>
            <a:off x="2700000" y="1440000"/>
            <a:ext cx="1332000" cy="288000"/>
            <a:chOff x="2700000" y="1440000"/>
            <a:chExt cx="1332000" cy="288000"/>
          </a:xfrm>
        </p:grpSpPr>
        <p:sp>
          <p:nvSpPr>
            <p:cNvPr id="86" name="TextShape 7"/>
            <p:cNvSpPr txBox="1"/>
            <p:nvPr/>
          </p:nvSpPr>
          <p:spPr>
            <a:xfrm>
              <a:off x="2700000" y="1440000"/>
              <a:ext cx="297000" cy="288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txBody>
            <a:bodyPr lIns="90000" rIns="90000" tIns="45000" bIns="45000" anchor="ctr"/>
            <a:p>
              <a:pPr algn="ctr"/>
              <a:r>
                <a:rPr b="0" lang="en-GB" sz="1800" spc="-1" strike="noStrike">
                  <a:solidFill>
                    <a:srgbClr val="b2b2b2"/>
                  </a:solidFill>
                  <a:latin typeface="Arial"/>
                </a:rPr>
                <a:t>?</a:t>
              </a:r>
              <a:endParaRPr b="0" lang="en-GB" sz="1800" spc="-1" strike="noStrike">
                <a:solidFill>
                  <a:srgbClr val="b2b2b2"/>
                </a:solidFill>
                <a:latin typeface="Arial"/>
              </a:endParaRPr>
            </a:p>
          </p:txBody>
        </p:sp>
        <p:sp>
          <p:nvSpPr>
            <p:cNvPr id="87" name="CustomShape 8"/>
            <p:cNvSpPr/>
            <p:nvPr/>
          </p:nvSpPr>
          <p:spPr>
            <a:xfrm>
              <a:off x="2952000" y="1440000"/>
              <a:ext cx="108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050" spc="-1" strike="noStrike">
                  <a:latin typeface="Arial"/>
                </a:rPr>
                <a:t>Please Validate </a:t>
              </a:r>
              <a:br/>
              <a:r>
                <a:rPr b="0" lang="en-GB" sz="1050" spc="-1" strike="noStrike">
                  <a:latin typeface="Arial"/>
                </a:rPr>
                <a:t>Events</a:t>
              </a:r>
              <a:endParaRPr b="0" lang="en-GB" sz="1050" spc="-1" strike="noStrike">
                <a:latin typeface="Arial"/>
              </a:endParaRPr>
            </a:p>
          </p:txBody>
        </p:sp>
      </p:grpSp>
      <p:grpSp>
        <p:nvGrpSpPr>
          <p:cNvPr id="88" name="Group 9"/>
          <p:cNvGrpSpPr/>
          <p:nvPr/>
        </p:nvGrpSpPr>
        <p:grpSpPr>
          <a:xfrm>
            <a:off x="2592000" y="2448000"/>
            <a:ext cx="1584000" cy="936000"/>
            <a:chOff x="2592000" y="2448000"/>
            <a:chExt cx="1584000" cy="936000"/>
          </a:xfrm>
        </p:grpSpPr>
        <p:sp>
          <p:nvSpPr>
            <p:cNvPr id="89" name="CustomShape 10"/>
            <p:cNvSpPr/>
            <p:nvPr/>
          </p:nvSpPr>
          <p:spPr>
            <a:xfrm>
              <a:off x="2592000" y="2448000"/>
              <a:ext cx="1584000" cy="936000"/>
            </a:xfrm>
            <a:custGeom>
              <a:avLst/>
              <a:gdLst/>
              <a:ahLst/>
              <a:rect l="0" t="0" r="r" b="b"/>
              <a:pathLst>
                <a:path w="4401" h="2602">
                  <a:moveTo>
                    <a:pt x="433" y="0"/>
                  </a:moveTo>
                  <a:cubicBezTo>
                    <a:pt x="216" y="0"/>
                    <a:pt x="0" y="216"/>
                    <a:pt x="0" y="433"/>
                  </a:cubicBezTo>
                  <a:lnTo>
                    <a:pt x="0" y="2167"/>
                  </a:lnTo>
                  <a:cubicBezTo>
                    <a:pt x="0" y="2384"/>
                    <a:pt x="216" y="2601"/>
                    <a:pt x="433" y="2601"/>
                  </a:cubicBezTo>
                  <a:lnTo>
                    <a:pt x="3967" y="2601"/>
                  </a:lnTo>
                  <a:cubicBezTo>
                    <a:pt x="4183" y="2601"/>
                    <a:pt x="4400" y="2384"/>
                    <a:pt x="4400" y="2167"/>
                  </a:cubicBezTo>
                  <a:lnTo>
                    <a:pt x="4400" y="433"/>
                  </a:lnTo>
                  <a:cubicBezTo>
                    <a:pt x="4400" y="216"/>
                    <a:pt x="4183" y="0"/>
                    <a:pt x="3967" y="0"/>
                  </a:cubicBezTo>
                  <a:lnTo>
                    <a:pt x="433" y="0"/>
                  </a:lnTo>
                </a:path>
              </a:pathLst>
            </a:custGeom>
            <a:solidFill>
              <a:srgbClr val="cccccc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GB" sz="1400" spc="-1" strike="noStrike">
                  <a:latin typeface="Arial"/>
                </a:rPr>
                <a:t>Select ‘Data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Log Manager’ </a:t>
              </a:r>
              <a:endParaRPr b="0" lang="en-GB" sz="1400" spc="-1" strike="noStrike">
                <a:latin typeface="Arial"/>
              </a:endParaRPr>
            </a:p>
            <a:p>
              <a:pPr algn="ctr"/>
              <a:r>
                <a:rPr b="0" lang="en-GB" sz="1400" spc="-1" strike="noStrike">
                  <a:latin typeface="Arial"/>
                </a:rPr>
                <a:t>menu item</a:t>
              </a:r>
              <a:endParaRPr b="0" lang="en-GB" sz="1400" spc="-1" strike="noStrike">
                <a:latin typeface="Arial"/>
              </a:endParaRPr>
            </a:p>
          </p:txBody>
        </p:sp>
        <p:pic>
          <p:nvPicPr>
            <p:cNvPr id="90" name="" descr=""/>
            <p:cNvPicPr/>
            <p:nvPr/>
          </p:nvPicPr>
          <p:blipFill>
            <a:blip r:embed="rId4"/>
            <a:stretch/>
          </p:blipFill>
          <p:spPr>
            <a:xfrm>
              <a:off x="2736000" y="2520000"/>
              <a:ext cx="181440" cy="176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1" name="CustomShape 11"/>
          <p:cNvSpPr/>
          <p:nvPr/>
        </p:nvSpPr>
        <p:spPr>
          <a:xfrm>
            <a:off x="6912000" y="194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Select Event Type</a:t>
            </a:r>
            <a:br/>
            <a:r>
              <a:rPr b="0" lang="en-GB" sz="1400" spc="-1" strike="noStrike">
                <a:latin typeface="Arial"/>
              </a:rPr>
              <a:t>(Seizure, False</a:t>
            </a:r>
            <a:br/>
            <a:r>
              <a:rPr b="0" lang="en-GB" sz="1400" spc="-1" strike="noStrike">
                <a:latin typeface="Arial"/>
              </a:rPr>
              <a:t>Alarm Etc.)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115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Select Event </a:t>
            </a:r>
            <a:br/>
            <a:r>
              <a:rPr b="0" lang="en-GB" sz="1400" spc="-1" strike="noStrike">
                <a:latin typeface="Arial"/>
              </a:rPr>
              <a:t>Sub-Type (options</a:t>
            </a:r>
            <a:br/>
            <a:r>
              <a:rPr b="0" lang="en-GB" sz="1400" spc="-1" strike="noStrike">
                <a:latin typeface="Arial"/>
              </a:rPr>
              <a:t>depend on selected</a:t>
            </a:r>
            <a:br/>
            <a:r>
              <a:rPr b="0" lang="en-GB" sz="1400" spc="-1" strike="noStrike">
                <a:latin typeface="Arial"/>
              </a:rPr>
              <a:t>type)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331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If the cause of the</a:t>
            </a:r>
            <a:br/>
            <a:r>
              <a:rPr b="0" lang="en-GB" sz="1400" spc="-1" strike="noStrike">
                <a:latin typeface="Arial"/>
              </a:rPr>
              <a:t>event is not on the</a:t>
            </a:r>
            <a:br/>
            <a:r>
              <a:rPr b="0" lang="en-GB" sz="1400" spc="-1" strike="noStrike">
                <a:latin typeface="Arial"/>
              </a:rPr>
              <a:t>list, select ‘Other’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547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Add notes that may</a:t>
            </a:r>
            <a:br/>
            <a:r>
              <a:rPr b="0" lang="en-GB" sz="1400" spc="-1" strike="noStrike">
                <a:latin typeface="Arial"/>
              </a:rPr>
              <a:t>be useful to </a:t>
            </a:r>
            <a:br/>
            <a:r>
              <a:rPr b="0" lang="en-GB" sz="1400" spc="-1" strike="noStrike">
                <a:latin typeface="Arial"/>
              </a:rPr>
              <a:t>someone looking</a:t>
            </a:r>
            <a:br/>
            <a:r>
              <a:rPr b="0" lang="en-GB" sz="1400" spc="-1" strike="noStrike">
                <a:latin typeface="Arial"/>
              </a:rPr>
              <a:t>at the data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7632000" y="4104000"/>
            <a:ext cx="1584000" cy="936000"/>
          </a:xfrm>
          <a:custGeom>
            <a:avLst/>
            <a:gdLst/>
            <a:ahLst/>
            <a:rect l="0" t="0" r="r" b="b"/>
            <a:pathLst>
              <a:path w="4401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3967" y="2601"/>
                </a:lnTo>
                <a:cubicBezTo>
                  <a:pt x="4183" y="2601"/>
                  <a:pt x="4400" y="2384"/>
                  <a:pt x="4400" y="2167"/>
                </a:cubicBezTo>
                <a:lnTo>
                  <a:pt x="4400" y="433"/>
                </a:lnTo>
                <a:cubicBezTo>
                  <a:pt x="4400" y="216"/>
                  <a:pt x="4183" y="0"/>
                  <a:pt x="3967" y="0"/>
                </a:cubicBezTo>
                <a:lnTo>
                  <a:pt x="433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400" spc="-1" strike="noStrike">
                <a:latin typeface="Arial"/>
              </a:rPr>
              <a:t>Select ‘Save’</a:t>
            </a:r>
            <a:endParaRPr b="0" lang="en-GB" sz="1400" spc="-1" strike="noStrike">
              <a:latin typeface="Arial"/>
            </a:endParaRPr>
          </a:p>
        </p:txBody>
      </p:sp>
      <p:cxnSp>
        <p:nvCxnSpPr>
          <p:cNvPr id="9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9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0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3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2022-01-26T14:39:24Z</dcterms:created>
  <dc:creator/>
  <dc:description/>
  <dc:language>en-GB</dc:language>
  <cp:lastModifiedBy/>
  <dcterms:modified xsi:type="dcterms:W3CDTF">2022-01-26T15:20:31Z</dcterms:modified>
  <cp:revision>4</cp:revision>
  <dc:subject/>
  <dc:title/>
</cp:coreProperties>
</file>