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284" r:id="rId2"/>
    <p:sldId id="4275" r:id="rId3"/>
    <p:sldId id="4292" r:id="rId4"/>
    <p:sldId id="4179" r:id="rId5"/>
    <p:sldId id="4286" r:id="rId6"/>
    <p:sldId id="4285" r:id="rId7"/>
    <p:sldId id="4287" r:id="rId8"/>
    <p:sldId id="4291" r:id="rId9"/>
    <p:sldId id="4288" r:id="rId10"/>
    <p:sldId id="4293" r:id="rId11"/>
    <p:sldId id="4290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5356" userDrawn="1">
          <p15:clr>
            <a:srgbClr val="A4A3A4"/>
          </p15:clr>
        </p15:guide>
        <p15:guide id="52" pos="7654" userDrawn="1">
          <p15:clr>
            <a:srgbClr val="A4A3A4"/>
          </p15:clr>
        </p15:guide>
        <p15:guide id="55" pos="46" userDrawn="1">
          <p15:clr>
            <a:srgbClr val="A4A3A4"/>
          </p15:clr>
        </p15:guide>
        <p15:guide id="56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FCFCF"/>
    <a:srgbClr val="EFF1F8"/>
    <a:srgbClr val="373737"/>
    <a:srgbClr val="445469"/>
    <a:srgbClr val="000000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52" autoAdjust="0"/>
  </p:normalViewPr>
  <p:slideViewPr>
    <p:cSldViewPr snapToGrid="0" snapToObjects="1">
      <p:cViewPr varScale="1">
        <p:scale>
          <a:sx n="35" d="100"/>
          <a:sy n="35" d="100"/>
        </p:scale>
        <p:origin x="780" y="54"/>
      </p:cViewPr>
      <p:guideLst>
        <p:guide pos="15356"/>
        <p:guide pos="7654"/>
        <p:guide pos="46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5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7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7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1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8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01296" y="0"/>
            <a:ext cx="6904692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F7316CA-8B15-6A41-A788-9C6AD1EF38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05988" y="0"/>
            <a:ext cx="6904692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4817" y="1795699"/>
            <a:ext cx="18703879" cy="7277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5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694326" y="1514730"/>
            <a:ext cx="6189785" cy="306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0FFD4DA-4E8F-4B4D-8A80-DE8E51EDEB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694326" y="5323286"/>
            <a:ext cx="6189785" cy="306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EEE6307-0F70-714F-90CB-9240893EA5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694326" y="9131842"/>
            <a:ext cx="6189785" cy="3069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28918" y="1939353"/>
            <a:ext cx="8385514" cy="10054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67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94660" y="7510357"/>
            <a:ext cx="4192757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FA72A2C-E46B-9D45-80ED-8DCA033309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01947" y="7510357"/>
            <a:ext cx="4192757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255975" y="7510357"/>
            <a:ext cx="4192757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686325" y="1830868"/>
            <a:ext cx="5691323" cy="10054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9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5125700" cy="822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6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94660" y="6356644"/>
            <a:ext cx="6419393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A727F-3B2F-9144-B3F0-06F3402F8EAA}"/>
              </a:ext>
            </a:extLst>
          </p:cNvPr>
          <p:cNvSpPr/>
          <p:nvPr/>
        </p:nvSpPr>
        <p:spPr>
          <a:xfrm>
            <a:off x="16061995" y="6356644"/>
            <a:ext cx="6419393" cy="4144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F902154-9463-9A4F-BBD6-F9CC6EE5C2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061994" y="6356644"/>
            <a:ext cx="6419393" cy="414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86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51950" y="5486399"/>
            <a:ext cx="15125700" cy="8229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3624" y="1796146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7B8E7CB3-7688-C446-9F23-F0B569B5E2A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520778" y="1796146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69507" y="5029200"/>
            <a:ext cx="12703718" cy="8686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34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6CB825-442B-4B48-B716-507CE99BF90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90609" y="1796145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63455" y="1796145"/>
            <a:ext cx="5093417" cy="694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4425" y="-1"/>
            <a:ext cx="12703718" cy="8686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2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279083" y="6031904"/>
            <a:ext cx="5904692" cy="1042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9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03161" y="2568714"/>
            <a:ext cx="6500656" cy="8760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DA5B35C-7F19-1941-8C43-7166CE0D79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94223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64198" y="7387654"/>
            <a:ext cx="8730859" cy="5470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29C25E-5F85-4949-9B42-969DAAD0FF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43200" y="5206056"/>
            <a:ext cx="21634450" cy="8509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3200" y="2607732"/>
            <a:ext cx="21911094" cy="11369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07467" y="3867645"/>
            <a:ext cx="18321866" cy="98483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5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B98FD63-A845-3349-AD06-D34BBDC7A9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7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B98FD63-A845-3349-AD06-D34BBDC7A9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79674" y="-261256"/>
            <a:ext cx="13374620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85306" y="0"/>
            <a:ext cx="735328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56A3933-E2C5-A04C-8412-CF111F9C15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85306" y="6858000"/>
            <a:ext cx="735328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3736700-44EC-9644-961D-5E524AE2A8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38954" y="1795698"/>
            <a:ext cx="18703878" cy="7277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E5674E-0353-DC4A-B9B5-28FBEC95099A}"/>
              </a:ext>
            </a:extLst>
          </p:cNvPr>
          <p:cNvGrpSpPr/>
          <p:nvPr/>
        </p:nvGrpSpPr>
        <p:grpSpPr>
          <a:xfrm>
            <a:off x="3628536" y="5609961"/>
            <a:ext cx="20749112" cy="2202937"/>
            <a:chOff x="3628538" y="5232080"/>
            <a:chExt cx="20749112" cy="22029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6FA5F-16B3-494F-ADDC-573C4D831920}"/>
                </a:ext>
              </a:extLst>
            </p:cNvPr>
            <p:cNvSpPr txBox="1"/>
            <p:nvPr/>
          </p:nvSpPr>
          <p:spPr>
            <a:xfrm>
              <a:off x="3628538" y="5232080"/>
              <a:ext cx="1642730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spc="30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GITHUB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4C2-57D1-8940-899A-6A41F20F524D}"/>
                </a:ext>
              </a:extLst>
            </p:cNvPr>
            <p:cNvSpPr txBox="1"/>
            <p:nvPr/>
          </p:nvSpPr>
          <p:spPr>
            <a:xfrm>
              <a:off x="6342219" y="6933085"/>
              <a:ext cx="5138611" cy="5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Repository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44EDB3-03C0-564C-AFE2-A1DD5C3E4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6505" y="7215580"/>
              <a:ext cx="15041145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27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DA5CFF-4C66-1046-F18A-8A4A4D4EDB37}"/>
              </a:ext>
            </a:extLst>
          </p:cNvPr>
          <p:cNvGrpSpPr/>
          <p:nvPr/>
        </p:nvGrpSpPr>
        <p:grpSpPr>
          <a:xfrm>
            <a:off x="0" y="0"/>
            <a:ext cx="24377648" cy="13716000"/>
            <a:chOff x="0" y="0"/>
            <a:chExt cx="24377648" cy="1371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3714BA-A490-D25A-C411-A252E12CE53C}"/>
                </a:ext>
              </a:extLst>
            </p:cNvPr>
            <p:cNvSpPr/>
            <p:nvPr/>
          </p:nvSpPr>
          <p:spPr>
            <a:xfrm>
              <a:off x="0" y="0"/>
              <a:ext cx="24377648" cy="13716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E4B22-5EDB-93F8-7334-153973E998AA}"/>
                </a:ext>
              </a:extLst>
            </p:cNvPr>
            <p:cNvSpPr/>
            <p:nvPr/>
          </p:nvSpPr>
          <p:spPr>
            <a:xfrm>
              <a:off x="1741351" y="990987"/>
              <a:ext cx="20894946" cy="117340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2094465" y="3025972"/>
            <a:ext cx="13505753" cy="3557590"/>
            <a:chOff x="-1164464" y="3237679"/>
            <a:chExt cx="12109215" cy="355759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-1072099" y="3748281"/>
              <a:ext cx="1201685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6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README.MD FILE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-1164464" y="323767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spc="1200" dirty="0"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01C446-5C0D-A918-8B69-87F01D4BD9AE}"/>
              </a:ext>
            </a:extLst>
          </p:cNvPr>
          <p:cNvSpPr txBox="1"/>
          <p:nvPr/>
        </p:nvSpPr>
        <p:spPr>
          <a:xfrm>
            <a:off x="2300501" y="5424279"/>
            <a:ext cx="12607636" cy="499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README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: The name itself suggests it's a "read me" file, meaning it's intended to be read by developers, contributors, or users who come across the project.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.md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: The file extension indicates that it's formatted using Markdown, which allows for easy formatting of text, including headers, lists, links, and more, without the complexity of HTML.</a:t>
            </a:r>
          </a:p>
        </p:txBody>
      </p:sp>
    </p:spTree>
    <p:extLst>
      <p:ext uri="{BB962C8B-B14F-4D97-AF65-F5344CB8AC3E}">
        <p14:creationId xmlns:p14="http://schemas.microsoft.com/office/powerpoint/2010/main" val="49995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88D3-9749-8440-BCA1-BF5DFD8262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8EE27E-363C-E54C-B499-737581F3C688}"/>
              </a:ext>
            </a:extLst>
          </p:cNvPr>
          <p:cNvGrpSpPr/>
          <p:nvPr/>
        </p:nvGrpSpPr>
        <p:grpSpPr>
          <a:xfrm>
            <a:off x="12188824" y="5609961"/>
            <a:ext cx="8560286" cy="2203470"/>
            <a:chOff x="3628536" y="5609961"/>
            <a:chExt cx="8560286" cy="22034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6FA5F-16B3-494F-ADDC-573C4D831920}"/>
                </a:ext>
              </a:extLst>
            </p:cNvPr>
            <p:cNvSpPr txBox="1"/>
            <p:nvPr/>
          </p:nvSpPr>
          <p:spPr>
            <a:xfrm>
              <a:off x="3628536" y="5609961"/>
              <a:ext cx="856028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0" b="1" spc="30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THANKS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4C2-57D1-8940-899A-6A41F20F524D}"/>
                </a:ext>
              </a:extLst>
            </p:cNvPr>
            <p:cNvSpPr txBox="1"/>
            <p:nvPr/>
          </p:nvSpPr>
          <p:spPr>
            <a:xfrm>
              <a:off x="6773522" y="7311499"/>
              <a:ext cx="5138611" cy="5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Arun Kumar N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44EDB3-03C0-564C-AFE2-A1DD5C3E4112}"/>
              </a:ext>
            </a:extLst>
          </p:cNvPr>
          <p:cNvCxnSpPr>
            <a:cxnSpLocks/>
          </p:cNvCxnSpPr>
          <p:nvPr/>
        </p:nvCxnSpPr>
        <p:spPr>
          <a:xfrm flipH="1">
            <a:off x="-39757" y="7593461"/>
            <a:ext cx="15041145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8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AAF77DE-55B2-D048-B88D-ECBB9CB35E71}"/>
              </a:ext>
            </a:extLst>
          </p:cNvPr>
          <p:cNvSpPr/>
          <p:nvPr/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9E7F4-A062-8A4B-AE1A-4E03D86B30E7}"/>
              </a:ext>
            </a:extLst>
          </p:cNvPr>
          <p:cNvSpPr/>
          <p:nvPr/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F402D-D78C-424F-A442-853A6FE0600F}"/>
              </a:ext>
            </a:extLst>
          </p:cNvPr>
          <p:cNvSpPr txBox="1"/>
          <p:nvPr/>
        </p:nvSpPr>
        <p:spPr>
          <a:xfrm>
            <a:off x="3121976" y="5272950"/>
            <a:ext cx="59448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Git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B0856-FA4A-014E-984B-C16F2DC5489E}"/>
              </a:ext>
            </a:extLst>
          </p:cNvPr>
          <p:cNvSpPr txBox="1"/>
          <p:nvPr/>
        </p:nvSpPr>
        <p:spPr>
          <a:xfrm>
            <a:off x="13010197" y="5272949"/>
            <a:ext cx="105460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6374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AAF77DE-55B2-D048-B88D-ECBB9CB35E71}"/>
              </a:ext>
            </a:extLst>
          </p:cNvPr>
          <p:cNvSpPr/>
          <p:nvPr/>
        </p:nvSpPr>
        <p:spPr>
          <a:xfrm>
            <a:off x="0" y="3592286"/>
            <a:ext cx="12188825" cy="6531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9E7F4-A062-8A4B-AE1A-4E03D86B30E7}"/>
              </a:ext>
            </a:extLst>
          </p:cNvPr>
          <p:cNvSpPr/>
          <p:nvPr/>
        </p:nvSpPr>
        <p:spPr>
          <a:xfrm>
            <a:off x="12188825" y="3592286"/>
            <a:ext cx="12188825" cy="6531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F402D-D78C-424F-A442-853A6FE0600F}"/>
              </a:ext>
            </a:extLst>
          </p:cNvPr>
          <p:cNvSpPr txBox="1"/>
          <p:nvPr/>
        </p:nvSpPr>
        <p:spPr>
          <a:xfrm>
            <a:off x="686563" y="5272948"/>
            <a:ext cx="108156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History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B0856-FA4A-014E-984B-C16F2DC5489E}"/>
              </a:ext>
            </a:extLst>
          </p:cNvPr>
          <p:cNvSpPr txBox="1"/>
          <p:nvPr/>
        </p:nvSpPr>
        <p:spPr>
          <a:xfrm>
            <a:off x="13010197" y="5272949"/>
            <a:ext cx="105460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spc="600" dirty="0">
                <a:solidFill>
                  <a:schemeClr val="bg1">
                    <a:alpha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Drive</a:t>
            </a:r>
          </a:p>
        </p:txBody>
      </p:sp>
    </p:spTree>
    <p:extLst>
      <p:ext uri="{BB962C8B-B14F-4D97-AF65-F5344CB8AC3E}">
        <p14:creationId xmlns:p14="http://schemas.microsoft.com/office/powerpoint/2010/main" val="17899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E8495D3-C449-4038-C043-89786AE71063}"/>
              </a:ext>
            </a:extLst>
          </p:cNvPr>
          <p:cNvGrpSpPr/>
          <p:nvPr/>
        </p:nvGrpSpPr>
        <p:grpSpPr>
          <a:xfrm>
            <a:off x="0" y="0"/>
            <a:ext cx="24377648" cy="13716000"/>
            <a:chOff x="0" y="0"/>
            <a:chExt cx="24377648" cy="1371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9EA6FE-732B-9797-90AA-020D8BFBA29A}"/>
                </a:ext>
              </a:extLst>
            </p:cNvPr>
            <p:cNvSpPr/>
            <p:nvPr/>
          </p:nvSpPr>
          <p:spPr>
            <a:xfrm>
              <a:off x="0" y="0"/>
              <a:ext cx="24377648" cy="13716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A38B28-FABA-20B9-923A-8EB449350408}"/>
                </a:ext>
              </a:extLst>
            </p:cNvPr>
            <p:cNvSpPr/>
            <p:nvPr/>
          </p:nvSpPr>
          <p:spPr>
            <a:xfrm>
              <a:off x="1741351" y="990987"/>
              <a:ext cx="20894946" cy="117340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2094465" y="3025972"/>
            <a:ext cx="9819535" cy="2080262"/>
            <a:chOff x="-1164464" y="3237679"/>
            <a:chExt cx="9819535" cy="20802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-1072099" y="3748281"/>
              <a:ext cx="9727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6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What is Git?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-1164464" y="323767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spc="1200" dirty="0"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CEB02-BB02-0049-A058-92A578639EF0}"/>
              </a:ext>
            </a:extLst>
          </p:cNvPr>
          <p:cNvSpPr txBox="1"/>
          <p:nvPr/>
        </p:nvSpPr>
        <p:spPr>
          <a:xfrm>
            <a:off x="2186831" y="5383234"/>
            <a:ext cx="17639503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  <a:latin typeface="Söhne"/>
              </a:rPr>
              <a:t>S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ystem software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Git is a version control system for tracking code changes in software development.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Maintains a detailed history of modifications made to a project, acting as a detailed timeline for code changes.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Allows multiple developers to work on the same project simultaneously without conflicts.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Serve as libraries storing the project's history and changes.</a:t>
            </a:r>
          </a:p>
        </p:txBody>
      </p:sp>
    </p:spTree>
    <p:extLst>
      <p:ext uri="{BB962C8B-B14F-4D97-AF65-F5344CB8AC3E}">
        <p14:creationId xmlns:p14="http://schemas.microsoft.com/office/powerpoint/2010/main" val="88159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C130EFA-2B50-2B4C-01B6-06D31DDBC4FC}"/>
              </a:ext>
            </a:extLst>
          </p:cNvPr>
          <p:cNvGrpSpPr/>
          <p:nvPr/>
        </p:nvGrpSpPr>
        <p:grpSpPr>
          <a:xfrm>
            <a:off x="0" y="0"/>
            <a:ext cx="24377648" cy="13716000"/>
            <a:chOff x="0" y="0"/>
            <a:chExt cx="24377648" cy="13716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1F07DA4-FA65-556F-4FE7-8AC2AB8BC081}"/>
                </a:ext>
              </a:extLst>
            </p:cNvPr>
            <p:cNvSpPr/>
            <p:nvPr/>
          </p:nvSpPr>
          <p:spPr>
            <a:xfrm>
              <a:off x="0" y="0"/>
              <a:ext cx="24377648" cy="13716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0C088-C05C-123B-D39D-3E76AF5F9EB3}"/>
                </a:ext>
              </a:extLst>
            </p:cNvPr>
            <p:cNvSpPr/>
            <p:nvPr/>
          </p:nvSpPr>
          <p:spPr>
            <a:xfrm>
              <a:off x="1741351" y="990987"/>
              <a:ext cx="20894946" cy="117340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2094465" y="3025972"/>
            <a:ext cx="12474975" cy="2080262"/>
            <a:chOff x="-1164464" y="3237679"/>
            <a:chExt cx="12474975" cy="20802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-584419" y="3748281"/>
              <a:ext cx="118949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6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Benefits of Git?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-1164464" y="323767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spc="1200" dirty="0"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CEB02-BB02-0049-A058-92A578639EF0}"/>
              </a:ext>
            </a:extLst>
          </p:cNvPr>
          <p:cNvSpPr txBox="1"/>
          <p:nvPr/>
        </p:nvSpPr>
        <p:spPr>
          <a:xfrm>
            <a:off x="2186831" y="5383234"/>
            <a:ext cx="17639503" cy="166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Essential for collaboration, providing a clean and organized record of software project history.</a:t>
            </a:r>
            <a:endParaRPr lang="en-US" spc="300" dirty="0">
              <a:solidFill>
                <a:schemeClr val="bg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3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DA5CFF-4C66-1046-F18A-8A4A4D4EDB37}"/>
              </a:ext>
            </a:extLst>
          </p:cNvPr>
          <p:cNvGrpSpPr/>
          <p:nvPr/>
        </p:nvGrpSpPr>
        <p:grpSpPr>
          <a:xfrm>
            <a:off x="0" y="0"/>
            <a:ext cx="24377648" cy="13716000"/>
            <a:chOff x="0" y="0"/>
            <a:chExt cx="24377648" cy="1371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3714BA-A490-D25A-C411-A252E12CE53C}"/>
                </a:ext>
              </a:extLst>
            </p:cNvPr>
            <p:cNvSpPr/>
            <p:nvPr/>
          </p:nvSpPr>
          <p:spPr>
            <a:xfrm>
              <a:off x="0" y="0"/>
              <a:ext cx="24377648" cy="13716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E4B22-5EDB-93F8-7334-153973E998AA}"/>
                </a:ext>
              </a:extLst>
            </p:cNvPr>
            <p:cNvSpPr/>
            <p:nvPr/>
          </p:nvSpPr>
          <p:spPr>
            <a:xfrm>
              <a:off x="1741351" y="990987"/>
              <a:ext cx="20894946" cy="117340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2094465" y="3025972"/>
            <a:ext cx="12109215" cy="2080262"/>
            <a:chOff x="-1164464" y="3237679"/>
            <a:chExt cx="12109215" cy="20802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-1072099" y="3748281"/>
              <a:ext cx="120168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6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What is GitHub?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-1164464" y="323767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spc="1200" dirty="0"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CEB02-BB02-0049-A058-92A578639EF0}"/>
              </a:ext>
            </a:extLst>
          </p:cNvPr>
          <p:cNvSpPr txBox="1"/>
          <p:nvPr/>
        </p:nvSpPr>
        <p:spPr>
          <a:xfrm>
            <a:off x="2186831" y="5383234"/>
            <a:ext cx="17639503" cy="332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GitHub is a web-based service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chemeClr val="bg2"/>
                </a:solidFill>
                <a:effectLst/>
                <a:latin typeface="Söhne"/>
              </a:rPr>
              <a:t>It is exclusively cloud-based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pc="300" dirty="0">
                <a:solidFill>
                  <a:schemeClr val="bg2"/>
                </a:solidFill>
                <a:latin typeface="Söhne"/>
                <a:ea typeface="Lato Light" panose="020F0502020204030203" pitchFamily="34" charset="0"/>
                <a:cs typeface="Lato Light" panose="020F0502020204030203" pitchFamily="34" charset="0"/>
              </a:rPr>
              <a:t>Repository of source code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chemeClr val="bg2"/>
                </a:solidFill>
                <a:effectLst/>
                <a:latin typeface="Söhne"/>
              </a:rPr>
              <a:t>It is open-source licensed.</a:t>
            </a:r>
            <a:endParaRPr lang="en-US" spc="300" dirty="0">
              <a:solidFill>
                <a:schemeClr val="bg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5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DA5CFF-4C66-1046-F18A-8A4A4D4EDB37}"/>
              </a:ext>
            </a:extLst>
          </p:cNvPr>
          <p:cNvGrpSpPr/>
          <p:nvPr/>
        </p:nvGrpSpPr>
        <p:grpSpPr>
          <a:xfrm>
            <a:off x="0" y="55418"/>
            <a:ext cx="24377648" cy="13716000"/>
            <a:chOff x="0" y="0"/>
            <a:chExt cx="24377648" cy="1371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3714BA-A490-D25A-C411-A252E12CE53C}"/>
                </a:ext>
              </a:extLst>
            </p:cNvPr>
            <p:cNvSpPr/>
            <p:nvPr/>
          </p:nvSpPr>
          <p:spPr>
            <a:xfrm>
              <a:off x="0" y="0"/>
              <a:ext cx="24377648" cy="13716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E4B22-5EDB-93F8-7334-153973E998AA}"/>
                </a:ext>
              </a:extLst>
            </p:cNvPr>
            <p:cNvSpPr/>
            <p:nvPr/>
          </p:nvSpPr>
          <p:spPr>
            <a:xfrm>
              <a:off x="1741351" y="990987"/>
              <a:ext cx="20894946" cy="117340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2094465" y="3025972"/>
            <a:ext cx="16276660" cy="2080262"/>
            <a:chOff x="-1164464" y="3237679"/>
            <a:chExt cx="13774073" cy="20802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-1072100" y="3748281"/>
              <a:ext cx="136817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b="1" spc="600" dirty="0">
                  <a:solidFill>
                    <a:schemeClr val="bg1"/>
                  </a:solidFill>
                  <a:latin typeface="Montserrat" panose="00000500000000000000" pitchFamily="2" charset="0"/>
                  <a:ea typeface="Montserrat" charset="0"/>
                  <a:cs typeface="Montserrat" charset="0"/>
                </a:rPr>
                <a:t>BENEFITS</a:t>
              </a:r>
              <a:r>
                <a:rPr lang="en-IN" sz="9600" b="1" spc="600" dirty="0">
                  <a:solidFill>
                    <a:schemeClr val="bg1"/>
                  </a:solidFill>
                  <a:latin typeface="Söhne"/>
                  <a:ea typeface="Montserrat" charset="0"/>
                  <a:cs typeface="Montserrat" charset="0"/>
                </a:rPr>
                <a:t> </a:t>
              </a:r>
              <a:r>
                <a:rPr lang="en-IN" sz="9600" b="1" spc="600" dirty="0">
                  <a:solidFill>
                    <a:schemeClr val="bg1"/>
                  </a:solidFill>
                  <a:latin typeface="Montserrat" panose="00000500000000000000" pitchFamily="2" charset="0"/>
                  <a:ea typeface="Montserrat" charset="0"/>
                  <a:cs typeface="Montserrat" charset="0"/>
                </a:rPr>
                <a:t>OF</a:t>
              </a:r>
              <a:r>
                <a:rPr lang="en-US" sz="9600" b="1" spc="6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 GitHub?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-1164464" y="323767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spc="1200" dirty="0"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CEB02-BB02-0049-A058-92A578639EF0}"/>
              </a:ext>
            </a:extLst>
          </p:cNvPr>
          <p:cNvSpPr txBox="1"/>
          <p:nvPr/>
        </p:nvSpPr>
        <p:spPr>
          <a:xfrm>
            <a:off x="2186831" y="5383234"/>
            <a:ext cx="17639503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2"/>
                </a:solidFill>
                <a:effectLst/>
                <a:latin typeface="Söhne"/>
              </a:rPr>
              <a:t>Collaborative Platform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2"/>
                </a:solidFill>
                <a:effectLst/>
                <a:latin typeface="Söhne"/>
              </a:rPr>
              <a:t>Storage Hub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2"/>
                </a:solidFill>
                <a:effectLst/>
                <a:latin typeface="Söhne"/>
              </a:rPr>
              <a:t>Project Management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2"/>
                </a:solidFill>
                <a:effectLst/>
                <a:latin typeface="Söhne"/>
              </a:rPr>
              <a:t>Contributors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2"/>
                </a:solidFill>
                <a:effectLst/>
                <a:latin typeface="Söhne"/>
              </a:rPr>
              <a:t>Organized Development</a:t>
            </a:r>
          </a:p>
        </p:txBody>
      </p:sp>
    </p:spTree>
    <p:extLst>
      <p:ext uri="{BB962C8B-B14F-4D97-AF65-F5344CB8AC3E}">
        <p14:creationId xmlns:p14="http://schemas.microsoft.com/office/powerpoint/2010/main" val="93042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DA5CFF-4C66-1046-F18A-8A4A4D4EDB37}"/>
              </a:ext>
            </a:extLst>
          </p:cNvPr>
          <p:cNvGrpSpPr/>
          <p:nvPr/>
        </p:nvGrpSpPr>
        <p:grpSpPr>
          <a:xfrm>
            <a:off x="0" y="0"/>
            <a:ext cx="24377648" cy="13716000"/>
            <a:chOff x="0" y="0"/>
            <a:chExt cx="24377648" cy="1371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3714BA-A490-D25A-C411-A252E12CE53C}"/>
                </a:ext>
              </a:extLst>
            </p:cNvPr>
            <p:cNvSpPr/>
            <p:nvPr/>
          </p:nvSpPr>
          <p:spPr>
            <a:xfrm>
              <a:off x="0" y="0"/>
              <a:ext cx="24377648" cy="13716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E4B22-5EDB-93F8-7334-153973E998AA}"/>
                </a:ext>
              </a:extLst>
            </p:cNvPr>
            <p:cNvSpPr/>
            <p:nvPr/>
          </p:nvSpPr>
          <p:spPr>
            <a:xfrm>
              <a:off x="1741351" y="990987"/>
              <a:ext cx="20894946" cy="117340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2094465" y="3025972"/>
            <a:ext cx="12109215" cy="2080262"/>
            <a:chOff x="-1164464" y="3237679"/>
            <a:chExt cx="12109215" cy="20802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-1072099" y="3748281"/>
              <a:ext cx="120168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6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What is GitHub?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-1164464" y="323767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spc="1200" dirty="0"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CEB02-BB02-0049-A058-92A578639EF0}"/>
              </a:ext>
            </a:extLst>
          </p:cNvPr>
          <p:cNvSpPr txBox="1"/>
          <p:nvPr/>
        </p:nvSpPr>
        <p:spPr>
          <a:xfrm>
            <a:off x="2186831" y="5383234"/>
            <a:ext cx="17639503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Söhne"/>
              </a:rPr>
              <a:t>Collaborative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: GitHub serves as a collaborative platform for developers to work on code simultaneously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using </a:t>
            </a:r>
            <a:r>
              <a:rPr lang="en-IN" i="0" dirty="0">
                <a:solidFill>
                  <a:schemeClr val="bg1"/>
                </a:solidFill>
                <a:effectLst/>
                <a:latin typeface="Söhne"/>
              </a:rPr>
              <a:t>Version Control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, branching,</a:t>
            </a:r>
            <a:r>
              <a:rPr lang="en-IN" i="0" dirty="0">
                <a:solidFill>
                  <a:schemeClr val="bg1"/>
                </a:solidFill>
                <a:effectLst/>
                <a:latin typeface="Söhne"/>
              </a:rPr>
              <a:t> Pull Requests.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Storage Hub 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: a storage hub where all project files, version history, issues, and documentation are centralized.</a:t>
            </a:r>
          </a:p>
        </p:txBody>
      </p:sp>
    </p:spTree>
    <p:extLst>
      <p:ext uri="{BB962C8B-B14F-4D97-AF65-F5344CB8AC3E}">
        <p14:creationId xmlns:p14="http://schemas.microsoft.com/office/powerpoint/2010/main" val="3957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DA5CFF-4C66-1046-F18A-8A4A4D4EDB37}"/>
              </a:ext>
            </a:extLst>
          </p:cNvPr>
          <p:cNvGrpSpPr/>
          <p:nvPr/>
        </p:nvGrpSpPr>
        <p:grpSpPr>
          <a:xfrm>
            <a:off x="0" y="0"/>
            <a:ext cx="24377648" cy="13716000"/>
            <a:chOff x="0" y="0"/>
            <a:chExt cx="24377648" cy="1371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3714BA-A490-D25A-C411-A252E12CE53C}"/>
                </a:ext>
              </a:extLst>
            </p:cNvPr>
            <p:cNvSpPr/>
            <p:nvPr/>
          </p:nvSpPr>
          <p:spPr>
            <a:xfrm>
              <a:off x="0" y="0"/>
              <a:ext cx="24377648" cy="13716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E4B22-5EDB-93F8-7334-153973E998AA}"/>
                </a:ext>
              </a:extLst>
            </p:cNvPr>
            <p:cNvSpPr/>
            <p:nvPr/>
          </p:nvSpPr>
          <p:spPr>
            <a:xfrm>
              <a:off x="1741351" y="990987"/>
              <a:ext cx="20894946" cy="117340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2094465" y="3025972"/>
            <a:ext cx="12109215" cy="2080262"/>
            <a:chOff x="-1164464" y="3237679"/>
            <a:chExt cx="12109215" cy="20802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-1072099" y="3748281"/>
              <a:ext cx="120168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spc="6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What is GitHub?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-1164464" y="323767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spc="1200" dirty="0"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CEB02-BB02-0049-A058-92A578639EF0}"/>
              </a:ext>
            </a:extLst>
          </p:cNvPr>
          <p:cNvSpPr txBox="1"/>
          <p:nvPr/>
        </p:nvSpPr>
        <p:spPr>
          <a:xfrm>
            <a:off x="2279196" y="5399511"/>
            <a:ext cx="18781501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/>
                </a:solidFill>
                <a:effectLst/>
                <a:latin typeface="Söhne"/>
              </a:rPr>
              <a:t>Project Management: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 Helps keep track of who did what in a project,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Söhne"/>
              </a:rPr>
              <a:t>      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just like a board where friends mark what games they've played.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/>
                </a:solidFill>
                <a:effectLst/>
                <a:latin typeface="Söhne"/>
              </a:rPr>
              <a:t>Contributors: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 Allows multiple programmers to join in and work together on the same project,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Söhne"/>
              </a:rPr>
              <a:t>      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just like inviting more friends to play in a clubhouse.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/>
                </a:solidFill>
                <a:effectLst/>
                <a:latin typeface="Söhne"/>
              </a:rPr>
              <a:t>Organized Development: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 Provides an organized and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Söhne"/>
              </a:rPr>
              <a:t>      </a:t>
            </a: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fun way for everyone to build and create amazing things together.</a:t>
            </a:r>
          </a:p>
        </p:txBody>
      </p:sp>
    </p:spTree>
    <p:extLst>
      <p:ext uri="{BB962C8B-B14F-4D97-AF65-F5344CB8AC3E}">
        <p14:creationId xmlns:p14="http://schemas.microsoft.com/office/powerpoint/2010/main" val="5622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Phantom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95105</TotalTime>
  <Words>338</Words>
  <Application>Microsoft Office PowerPoint</Application>
  <PresentationFormat>Custom</PresentationFormat>
  <Paragraphs>49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Montserrat</vt:lpstr>
      <vt:lpstr>Montserrat Light</vt:lpstr>
      <vt:lpstr>Roboto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/>
  <cp:lastModifiedBy>USER</cp:lastModifiedBy>
  <cp:revision>16017</cp:revision>
  <dcterms:created xsi:type="dcterms:W3CDTF">2014-11-12T21:47:38Z</dcterms:created>
  <dcterms:modified xsi:type="dcterms:W3CDTF">2023-11-11T04:28:32Z</dcterms:modified>
  <cp:category/>
</cp:coreProperties>
</file>