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36" r:id="rId3"/>
    <p:sldId id="337" r:id="rId4"/>
    <p:sldId id="342" r:id="rId5"/>
    <p:sldId id="344" r:id="rId6"/>
    <p:sldId id="266" r:id="rId7"/>
    <p:sldId id="340" r:id="rId8"/>
    <p:sldId id="341" r:id="rId9"/>
    <p:sldId id="345" r:id="rId10"/>
    <p:sldId id="268" r:id="rId11"/>
    <p:sldId id="346" r:id="rId12"/>
    <p:sldId id="347" r:id="rId13"/>
    <p:sldId id="269" r:id="rId14"/>
    <p:sldId id="338" r:id="rId15"/>
    <p:sldId id="339" r:id="rId16"/>
    <p:sldId id="348" r:id="rId17"/>
    <p:sldId id="349" r:id="rId18"/>
    <p:sldId id="351" r:id="rId19"/>
    <p:sldId id="343" r:id="rId20"/>
    <p:sldId id="35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  <a:srgbClr val="00FA00"/>
    <a:srgbClr val="0432FF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0"/>
    <p:restoredTop sz="94780"/>
  </p:normalViewPr>
  <p:slideViewPr>
    <p:cSldViewPr snapToGrid="0" snapToObjects="1">
      <p:cViewPr varScale="1">
        <p:scale>
          <a:sx n="108" d="100"/>
          <a:sy n="108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01446-44F3-3741-B9F4-90C86D9C5716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A5855-7AB8-464B-8703-F94EEA2C8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397A-55C7-4B4D-93D8-A0142FE71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25424-15A2-9546-9469-C858970B0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66409-DF2C-2B43-B801-D8A32965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BE7E-8737-3142-B578-9A8E104C0181}" type="datetime1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59B6F-7371-D44D-86D4-C25F1A82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66801-2C0F-CE4F-B232-3097A6B3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4883-A996-B645-8D0E-41944A37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29426-D1F4-E04E-8630-9E57C8898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3DA6D-5A93-864D-A66C-C2DB6AD2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8B52-A16C-2046-869F-745E867AE443}" type="datetime1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6A9C-834C-E541-B3F8-669A85C8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A89B1-39FA-EB48-ABFE-A4D3B0F7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3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B9847-461C-CB4B-B5A1-B706F1A81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10755-0784-9C4E-877F-1FC08F028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C4DB9-0399-5949-80FA-7349AED8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0ADB-7100-A041-BD27-9AEE8B4985F4}" type="datetime1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3E7D9-4F43-5549-8DB2-4C15BAF6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46124-C077-D94D-9DB5-A62F91EB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4BB3-FF9E-F942-B4ED-946BDA1A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0040-1365-234A-B506-61F87CBA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4AE90-6269-774F-8528-14689E58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A44F-4B39-284A-9308-9859D8AF2662}" type="datetime1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5E715-3A62-9447-8143-E6819E8F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C5CF4-25D1-564B-B1EB-62B7374B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B949-8E84-BC49-A058-38AA926D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EDC48-2AA8-A242-9FC3-34EEC7C1A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0C524-F2A6-4440-99EA-E0CA1D83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2949-DD5A-DF47-9EAF-6CB916A1CEBC}" type="datetime1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DAD99-8965-EE4C-879A-C75A84F9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FD7EE-E99B-2C42-8A0A-8D71C57E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E75E-A080-C045-9DC0-7AD0C451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3FE2E-092B-9547-87BC-F1A86A4AE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EB35F-E2EE-CC4C-B8BD-B84795F49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3E7E9-5831-0547-AC4B-BA759776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6DB4-AF7F-AC45-B89A-59AD4DCEDDA2}" type="datetime1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6E2E3-7869-B941-8BA9-FB8AC79B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B3A70-A59D-C54B-9F3F-C3655D63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B83D-669D-3C48-9E2F-9E97FF6B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3CD6A-C5C5-3949-893F-8BFE27473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00202-64A6-AB43-B27D-A8309AD91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EF12A-3B4D-6A42-9295-CDAE6F40E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68B5C-0301-0C47-998D-96BB08283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67DB1-E73A-5345-81E2-5476480C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5ABB-B49A-2E43-8DBA-D3C858367E4B}" type="datetime1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EA11F-063E-0E41-B587-535E8EAC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E6E7E-7D77-1F4F-8A6D-CCA51CC8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6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2F3F-73A9-FC45-A5F3-3853C450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E56E9-05FF-4C4B-9F6B-50D92479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2FCC-C22D-624D-B5B7-18C52B64BB37}" type="datetime1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CE734-87FC-BA43-A66D-4547D700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4A9B6-5476-C341-9FCA-92845D22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6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D2098-7972-5C48-A3BB-855D69E9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2882-6147-F445-A33D-31F6A4A9CB25}" type="datetime1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ECAB2-0B3E-034D-B1EB-12CD2626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25143-37A4-A94E-A5C9-7F50549B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8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AFEF-3B55-8E49-8CF1-5B9CCBB1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8BAF-35CB-FA40-8E2D-1950271F8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E9F2D-98A0-954C-9965-C150244F7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32E3F-39ED-894A-8E48-A5C9E70F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33B8-E2ED-A546-9C19-2D883B5AAEEA}" type="datetime1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208D4-BECB-BD49-94B2-67AA15B5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834E2-6E05-274E-A380-856DF701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3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9677-0BAE-184B-B19E-8EFC80994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24B04-52B4-8F43-9CAF-39B0273A1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BEB75-AA7A-D24D-AB56-F92B9850B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2244E-D7EF-7F49-A3FC-87461A97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A854-EF0E-D24D-B2B0-BF86CF4F8BAA}" type="datetime1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B25AE-061F-C348-97D1-22496FA1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9254F-1043-F340-946D-428EE3EB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8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96FC1-7DC8-E841-85A2-A9E78646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E040E-907F-984A-AB6E-7E9339E18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ADB5F-E781-1741-9605-2388934F8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D06D-DEEE-F046-B638-3D444C1085D2}" type="datetime1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7605D-861B-B043-BBDC-F4A33F1BF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2039E-B7BB-9548-A252-CA679BBF2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0D8F2-DD32-9346-BE5E-4DEECA6E3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rthur.redfern@utdalla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zsc.github.io/megvii-pku-dl-course/slides/Lecture%2010_%20Introduction%20to%20Generative%20Models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607.08022" TargetMode="External"/><Relationship Id="rId3" Type="http://schemas.openxmlformats.org/officeDocument/2006/relationships/hyperlink" Target="https://github.com/anishathalye/neural-style" TargetMode="External"/><Relationship Id="rId7" Type="http://schemas.openxmlformats.org/officeDocument/2006/relationships/hyperlink" Target="https://arxiv.org/abs/1603.08155" TargetMode="External"/><Relationship Id="rId2" Type="http://schemas.openxmlformats.org/officeDocument/2006/relationships/hyperlink" Target="https://arxiv.org/abs/1508.0657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603.03417" TargetMode="External"/><Relationship Id="rId11" Type="http://schemas.openxmlformats.org/officeDocument/2006/relationships/hyperlink" Target="https://github.com/tensorflow/magenta/tree/master/magenta/models/image_stylization" TargetMode="External"/><Relationship Id="rId5" Type="http://schemas.openxmlformats.org/officeDocument/2006/relationships/hyperlink" Target="https://colab.research.google.com/github/tensorflow/lucid/blob/master/notebooks/differentiable-parameterizations/style_transfer_2d.ipynb" TargetMode="External"/><Relationship Id="rId10" Type="http://schemas.openxmlformats.org/officeDocument/2006/relationships/hyperlink" Target="https://arxiv.org/abs/1610.07629" TargetMode="External"/><Relationship Id="rId4" Type="http://schemas.openxmlformats.org/officeDocument/2006/relationships/hyperlink" Target="https://colab.research.google.com/github/tensorflow/models/blob/master/research/nst_blogpost/4_Neural_Style_Transfer_with_Eager_Execution.ipynb" TargetMode="External"/><Relationship Id="rId9" Type="http://schemas.openxmlformats.org/officeDocument/2006/relationships/hyperlink" Target="https://github.com/DmitryUlyanov/texture_nets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mitryUlyanov/neural-style-audio-tf" TargetMode="External"/><Relationship Id="rId3" Type="http://schemas.openxmlformats.org/officeDocument/2006/relationships/hyperlink" Target="https://github.com/tensorflow/magenta/tree/master/magenta/models/arbitrary_image_stylization" TargetMode="External"/><Relationship Id="rId7" Type="http://schemas.openxmlformats.org/officeDocument/2006/relationships/hyperlink" Target="https://dmitryulyanov.github.io/audio-texture-synthesis-and-style-transfer/" TargetMode="External"/><Relationship Id="rId2" Type="http://schemas.openxmlformats.org/officeDocument/2006/relationships/hyperlink" Target="https://arxiv.org/abs/1705.0683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802.06474" TargetMode="External"/><Relationship Id="rId5" Type="http://schemas.openxmlformats.org/officeDocument/2006/relationships/hyperlink" Target="https://github.com/CQFIO/PhotographicImageSynthesis" TargetMode="External"/><Relationship Id="rId10" Type="http://schemas.openxmlformats.org/officeDocument/2006/relationships/hyperlink" Target="https://arxiv.org/abs/1711.11160" TargetMode="External"/><Relationship Id="rId4" Type="http://schemas.openxmlformats.org/officeDocument/2006/relationships/hyperlink" Target="https://arxiv.org/abs/1707.09405" TargetMode="External"/><Relationship Id="rId9" Type="http://schemas.openxmlformats.org/officeDocument/2006/relationships/hyperlink" Target="https://arxiv.org/abs/1710.11385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tensorflow/docs/blob/master/site/en/r2/tutorials/generative/cvae.ipynb" TargetMode="External"/><Relationship Id="rId7" Type="http://schemas.openxmlformats.org/officeDocument/2006/relationships/hyperlink" Target="https://bcourses.berkeley.edu/courses/1453965/files/70020222/download?verifier=Rw55T5A2toQkPbpqSegIiToAXjUvIhGZzpdgNRu7&amp;wrap=1" TargetMode="External"/><Relationship Id="rId2" Type="http://schemas.openxmlformats.org/officeDocument/2006/relationships/hyperlink" Target="https://arxiv.org/abs/1312.611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806.04734" TargetMode="External"/><Relationship Id="rId5" Type="http://schemas.openxmlformats.org/officeDocument/2006/relationships/hyperlink" Target="https://arxiv.org/abs/1702.08658" TargetMode="External"/><Relationship Id="rId4" Type="http://schemas.openxmlformats.org/officeDocument/2006/relationships/hyperlink" Target="https://arxiv.org/abs/1606.05908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hory/gans-awesome-applications" TargetMode="External"/><Relationship Id="rId7" Type="http://schemas.openxmlformats.org/officeDocument/2006/relationships/hyperlink" Target="http://www.iangoodfellow.com/slides/" TargetMode="External"/><Relationship Id="rId2" Type="http://schemas.openxmlformats.org/officeDocument/2006/relationships/hyperlink" Target="https://github.com/zhangqianhui/AdversarialNetsPap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tes.google.com/view/cvpr2018tutorialongans/" TargetMode="External"/><Relationship Id="rId5" Type="http://schemas.openxmlformats.org/officeDocument/2006/relationships/hyperlink" Target="https://media.nips.cc/Conferences/2016/Slides/6202-Slides.pdf" TargetMode="External"/><Relationship Id="rId4" Type="http://schemas.openxmlformats.org/officeDocument/2006/relationships/hyperlink" Target="https://arxiv.org/abs/1701.00160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703.10593" TargetMode="External"/><Relationship Id="rId3" Type="http://schemas.openxmlformats.org/officeDocument/2006/relationships/hyperlink" Target="https://arxiv.org/abs/1511.06434" TargetMode="External"/><Relationship Id="rId7" Type="http://schemas.openxmlformats.org/officeDocument/2006/relationships/hyperlink" Target="https://colab.research.google.com/github/tensorflow/tensorflow/blob/master/tensorflow/contrib/eager/python/examples/pix2pix/pix2pix_eager.ipynb" TargetMode="External"/><Relationship Id="rId2" Type="http://schemas.openxmlformats.org/officeDocument/2006/relationships/hyperlink" Target="https://arxiv.org/abs/1406.26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611.07004" TargetMode="External"/><Relationship Id="rId5" Type="http://schemas.openxmlformats.org/officeDocument/2006/relationships/hyperlink" Target="https://arxiv.org/abs/1606.03498" TargetMode="External"/><Relationship Id="rId4" Type="http://schemas.openxmlformats.org/officeDocument/2006/relationships/hyperlink" Target="https://github.com/tensorflow/tensorflow/blob/r1.11/tensorflow/contrib/eager/python/examples/generative_examples/dcgan.ipynb" TargetMode="External"/><Relationship Id="rId9" Type="http://schemas.openxmlformats.org/officeDocument/2006/relationships/hyperlink" Target="https://colab.research.google.com/drive/1Enc-pKlP4Q3cimEBfcQv0B_6hUvjVL3o?sandboxMode=true#forceEdit=true&amp;offline=true&amp;sandboxMode=true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VIDIA/pix2pixHD" TargetMode="External"/><Relationship Id="rId3" Type="http://schemas.openxmlformats.org/officeDocument/2006/relationships/hyperlink" Target="https://colab.research.google.com/github/tensorflow/hub/blob/master/examples/colab/tf_hub_generative_image_module.ipynb#scrollTo=v4XGxDrCkeip" TargetMode="External"/><Relationship Id="rId7" Type="http://schemas.openxmlformats.org/officeDocument/2006/relationships/hyperlink" Target="http://www.vision.ee.ethz.ch/ntire18/talks/Ming-YuLiu_pix2pixHD_NTIRE2018talk.pdf" TargetMode="External"/><Relationship Id="rId2" Type="http://schemas.openxmlformats.org/officeDocument/2006/relationships/hyperlink" Target="https://arxiv.org/abs/1710.1019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711.11585" TargetMode="External"/><Relationship Id="rId11" Type="http://schemas.openxmlformats.org/officeDocument/2006/relationships/hyperlink" Target="https://colab.research.google.com/github/tensorflow/hub/blob/master/examples/colab/biggan_generation_with_tf_hub.ipynb" TargetMode="External"/><Relationship Id="rId5" Type="http://schemas.openxmlformats.org/officeDocument/2006/relationships/hyperlink" Target="https://www.youtube.com/watch?v=XOxxPcy5Gr4" TargetMode="External"/><Relationship Id="rId10" Type="http://schemas.openxmlformats.org/officeDocument/2006/relationships/hyperlink" Target="https://arxiv.org/abs/1809.11096" TargetMode="External"/><Relationship Id="rId4" Type="http://schemas.openxmlformats.org/officeDocument/2006/relationships/hyperlink" Target="https://github.com/tkarras/progressive_growing_of_gans" TargetMode="External"/><Relationship Id="rId9" Type="http://schemas.openxmlformats.org/officeDocument/2006/relationships/hyperlink" Target="https://arxiv.org/abs/1805.0831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labs/SPADE" TargetMode="External"/><Relationship Id="rId2" Type="http://schemas.openxmlformats.org/officeDocument/2006/relationships/hyperlink" Target="https://arxiv.org/abs/1903.0729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vlabs.github.io/SPADE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ensorflow/tensorflow/blob/r1.11/tensorflow/contrib/eager/python/examples/generative_examples/text_generation.ipynb" TargetMode="External"/><Relationship Id="rId3" Type="http://schemas.openxmlformats.org/officeDocument/2006/relationships/hyperlink" Target="https://arxiv.org/abs/1606.05328" TargetMode="External"/><Relationship Id="rId7" Type="http://schemas.openxmlformats.org/officeDocument/2006/relationships/hyperlink" Target="https://arxiv.org/abs/1812.01608" TargetMode="External"/><Relationship Id="rId2" Type="http://schemas.openxmlformats.org/officeDocument/2006/relationships/hyperlink" Target="https://arxiv.org/abs/1601.0675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807.03039" TargetMode="External"/><Relationship Id="rId5" Type="http://schemas.openxmlformats.org/officeDocument/2006/relationships/hyperlink" Target="https://arxiv.org/abs/1802.05751" TargetMode="External"/><Relationship Id="rId4" Type="http://schemas.openxmlformats.org/officeDocument/2006/relationships/hyperlink" Target="https://arxiv.org/abs/1609.0349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mind.com/documents/211/Neural_Scene_Representation_and_Rendering_preprint.pdf" TargetMode="External"/><Relationship Id="rId2" Type="http://schemas.openxmlformats.org/officeDocument/2006/relationships/hyperlink" Target="https://deepmind.com/blog/neural-scene-representation-and-render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archives.caltech.edu/pictures/1.10-29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05E6-CAF4-774D-80DF-E78EEE473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 Light" panose="020F0502020204030204" pitchFamily="34" charset="0"/>
                <a:cs typeface="Calibri Light" panose="020F0502020204030204" pitchFamily="34" charset="0"/>
              </a:rPr>
              <a:t>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BB062-1F4E-564D-8748-15ED7C0C9D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 Light" panose="020F0502020204030204" pitchFamily="34" charset="0"/>
                <a:cs typeface="Calibri Light" panose="020F0502020204030204" pitchFamily="34" charset="0"/>
              </a:rPr>
              <a:t>Arthur J. Redfern</a:t>
            </a:r>
            <a:br>
              <a:rPr lang="en-US" dirty="0">
                <a:latin typeface="Calibri Light" panose="020F0502020204030204" pitchFamily="34" charset="0"/>
                <a:cs typeface="Calibri Light" panose="020F0502020204030204" pitchFamily="34" charset="0"/>
              </a:rPr>
            </a:br>
            <a:r>
              <a:rPr lang="en-US" dirty="0">
                <a:latin typeface="Calibri Light" panose="020F0502020204030204" pitchFamily="34" charset="0"/>
                <a:cs typeface="Calibri Light" panose="020F0502020204030204" pitchFamily="34" charset="0"/>
                <a:hlinkClick r:id="rId2"/>
              </a:rPr>
              <a:t>arthur.redfern@utdallas.edu</a:t>
            </a:r>
            <a:br>
              <a:rPr lang="en-US" dirty="0">
                <a:latin typeface="Calibri Light" panose="020F0502020204030204" pitchFamily="34" charset="0"/>
                <a:cs typeface="Calibri Light" panose="020F0502020204030204" pitchFamily="34" charset="0"/>
              </a:rPr>
            </a:br>
            <a:r>
              <a:rPr lang="en-US" dirty="0">
                <a:latin typeface="Calibri Light" panose="020F0502020204030204" pitchFamily="34" charset="0"/>
                <a:cs typeface="Calibri Light" panose="020F0502020204030204" pitchFamily="34" charset="0"/>
              </a:rPr>
              <a:t>May 00, 2019</a:t>
            </a:r>
          </a:p>
          <a:p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EFD28-1C86-404A-B193-0EBD12FC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9" y="6313819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1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AD36C-9DDE-AB4F-B5A8-613BF9A2B1D2}"/>
              </a:ext>
            </a:extLst>
          </p:cNvPr>
          <p:cNvSpPr txBox="1"/>
          <p:nvPr/>
        </p:nvSpPr>
        <p:spPr>
          <a:xfrm>
            <a:off x="5486400" y="69105"/>
            <a:ext cx="640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UT Dallas CS6301 Special Topics in Computer Science – 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822020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05E6-CAF4-774D-80DF-E78EEE473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 Light" panose="020F0502020204030204" pitchFamily="34" charset="0"/>
                <a:cs typeface="Calibri Light" panose="020F0502020204030204" pitchFamily="34" charset="0"/>
              </a:rPr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EFD28-1C86-404A-B193-0EBD12FC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9" y="6313819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10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AD36C-9DDE-AB4F-B5A8-613BF9A2B1D2}"/>
              </a:ext>
            </a:extLst>
          </p:cNvPr>
          <p:cNvSpPr txBox="1"/>
          <p:nvPr/>
        </p:nvSpPr>
        <p:spPr>
          <a:xfrm>
            <a:off x="5486400" y="69105"/>
            <a:ext cx="640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UT Dallas CS6301 Special Topics in Computer Science – 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61365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95BD-3A30-734C-876B-287DB075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8095"/>
            <a:ext cx="10515600" cy="76192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 Light" panose="020F0502020204030204" pitchFamily="34" charset="0"/>
                <a:cs typeface="Calibri Light" panose="020F0502020204030204" pitchFamily="34" charset="0"/>
              </a:rPr>
              <a:t>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DDAC-0C92-774B-A340-A137630C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05515"/>
            <a:ext cx="11201399" cy="4752755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Introduction to generative models and GANs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2"/>
              </a:rPr>
              <a:t>https://zsc.github.io/megvii-pku-dl-course/slides/Lecture%2010_%20Introduction%20to%20Generative%20Models.pdf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A4B87-3740-074E-BF28-381B81776510}"/>
              </a:ext>
            </a:extLst>
          </p:cNvPr>
          <p:cNvSpPr txBox="1"/>
          <p:nvPr/>
        </p:nvSpPr>
        <p:spPr>
          <a:xfrm>
            <a:off x="5486400" y="69105"/>
            <a:ext cx="640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UT Dallas CS6301 Special Topics in Computer Science – Convolutional Neural Networks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C1F28-5070-6B4B-A7DC-174CC98C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8" y="6315740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11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94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95BD-3A30-734C-876B-287DB075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8095"/>
            <a:ext cx="10515600" cy="76192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 Light" panose="020F0502020204030204" pitchFamily="34" charset="0"/>
                <a:cs typeface="Calibri Light" panose="020F0502020204030204" pitchFamily="34" charset="0"/>
              </a:rPr>
              <a:t>Style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DDAC-0C92-774B-A340-A137630C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05515"/>
            <a:ext cx="11201399" cy="4752755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A neural algorithm of artistic style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2"/>
              </a:rPr>
              <a:t>https://arxiv.org/abs/1508.06576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3"/>
              </a:rPr>
              <a:t>https://github.com/anishathalye/neural-style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4"/>
              </a:rPr>
              <a:t>https://colab.research.google.com/github/tensorflow/models/blob/master/research/nst_blogpost/4_Neural_Style_Transfer_with_Eager_Execution.ipynb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5"/>
              </a:rPr>
              <a:t>https://colab.research.google.com/github/tensorflow/lucid/blob/master/notebooks/differentiable-parameterizations/style_transfer_2d.ipynb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Texture networks: feed-forward synthesis of textures and stylized images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6"/>
              </a:rPr>
              <a:t>https://arxiv.org/abs/1603.03417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Perceptual losses for real-time style transfer and super-resolution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7"/>
              </a:rPr>
              <a:t>https://arxiv.org/abs/1603.08155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Instance normalization: the missing ingredient for fast stylization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8"/>
              </a:rPr>
              <a:t>https://arxiv.org/abs/1607.08022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9"/>
              </a:rPr>
              <a:t>https://github.com/DmitryUlyanov/texture_nets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A learned representation for artistic style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10"/>
              </a:rPr>
              <a:t>https://arxiv.org/abs/1610.07629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11"/>
              </a:rPr>
              <a:t>https://github.com/tensorflow/magenta/tree/master/magenta/models/image_stylization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A4B87-3740-074E-BF28-381B81776510}"/>
              </a:ext>
            </a:extLst>
          </p:cNvPr>
          <p:cNvSpPr txBox="1"/>
          <p:nvPr/>
        </p:nvSpPr>
        <p:spPr>
          <a:xfrm>
            <a:off x="5486400" y="69105"/>
            <a:ext cx="640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UT Dallas CS6301 Special Topics in Computer Science – Convolutional Neural Networks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C1F28-5070-6B4B-A7DC-174CC98C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8" y="6315740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12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95BD-3A30-734C-876B-287DB075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8095"/>
            <a:ext cx="10515600" cy="76192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 Light" panose="020F0502020204030204" pitchFamily="34" charset="0"/>
                <a:cs typeface="Calibri Light" panose="020F0502020204030204" pitchFamily="34" charset="0"/>
              </a:rPr>
              <a:t>Style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DDAC-0C92-774B-A340-A137630C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05515"/>
            <a:ext cx="11201399" cy="4752755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Exploring the structure of a real-time, arbitrary neural artistic stylization network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2"/>
              </a:rPr>
              <a:t>https://arxiv.org/abs/1705.06830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3"/>
              </a:rPr>
              <a:t>https://github.com/tensorflow/magenta/tree/master/magenta/models/arbitrary_image_stylization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Photographic image synthesis with cascaded </a:t>
            </a:r>
            <a:r>
              <a:rPr lang="en-US" sz="1600">
                <a:latin typeface="Calibri Light" panose="020F0502020204030204" pitchFamily="34" charset="0"/>
                <a:cs typeface="Calibri Light" panose="020F0502020204030204" pitchFamily="34" charset="0"/>
              </a:rPr>
              <a:t>refinement networks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4"/>
              </a:rPr>
              <a:t>https://arxiv.org/abs/1707.09405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5"/>
              </a:rPr>
              <a:t>https://github.com/CQFIO/PhotographicImageSynthesis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A closed-form solution to photorealistic image stylization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6"/>
              </a:rPr>
              <a:t>https://arxiv.org/abs/1802.06474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Audio texture synthesis and style transfer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7"/>
              </a:rPr>
              <a:t>https://dmitryulyanov.github.io/audio-texture-synthesis-and-style-transfer/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8"/>
              </a:rPr>
              <a:t>https://github.com/DmitryUlyanov/neural-style-audio-tf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Audio style transfer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9"/>
              </a:rPr>
              <a:t>https://arxiv.org/abs/1710.11385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Time domain neural audio style transfer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10"/>
              </a:rPr>
              <a:t>https://arxiv.org/abs/1711.11160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A4B87-3740-074E-BF28-381B81776510}"/>
              </a:ext>
            </a:extLst>
          </p:cNvPr>
          <p:cNvSpPr txBox="1"/>
          <p:nvPr/>
        </p:nvSpPr>
        <p:spPr>
          <a:xfrm>
            <a:off x="5486400" y="69105"/>
            <a:ext cx="640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UT Dallas CS6301 Special Topics in Computer Science – Convolutional Neural Networks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C1F28-5070-6B4B-A7DC-174CC98C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8" y="6315740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13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8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95BD-3A30-734C-876B-287DB075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8095"/>
            <a:ext cx="10515600" cy="761926"/>
          </a:xfrm>
        </p:spPr>
        <p:txBody>
          <a:bodyPr>
            <a:normAutofit/>
          </a:bodyPr>
          <a:lstStyle/>
          <a:p>
            <a:r>
              <a:rPr lang="en-US" sz="4800" dirty="0" err="1">
                <a:latin typeface="Calibri Light" panose="020F0502020204030204" pitchFamily="34" charset="0"/>
                <a:cs typeface="Calibri Light" panose="020F0502020204030204" pitchFamily="34" charset="0"/>
              </a:rPr>
              <a:t>Variational</a:t>
            </a:r>
            <a:r>
              <a:rPr lang="en-US" sz="4800" dirty="0">
                <a:latin typeface="Calibri Light" panose="020F0502020204030204" pitchFamily="34" charset="0"/>
                <a:cs typeface="Calibri Light" panose="020F0502020204030204" pitchFamily="34" charset="0"/>
              </a:rPr>
              <a:t> Auto 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DDAC-0C92-774B-A340-A137630C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05515"/>
            <a:ext cx="11201399" cy="4752755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Auto-encoding </a:t>
            </a:r>
            <a:r>
              <a:rPr lang="en-US" sz="1600" dirty="0" err="1">
                <a:latin typeface="Calibri Light" panose="020F0502020204030204" pitchFamily="34" charset="0"/>
                <a:cs typeface="Calibri Light" panose="020F0502020204030204" pitchFamily="34" charset="0"/>
              </a:rPr>
              <a:t>variational</a:t>
            </a:r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 </a:t>
            </a:r>
            <a:r>
              <a:rPr lang="en-US" sz="1600" dirty="0" err="1">
                <a:latin typeface="Calibri Light" panose="020F0502020204030204" pitchFamily="34" charset="0"/>
                <a:cs typeface="Calibri Light" panose="020F0502020204030204" pitchFamily="34" charset="0"/>
              </a:rPr>
              <a:t>bayes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2"/>
              </a:rPr>
              <a:t>https://arxiv.org/abs/1312.6114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3"/>
              </a:rPr>
              <a:t>https://colab.research.google.com/github/tensorflow/docs/blob/master/site/en/r2/tutorials/generative/cvae.ipynb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Tutorial on </a:t>
            </a:r>
            <a:r>
              <a:rPr lang="en-US" sz="1600" dirty="0" err="1">
                <a:latin typeface="Calibri Light" panose="020F0502020204030204" pitchFamily="34" charset="0"/>
                <a:cs typeface="Calibri Light" panose="020F0502020204030204" pitchFamily="34" charset="0"/>
              </a:rPr>
              <a:t>variational</a:t>
            </a:r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 </a:t>
            </a:r>
            <a:r>
              <a:rPr lang="en-US" sz="1600" dirty="0" err="1">
                <a:latin typeface="Calibri Light" panose="020F0502020204030204" pitchFamily="34" charset="0"/>
                <a:cs typeface="Calibri Light" panose="020F0502020204030204" pitchFamily="34" charset="0"/>
              </a:rPr>
              <a:t>autoencoders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4"/>
              </a:rPr>
              <a:t>https://arxiv.org/abs/1606.05908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Towards deeper understanding of </a:t>
            </a:r>
            <a:r>
              <a:rPr lang="en-US" sz="1600" dirty="0" err="1">
                <a:latin typeface="Calibri Light" panose="020F0502020204030204" pitchFamily="34" charset="0"/>
                <a:cs typeface="Calibri Light" panose="020F0502020204030204" pitchFamily="34" charset="0"/>
              </a:rPr>
              <a:t>variational</a:t>
            </a:r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 </a:t>
            </a:r>
            <a:r>
              <a:rPr lang="en-US" sz="1600" dirty="0" err="1">
                <a:latin typeface="Calibri Light" panose="020F0502020204030204" pitchFamily="34" charset="0"/>
                <a:cs typeface="Calibri Light" panose="020F0502020204030204" pitchFamily="34" charset="0"/>
              </a:rPr>
              <a:t>autoencoding</a:t>
            </a:r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 models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5"/>
              </a:rPr>
              <a:t>https://arxiv.org/abs/1702.08658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Delta-encoder: an effective sample synthesis method for few-shot object recognition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6"/>
              </a:rPr>
              <a:t>https://arxiv.org/abs/1806.04734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Deep generative models and </a:t>
            </a:r>
            <a:r>
              <a:rPr lang="en-US" sz="1600" dirty="0" err="1">
                <a:latin typeface="Calibri Light" panose="020F0502020204030204" pitchFamily="34" charset="0"/>
                <a:cs typeface="Calibri Light" panose="020F0502020204030204" pitchFamily="34" charset="0"/>
              </a:rPr>
              <a:t>variational</a:t>
            </a:r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 auto-encoders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7"/>
              </a:rPr>
              <a:t>https://bcourses.berkeley.edu/courses/1453965/files/70020222/download?verifier=Rw55T5A2toQkPbpqSegIiToAXjUvIhGZzpdgNRu7&amp;wrap=1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A4B87-3740-074E-BF28-381B81776510}"/>
              </a:ext>
            </a:extLst>
          </p:cNvPr>
          <p:cNvSpPr txBox="1"/>
          <p:nvPr/>
        </p:nvSpPr>
        <p:spPr>
          <a:xfrm>
            <a:off x="5486400" y="69105"/>
            <a:ext cx="640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UT Dallas CS6301 Special Topics in Computer Science – Convolutional Neural Networks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C1F28-5070-6B4B-A7DC-174CC98C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8" y="6315740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14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0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95BD-3A30-734C-876B-287DB075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8095"/>
            <a:ext cx="10515600" cy="76192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 Light" panose="020F0502020204030204" pitchFamily="34" charset="0"/>
                <a:cs typeface="Calibri Light" panose="020F0502020204030204" pitchFamily="34" charset="0"/>
              </a:rPr>
              <a:t>Generative Adversarial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DDAC-0C92-774B-A340-A137630C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05515"/>
            <a:ext cx="11201399" cy="4752755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Adversarial nets papers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2"/>
              </a:rPr>
              <a:t>https://github.com/zhangqianhui/AdversarialNetsPapers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GANs awesome applications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3"/>
              </a:rPr>
              <a:t>https://github.com/nashory/gans-awesome-applications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NIPS 2016 tutorial: generative adversarial networks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4"/>
              </a:rPr>
              <a:t>https://arxiv.org/abs/1701.00160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5"/>
              </a:rPr>
              <a:t>https://media.nips.cc/Conferences/2016/Slides/6202-Slides.pdf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CVPR 2018 tutorial on GANs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6"/>
              </a:rPr>
              <a:t>https://sites.google.com/view/cvpr2018tutorialongans/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Ian </a:t>
            </a:r>
            <a:r>
              <a:rPr lang="en-US" sz="1600" dirty="0" err="1">
                <a:latin typeface="Calibri Light" panose="020F0502020204030204" pitchFamily="34" charset="0"/>
                <a:cs typeface="Calibri Light" panose="020F0502020204030204" pitchFamily="34" charset="0"/>
              </a:rPr>
              <a:t>Goodfellow</a:t>
            </a:r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 presentations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7"/>
              </a:rPr>
              <a:t>http://www.iangoodfellow.com/slides/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A4B87-3740-074E-BF28-381B81776510}"/>
              </a:ext>
            </a:extLst>
          </p:cNvPr>
          <p:cNvSpPr txBox="1"/>
          <p:nvPr/>
        </p:nvSpPr>
        <p:spPr>
          <a:xfrm>
            <a:off x="5486400" y="69105"/>
            <a:ext cx="640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UT Dallas CS6301 Special Topics in Computer Science – Convolutional Neural Networks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C1F28-5070-6B4B-A7DC-174CC98C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8" y="6315740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15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45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95BD-3A30-734C-876B-287DB075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8095"/>
            <a:ext cx="10515600" cy="76192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 Light" panose="020F0502020204030204" pitchFamily="34" charset="0"/>
                <a:cs typeface="Calibri Light" panose="020F0502020204030204" pitchFamily="34" charset="0"/>
              </a:rPr>
              <a:t>Generative Adversarial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DDAC-0C92-774B-A340-A137630C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05515"/>
            <a:ext cx="11201399" cy="4752755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Generative adversarial networks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2"/>
              </a:rPr>
              <a:t>https://arxiv.org/abs/1406.2661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Unsupervised representation learning with deep convolutional generative adversarial networks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3"/>
              </a:rPr>
              <a:t>https://arxiv.org/abs/1511.06434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4"/>
              </a:rPr>
              <a:t>https://github.com/tensorflow/tensorflow/blob/r1.11/tensorflow/contrib/eager/python/examples/generative_examples/dcgan.ipynb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Improved techniques for training GANs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5"/>
              </a:rPr>
              <a:t>https://arxiv.org/abs/1606.03498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Image-to-image translation with conditional adversarial networks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6"/>
              </a:rPr>
              <a:t>https://arxiv.org/abs/1611.07004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7"/>
              </a:rPr>
              <a:t>https://colab.research.google.com/github/tensorflow/tensorflow/blob/master/tensorflow/contrib/eager/python/examples/pix2pix/pix2pix_eager.ipynb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Unpaired image-to-image translation using cycle-consistent adversarial networks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8"/>
              </a:rPr>
              <a:t>https://arxiv.org/abs/1703.10593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9"/>
              </a:rPr>
              <a:t>https://colab.research.google.com/drive/1Enc-pKlP4Q3cimEBfcQv0B_6hUvjVL3o?sandboxMode=true#forceEdit=true&amp;offline=true&amp;sandboxMode=true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A4B87-3740-074E-BF28-381B81776510}"/>
              </a:ext>
            </a:extLst>
          </p:cNvPr>
          <p:cNvSpPr txBox="1"/>
          <p:nvPr/>
        </p:nvSpPr>
        <p:spPr>
          <a:xfrm>
            <a:off x="5486400" y="69105"/>
            <a:ext cx="640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UT Dallas CS6301 Special Topics in Computer Science – Convolutional Neural Networks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C1F28-5070-6B4B-A7DC-174CC98C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8" y="6315740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16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863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95BD-3A30-734C-876B-287DB075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8095"/>
            <a:ext cx="10515600" cy="76192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 Light" panose="020F0502020204030204" pitchFamily="34" charset="0"/>
                <a:cs typeface="Calibri Light" panose="020F0502020204030204" pitchFamily="34" charset="0"/>
              </a:rPr>
              <a:t>Generative Adversarial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DDAC-0C92-774B-A340-A137630C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05515"/>
            <a:ext cx="11201399" cy="4752755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Progressive growing of GANs for improved quality, stability, and variation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2"/>
              </a:rPr>
              <a:t>https://arxiv.org/abs/1710.10196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pPr lvl="1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  <a:hlinkClick r:id="rId3"/>
              </a:rPr>
              <a:t>https://colab.research.google.com/github/tensorflow/hub/blob/master/examples/colab/tf_hub_generative_image_module.ipynb#scrollTo=v4XGxDrCkeip</a:t>
            </a:r>
            <a:endParaRPr lang="en-US" sz="12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4"/>
              </a:rPr>
              <a:t>https://github.com/tkarras/progressive_growing_of_gans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5"/>
              </a:rPr>
              <a:t>https://www.youtube.com/watch?v=XOxxPcy5Gr4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High-resolution image synthesis and semantic manipulation with conditional GANs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6"/>
              </a:rPr>
              <a:t>https://arxiv.org/abs/1711.11585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7"/>
              </a:rPr>
              <a:t>http://www.vision.ee.ethz.ch/ntire18/talks/Ming-YuLiu_pix2pixHD_NTIRE2018talk.pdf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8"/>
              </a:rPr>
              <a:t>https://github.com/NVIDIA/pix2pixHD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Self-attention generative adversarial networks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9"/>
              </a:rPr>
              <a:t>https://arxiv.org/abs/1805.08318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Large scale GAN training for high fidelity natural image synthesis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10"/>
              </a:rPr>
              <a:t>https://arxiv.org/abs/1809.11096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pPr lvl="1"/>
            <a:r>
              <a:rPr lang="en-US" sz="1400" dirty="0">
                <a:latin typeface="Calibri Light" panose="020F0502020204030204" pitchFamily="34" charset="0"/>
                <a:cs typeface="Calibri Light" panose="020F0502020204030204" pitchFamily="34" charset="0"/>
                <a:hlinkClick r:id="rId11"/>
              </a:rPr>
              <a:t>https://colab.research.google.com/github/tensorflow/hub/blob/master/examples/colab/biggan_generation_with_tf_hub.ipynb</a:t>
            </a:r>
            <a:endParaRPr lang="en-US" sz="14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A4B87-3740-074E-BF28-381B81776510}"/>
              </a:ext>
            </a:extLst>
          </p:cNvPr>
          <p:cNvSpPr txBox="1"/>
          <p:nvPr/>
        </p:nvSpPr>
        <p:spPr>
          <a:xfrm>
            <a:off x="5486400" y="69105"/>
            <a:ext cx="640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UT Dallas CS6301 Special Topics in Computer Science – Convolutional Neural Networks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C1F28-5070-6B4B-A7DC-174CC98C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8" y="6315740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17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784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95BD-3A30-734C-876B-287DB075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8095"/>
            <a:ext cx="10515600" cy="76192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 Light" panose="020F0502020204030204" pitchFamily="34" charset="0"/>
                <a:cs typeface="Calibri Light" panose="020F0502020204030204" pitchFamily="34" charset="0"/>
              </a:rPr>
              <a:t>Generative Adversarial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DDAC-0C92-774B-A340-A137630C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05515"/>
            <a:ext cx="11201399" cy="4752755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Semantic image synthesis with spatially-adaptive normalization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2"/>
              </a:rPr>
              <a:t>https://arxiv.org/abs/1903.07291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3"/>
              </a:rPr>
              <a:t>https://github.com/NVlabs/SPADE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4"/>
              </a:rPr>
              <a:t>https://nvlabs.github.io/SPADE/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A4B87-3740-074E-BF28-381B81776510}"/>
              </a:ext>
            </a:extLst>
          </p:cNvPr>
          <p:cNvSpPr txBox="1"/>
          <p:nvPr/>
        </p:nvSpPr>
        <p:spPr>
          <a:xfrm>
            <a:off x="5486400" y="69105"/>
            <a:ext cx="640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UT Dallas CS6301 Special Topics in Computer Science – Convolutional Neural Networks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C1F28-5070-6B4B-A7DC-174CC98C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8" y="6315740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18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877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95BD-3A30-734C-876B-287DB075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8095"/>
            <a:ext cx="10515600" cy="76192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 Light" panose="020F0502020204030204" pitchFamily="34" charset="0"/>
                <a:cs typeface="Calibri Light" panose="020F0502020204030204" pitchFamily="34" charset="0"/>
              </a:rPr>
              <a:t>Predictive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DDAC-0C92-774B-A340-A137630C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05515"/>
            <a:ext cx="11201399" cy="4752755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Pixel recurrent neural networks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2"/>
              </a:rPr>
              <a:t>https://arxiv.org/abs/1601.06759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Conditional image generation with </a:t>
            </a:r>
            <a:r>
              <a:rPr lang="en-US" sz="1600" dirty="0" err="1">
                <a:latin typeface="Calibri Light" panose="020F0502020204030204" pitchFamily="34" charset="0"/>
                <a:cs typeface="Calibri Light" panose="020F0502020204030204" pitchFamily="34" charset="0"/>
              </a:rPr>
              <a:t>PixelCNN</a:t>
            </a:r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 decoders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3"/>
              </a:rPr>
              <a:t>https://arxiv.org/abs/1606.05328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1600" dirty="0" err="1">
                <a:latin typeface="Calibri Light" panose="020F0502020204030204" pitchFamily="34" charset="0"/>
                <a:cs typeface="Calibri Light" panose="020F0502020204030204" pitchFamily="34" charset="0"/>
              </a:rPr>
              <a:t>WaveNet</a:t>
            </a:r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: a generative model for raw audio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4"/>
              </a:rPr>
              <a:t>https://arxiv.org/abs/1609.03499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Image transformer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5"/>
              </a:rPr>
              <a:t>https://arxiv.org/abs/1802.05751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Glow: generative flow with invertible 1x1 convolutions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6"/>
              </a:rPr>
              <a:t>https://arxiv.org/abs/1807.03039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Generating high fidelity images with subscale pixel networks and multidimensional upscaling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7"/>
              </a:rPr>
              <a:t>https://arxiv.org/abs/1812.01608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Text generation using a RNN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8"/>
              </a:rPr>
              <a:t>https://github.com/tensorflow/tensorflow/blob/r1.11/tensorflow/contrib/eager/python/examples/generative_examples/text_generation.ipynb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A4B87-3740-074E-BF28-381B81776510}"/>
              </a:ext>
            </a:extLst>
          </p:cNvPr>
          <p:cNvSpPr txBox="1"/>
          <p:nvPr/>
        </p:nvSpPr>
        <p:spPr>
          <a:xfrm>
            <a:off x="5486400" y="69105"/>
            <a:ext cx="640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UT Dallas CS6301 Special Topics in Computer Science – Convolutional Neural Networks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C1F28-5070-6B4B-A7DC-174CC98C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8" y="6315740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19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37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95BD-3A30-734C-876B-287DB075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8095"/>
            <a:ext cx="10515600" cy="76192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 Light" panose="020F0502020204030204" pitchFamily="34" charset="0"/>
                <a:cs typeface="Calibri Light" panose="020F0502020204030204" pitchFamily="34" charset="0"/>
              </a:rPr>
              <a:t>Placeholder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DDAC-0C92-774B-A340-A137630C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05515"/>
            <a:ext cx="11201399" cy="475275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 Light" panose="020F0502020204030204" pitchFamily="34" charset="0"/>
                <a:cs typeface="Calibri Light" panose="020F0502020204030204" pitchFamily="34" charset="0"/>
              </a:rPr>
              <a:t>Minimal (~ 0) content is currently present in the body of these slides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This is a placeholder for material that may be added at a later date</a:t>
            </a:r>
          </a:p>
          <a:p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2000" dirty="0">
                <a:latin typeface="Calibri Light" panose="020F0502020204030204" pitchFamily="34" charset="0"/>
                <a:cs typeface="Calibri Light" panose="020F0502020204030204" pitchFamily="34" charset="0"/>
              </a:rPr>
              <a:t>References are provided at the end for a subset of key papers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Style transfer</a:t>
            </a:r>
          </a:p>
          <a:p>
            <a:pPr lvl="1"/>
            <a:r>
              <a:rPr lang="en-US" sz="1600" dirty="0" err="1">
                <a:latin typeface="Calibri Light" panose="020F0502020204030204" pitchFamily="34" charset="0"/>
                <a:cs typeface="Calibri Light" panose="020F0502020204030204" pitchFamily="34" charset="0"/>
              </a:rPr>
              <a:t>Variational</a:t>
            </a:r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 auto encoders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Generative adversarial networks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Predictive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A4B87-3740-074E-BF28-381B81776510}"/>
              </a:ext>
            </a:extLst>
          </p:cNvPr>
          <p:cNvSpPr txBox="1"/>
          <p:nvPr/>
        </p:nvSpPr>
        <p:spPr>
          <a:xfrm>
            <a:off x="5486400" y="69105"/>
            <a:ext cx="640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UT Dallas CS6301 Special Topics in Computer Science – Convolutional Neural Networks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C1F28-5070-6B4B-A7DC-174CC98C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8" y="6315740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2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217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95BD-3A30-734C-876B-287DB075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8095"/>
            <a:ext cx="10515600" cy="76192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 Light" panose="020F0502020204030204" pitchFamily="34" charset="0"/>
                <a:cs typeface="Calibri Light" panose="020F0502020204030204" pitchFamily="34" charset="0"/>
              </a:rPr>
              <a:t>Predictive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DDAC-0C92-774B-A340-A137630C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05515"/>
            <a:ext cx="11201399" cy="4752755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</a:rPr>
              <a:t>Neural scene representation and rendering</a:t>
            </a: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2"/>
              </a:rPr>
              <a:t>https://deepmind.com/blog/neural-scene-representation-and-rendering/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pPr lvl="1"/>
            <a:r>
              <a:rPr lang="en-US" sz="1600" dirty="0">
                <a:latin typeface="Calibri Light" panose="020F0502020204030204" pitchFamily="34" charset="0"/>
                <a:cs typeface="Calibri Light" panose="020F0502020204030204" pitchFamily="34" charset="0"/>
                <a:hlinkClick r:id="rId3"/>
              </a:rPr>
              <a:t>https://deepmind.com/documents/211/Neural_Scene_Representation_and_Rendering_preprint.pdf</a:t>
            </a:r>
            <a:endParaRPr lang="en-US" sz="16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A4B87-3740-074E-BF28-381B81776510}"/>
              </a:ext>
            </a:extLst>
          </p:cNvPr>
          <p:cNvSpPr txBox="1"/>
          <p:nvPr/>
        </p:nvSpPr>
        <p:spPr>
          <a:xfrm>
            <a:off x="5486400" y="69105"/>
            <a:ext cx="640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UT Dallas CS6301 Special Topics in Computer Science – Convolutional Neural Networks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C1F28-5070-6B4B-A7DC-174CC98C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8" y="6315740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20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71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95BD-3A30-734C-876B-287DB075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8095"/>
            <a:ext cx="10515600" cy="76192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 Light" panose="020F0502020204030204" pitchFamily="34" charset="0"/>
                <a:cs typeface="Calibri Light" panose="020F050202020403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DDAC-0C92-774B-A340-A137630C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05515"/>
            <a:ext cx="11201399" cy="475275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Motivation</a:t>
            </a:r>
          </a:p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Style transfer</a:t>
            </a:r>
          </a:p>
          <a:p>
            <a:r>
              <a:rPr lang="en-US" sz="2400" dirty="0" err="1">
                <a:latin typeface="Calibri Light" panose="020F0502020204030204" pitchFamily="34" charset="0"/>
                <a:cs typeface="Calibri Light" panose="020F0502020204030204" pitchFamily="34" charset="0"/>
              </a:rPr>
              <a:t>Variational</a:t>
            </a:r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 auto encoders</a:t>
            </a:r>
          </a:p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Generative adversarial networks</a:t>
            </a:r>
          </a:p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Predictive methods</a:t>
            </a:r>
          </a:p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References</a:t>
            </a:r>
          </a:p>
          <a:p>
            <a:endParaRPr lang="en-US" sz="24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A4B87-3740-074E-BF28-381B81776510}"/>
              </a:ext>
            </a:extLst>
          </p:cNvPr>
          <p:cNvSpPr txBox="1"/>
          <p:nvPr/>
        </p:nvSpPr>
        <p:spPr>
          <a:xfrm>
            <a:off x="5486400" y="69105"/>
            <a:ext cx="640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UT Dallas CS6301 Special Topics in Computer Science – Convolutional Neural Networks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C1F28-5070-6B4B-A7DC-174CC98C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8" y="6315740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3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11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05E6-CAF4-774D-80DF-E78EEE473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 Light" panose="020F0502020204030204" pitchFamily="34" charset="0"/>
                <a:cs typeface="Calibri Light" panose="020F0502020204030204" pitchFamily="34" charset="0"/>
              </a:rPr>
              <a:t>Motivation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EFD28-1C86-404A-B193-0EBD12FC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9" y="6313819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4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AD36C-9DDE-AB4F-B5A8-613BF9A2B1D2}"/>
              </a:ext>
            </a:extLst>
          </p:cNvPr>
          <p:cNvSpPr txBox="1"/>
          <p:nvPr/>
        </p:nvSpPr>
        <p:spPr>
          <a:xfrm>
            <a:off x="5486400" y="69105"/>
            <a:ext cx="640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UT Dallas CS6301 Special Topics in Computer Science – 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94941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95BD-3A30-734C-876B-287DB075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8095"/>
            <a:ext cx="10515600" cy="76192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 Light" panose="020F0502020204030204" pitchFamily="34" charset="0"/>
                <a:cs typeface="Calibri Light" panose="020F0502020204030204" pitchFamily="34" charset="0"/>
              </a:rPr>
              <a:t>Going The Other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DDAC-0C92-774B-A340-A137630C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05515"/>
            <a:ext cx="6860755" cy="475275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The vision, speech and language slides used supervised learning to train networks to map from data to information</a:t>
            </a:r>
          </a:p>
          <a:p>
            <a:endParaRPr lang="en-US" sz="20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The games slides used reinforcement learning to train networks to map from states to values and actions</a:t>
            </a:r>
          </a:p>
          <a:p>
            <a:endParaRPr lang="en-US" sz="2000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  <a:p>
            <a:r>
              <a:rPr lang="en-US" sz="2400" dirty="0">
                <a:latin typeface="Calibri Light" panose="020F0502020204030204" pitchFamily="34" charset="0"/>
                <a:cs typeface="Calibri Light" panose="020F0502020204030204" pitchFamily="34" charset="0"/>
              </a:rPr>
              <a:t>This lecture discusses uses ~ unsupervised learning to train networks to map from information to data</a:t>
            </a:r>
          </a:p>
          <a:p>
            <a:pPr lvl="1"/>
            <a:r>
              <a:rPr lang="en-US" sz="2000" dirty="0">
                <a:latin typeface="Calibri Light" panose="020F0502020204030204" pitchFamily="34" charset="0"/>
                <a:cs typeface="Calibri Light" panose="020F0502020204030204" pitchFamily="34" charset="0"/>
              </a:rPr>
              <a:t>Generation is like creation and creation is like art</a:t>
            </a:r>
          </a:p>
          <a:p>
            <a:pPr lvl="1"/>
            <a:r>
              <a:rPr lang="en-US" sz="2000" dirty="0">
                <a:latin typeface="Calibri Light" panose="020F0502020204030204" pitchFamily="34" charset="0"/>
                <a:cs typeface="Calibri Light" panose="020F0502020204030204" pitchFamily="34" charset="0"/>
              </a:rPr>
              <a:t>Hence the 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A4B87-3740-074E-BF28-381B81776510}"/>
              </a:ext>
            </a:extLst>
          </p:cNvPr>
          <p:cNvSpPr txBox="1"/>
          <p:nvPr/>
        </p:nvSpPr>
        <p:spPr>
          <a:xfrm>
            <a:off x="5486400" y="69105"/>
            <a:ext cx="640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UT Dallas CS6301 Special Topics in Computer Science – Convolutional Neural Networks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C1F28-5070-6B4B-A7DC-174CC98C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8" y="6315740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5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D714AC-2683-4B4C-A2E9-EDCD791A2946}"/>
              </a:ext>
            </a:extLst>
          </p:cNvPr>
          <p:cNvSpPr/>
          <p:nvPr/>
        </p:nvSpPr>
        <p:spPr>
          <a:xfrm>
            <a:off x="2277533" y="6360485"/>
            <a:ext cx="9289625" cy="28548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Calibri Light" panose="020F0502020204030204" pitchFamily="34" charset="0"/>
              </a:rPr>
              <a:t>Picture from </a:t>
            </a:r>
            <a:r>
              <a:rPr lang="en-US" sz="1200" dirty="0">
                <a:solidFill>
                  <a:schemeClr val="tx1"/>
                </a:solidFill>
                <a:latin typeface="Calibri Light" panose="020F0502020204030204" pitchFamily="34" charset="0"/>
                <a:hlinkClick r:id="rId2"/>
              </a:rPr>
              <a:t>http://archives.caltech.edu/pictures/1.10-29.jpg</a:t>
            </a:r>
            <a:endParaRPr lang="en-US" sz="1200" dirty="0">
              <a:solidFill>
                <a:schemeClr val="tx1"/>
              </a:solidFill>
              <a:latin typeface="Calibri Light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9D824-E006-F642-A1EA-2C58F62A7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8" y="1605515"/>
            <a:ext cx="4114800" cy="24640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FD66020-EDD7-B649-B844-69A7908C2508}"/>
              </a:ext>
            </a:extLst>
          </p:cNvPr>
          <p:cNvSpPr/>
          <p:nvPr/>
        </p:nvSpPr>
        <p:spPr>
          <a:xfrm>
            <a:off x="7772398" y="4525104"/>
            <a:ext cx="4114800" cy="911533"/>
          </a:xfrm>
          <a:prstGeom prst="rect">
            <a:avLst/>
          </a:prstGeom>
          <a:solidFill>
            <a:srgbClr val="FFFF66"/>
          </a:solidFill>
          <a:ln>
            <a:solidFill>
              <a:srgbClr val="FFFF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502020204030204" pitchFamily="34" charset="0"/>
              </a:rPr>
              <a:t>Richard Feynman: “What I cannot create, I do not understand.”</a:t>
            </a:r>
          </a:p>
        </p:txBody>
      </p:sp>
    </p:spTree>
    <p:extLst>
      <p:ext uri="{BB962C8B-B14F-4D97-AF65-F5344CB8AC3E}">
        <p14:creationId xmlns:p14="http://schemas.microsoft.com/office/powerpoint/2010/main" val="276145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05E6-CAF4-774D-80DF-E78EEE473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 Light" panose="020F0502020204030204" pitchFamily="34" charset="0"/>
                <a:cs typeface="Calibri Light" panose="020F0502020204030204" pitchFamily="34" charset="0"/>
              </a:rPr>
              <a:t>Style Transfer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EFD28-1C86-404A-B193-0EBD12FC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9" y="6313819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6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AD36C-9DDE-AB4F-B5A8-613BF9A2B1D2}"/>
              </a:ext>
            </a:extLst>
          </p:cNvPr>
          <p:cNvSpPr txBox="1"/>
          <p:nvPr/>
        </p:nvSpPr>
        <p:spPr>
          <a:xfrm>
            <a:off x="5486400" y="69105"/>
            <a:ext cx="640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UT Dallas CS6301 Special Topics in Computer Science – 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612581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05E6-CAF4-774D-80DF-E78EEE473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alibri Light" panose="020F0502020204030204" pitchFamily="34" charset="0"/>
                <a:cs typeface="Calibri Light" panose="020F0502020204030204" pitchFamily="34" charset="0"/>
              </a:rPr>
              <a:t>Variational</a:t>
            </a:r>
            <a:r>
              <a:rPr lang="en-US" dirty="0">
                <a:latin typeface="Calibri Light" panose="020F0502020204030204" pitchFamily="34" charset="0"/>
                <a:cs typeface="Calibri Light" panose="020F0502020204030204" pitchFamily="34" charset="0"/>
              </a:rPr>
              <a:t> Auto Encoders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EFD28-1C86-404A-B193-0EBD12FC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9" y="6313819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7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AD36C-9DDE-AB4F-B5A8-613BF9A2B1D2}"/>
              </a:ext>
            </a:extLst>
          </p:cNvPr>
          <p:cNvSpPr txBox="1"/>
          <p:nvPr/>
        </p:nvSpPr>
        <p:spPr>
          <a:xfrm>
            <a:off x="5486400" y="69105"/>
            <a:ext cx="640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UT Dallas CS6301 Special Topics in Computer Science – 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79726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05E6-CAF4-774D-80DF-E78EEE473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 Light" panose="020F0502020204030204" pitchFamily="34" charset="0"/>
                <a:cs typeface="Calibri Light" panose="020F0502020204030204" pitchFamily="34" charset="0"/>
              </a:rPr>
              <a:t>Generative Adversarial Networks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EFD28-1C86-404A-B193-0EBD12FC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9" y="6313819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8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AD36C-9DDE-AB4F-B5A8-613BF9A2B1D2}"/>
              </a:ext>
            </a:extLst>
          </p:cNvPr>
          <p:cNvSpPr txBox="1"/>
          <p:nvPr/>
        </p:nvSpPr>
        <p:spPr>
          <a:xfrm>
            <a:off x="5486400" y="69105"/>
            <a:ext cx="640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UT Dallas CS6301 Special Topics in Computer Science – 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98433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05E6-CAF4-774D-80DF-E78EEE473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 Light" panose="020F0502020204030204" pitchFamily="34" charset="0"/>
                <a:cs typeface="Calibri Light" panose="020F0502020204030204" pitchFamily="34" charset="0"/>
              </a:rPr>
              <a:t>Predictive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EFD28-1C86-404A-B193-0EBD12FC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999" y="6313819"/>
            <a:ext cx="2743200" cy="365125"/>
          </a:xfrm>
        </p:spPr>
        <p:txBody>
          <a:bodyPr/>
          <a:lstStyle/>
          <a:p>
            <a:fld id="{B7C0D8F2-DD32-9346-BE5E-4DEECA6E30E5}" type="slidenum">
              <a:rPr lang="en-US" smtClean="0">
                <a:latin typeface="Calibri Light" panose="020F0502020204030204" pitchFamily="34" charset="0"/>
                <a:cs typeface="Calibri Light" panose="020F0502020204030204" pitchFamily="34" charset="0"/>
              </a:rPr>
              <a:t>9</a:t>
            </a:fld>
            <a:endParaRPr lang="en-US" dirty="0">
              <a:latin typeface="Calibri Light" panose="020F0502020204030204" pitchFamily="34" charset="0"/>
              <a:cs typeface="Calibri Light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AD36C-9DDE-AB4F-B5A8-613BF9A2B1D2}"/>
              </a:ext>
            </a:extLst>
          </p:cNvPr>
          <p:cNvSpPr txBox="1"/>
          <p:nvPr/>
        </p:nvSpPr>
        <p:spPr>
          <a:xfrm>
            <a:off x="5486400" y="69105"/>
            <a:ext cx="640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libri Light" panose="020F0502020204030204" pitchFamily="34" charset="0"/>
                <a:cs typeface="Calibri Light" panose="020F0502020204030204" pitchFamily="34" charset="0"/>
              </a:rPr>
              <a:t>UT Dallas CS6301 Special Topics in Computer Science – 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86555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1621</Words>
  <Application>Microsoft Macintosh PowerPoint</Application>
  <PresentationFormat>Widescreen</PresentationFormat>
  <Paragraphs>187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Art</vt:lpstr>
      <vt:lpstr>Placeholder</vt:lpstr>
      <vt:lpstr>Outline</vt:lpstr>
      <vt:lpstr>Motivation</vt:lpstr>
      <vt:lpstr>Going The Other Direction</vt:lpstr>
      <vt:lpstr>Style Transfer</vt:lpstr>
      <vt:lpstr>Variational Auto Encoders</vt:lpstr>
      <vt:lpstr>Generative Adversarial Networks</vt:lpstr>
      <vt:lpstr>Predictive Methods</vt:lpstr>
      <vt:lpstr>References</vt:lpstr>
      <vt:lpstr>General</vt:lpstr>
      <vt:lpstr>Style Transfer</vt:lpstr>
      <vt:lpstr>Style Transfer</vt:lpstr>
      <vt:lpstr>Variational Auto Encoders</vt:lpstr>
      <vt:lpstr>Generative Adversarial Networks</vt:lpstr>
      <vt:lpstr>Generative Adversarial Networks</vt:lpstr>
      <vt:lpstr>Generative Adversarial Networks</vt:lpstr>
      <vt:lpstr>Generative Adversarial Networks</vt:lpstr>
      <vt:lpstr>Predictive Methods</vt:lpstr>
      <vt:lpstr>Predictive Methods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Microsoft Office User</dc:creator>
  <cp:lastModifiedBy>Microsoft Office User</cp:lastModifiedBy>
  <cp:revision>231</cp:revision>
  <cp:lastPrinted>2018-08-26T21:09:32Z</cp:lastPrinted>
  <dcterms:created xsi:type="dcterms:W3CDTF">2018-08-25T18:00:05Z</dcterms:created>
  <dcterms:modified xsi:type="dcterms:W3CDTF">2019-03-19T14:50:24Z</dcterms:modified>
</cp:coreProperties>
</file>