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8" r:id="rId3"/>
    <p:sldId id="260" r:id="rId4"/>
    <p:sldId id="257" r:id="rId5"/>
    <p:sldId id="261" r:id="rId6"/>
    <p:sldId id="367" r:id="rId7"/>
    <p:sldId id="338" r:id="rId8"/>
    <p:sldId id="342" r:id="rId9"/>
    <p:sldId id="344" r:id="rId10"/>
    <p:sldId id="345" r:id="rId11"/>
    <p:sldId id="346" r:id="rId12"/>
    <p:sldId id="365" r:id="rId13"/>
    <p:sldId id="347" r:id="rId14"/>
    <p:sldId id="368" r:id="rId15"/>
    <p:sldId id="371" r:id="rId16"/>
    <p:sldId id="348" r:id="rId17"/>
    <p:sldId id="366" r:id="rId18"/>
    <p:sldId id="349" r:id="rId19"/>
    <p:sldId id="374" r:id="rId20"/>
    <p:sldId id="369" r:id="rId21"/>
    <p:sldId id="379" r:id="rId22"/>
    <p:sldId id="378" r:id="rId23"/>
    <p:sldId id="350" r:id="rId24"/>
    <p:sldId id="334" r:id="rId25"/>
    <p:sldId id="339" r:id="rId26"/>
    <p:sldId id="351" r:id="rId27"/>
    <p:sldId id="375" r:id="rId28"/>
    <p:sldId id="352" r:id="rId29"/>
    <p:sldId id="377" r:id="rId30"/>
    <p:sldId id="335" r:id="rId31"/>
    <p:sldId id="370" r:id="rId32"/>
    <p:sldId id="340" r:id="rId33"/>
    <p:sldId id="380" r:id="rId34"/>
    <p:sldId id="353" r:id="rId35"/>
    <p:sldId id="354" r:id="rId36"/>
    <p:sldId id="357" r:id="rId37"/>
    <p:sldId id="358" r:id="rId38"/>
    <p:sldId id="355" r:id="rId39"/>
    <p:sldId id="383" r:id="rId40"/>
    <p:sldId id="356" r:id="rId41"/>
    <p:sldId id="381" r:id="rId42"/>
    <p:sldId id="382" r:id="rId43"/>
    <p:sldId id="376" r:id="rId44"/>
    <p:sldId id="336" r:id="rId45"/>
    <p:sldId id="360" r:id="rId46"/>
    <p:sldId id="337" r:id="rId47"/>
    <p:sldId id="26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D78"/>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64"/>
    <p:restoredTop sz="94780"/>
  </p:normalViewPr>
  <p:slideViewPr>
    <p:cSldViewPr snapToGrid="0" snapToObjects="1">
      <p:cViewPr varScale="1">
        <p:scale>
          <a:sx n="127" d="100"/>
          <a:sy n="127" d="100"/>
        </p:scale>
        <p:origin x="3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501446-44F3-3741-B9F4-90C86D9C5716}" type="datetimeFigureOut">
              <a:rPr lang="en-US" smtClean="0"/>
              <a:t>8/29/18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9A5855-7AB8-464B-8703-F94EEA2C8497}" type="slidenum">
              <a:rPr lang="en-US" smtClean="0"/>
              <a:t>‹#›</a:t>
            </a:fld>
            <a:endParaRPr lang="en-US"/>
          </a:p>
        </p:txBody>
      </p:sp>
    </p:spTree>
    <p:extLst>
      <p:ext uri="{BB962C8B-B14F-4D97-AF65-F5344CB8AC3E}">
        <p14:creationId xmlns:p14="http://schemas.microsoft.com/office/powerpoint/2010/main" val="732031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397A-55C7-4B4D-93D8-A0142FE71F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425424-15A2-9546-9469-C858970B0B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A66409-DF2C-2B43-B801-D8A329655CC8}"/>
              </a:ext>
            </a:extLst>
          </p:cNvPr>
          <p:cNvSpPr>
            <a:spLocks noGrp="1"/>
          </p:cNvSpPr>
          <p:nvPr>
            <p:ph type="dt" sz="half" idx="10"/>
          </p:nvPr>
        </p:nvSpPr>
        <p:spPr/>
        <p:txBody>
          <a:bodyPr/>
          <a:lstStyle/>
          <a:p>
            <a:fld id="{EDE2BE7E-8737-3142-B578-9A8E104C0181}" type="datetime1">
              <a:rPr lang="en-US" smtClean="0"/>
              <a:t>8/29/18</a:t>
            </a:fld>
            <a:endParaRPr lang="en-US"/>
          </a:p>
        </p:txBody>
      </p:sp>
      <p:sp>
        <p:nvSpPr>
          <p:cNvPr id="5" name="Footer Placeholder 4">
            <a:extLst>
              <a:ext uri="{FF2B5EF4-FFF2-40B4-BE49-F238E27FC236}">
                <a16:creationId xmlns:a16="http://schemas.microsoft.com/office/drawing/2014/main" id="{1DA59B6F-7371-D44D-86D4-C25F1A824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66801-2C0F-CE4F-B232-3097A6B30619}"/>
              </a:ext>
            </a:extLst>
          </p:cNvPr>
          <p:cNvSpPr>
            <a:spLocks noGrp="1"/>
          </p:cNvSpPr>
          <p:nvPr>
            <p:ph type="sldNum" sz="quarter" idx="12"/>
          </p:nvPr>
        </p:nvSpPr>
        <p:spPr/>
        <p:txBody>
          <a:bodyPr/>
          <a:lstStyle/>
          <a:p>
            <a:fld id="{B7C0D8F2-DD32-9346-BE5E-4DEECA6E30E5}" type="slidenum">
              <a:rPr lang="en-US" smtClean="0"/>
              <a:t>‹#›</a:t>
            </a:fld>
            <a:endParaRPr lang="en-US"/>
          </a:p>
        </p:txBody>
      </p:sp>
    </p:spTree>
    <p:extLst>
      <p:ext uri="{BB962C8B-B14F-4D97-AF65-F5344CB8AC3E}">
        <p14:creationId xmlns:p14="http://schemas.microsoft.com/office/powerpoint/2010/main" val="72253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34883-A996-B645-8D0E-41944A377E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D29426-D1F4-E04E-8630-9E57C88986E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3DA6D-5A93-864D-A66C-C2DB6AD2C063}"/>
              </a:ext>
            </a:extLst>
          </p:cNvPr>
          <p:cNvSpPr>
            <a:spLocks noGrp="1"/>
          </p:cNvSpPr>
          <p:nvPr>
            <p:ph type="dt" sz="half" idx="10"/>
          </p:nvPr>
        </p:nvSpPr>
        <p:spPr/>
        <p:txBody>
          <a:bodyPr/>
          <a:lstStyle/>
          <a:p>
            <a:fld id="{913C8B52-A16C-2046-869F-745E867AE443}" type="datetime1">
              <a:rPr lang="en-US" smtClean="0"/>
              <a:t>8/29/18</a:t>
            </a:fld>
            <a:endParaRPr lang="en-US"/>
          </a:p>
        </p:txBody>
      </p:sp>
      <p:sp>
        <p:nvSpPr>
          <p:cNvPr id="5" name="Footer Placeholder 4">
            <a:extLst>
              <a:ext uri="{FF2B5EF4-FFF2-40B4-BE49-F238E27FC236}">
                <a16:creationId xmlns:a16="http://schemas.microsoft.com/office/drawing/2014/main" id="{5ED46A9C-834C-E541-B3F8-669A85C8E4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A89B1-39FA-EB48-ABFE-A4D3B0F768BF}"/>
              </a:ext>
            </a:extLst>
          </p:cNvPr>
          <p:cNvSpPr>
            <a:spLocks noGrp="1"/>
          </p:cNvSpPr>
          <p:nvPr>
            <p:ph type="sldNum" sz="quarter" idx="12"/>
          </p:nvPr>
        </p:nvSpPr>
        <p:spPr/>
        <p:txBody>
          <a:bodyPr/>
          <a:lstStyle/>
          <a:p>
            <a:fld id="{B7C0D8F2-DD32-9346-BE5E-4DEECA6E30E5}" type="slidenum">
              <a:rPr lang="en-US" smtClean="0"/>
              <a:t>‹#›</a:t>
            </a:fld>
            <a:endParaRPr lang="en-US"/>
          </a:p>
        </p:txBody>
      </p:sp>
    </p:spTree>
    <p:extLst>
      <p:ext uri="{BB962C8B-B14F-4D97-AF65-F5344CB8AC3E}">
        <p14:creationId xmlns:p14="http://schemas.microsoft.com/office/powerpoint/2010/main" val="297293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AB9847-461C-CB4B-B5A1-B706F1A816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710755-0784-9C4E-877F-1FC08F0288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C4DB9-0399-5949-80FA-7349AED89348}"/>
              </a:ext>
            </a:extLst>
          </p:cNvPr>
          <p:cNvSpPr>
            <a:spLocks noGrp="1"/>
          </p:cNvSpPr>
          <p:nvPr>
            <p:ph type="dt" sz="half" idx="10"/>
          </p:nvPr>
        </p:nvSpPr>
        <p:spPr/>
        <p:txBody>
          <a:bodyPr/>
          <a:lstStyle/>
          <a:p>
            <a:fld id="{383A0ADB-7100-A041-BD27-9AEE8B4985F4}" type="datetime1">
              <a:rPr lang="en-US" smtClean="0"/>
              <a:t>8/29/18</a:t>
            </a:fld>
            <a:endParaRPr lang="en-US"/>
          </a:p>
        </p:txBody>
      </p:sp>
      <p:sp>
        <p:nvSpPr>
          <p:cNvPr id="5" name="Footer Placeholder 4">
            <a:extLst>
              <a:ext uri="{FF2B5EF4-FFF2-40B4-BE49-F238E27FC236}">
                <a16:creationId xmlns:a16="http://schemas.microsoft.com/office/drawing/2014/main" id="{D173E7D9-4F43-5549-8DB2-4C15BAF62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146124-C077-D94D-9DB5-A62F91EB919D}"/>
              </a:ext>
            </a:extLst>
          </p:cNvPr>
          <p:cNvSpPr>
            <a:spLocks noGrp="1"/>
          </p:cNvSpPr>
          <p:nvPr>
            <p:ph type="sldNum" sz="quarter" idx="12"/>
          </p:nvPr>
        </p:nvSpPr>
        <p:spPr/>
        <p:txBody>
          <a:bodyPr/>
          <a:lstStyle/>
          <a:p>
            <a:fld id="{B7C0D8F2-DD32-9346-BE5E-4DEECA6E30E5}" type="slidenum">
              <a:rPr lang="en-US" smtClean="0"/>
              <a:t>‹#›</a:t>
            </a:fld>
            <a:endParaRPr lang="en-US"/>
          </a:p>
        </p:txBody>
      </p:sp>
    </p:spTree>
    <p:extLst>
      <p:ext uri="{BB962C8B-B14F-4D97-AF65-F5344CB8AC3E}">
        <p14:creationId xmlns:p14="http://schemas.microsoft.com/office/powerpoint/2010/main" val="2253701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94BB3-FF9E-F942-B4ED-946BDA1A69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40040-1365-234A-B506-61F87CBA71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64AE90-6269-774F-8528-14689E58C463}"/>
              </a:ext>
            </a:extLst>
          </p:cNvPr>
          <p:cNvSpPr>
            <a:spLocks noGrp="1"/>
          </p:cNvSpPr>
          <p:nvPr>
            <p:ph type="dt" sz="half" idx="10"/>
          </p:nvPr>
        </p:nvSpPr>
        <p:spPr/>
        <p:txBody>
          <a:bodyPr/>
          <a:lstStyle/>
          <a:p>
            <a:fld id="{24C1A44F-4B39-284A-9308-9859D8AF2662}" type="datetime1">
              <a:rPr lang="en-US" smtClean="0"/>
              <a:t>8/29/18</a:t>
            </a:fld>
            <a:endParaRPr lang="en-US"/>
          </a:p>
        </p:txBody>
      </p:sp>
      <p:sp>
        <p:nvSpPr>
          <p:cNvPr id="5" name="Footer Placeholder 4">
            <a:extLst>
              <a:ext uri="{FF2B5EF4-FFF2-40B4-BE49-F238E27FC236}">
                <a16:creationId xmlns:a16="http://schemas.microsoft.com/office/drawing/2014/main" id="{4F05E715-3A62-9447-8143-E6819E8FF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9C5CF4-25D1-564B-B1EB-62B7374BBA9E}"/>
              </a:ext>
            </a:extLst>
          </p:cNvPr>
          <p:cNvSpPr>
            <a:spLocks noGrp="1"/>
          </p:cNvSpPr>
          <p:nvPr>
            <p:ph type="sldNum" sz="quarter" idx="12"/>
          </p:nvPr>
        </p:nvSpPr>
        <p:spPr/>
        <p:txBody>
          <a:bodyPr/>
          <a:lstStyle/>
          <a:p>
            <a:fld id="{B7C0D8F2-DD32-9346-BE5E-4DEECA6E30E5}" type="slidenum">
              <a:rPr lang="en-US" smtClean="0"/>
              <a:t>‹#›</a:t>
            </a:fld>
            <a:endParaRPr lang="en-US"/>
          </a:p>
        </p:txBody>
      </p:sp>
    </p:spTree>
    <p:extLst>
      <p:ext uri="{BB962C8B-B14F-4D97-AF65-F5344CB8AC3E}">
        <p14:creationId xmlns:p14="http://schemas.microsoft.com/office/powerpoint/2010/main" val="326382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B949-8E84-BC49-A058-38AA926D1D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3EDC48-2AA8-A242-9FC3-34EEC7C1A0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5C0C524-F2A6-4440-99EA-E0CA1D832328}"/>
              </a:ext>
            </a:extLst>
          </p:cNvPr>
          <p:cNvSpPr>
            <a:spLocks noGrp="1"/>
          </p:cNvSpPr>
          <p:nvPr>
            <p:ph type="dt" sz="half" idx="10"/>
          </p:nvPr>
        </p:nvSpPr>
        <p:spPr/>
        <p:txBody>
          <a:bodyPr/>
          <a:lstStyle/>
          <a:p>
            <a:fld id="{41D92949-DD5A-DF47-9EAF-6CB916A1CEBC}" type="datetime1">
              <a:rPr lang="en-US" smtClean="0"/>
              <a:t>8/29/18</a:t>
            </a:fld>
            <a:endParaRPr lang="en-US"/>
          </a:p>
        </p:txBody>
      </p:sp>
      <p:sp>
        <p:nvSpPr>
          <p:cNvPr id="5" name="Footer Placeholder 4">
            <a:extLst>
              <a:ext uri="{FF2B5EF4-FFF2-40B4-BE49-F238E27FC236}">
                <a16:creationId xmlns:a16="http://schemas.microsoft.com/office/drawing/2014/main" id="{467DAD99-8965-EE4C-879A-C75A84F94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FD7EE-E99B-2C42-8A0A-8D71C57E5719}"/>
              </a:ext>
            </a:extLst>
          </p:cNvPr>
          <p:cNvSpPr>
            <a:spLocks noGrp="1"/>
          </p:cNvSpPr>
          <p:nvPr>
            <p:ph type="sldNum" sz="quarter" idx="12"/>
          </p:nvPr>
        </p:nvSpPr>
        <p:spPr/>
        <p:txBody>
          <a:bodyPr/>
          <a:lstStyle/>
          <a:p>
            <a:fld id="{B7C0D8F2-DD32-9346-BE5E-4DEECA6E30E5}" type="slidenum">
              <a:rPr lang="en-US" smtClean="0"/>
              <a:t>‹#›</a:t>
            </a:fld>
            <a:endParaRPr lang="en-US"/>
          </a:p>
        </p:txBody>
      </p:sp>
    </p:spTree>
    <p:extLst>
      <p:ext uri="{BB962C8B-B14F-4D97-AF65-F5344CB8AC3E}">
        <p14:creationId xmlns:p14="http://schemas.microsoft.com/office/powerpoint/2010/main" val="1628791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FE75E-A080-C045-9DC0-7AD0C45172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53FE2E-092B-9547-87BC-F1A86A4AE70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AEB35F-E2EE-CC4C-B8BD-B84795F49B2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83E7E9-5831-0547-AC4B-BA759776B1AC}"/>
              </a:ext>
            </a:extLst>
          </p:cNvPr>
          <p:cNvSpPr>
            <a:spLocks noGrp="1"/>
          </p:cNvSpPr>
          <p:nvPr>
            <p:ph type="dt" sz="half" idx="10"/>
          </p:nvPr>
        </p:nvSpPr>
        <p:spPr/>
        <p:txBody>
          <a:bodyPr/>
          <a:lstStyle/>
          <a:p>
            <a:fld id="{D5046DB4-AF7F-AC45-B89A-59AD4DCEDDA2}" type="datetime1">
              <a:rPr lang="en-US" smtClean="0"/>
              <a:t>8/29/18</a:t>
            </a:fld>
            <a:endParaRPr lang="en-US"/>
          </a:p>
        </p:txBody>
      </p:sp>
      <p:sp>
        <p:nvSpPr>
          <p:cNvPr id="6" name="Footer Placeholder 5">
            <a:extLst>
              <a:ext uri="{FF2B5EF4-FFF2-40B4-BE49-F238E27FC236}">
                <a16:creationId xmlns:a16="http://schemas.microsoft.com/office/drawing/2014/main" id="{D006E2E3-7869-B941-8BA9-FB8AC79B30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8B3A70-A59D-C54B-9F3F-C3655D63B15A}"/>
              </a:ext>
            </a:extLst>
          </p:cNvPr>
          <p:cNvSpPr>
            <a:spLocks noGrp="1"/>
          </p:cNvSpPr>
          <p:nvPr>
            <p:ph type="sldNum" sz="quarter" idx="12"/>
          </p:nvPr>
        </p:nvSpPr>
        <p:spPr/>
        <p:txBody>
          <a:bodyPr/>
          <a:lstStyle/>
          <a:p>
            <a:fld id="{B7C0D8F2-DD32-9346-BE5E-4DEECA6E30E5}" type="slidenum">
              <a:rPr lang="en-US" smtClean="0"/>
              <a:t>‹#›</a:t>
            </a:fld>
            <a:endParaRPr lang="en-US"/>
          </a:p>
        </p:txBody>
      </p:sp>
    </p:spTree>
    <p:extLst>
      <p:ext uri="{BB962C8B-B14F-4D97-AF65-F5344CB8AC3E}">
        <p14:creationId xmlns:p14="http://schemas.microsoft.com/office/powerpoint/2010/main" val="1804037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4B83D-669D-3C48-9E2F-9E97FF6B8F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83CD6A-C5C5-3949-893F-8BFE27473F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7400202-64A6-AB43-B27D-A8309AD9150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FEF12A-3B4D-6A42-9295-CDAE6F40EE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1668B5C-0301-0C47-998D-96BB082831F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F67DB1-E73A-5345-81E2-5476480C7AF3}"/>
              </a:ext>
            </a:extLst>
          </p:cNvPr>
          <p:cNvSpPr>
            <a:spLocks noGrp="1"/>
          </p:cNvSpPr>
          <p:nvPr>
            <p:ph type="dt" sz="half" idx="10"/>
          </p:nvPr>
        </p:nvSpPr>
        <p:spPr/>
        <p:txBody>
          <a:bodyPr/>
          <a:lstStyle/>
          <a:p>
            <a:fld id="{405C5ABB-B49A-2E43-8DBA-D3C858367E4B}" type="datetime1">
              <a:rPr lang="en-US" smtClean="0"/>
              <a:t>8/29/18</a:t>
            </a:fld>
            <a:endParaRPr lang="en-US"/>
          </a:p>
        </p:txBody>
      </p:sp>
      <p:sp>
        <p:nvSpPr>
          <p:cNvPr id="8" name="Footer Placeholder 7">
            <a:extLst>
              <a:ext uri="{FF2B5EF4-FFF2-40B4-BE49-F238E27FC236}">
                <a16:creationId xmlns:a16="http://schemas.microsoft.com/office/drawing/2014/main" id="{023EA11F-063E-0E41-B587-535E8EAC09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1E6E7E-7D77-1F4F-8A6D-CCA51CC8CBED}"/>
              </a:ext>
            </a:extLst>
          </p:cNvPr>
          <p:cNvSpPr>
            <a:spLocks noGrp="1"/>
          </p:cNvSpPr>
          <p:nvPr>
            <p:ph type="sldNum" sz="quarter" idx="12"/>
          </p:nvPr>
        </p:nvSpPr>
        <p:spPr/>
        <p:txBody>
          <a:bodyPr/>
          <a:lstStyle/>
          <a:p>
            <a:fld id="{B7C0D8F2-DD32-9346-BE5E-4DEECA6E30E5}" type="slidenum">
              <a:rPr lang="en-US" smtClean="0"/>
              <a:t>‹#›</a:t>
            </a:fld>
            <a:endParaRPr lang="en-US"/>
          </a:p>
        </p:txBody>
      </p:sp>
    </p:spTree>
    <p:extLst>
      <p:ext uri="{BB962C8B-B14F-4D97-AF65-F5344CB8AC3E}">
        <p14:creationId xmlns:p14="http://schemas.microsoft.com/office/powerpoint/2010/main" val="3225869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2F3F-73A9-FC45-A5F3-3853C45086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7E56E9-05FF-4C4B-9F6B-50D924796538}"/>
              </a:ext>
            </a:extLst>
          </p:cNvPr>
          <p:cNvSpPr>
            <a:spLocks noGrp="1"/>
          </p:cNvSpPr>
          <p:nvPr>
            <p:ph type="dt" sz="half" idx="10"/>
          </p:nvPr>
        </p:nvSpPr>
        <p:spPr/>
        <p:txBody>
          <a:bodyPr/>
          <a:lstStyle/>
          <a:p>
            <a:fld id="{0F7C2FCC-C22D-624D-B5B7-18C52B64BB37}" type="datetime1">
              <a:rPr lang="en-US" smtClean="0"/>
              <a:t>8/29/18</a:t>
            </a:fld>
            <a:endParaRPr lang="en-US"/>
          </a:p>
        </p:txBody>
      </p:sp>
      <p:sp>
        <p:nvSpPr>
          <p:cNvPr id="4" name="Footer Placeholder 3">
            <a:extLst>
              <a:ext uri="{FF2B5EF4-FFF2-40B4-BE49-F238E27FC236}">
                <a16:creationId xmlns:a16="http://schemas.microsoft.com/office/drawing/2014/main" id="{08ACE734-87FC-BA43-A66D-4547D700E0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04A9B6-5476-C341-9FCA-92845D229749}"/>
              </a:ext>
            </a:extLst>
          </p:cNvPr>
          <p:cNvSpPr>
            <a:spLocks noGrp="1"/>
          </p:cNvSpPr>
          <p:nvPr>
            <p:ph type="sldNum" sz="quarter" idx="12"/>
          </p:nvPr>
        </p:nvSpPr>
        <p:spPr/>
        <p:txBody>
          <a:bodyPr/>
          <a:lstStyle/>
          <a:p>
            <a:fld id="{B7C0D8F2-DD32-9346-BE5E-4DEECA6E30E5}" type="slidenum">
              <a:rPr lang="en-US" smtClean="0"/>
              <a:t>‹#›</a:t>
            </a:fld>
            <a:endParaRPr lang="en-US"/>
          </a:p>
        </p:txBody>
      </p:sp>
    </p:spTree>
    <p:extLst>
      <p:ext uri="{BB962C8B-B14F-4D97-AF65-F5344CB8AC3E}">
        <p14:creationId xmlns:p14="http://schemas.microsoft.com/office/powerpoint/2010/main" val="1280269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3D2098-7972-5C48-A3BB-855D69E99CE2}"/>
              </a:ext>
            </a:extLst>
          </p:cNvPr>
          <p:cNvSpPr>
            <a:spLocks noGrp="1"/>
          </p:cNvSpPr>
          <p:nvPr>
            <p:ph type="dt" sz="half" idx="10"/>
          </p:nvPr>
        </p:nvSpPr>
        <p:spPr/>
        <p:txBody>
          <a:bodyPr/>
          <a:lstStyle/>
          <a:p>
            <a:fld id="{D3BA2882-6147-F445-A33D-31F6A4A9CB25}" type="datetime1">
              <a:rPr lang="en-US" smtClean="0"/>
              <a:t>8/29/18</a:t>
            </a:fld>
            <a:endParaRPr lang="en-US"/>
          </a:p>
        </p:txBody>
      </p:sp>
      <p:sp>
        <p:nvSpPr>
          <p:cNvPr id="3" name="Footer Placeholder 2">
            <a:extLst>
              <a:ext uri="{FF2B5EF4-FFF2-40B4-BE49-F238E27FC236}">
                <a16:creationId xmlns:a16="http://schemas.microsoft.com/office/drawing/2014/main" id="{923ECAB2-0B3E-034D-B1EB-12CD26267A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E25143-37A4-A94E-A5C9-7F50549B4A7E}"/>
              </a:ext>
            </a:extLst>
          </p:cNvPr>
          <p:cNvSpPr>
            <a:spLocks noGrp="1"/>
          </p:cNvSpPr>
          <p:nvPr>
            <p:ph type="sldNum" sz="quarter" idx="12"/>
          </p:nvPr>
        </p:nvSpPr>
        <p:spPr/>
        <p:txBody>
          <a:bodyPr/>
          <a:lstStyle/>
          <a:p>
            <a:fld id="{B7C0D8F2-DD32-9346-BE5E-4DEECA6E30E5}" type="slidenum">
              <a:rPr lang="en-US" smtClean="0"/>
              <a:t>‹#›</a:t>
            </a:fld>
            <a:endParaRPr lang="en-US"/>
          </a:p>
        </p:txBody>
      </p:sp>
    </p:spTree>
    <p:extLst>
      <p:ext uri="{BB962C8B-B14F-4D97-AF65-F5344CB8AC3E}">
        <p14:creationId xmlns:p14="http://schemas.microsoft.com/office/powerpoint/2010/main" val="3720082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AFEF-3B55-8E49-8CF1-5B9CCBB1E3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EE8BAF-35CB-FA40-8E2D-1950271F8A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8E9F2D-98A0-954C-9965-C150244F7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132E3F-39ED-894A-8E48-A5C9E70F25B6}"/>
              </a:ext>
            </a:extLst>
          </p:cNvPr>
          <p:cNvSpPr>
            <a:spLocks noGrp="1"/>
          </p:cNvSpPr>
          <p:nvPr>
            <p:ph type="dt" sz="half" idx="10"/>
          </p:nvPr>
        </p:nvSpPr>
        <p:spPr/>
        <p:txBody>
          <a:bodyPr/>
          <a:lstStyle/>
          <a:p>
            <a:fld id="{AE4133B8-E2ED-A546-9C19-2D883B5AAEEA}" type="datetime1">
              <a:rPr lang="en-US" smtClean="0"/>
              <a:t>8/29/18</a:t>
            </a:fld>
            <a:endParaRPr lang="en-US"/>
          </a:p>
        </p:txBody>
      </p:sp>
      <p:sp>
        <p:nvSpPr>
          <p:cNvPr id="6" name="Footer Placeholder 5">
            <a:extLst>
              <a:ext uri="{FF2B5EF4-FFF2-40B4-BE49-F238E27FC236}">
                <a16:creationId xmlns:a16="http://schemas.microsoft.com/office/drawing/2014/main" id="{6DB208D4-BECB-BD49-94B2-67AA15B50B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834E2-6E05-274E-A380-856DF701F9B4}"/>
              </a:ext>
            </a:extLst>
          </p:cNvPr>
          <p:cNvSpPr>
            <a:spLocks noGrp="1"/>
          </p:cNvSpPr>
          <p:nvPr>
            <p:ph type="sldNum" sz="quarter" idx="12"/>
          </p:nvPr>
        </p:nvSpPr>
        <p:spPr/>
        <p:txBody>
          <a:bodyPr/>
          <a:lstStyle/>
          <a:p>
            <a:fld id="{B7C0D8F2-DD32-9346-BE5E-4DEECA6E30E5}" type="slidenum">
              <a:rPr lang="en-US" smtClean="0"/>
              <a:t>‹#›</a:t>
            </a:fld>
            <a:endParaRPr lang="en-US"/>
          </a:p>
        </p:txBody>
      </p:sp>
    </p:spTree>
    <p:extLst>
      <p:ext uri="{BB962C8B-B14F-4D97-AF65-F5344CB8AC3E}">
        <p14:creationId xmlns:p14="http://schemas.microsoft.com/office/powerpoint/2010/main" val="1484532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09677-0BAE-184B-B19E-8EFC80994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C24B04-52B4-8F43-9CAF-39B0273A1B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8BEB75-AA7A-D24D-AB56-F92B9850B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12244E-D7EF-7F49-A3FC-87461A972C90}"/>
              </a:ext>
            </a:extLst>
          </p:cNvPr>
          <p:cNvSpPr>
            <a:spLocks noGrp="1"/>
          </p:cNvSpPr>
          <p:nvPr>
            <p:ph type="dt" sz="half" idx="10"/>
          </p:nvPr>
        </p:nvSpPr>
        <p:spPr/>
        <p:txBody>
          <a:bodyPr/>
          <a:lstStyle/>
          <a:p>
            <a:fld id="{D7E9A854-EF0E-D24D-B2B0-BF86CF4F8BAA}" type="datetime1">
              <a:rPr lang="en-US" smtClean="0"/>
              <a:t>8/29/18</a:t>
            </a:fld>
            <a:endParaRPr lang="en-US"/>
          </a:p>
        </p:txBody>
      </p:sp>
      <p:sp>
        <p:nvSpPr>
          <p:cNvPr id="6" name="Footer Placeholder 5">
            <a:extLst>
              <a:ext uri="{FF2B5EF4-FFF2-40B4-BE49-F238E27FC236}">
                <a16:creationId xmlns:a16="http://schemas.microsoft.com/office/drawing/2014/main" id="{0AFB25AE-061F-C348-97D1-22496FA151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D9254F-1043-F340-946D-428EE3EBDEA6}"/>
              </a:ext>
            </a:extLst>
          </p:cNvPr>
          <p:cNvSpPr>
            <a:spLocks noGrp="1"/>
          </p:cNvSpPr>
          <p:nvPr>
            <p:ph type="sldNum" sz="quarter" idx="12"/>
          </p:nvPr>
        </p:nvSpPr>
        <p:spPr/>
        <p:txBody>
          <a:bodyPr/>
          <a:lstStyle/>
          <a:p>
            <a:fld id="{B7C0D8F2-DD32-9346-BE5E-4DEECA6E30E5}" type="slidenum">
              <a:rPr lang="en-US" smtClean="0"/>
              <a:t>‹#›</a:t>
            </a:fld>
            <a:endParaRPr lang="en-US"/>
          </a:p>
        </p:txBody>
      </p:sp>
    </p:spTree>
    <p:extLst>
      <p:ext uri="{BB962C8B-B14F-4D97-AF65-F5344CB8AC3E}">
        <p14:creationId xmlns:p14="http://schemas.microsoft.com/office/powerpoint/2010/main" val="293658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A96FC1-7DC8-E841-85A2-A9E7864695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3E040E-907F-984A-AB6E-7E9339E189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EADB5F-E781-1741-9605-2388934F85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8D06D-DEEE-F046-B638-3D444C1085D2}" type="datetime1">
              <a:rPr lang="en-US" smtClean="0"/>
              <a:t>8/29/18</a:t>
            </a:fld>
            <a:endParaRPr lang="en-US"/>
          </a:p>
        </p:txBody>
      </p:sp>
      <p:sp>
        <p:nvSpPr>
          <p:cNvPr id="5" name="Footer Placeholder 4">
            <a:extLst>
              <a:ext uri="{FF2B5EF4-FFF2-40B4-BE49-F238E27FC236}">
                <a16:creationId xmlns:a16="http://schemas.microsoft.com/office/drawing/2014/main" id="{ECD7605D-861B-B043-BBDC-F4A33F1BFF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92039E-B7BB-9548-A252-CA679BBF27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0D8F2-DD32-9346-BE5E-4DEECA6E30E5}" type="slidenum">
              <a:rPr lang="en-US" smtClean="0"/>
              <a:t>‹#›</a:t>
            </a:fld>
            <a:endParaRPr lang="en-US"/>
          </a:p>
        </p:txBody>
      </p:sp>
    </p:spTree>
    <p:extLst>
      <p:ext uri="{BB962C8B-B14F-4D97-AF65-F5344CB8AC3E}">
        <p14:creationId xmlns:p14="http://schemas.microsoft.com/office/powerpoint/2010/main" val="2999252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xr180074@utdalla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nul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nul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nul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nul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nul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nul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mathonline.wikidot.com/calculus" TargetMode="External"/><Relationship Id="rId2" Type="http://schemas.openxmlformats.org/officeDocument/2006/relationships/hyperlink" Target="https://github.com/arthurredfern/UT-Dallas-CS-6301-CNNs/blob/master/References/ConvolutionalNeuralNetworks.pdf" TargetMode="External"/><Relationship Id="rId1" Type="http://schemas.openxmlformats.org/officeDocument/2006/relationships/slideLayout" Target="../slideLayouts/slideLayout2.xml"/><Relationship Id="rId5" Type="http://schemas.openxmlformats.org/officeDocument/2006/relationships/hyperlink" Target="https://arxiv.org/abs/1502.05767" TargetMode="External"/><Relationship Id="rId4" Type="http://schemas.openxmlformats.org/officeDocument/2006/relationships/hyperlink" Target="https://web.stanford.edu/~boyd/cvxbook/bv_cvxbook.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05E6-CAF4-774D-80DF-E78EEE473247}"/>
              </a:ext>
            </a:extLst>
          </p:cNvPr>
          <p:cNvSpPr>
            <a:spLocks noGrp="1"/>
          </p:cNvSpPr>
          <p:nvPr>
            <p:ph type="ctrTitle"/>
          </p:nvPr>
        </p:nvSpPr>
        <p:spPr/>
        <p:txBody>
          <a:bodyPr/>
          <a:lstStyle/>
          <a:p>
            <a:r>
              <a:rPr lang="en-US" dirty="0">
                <a:latin typeface="Calibri" panose="020F0502020204030204" pitchFamily="34" charset="0"/>
                <a:cs typeface="Calibri" panose="020F0502020204030204" pitchFamily="34" charset="0"/>
              </a:rPr>
              <a:t>Calculus</a:t>
            </a:r>
          </a:p>
        </p:txBody>
      </p:sp>
      <p:sp>
        <p:nvSpPr>
          <p:cNvPr id="3" name="Subtitle 2">
            <a:extLst>
              <a:ext uri="{FF2B5EF4-FFF2-40B4-BE49-F238E27FC236}">
                <a16:creationId xmlns:a16="http://schemas.microsoft.com/office/drawing/2014/main" id="{323BB062-1F4E-564D-8748-15ED7C0C9D4C}"/>
              </a:ext>
            </a:extLst>
          </p:cNvPr>
          <p:cNvSpPr>
            <a:spLocks noGrp="1"/>
          </p:cNvSpPr>
          <p:nvPr>
            <p:ph type="subTitle" idx="1"/>
          </p:nvPr>
        </p:nvSpPr>
        <p:spPr/>
        <p:txBody>
          <a:bodyPr/>
          <a:lstStyle/>
          <a:p>
            <a:r>
              <a:rPr lang="en-US" dirty="0">
                <a:latin typeface="Calibri" panose="020F0502020204030204" pitchFamily="34" charset="0"/>
                <a:cs typeface="Calibri" panose="020F0502020204030204" pitchFamily="34" charset="0"/>
              </a:rPr>
              <a:t>Arthur J. Redfern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hlinkClick r:id="rId2"/>
              </a:rPr>
              <a:t>axr180074@utdallas.edu</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Aug 29, 2018</a:t>
            </a:r>
          </a:p>
        </p:txBody>
      </p:sp>
      <p:sp>
        <p:nvSpPr>
          <p:cNvPr id="5" name="Slide Number Placeholder 4">
            <a:extLst>
              <a:ext uri="{FF2B5EF4-FFF2-40B4-BE49-F238E27FC236}">
                <a16:creationId xmlns:a16="http://schemas.microsoft.com/office/drawing/2014/main" id="{E9BEFD28-1C86-404A-B193-0EBD12FCCD0B}"/>
              </a:ext>
            </a:extLst>
          </p:cNvPr>
          <p:cNvSpPr>
            <a:spLocks noGrp="1"/>
          </p:cNvSpPr>
          <p:nvPr>
            <p:ph type="sldNum" sz="quarter" idx="12"/>
          </p:nvPr>
        </p:nvSpPr>
        <p:spPr>
          <a:xfrm>
            <a:off x="9143999" y="6313819"/>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1</a:t>
            </a:fld>
            <a:endParaRPr 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49AD36C-9DDE-AB4F-B5A8-613BF9A2B1D2}"/>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Tree>
    <p:extLst>
      <p:ext uri="{BB962C8B-B14F-4D97-AF65-F5344CB8AC3E}">
        <p14:creationId xmlns:p14="http://schemas.microsoft.com/office/powerpoint/2010/main" val="2822020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Scalar Functions Of A Single Variable</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Product rule</a:t>
            </a:r>
          </a:p>
          <a:p>
            <a:pPr lvl="1"/>
            <a:r>
              <a:rPr lang="en-US" dirty="0"/>
              <a:t>h(x)	= f(x) g(x)</a:t>
            </a:r>
          </a:p>
          <a:p>
            <a:pPr lvl="1"/>
            <a:r>
              <a:rPr lang="en-US" dirty="0"/>
              <a:t>dh/dx	= (</a:t>
            </a:r>
            <a:r>
              <a:rPr lang="en-US" dirty="0" err="1"/>
              <a:t>df</a:t>
            </a:r>
            <a:r>
              <a:rPr lang="en-US" dirty="0"/>
              <a:t>/dx) g(x) + f(x) (dg/dx)</a:t>
            </a:r>
          </a:p>
          <a:p>
            <a:r>
              <a:rPr lang="en-US" dirty="0"/>
              <a:t>Quotient rule</a:t>
            </a:r>
          </a:p>
          <a:p>
            <a:pPr lvl="1"/>
            <a:r>
              <a:rPr lang="en-US" dirty="0"/>
              <a:t>h(x)	= f(x) / g(x)</a:t>
            </a:r>
          </a:p>
          <a:p>
            <a:pPr lvl="1"/>
            <a:r>
              <a:rPr lang="en-US" dirty="0"/>
              <a:t>dh/dx	= ((</a:t>
            </a:r>
            <a:r>
              <a:rPr lang="en-US" dirty="0" err="1"/>
              <a:t>df</a:t>
            </a:r>
            <a:r>
              <a:rPr lang="en-US" dirty="0"/>
              <a:t>/dx) g(x) – f(x) (dg/dx)) / g</a:t>
            </a:r>
            <a:r>
              <a:rPr lang="en-US" baseline="30000" dirty="0"/>
              <a:t>2</a:t>
            </a:r>
            <a:r>
              <a:rPr lang="en-US" dirty="0"/>
              <a:t>(x)		general case</a:t>
            </a:r>
            <a:br>
              <a:rPr lang="en-US" dirty="0"/>
            </a:br>
            <a:r>
              <a:rPr lang="en-US" dirty="0"/>
              <a:t>		= – (dg/dx) / g</a:t>
            </a:r>
            <a:r>
              <a:rPr lang="en-US" baseline="30000" dirty="0"/>
              <a:t>2</a:t>
            </a:r>
            <a:r>
              <a:rPr lang="en-US" dirty="0"/>
              <a:t>(x) 				f(x) = 1 case</a:t>
            </a:r>
          </a:p>
          <a:p>
            <a:r>
              <a:rPr lang="en-US" dirty="0"/>
              <a:t>Chain rule</a:t>
            </a:r>
          </a:p>
          <a:p>
            <a:pPr lvl="1"/>
            <a:r>
              <a:rPr lang="en-US" dirty="0"/>
              <a:t>h(x)	= f(g(x)) and define u = g(x)</a:t>
            </a:r>
          </a:p>
          <a:p>
            <a:pPr lvl="1"/>
            <a:r>
              <a:rPr lang="en-US" dirty="0"/>
              <a:t>dh/dx	= (</a:t>
            </a:r>
            <a:r>
              <a:rPr lang="en-US" dirty="0" err="1"/>
              <a:t>df</a:t>
            </a:r>
            <a:r>
              <a:rPr lang="en-US" dirty="0"/>
              <a:t>/du) (du/dx)</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10</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0125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Scalar Functions Of Multiple Variables</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Scalar function of multiple variables:  y = f(</a:t>
            </a:r>
            <a:r>
              <a:rPr lang="en-US" b="1" dirty="0"/>
              <a:t>x</a:t>
            </a:r>
            <a:r>
              <a:rPr lang="en-US" dirty="0"/>
              <a:t>)</a:t>
            </a:r>
          </a:p>
          <a:p>
            <a:pPr lvl="1"/>
            <a:r>
              <a:rPr lang="en-US" dirty="0"/>
              <a:t>f: R</a:t>
            </a:r>
            <a:r>
              <a:rPr lang="en-US" baseline="30000" dirty="0"/>
              <a:t>K</a:t>
            </a:r>
            <a:r>
              <a:rPr lang="en-US" dirty="0"/>
              <a:t> → R</a:t>
            </a:r>
          </a:p>
          <a:p>
            <a:pPr lvl="1"/>
            <a:r>
              <a:rPr lang="en-US" b="1" dirty="0"/>
              <a:t>x</a:t>
            </a:r>
            <a:r>
              <a:rPr lang="en-US" dirty="0"/>
              <a:t> = [x</a:t>
            </a:r>
            <a:r>
              <a:rPr lang="en-US" baseline="-25000" dirty="0"/>
              <a:t>0</a:t>
            </a:r>
            <a:r>
              <a:rPr lang="en-US" dirty="0"/>
              <a:t> x</a:t>
            </a:r>
            <a:r>
              <a:rPr lang="en-US" baseline="-25000" dirty="0"/>
              <a:t>1</a:t>
            </a:r>
            <a:r>
              <a:rPr lang="en-US" dirty="0"/>
              <a:t> ... x</a:t>
            </a:r>
            <a:r>
              <a:rPr lang="en-US" baseline="-25000" dirty="0"/>
              <a:t>K-1</a:t>
            </a:r>
            <a:r>
              <a:rPr lang="en-US" dirty="0"/>
              <a:t>]</a:t>
            </a:r>
            <a:r>
              <a:rPr lang="en-US" baseline="30000" dirty="0"/>
              <a:t>T</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11</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9526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Scalar Functions Of Multiple Variables</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Partial derivative</a:t>
            </a:r>
          </a:p>
          <a:p>
            <a:pPr lvl="1"/>
            <a:r>
              <a:rPr lang="en-US" dirty="0"/>
              <a:t>Let </a:t>
            </a:r>
            <a:r>
              <a:rPr lang="en-US" b="1" dirty="0" err="1"/>
              <a:t>e</a:t>
            </a:r>
            <a:r>
              <a:rPr lang="en-US" baseline="-25000" dirty="0" err="1"/>
              <a:t>k</a:t>
            </a:r>
            <a:r>
              <a:rPr lang="en-US" dirty="0"/>
              <a:t> be coordinate direction k</a:t>
            </a:r>
          </a:p>
          <a:p>
            <a:pPr lvl="1"/>
            <a:r>
              <a:rPr lang="en-US" dirty="0"/>
              <a:t>∂f/∂</a:t>
            </a:r>
            <a:r>
              <a:rPr lang="en-US" dirty="0" err="1"/>
              <a:t>x</a:t>
            </a:r>
            <a:r>
              <a:rPr lang="en-US" baseline="-25000" dirty="0" err="1"/>
              <a:t>k</a:t>
            </a:r>
            <a:r>
              <a:rPr lang="en-US" dirty="0"/>
              <a:t> = </a:t>
            </a:r>
            <a:r>
              <a:rPr lang="en-US" dirty="0" err="1"/>
              <a:t>lim</a:t>
            </a:r>
            <a:r>
              <a:rPr lang="en-US" baseline="-25000" dirty="0"/>
              <a:t>∆→0</a:t>
            </a:r>
            <a:r>
              <a:rPr lang="en-US" dirty="0"/>
              <a:t> (f(</a:t>
            </a:r>
            <a:r>
              <a:rPr lang="en-US" b="1" dirty="0"/>
              <a:t>x</a:t>
            </a:r>
            <a:r>
              <a:rPr lang="en-US" dirty="0"/>
              <a:t> + ∆</a:t>
            </a:r>
            <a:r>
              <a:rPr lang="en-US" b="1" dirty="0" err="1"/>
              <a:t>e</a:t>
            </a:r>
            <a:r>
              <a:rPr lang="en-US" baseline="-25000" dirty="0" err="1"/>
              <a:t>k</a:t>
            </a:r>
            <a:r>
              <a:rPr lang="en-US" dirty="0"/>
              <a:t>) – f(</a:t>
            </a:r>
            <a:r>
              <a:rPr lang="en-US" b="1" dirty="0"/>
              <a:t>x</a:t>
            </a:r>
            <a:r>
              <a:rPr lang="en-US" dirty="0"/>
              <a:t>)) / ∆</a:t>
            </a:r>
          </a:p>
          <a:p>
            <a:pPr lvl="1"/>
            <a:endParaRPr lang="en-US" dirty="0"/>
          </a:p>
          <a:p>
            <a:r>
              <a:rPr lang="en-US" dirty="0"/>
              <a:t>Interpretation</a:t>
            </a:r>
          </a:p>
          <a:p>
            <a:pPr lvl="1"/>
            <a:r>
              <a:rPr lang="en-US" dirty="0"/>
              <a:t>View all variables </a:t>
            </a:r>
            <a:r>
              <a:rPr lang="en-US" dirty="0" err="1"/>
              <a:t>x</a:t>
            </a:r>
            <a:r>
              <a:rPr lang="en-US" baseline="-25000" dirty="0" err="1"/>
              <a:t>n</a:t>
            </a:r>
            <a:r>
              <a:rPr lang="en-US" dirty="0"/>
              <a:t> where n ≠ k as constants</a:t>
            </a:r>
          </a:p>
          <a:p>
            <a:pPr lvl="1"/>
            <a:r>
              <a:rPr lang="en-US" dirty="0"/>
              <a:t>Take derivative of f at </a:t>
            </a:r>
            <a:r>
              <a:rPr lang="en-US" b="1" dirty="0"/>
              <a:t>x</a:t>
            </a:r>
            <a:r>
              <a:rPr lang="en-US" dirty="0"/>
              <a:t> with respect to </a:t>
            </a:r>
            <a:r>
              <a:rPr lang="en-US" dirty="0" err="1"/>
              <a:t>x</a:t>
            </a:r>
            <a:r>
              <a:rPr lang="en-US" baseline="-25000" dirty="0" err="1"/>
              <a:t>k</a:t>
            </a:r>
            <a:endParaRPr lang="en-US" baseline="-25000" dirty="0"/>
          </a:p>
          <a:p>
            <a:pPr lvl="1"/>
            <a:r>
              <a:rPr lang="en-US" dirty="0"/>
              <a:t>Result is slope of the function f at point </a:t>
            </a:r>
            <a:r>
              <a:rPr lang="en-US" b="1" dirty="0"/>
              <a:t>x</a:t>
            </a:r>
            <a:r>
              <a:rPr lang="en-US" dirty="0"/>
              <a:t> in coordinate direction </a:t>
            </a:r>
            <a:r>
              <a:rPr lang="en-US" b="1" dirty="0" err="1"/>
              <a:t>e</a:t>
            </a:r>
            <a:r>
              <a:rPr lang="en-US" baseline="-25000" dirty="0" err="1"/>
              <a:t>k</a:t>
            </a:r>
            <a:endParaRPr lang="en-US" dirty="0"/>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12</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5696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Scalar Functions Of Multiple Variables</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Gradient</a:t>
            </a:r>
          </a:p>
          <a:p>
            <a:pPr lvl="1"/>
            <a:r>
              <a:rPr lang="en-US" dirty="0"/>
              <a:t>K x 1 vector of partial derivatives with respect to each variable</a:t>
            </a:r>
          </a:p>
          <a:p>
            <a:pPr lvl="1"/>
            <a:r>
              <a:rPr lang="en-US" dirty="0"/>
              <a:t>∇f(</a:t>
            </a:r>
            <a:r>
              <a:rPr lang="en-US" b="1" dirty="0"/>
              <a:t>x</a:t>
            </a:r>
            <a:r>
              <a:rPr lang="en-US" dirty="0"/>
              <a:t>) = [(∂f/∂x</a:t>
            </a:r>
            <a:r>
              <a:rPr lang="en-US" baseline="-25000" dirty="0"/>
              <a:t>0</a:t>
            </a:r>
            <a:r>
              <a:rPr lang="en-US" dirty="0"/>
              <a:t>) (∂f/∂x</a:t>
            </a:r>
            <a:r>
              <a:rPr lang="en-US" baseline="-25000" dirty="0"/>
              <a:t>1</a:t>
            </a:r>
            <a:r>
              <a:rPr lang="en-US" dirty="0"/>
              <a:t>) ... (∂f/∂x</a:t>
            </a:r>
            <a:r>
              <a:rPr lang="en-US" baseline="-25000" dirty="0"/>
              <a:t>K-1</a:t>
            </a:r>
            <a:r>
              <a:rPr lang="en-US" dirty="0"/>
              <a:t>)]</a:t>
            </a:r>
            <a:r>
              <a:rPr lang="en-US" baseline="30000" dirty="0"/>
              <a:t>T</a:t>
            </a:r>
          </a:p>
          <a:p>
            <a:endParaRPr lang="en-US" sz="2000" dirty="0"/>
          </a:p>
          <a:p>
            <a:r>
              <a:rPr lang="en-US" dirty="0"/>
              <a:t>Interpretation</a:t>
            </a:r>
          </a:p>
          <a:p>
            <a:pPr lvl="1"/>
            <a:r>
              <a:rPr lang="en-US" dirty="0"/>
              <a:t>Same shape and dimension as </a:t>
            </a:r>
            <a:r>
              <a:rPr lang="en-US" b="1" dirty="0"/>
              <a:t>x</a:t>
            </a:r>
            <a:r>
              <a:rPr lang="en-US" dirty="0"/>
              <a:t> (note this is choosing denominator layout)</a:t>
            </a:r>
          </a:p>
          <a:p>
            <a:pPr lvl="1"/>
            <a:r>
              <a:rPr lang="en-US" dirty="0"/>
              <a:t>Points in direction of maximum change of f at </a:t>
            </a:r>
            <a:r>
              <a:rPr lang="en-US" b="1" dirty="0"/>
              <a:t>x</a:t>
            </a:r>
          </a:p>
          <a:p>
            <a:pPr lvl="1"/>
            <a:r>
              <a:rPr lang="en-US" dirty="0"/>
              <a:t>When doing iterative error minimization we’re typically going to figure out the gradient of the error with respect to the parameters (i.e., the sensitivity of the error to changes in the parameters) and adjust the parameters in the opposite direction of the gradient to reduce the error</a:t>
            </a:r>
          </a:p>
          <a:p>
            <a:pPr lvl="1"/>
            <a:r>
              <a:rPr lang="en-US" dirty="0"/>
              <a:t>Directional derivative in unit vector direction </a:t>
            </a:r>
            <a:r>
              <a:rPr lang="en-US" b="1" dirty="0"/>
              <a:t>u</a:t>
            </a:r>
            <a:r>
              <a:rPr lang="en-US" dirty="0"/>
              <a:t> can be found from (∇f(</a:t>
            </a:r>
            <a:r>
              <a:rPr lang="en-US" b="1" dirty="0"/>
              <a:t>x</a:t>
            </a:r>
            <a:r>
              <a:rPr lang="en-US" dirty="0"/>
              <a:t>))</a:t>
            </a:r>
            <a:r>
              <a:rPr lang="en-US" baseline="30000" dirty="0"/>
              <a:t>T</a:t>
            </a:r>
            <a:r>
              <a:rPr lang="en-US" dirty="0"/>
              <a:t> </a:t>
            </a:r>
            <a:r>
              <a:rPr lang="en-US" b="1" dirty="0"/>
              <a:t>u</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13</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5689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Scalar Functions Of Multiple Variables</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Examples</a:t>
            </a:r>
          </a:p>
          <a:p>
            <a:pPr lvl="1"/>
            <a:r>
              <a:rPr lang="en-US" dirty="0"/>
              <a:t>Linear algebra</a:t>
            </a:r>
          </a:p>
          <a:p>
            <a:pPr lvl="2"/>
            <a:r>
              <a:rPr lang="en-US" dirty="0"/>
              <a:t>Vector vector multiplication</a:t>
            </a:r>
          </a:p>
          <a:p>
            <a:pPr lvl="3"/>
            <a:r>
              <a:rPr lang="en-US" sz="2000" dirty="0"/>
              <a:t>f(</a:t>
            </a:r>
            <a:r>
              <a:rPr lang="en-US" sz="2000" b="1" dirty="0"/>
              <a:t>x</a:t>
            </a:r>
            <a:r>
              <a:rPr lang="en-US" sz="2000" dirty="0"/>
              <a:t>) 	= </a:t>
            </a:r>
            <a:r>
              <a:rPr lang="en-US" sz="2000" b="1" dirty="0" err="1"/>
              <a:t>a</a:t>
            </a:r>
            <a:r>
              <a:rPr lang="en-US" sz="2000" baseline="30000" dirty="0" err="1"/>
              <a:t>T</a:t>
            </a:r>
            <a:r>
              <a:rPr lang="en-US" sz="2000" dirty="0"/>
              <a:t> </a:t>
            </a:r>
            <a:r>
              <a:rPr lang="en-US" sz="2000" b="1" dirty="0"/>
              <a:t>x</a:t>
            </a:r>
            <a:r>
              <a:rPr lang="en-US" sz="2000" dirty="0"/>
              <a:t> = </a:t>
            </a:r>
            <a:r>
              <a:rPr lang="en-US" sz="2000" b="1" dirty="0" err="1"/>
              <a:t>x</a:t>
            </a:r>
            <a:r>
              <a:rPr lang="en-US" sz="2000" baseline="30000" dirty="0" err="1"/>
              <a:t>T</a:t>
            </a:r>
            <a:r>
              <a:rPr lang="en-US" sz="2000" dirty="0"/>
              <a:t> </a:t>
            </a:r>
            <a:r>
              <a:rPr lang="en-US" sz="2000" b="1" dirty="0"/>
              <a:t>a</a:t>
            </a:r>
          </a:p>
          <a:p>
            <a:pPr lvl="3"/>
            <a:r>
              <a:rPr lang="en-US" sz="2000" dirty="0"/>
              <a:t>∂f/∂</a:t>
            </a:r>
            <a:r>
              <a:rPr lang="en-US" sz="2000" b="1" dirty="0"/>
              <a:t>x	</a:t>
            </a:r>
            <a:r>
              <a:rPr lang="en-US" sz="2000" dirty="0"/>
              <a:t>= </a:t>
            </a:r>
            <a:r>
              <a:rPr lang="en-US" sz="2000" b="1" dirty="0"/>
              <a:t>a</a:t>
            </a:r>
          </a:p>
          <a:p>
            <a:pPr lvl="2"/>
            <a:r>
              <a:rPr lang="en-US" dirty="0"/>
              <a:t>Vector matrix vector multiplication</a:t>
            </a:r>
          </a:p>
          <a:p>
            <a:pPr lvl="3"/>
            <a:r>
              <a:rPr lang="en-US" sz="2000" dirty="0"/>
              <a:t>f(</a:t>
            </a:r>
            <a:r>
              <a:rPr lang="en-US" sz="2000" b="1" dirty="0"/>
              <a:t>x</a:t>
            </a:r>
            <a:r>
              <a:rPr lang="en-US" sz="2000" dirty="0"/>
              <a:t>)	= </a:t>
            </a:r>
            <a:r>
              <a:rPr lang="en-US" sz="2000" b="1" dirty="0" err="1"/>
              <a:t>x</a:t>
            </a:r>
            <a:r>
              <a:rPr lang="en-US" sz="2000" baseline="30000" dirty="0" err="1"/>
              <a:t>T</a:t>
            </a:r>
            <a:r>
              <a:rPr lang="en-US" sz="2000" dirty="0"/>
              <a:t> </a:t>
            </a:r>
            <a:r>
              <a:rPr lang="en-US" sz="2000" b="1" dirty="0"/>
              <a:t>A x</a:t>
            </a:r>
          </a:p>
          <a:p>
            <a:pPr lvl="3"/>
            <a:r>
              <a:rPr lang="en-US" sz="2000" dirty="0"/>
              <a:t>∂f/∂</a:t>
            </a:r>
            <a:r>
              <a:rPr lang="en-US" sz="2000" b="1" dirty="0"/>
              <a:t>x	</a:t>
            </a:r>
            <a:r>
              <a:rPr lang="en-US" sz="2000" dirty="0"/>
              <a:t>= (</a:t>
            </a:r>
            <a:r>
              <a:rPr lang="en-US" sz="2000" b="1" dirty="0"/>
              <a:t>A</a:t>
            </a:r>
            <a:r>
              <a:rPr lang="en-US" sz="2000" dirty="0"/>
              <a:t> + </a:t>
            </a:r>
            <a:r>
              <a:rPr lang="en-US" sz="2000" b="1" dirty="0"/>
              <a:t>A</a:t>
            </a:r>
            <a:r>
              <a:rPr lang="en-US" sz="2000" baseline="30000" dirty="0"/>
              <a:t>T</a:t>
            </a:r>
            <a:r>
              <a:rPr lang="en-US" sz="2000" dirty="0"/>
              <a:t>) </a:t>
            </a:r>
            <a:r>
              <a:rPr lang="en-US" sz="2000" b="1" dirty="0"/>
              <a:t>x</a:t>
            </a:r>
            <a:r>
              <a:rPr lang="en-US" sz="2000" dirty="0"/>
              <a:t>	General case</a:t>
            </a:r>
            <a:br>
              <a:rPr lang="en-US" sz="2000" dirty="0"/>
            </a:br>
            <a:r>
              <a:rPr lang="en-US" sz="2000" dirty="0"/>
              <a:t>		= 2 </a:t>
            </a:r>
            <a:r>
              <a:rPr lang="en-US" sz="2000" b="1" dirty="0"/>
              <a:t>A</a:t>
            </a:r>
            <a:r>
              <a:rPr lang="en-US" sz="2000" dirty="0"/>
              <a:t> </a:t>
            </a:r>
            <a:r>
              <a:rPr lang="en-US" sz="2000" b="1" dirty="0"/>
              <a:t>x</a:t>
            </a:r>
            <a:r>
              <a:rPr lang="en-US" sz="2000" dirty="0"/>
              <a:t>		Symmetric </a:t>
            </a:r>
            <a:r>
              <a:rPr lang="en-US" sz="2000" b="1" dirty="0"/>
              <a:t>A</a:t>
            </a:r>
            <a:r>
              <a:rPr lang="en-US" sz="2000" dirty="0"/>
              <a:t> case</a:t>
            </a:r>
            <a:endParaRPr lang="en-US" sz="2000" b="1" dirty="0"/>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14</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9060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Scalar Functions Of Multiple Variables</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Examples (continued)</a:t>
            </a:r>
          </a:p>
          <a:p>
            <a:pPr lvl="1"/>
            <a:r>
              <a:rPr lang="en-US" dirty="0"/>
              <a:t>Error calculation</a:t>
            </a:r>
          </a:p>
          <a:p>
            <a:pPr lvl="2"/>
            <a:r>
              <a:rPr lang="en-US" b="1" dirty="0"/>
              <a:t>x</a:t>
            </a:r>
            <a:r>
              <a:rPr lang="en-US" dirty="0"/>
              <a:t>* is ideal value</a:t>
            </a:r>
          </a:p>
          <a:p>
            <a:pPr lvl="2"/>
            <a:r>
              <a:rPr lang="en-US" dirty="0"/>
              <a:t>Mean square error</a:t>
            </a:r>
          </a:p>
          <a:p>
            <a:pPr lvl="3"/>
            <a:r>
              <a:rPr lang="en-US" sz="2000" dirty="0"/>
              <a:t>f(</a:t>
            </a:r>
            <a:r>
              <a:rPr lang="en-US" sz="2000" b="1" dirty="0"/>
              <a:t>x</a:t>
            </a:r>
            <a:r>
              <a:rPr lang="en-US" sz="2000" dirty="0"/>
              <a:t>*, </a:t>
            </a:r>
            <a:r>
              <a:rPr lang="en-US" sz="2000" b="1" dirty="0"/>
              <a:t>x</a:t>
            </a:r>
            <a:r>
              <a:rPr lang="en-US" sz="2000" dirty="0"/>
              <a:t>)	= (1/K) (</a:t>
            </a:r>
            <a:r>
              <a:rPr lang="en-US" sz="2000" b="1" dirty="0"/>
              <a:t>x</a:t>
            </a:r>
            <a:r>
              <a:rPr lang="en-US" sz="2000" dirty="0"/>
              <a:t> – </a:t>
            </a:r>
            <a:r>
              <a:rPr lang="en-US" sz="2000" b="1" dirty="0"/>
              <a:t>x</a:t>
            </a:r>
            <a:r>
              <a:rPr lang="en-US" sz="2000" dirty="0"/>
              <a:t>*)</a:t>
            </a:r>
            <a:r>
              <a:rPr lang="en-US" sz="2000" baseline="30000" dirty="0"/>
              <a:t>T</a:t>
            </a:r>
            <a:r>
              <a:rPr lang="en-US" sz="2000" dirty="0"/>
              <a:t> (</a:t>
            </a:r>
            <a:r>
              <a:rPr lang="en-US" sz="2000" b="1" dirty="0"/>
              <a:t>x</a:t>
            </a:r>
            <a:r>
              <a:rPr lang="en-US" sz="2000" dirty="0"/>
              <a:t> – </a:t>
            </a:r>
            <a:r>
              <a:rPr lang="en-US" sz="2000" b="1" dirty="0"/>
              <a:t>x</a:t>
            </a:r>
            <a:r>
              <a:rPr lang="en-US" sz="2000" dirty="0"/>
              <a:t>*) </a:t>
            </a:r>
          </a:p>
          <a:p>
            <a:pPr lvl="3"/>
            <a:r>
              <a:rPr lang="en-US" sz="2000" dirty="0"/>
              <a:t>∂f/∂</a:t>
            </a:r>
            <a:r>
              <a:rPr lang="en-US" sz="2000" b="1" dirty="0"/>
              <a:t>x	</a:t>
            </a:r>
            <a:r>
              <a:rPr lang="en-US" sz="2000" dirty="0"/>
              <a:t>= (2/K) (</a:t>
            </a:r>
            <a:r>
              <a:rPr lang="en-US" sz="2000" b="1" dirty="0"/>
              <a:t>x</a:t>
            </a:r>
            <a:r>
              <a:rPr lang="en-US" sz="2000" dirty="0"/>
              <a:t> – </a:t>
            </a:r>
            <a:r>
              <a:rPr lang="en-US" sz="2000" b="1" dirty="0"/>
              <a:t>x</a:t>
            </a:r>
            <a:r>
              <a:rPr lang="en-US" sz="2000" dirty="0"/>
              <a:t>*)</a:t>
            </a:r>
          </a:p>
          <a:p>
            <a:pPr lvl="2"/>
            <a:r>
              <a:rPr lang="en-US" dirty="0"/>
              <a:t>Cross entropy</a:t>
            </a:r>
          </a:p>
          <a:p>
            <a:pPr lvl="3"/>
            <a:r>
              <a:rPr lang="en-US" sz="2000" dirty="0"/>
              <a:t>Assume log base e for convenience so no extra scale values</a:t>
            </a:r>
          </a:p>
          <a:p>
            <a:pPr lvl="3"/>
            <a:r>
              <a:rPr lang="en-US" sz="2000" dirty="0"/>
              <a:t>f(</a:t>
            </a:r>
            <a:r>
              <a:rPr lang="en-US" sz="2000" b="1" dirty="0"/>
              <a:t>x</a:t>
            </a:r>
            <a:r>
              <a:rPr lang="en-US" sz="2000" dirty="0"/>
              <a:t>*, </a:t>
            </a:r>
            <a:r>
              <a:rPr lang="en-US" sz="2000" b="1" dirty="0"/>
              <a:t>x</a:t>
            </a:r>
            <a:r>
              <a:rPr lang="en-US" sz="2000" dirty="0"/>
              <a:t>)	= – </a:t>
            </a:r>
            <a:r>
              <a:rPr lang="en-US" sz="2000" dirty="0">
                <a:sym typeface="Symbol" pitchFamily="2" charset="2"/>
              </a:rPr>
              <a:t></a:t>
            </a:r>
            <a:r>
              <a:rPr lang="en-US" sz="2000" baseline="-25000" dirty="0">
                <a:sym typeface="Symbol" pitchFamily="2" charset="2"/>
              </a:rPr>
              <a:t>k</a:t>
            </a:r>
            <a:r>
              <a:rPr lang="en-US" sz="2000" dirty="0">
                <a:sym typeface="Symbol" pitchFamily="2" charset="2"/>
              </a:rPr>
              <a:t> x*(k) log(x(k))	we’ll talk about this in the probability lecture</a:t>
            </a:r>
            <a:r>
              <a:rPr lang="en-US" sz="2000" dirty="0"/>
              <a:t> </a:t>
            </a:r>
            <a:br>
              <a:rPr lang="en-US" sz="2000" dirty="0"/>
            </a:br>
            <a:r>
              <a:rPr lang="en-US" sz="2000" dirty="0"/>
              <a:t>		= – log(x(k*))		</a:t>
            </a:r>
            <a:r>
              <a:rPr lang="en-US" sz="2000" b="1" dirty="0"/>
              <a:t>x</a:t>
            </a:r>
            <a:r>
              <a:rPr lang="en-US" sz="2000" dirty="0"/>
              <a:t>* has a 1 at position k* and 0s elsewhere</a:t>
            </a:r>
          </a:p>
          <a:p>
            <a:pPr lvl="3"/>
            <a:r>
              <a:rPr lang="en-US" sz="2000" dirty="0"/>
              <a:t>∂f/∂</a:t>
            </a:r>
            <a:r>
              <a:rPr lang="en-US" sz="2000" b="1" dirty="0"/>
              <a:t>x	</a:t>
            </a:r>
            <a:r>
              <a:rPr lang="en-US" sz="2000" dirty="0"/>
              <a:t>= – 1/(x(k*))		at k = k*</a:t>
            </a:r>
            <a:br>
              <a:rPr lang="en-US" sz="2000" dirty="0"/>
            </a:br>
            <a:r>
              <a:rPr lang="en-US" sz="2000" dirty="0"/>
              <a:t>		= 0			at k ≠ k*</a:t>
            </a:r>
          </a:p>
          <a:p>
            <a:pPr lvl="3"/>
            <a:r>
              <a:rPr lang="en-US" sz="2000" dirty="0"/>
              <a:t>The ∂f/∂</a:t>
            </a:r>
            <a:r>
              <a:rPr lang="en-US" sz="2000" b="1" dirty="0"/>
              <a:t>x</a:t>
            </a:r>
            <a:r>
              <a:rPr lang="en-US" sz="2000" dirty="0"/>
              <a:t> vector only having 1 non 0 element will allow the product of the derivative of the </a:t>
            </a:r>
            <a:r>
              <a:rPr lang="en-US" sz="2000" dirty="0" err="1"/>
              <a:t>softmax</a:t>
            </a:r>
            <a:r>
              <a:rPr lang="en-US" sz="2000" dirty="0"/>
              <a:t> function and cross entropy function to have a very nice form</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15</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087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Vector Functions Of Multiple Variables</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Vector functions of multiple variables:  </a:t>
            </a:r>
            <a:r>
              <a:rPr lang="en-US" b="1" dirty="0"/>
              <a:t>y</a:t>
            </a:r>
            <a:r>
              <a:rPr lang="en-US" dirty="0"/>
              <a:t> = f(</a:t>
            </a:r>
            <a:r>
              <a:rPr lang="en-US" b="1" dirty="0"/>
              <a:t>x</a:t>
            </a:r>
            <a:r>
              <a:rPr lang="en-US" dirty="0"/>
              <a:t>)</a:t>
            </a:r>
          </a:p>
          <a:p>
            <a:pPr lvl="1"/>
            <a:r>
              <a:rPr lang="en-US" dirty="0"/>
              <a:t>f: R</a:t>
            </a:r>
            <a:r>
              <a:rPr lang="en-US" baseline="30000" dirty="0"/>
              <a:t>K</a:t>
            </a:r>
            <a:r>
              <a:rPr lang="en-US" dirty="0"/>
              <a:t> → R</a:t>
            </a:r>
            <a:r>
              <a:rPr lang="en-US" baseline="30000" dirty="0"/>
              <a:t>M</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16</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6805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Vector Functions Of Multiple Variables</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sz="2000" dirty="0"/>
              <a:t>Jacobian</a:t>
            </a:r>
          </a:p>
          <a:p>
            <a:pPr lvl="1"/>
            <a:r>
              <a:rPr lang="en-US" sz="2000" dirty="0"/>
              <a:t>M x K matrix with entry (m, k) corresponding to the partial derivative of output </a:t>
            </a:r>
            <a:r>
              <a:rPr lang="en-US" sz="2000" dirty="0" err="1"/>
              <a:t>f</a:t>
            </a:r>
            <a:r>
              <a:rPr lang="en-US" sz="2000" baseline="-25000" dirty="0" err="1"/>
              <a:t>m</a:t>
            </a:r>
            <a:r>
              <a:rPr lang="en-US" sz="2000" dirty="0"/>
              <a:t> with respect to input variable </a:t>
            </a:r>
            <a:r>
              <a:rPr lang="en-US" sz="2000" dirty="0" err="1"/>
              <a:t>x</a:t>
            </a:r>
            <a:r>
              <a:rPr lang="en-US" sz="2000" baseline="-25000" dirty="0" err="1"/>
              <a:t>k</a:t>
            </a:r>
            <a:endParaRPr lang="en-US" sz="2000" baseline="-25000" dirty="0"/>
          </a:p>
          <a:p>
            <a:endParaRPr lang="en-US" sz="2000" dirty="0"/>
          </a:p>
          <a:p>
            <a:endParaRPr lang="en-US" sz="2000" dirty="0"/>
          </a:p>
          <a:p>
            <a:endParaRPr lang="en-US" sz="2000" dirty="0"/>
          </a:p>
          <a:p>
            <a:endParaRPr lang="en-US" sz="2000" dirty="0"/>
          </a:p>
          <a:p>
            <a:r>
              <a:rPr lang="en-US" sz="2000" dirty="0"/>
              <a:t>Interpretation</a:t>
            </a:r>
          </a:p>
          <a:p>
            <a:pPr lvl="1"/>
            <a:r>
              <a:rPr lang="en-US" sz="2000" dirty="0"/>
              <a:t>Above definition in numerator layout to match common calculus convention</a:t>
            </a:r>
          </a:p>
          <a:p>
            <a:pPr lvl="1"/>
            <a:r>
              <a:rPr lang="en-US" sz="2000" dirty="0"/>
              <a:t>All other derivatives used in this presentation not on this specific slide will be in denominator layout</a:t>
            </a:r>
          </a:p>
          <a:p>
            <a:pPr lvl="1"/>
            <a:r>
              <a:rPr lang="en-US" sz="2000" dirty="0"/>
              <a:t>Will use to reflect error gradients through layers</a:t>
            </a:r>
          </a:p>
          <a:p>
            <a:pPr lvl="1"/>
            <a:r>
              <a:rPr lang="en-US" sz="2000" dirty="0"/>
              <a:t>Optimal linear approximation of a vector valued function near a point </a:t>
            </a:r>
            <a:r>
              <a:rPr lang="en-US" sz="2000" b="1" dirty="0"/>
              <a:t>a</a:t>
            </a:r>
          </a:p>
          <a:p>
            <a:pPr marL="0" indent="0" algn="ctr">
              <a:buNone/>
            </a:pPr>
            <a:r>
              <a:rPr lang="en-US" sz="2000" dirty="0"/>
              <a:t>f(</a:t>
            </a:r>
            <a:r>
              <a:rPr lang="en-US" sz="2000" b="1" dirty="0"/>
              <a:t>x</a:t>
            </a:r>
            <a:r>
              <a:rPr lang="en-US" sz="2000" dirty="0"/>
              <a:t>) ≈ f(</a:t>
            </a:r>
            <a:r>
              <a:rPr lang="en-US" sz="2000" b="1" dirty="0"/>
              <a:t>a</a:t>
            </a:r>
            <a:r>
              <a:rPr lang="en-US" sz="2000" dirty="0"/>
              <a:t>) + </a:t>
            </a:r>
            <a:r>
              <a:rPr lang="en-US" sz="2000" dirty="0" err="1"/>
              <a:t>J</a:t>
            </a:r>
            <a:r>
              <a:rPr lang="en-US" sz="2000" baseline="-25000" dirty="0" err="1"/>
              <a:t>f</a:t>
            </a:r>
            <a:r>
              <a:rPr lang="en-US" sz="2000" dirty="0"/>
              <a:t> (</a:t>
            </a:r>
            <a:r>
              <a:rPr lang="en-US" sz="2000" b="1" dirty="0"/>
              <a:t>a</a:t>
            </a:r>
            <a:r>
              <a:rPr lang="en-US" sz="2000" dirty="0"/>
              <a:t>)(</a:t>
            </a:r>
            <a:r>
              <a:rPr lang="en-US" sz="2000" b="1" dirty="0"/>
              <a:t>x</a:t>
            </a:r>
            <a:r>
              <a:rPr lang="en-US" sz="2000" dirty="0"/>
              <a:t> – </a:t>
            </a:r>
            <a:r>
              <a:rPr lang="en-US" sz="2000" b="1" dirty="0"/>
              <a:t>a</a:t>
            </a:r>
            <a:r>
              <a:rPr lang="en-US" sz="2000" dirty="0"/>
              <a:t>)</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17</a:t>
            </a:fld>
            <a:endParaRPr lang="en-US"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EFD93F74-59E8-F344-80FE-ACE7B81A0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969" y="2793172"/>
            <a:ext cx="4177262" cy="1188720"/>
          </a:xfrm>
          <a:prstGeom prst="rect">
            <a:avLst/>
          </a:prstGeom>
        </p:spPr>
      </p:pic>
    </p:spTree>
    <p:extLst>
      <p:ext uri="{BB962C8B-B14F-4D97-AF65-F5344CB8AC3E}">
        <p14:creationId xmlns:p14="http://schemas.microsoft.com/office/powerpoint/2010/main" val="3081509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Vector Functions Of Multiple Variables</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Examples with parameters</a:t>
            </a:r>
          </a:p>
          <a:p>
            <a:pPr lvl="1"/>
            <a:r>
              <a:rPr lang="en-US" dirty="0"/>
              <a:t>Linear transformations</a:t>
            </a:r>
          </a:p>
          <a:p>
            <a:pPr lvl="2"/>
            <a:r>
              <a:rPr lang="en-US" dirty="0"/>
              <a:t>Matrix vector multiplication</a:t>
            </a:r>
          </a:p>
          <a:p>
            <a:pPr lvl="3"/>
            <a:r>
              <a:rPr lang="en-US" sz="2000" dirty="0"/>
              <a:t>f(</a:t>
            </a:r>
            <a:r>
              <a:rPr lang="en-US" sz="2000" b="1" dirty="0"/>
              <a:t>H</a:t>
            </a:r>
            <a:r>
              <a:rPr lang="en-US" sz="2000" dirty="0"/>
              <a:t>, </a:t>
            </a:r>
            <a:r>
              <a:rPr lang="en-US" sz="2000" b="1" dirty="0"/>
              <a:t>x</a:t>
            </a:r>
            <a:r>
              <a:rPr lang="en-US" sz="2000" dirty="0"/>
              <a:t>)	= </a:t>
            </a:r>
            <a:r>
              <a:rPr lang="en-US" sz="2000" b="1" dirty="0"/>
              <a:t>H</a:t>
            </a:r>
            <a:r>
              <a:rPr lang="en-US" sz="2000" dirty="0"/>
              <a:t> </a:t>
            </a:r>
            <a:r>
              <a:rPr lang="en-US" sz="2000" b="1" dirty="0"/>
              <a:t>x</a:t>
            </a:r>
            <a:endParaRPr lang="en-US" sz="2000" baseline="-25000" dirty="0"/>
          </a:p>
          <a:p>
            <a:pPr lvl="3"/>
            <a:r>
              <a:rPr lang="en-US" sz="2000" dirty="0"/>
              <a:t>∂</a:t>
            </a:r>
            <a:r>
              <a:rPr lang="en-US" sz="2000" b="1" dirty="0"/>
              <a:t>f</a:t>
            </a:r>
            <a:r>
              <a:rPr lang="en-US" sz="2000" dirty="0"/>
              <a:t>/∂</a:t>
            </a:r>
            <a:r>
              <a:rPr lang="en-US" sz="2000" b="1" dirty="0"/>
              <a:t>x	</a:t>
            </a:r>
            <a:r>
              <a:rPr lang="en-US" sz="2000" dirty="0"/>
              <a:t>= </a:t>
            </a:r>
            <a:r>
              <a:rPr lang="en-US" sz="2000" b="1" dirty="0"/>
              <a:t>H</a:t>
            </a:r>
            <a:r>
              <a:rPr lang="en-US" sz="2000" baseline="30000" dirty="0"/>
              <a:t>T</a:t>
            </a:r>
          </a:p>
          <a:p>
            <a:pPr lvl="3"/>
            <a:r>
              <a:rPr lang="en-US" sz="2000" dirty="0"/>
              <a:t>∂</a:t>
            </a:r>
            <a:r>
              <a:rPr lang="en-US" sz="2000" b="1" dirty="0"/>
              <a:t>f</a:t>
            </a:r>
            <a:r>
              <a:rPr lang="en-US" sz="2000" dirty="0"/>
              <a:t>/∂</a:t>
            </a:r>
            <a:r>
              <a:rPr lang="en-US" sz="2000" b="1" dirty="0"/>
              <a:t>H	</a:t>
            </a:r>
            <a:r>
              <a:rPr lang="en-US" sz="2000" dirty="0"/>
              <a:t>= </a:t>
            </a:r>
            <a:r>
              <a:rPr lang="en-US" sz="2000" b="1" dirty="0" err="1"/>
              <a:t>x</a:t>
            </a:r>
            <a:r>
              <a:rPr lang="en-US" sz="2000" baseline="30000" dirty="0" err="1"/>
              <a:t>T</a:t>
            </a:r>
            <a:r>
              <a:rPr lang="en-US" sz="2000" dirty="0"/>
              <a:t>			(note:  </a:t>
            </a:r>
            <a:r>
              <a:rPr lang="en-US" sz="2000" dirty="0" err="1"/>
              <a:t>f</a:t>
            </a:r>
            <a:r>
              <a:rPr lang="en-US" sz="2000" baseline="30000" dirty="0" err="1"/>
              <a:t>T</a:t>
            </a:r>
            <a:r>
              <a:rPr lang="en-US" sz="2000" dirty="0"/>
              <a:t>(</a:t>
            </a:r>
            <a:r>
              <a:rPr lang="en-US" sz="2000" b="1" dirty="0"/>
              <a:t>H</a:t>
            </a:r>
            <a:r>
              <a:rPr lang="en-US" sz="2000" dirty="0"/>
              <a:t>, </a:t>
            </a:r>
            <a:r>
              <a:rPr lang="en-US" sz="2000" b="1" dirty="0"/>
              <a:t>x</a:t>
            </a:r>
            <a:r>
              <a:rPr lang="en-US" sz="2000" dirty="0"/>
              <a:t>) = </a:t>
            </a:r>
            <a:r>
              <a:rPr lang="en-US" sz="2000" b="1" dirty="0" err="1"/>
              <a:t>x</a:t>
            </a:r>
            <a:r>
              <a:rPr lang="en-US" sz="2000" baseline="30000" dirty="0" err="1"/>
              <a:t>T</a:t>
            </a:r>
            <a:r>
              <a:rPr lang="en-US" sz="2000" dirty="0"/>
              <a:t> </a:t>
            </a:r>
            <a:r>
              <a:rPr lang="en-US" sz="2000" b="1" dirty="0"/>
              <a:t>H</a:t>
            </a:r>
            <a:r>
              <a:rPr lang="en-US" sz="2000" baseline="30000" dirty="0"/>
              <a:t>T</a:t>
            </a:r>
            <a:r>
              <a:rPr lang="en-US" sz="2000" dirty="0"/>
              <a:t>, ∂</a:t>
            </a:r>
            <a:r>
              <a:rPr lang="en-US" sz="2000" b="1" dirty="0" err="1"/>
              <a:t>f</a:t>
            </a:r>
            <a:r>
              <a:rPr lang="en-US" sz="2000" baseline="30000" dirty="0" err="1"/>
              <a:t>T</a:t>
            </a:r>
            <a:r>
              <a:rPr lang="en-US" sz="2000" dirty="0"/>
              <a:t>/∂</a:t>
            </a:r>
            <a:r>
              <a:rPr lang="en-US" sz="2000" b="1" dirty="0"/>
              <a:t>H</a:t>
            </a:r>
            <a:r>
              <a:rPr lang="en-US" sz="2000" baseline="30000" dirty="0"/>
              <a:t>T</a:t>
            </a:r>
            <a:r>
              <a:rPr lang="en-US" sz="2000" dirty="0"/>
              <a:t> = </a:t>
            </a:r>
            <a:r>
              <a:rPr lang="en-US" sz="2000" b="1" dirty="0"/>
              <a:t>x</a:t>
            </a:r>
            <a:r>
              <a:rPr lang="en-US" sz="2000" dirty="0"/>
              <a:t>, ∂</a:t>
            </a:r>
            <a:r>
              <a:rPr lang="en-US" sz="2000" b="1" dirty="0"/>
              <a:t>f</a:t>
            </a:r>
            <a:r>
              <a:rPr lang="en-US" sz="2000" dirty="0"/>
              <a:t>/∂</a:t>
            </a:r>
            <a:r>
              <a:rPr lang="en-US" sz="2000" b="1" dirty="0"/>
              <a:t>H</a:t>
            </a:r>
            <a:r>
              <a:rPr lang="en-US" sz="2000" dirty="0"/>
              <a:t> = </a:t>
            </a:r>
            <a:r>
              <a:rPr lang="en-US" sz="2000" b="1" dirty="0" err="1"/>
              <a:t>x</a:t>
            </a:r>
            <a:r>
              <a:rPr lang="en-US" sz="2000" baseline="30000" dirty="0" err="1"/>
              <a:t>T</a:t>
            </a:r>
            <a:r>
              <a:rPr lang="en-US" sz="2000" dirty="0"/>
              <a:t>)</a:t>
            </a:r>
            <a:endParaRPr lang="en-US" sz="2000" baseline="30000" dirty="0"/>
          </a:p>
          <a:p>
            <a:pPr lvl="2"/>
            <a:r>
              <a:rPr lang="en-US" dirty="0"/>
              <a:t>Matrix matrix multiplication</a:t>
            </a:r>
          </a:p>
          <a:p>
            <a:pPr lvl="3"/>
            <a:r>
              <a:rPr lang="en-US" sz="2000" dirty="0"/>
              <a:t>f(</a:t>
            </a:r>
            <a:r>
              <a:rPr lang="en-US" sz="2000" b="1" dirty="0"/>
              <a:t>H</a:t>
            </a:r>
            <a:r>
              <a:rPr lang="en-US" sz="2000" dirty="0"/>
              <a:t>, </a:t>
            </a:r>
            <a:r>
              <a:rPr lang="en-US" sz="2000" b="1" dirty="0"/>
              <a:t>X</a:t>
            </a:r>
            <a:r>
              <a:rPr lang="en-US" sz="2000" dirty="0"/>
              <a:t>)	= </a:t>
            </a:r>
            <a:r>
              <a:rPr lang="en-US" sz="2000" b="1" dirty="0"/>
              <a:t>H</a:t>
            </a:r>
            <a:r>
              <a:rPr lang="en-US" sz="2000" dirty="0"/>
              <a:t> </a:t>
            </a:r>
            <a:r>
              <a:rPr lang="en-US" sz="2000" b="1" dirty="0"/>
              <a:t>X</a:t>
            </a:r>
            <a:endParaRPr lang="en-US" sz="2000" baseline="-25000" dirty="0"/>
          </a:p>
          <a:p>
            <a:pPr lvl="3"/>
            <a:r>
              <a:rPr lang="en-US" sz="2000" dirty="0"/>
              <a:t>Via matrix vector multiplication with </a:t>
            </a:r>
            <a:r>
              <a:rPr lang="en-US" sz="2000" dirty="0" err="1"/>
              <a:t>vectorized</a:t>
            </a:r>
            <a:r>
              <a:rPr lang="en-US" sz="2000" dirty="0"/>
              <a:t> </a:t>
            </a:r>
            <a:r>
              <a:rPr lang="en-US" sz="2000" b="1" dirty="0"/>
              <a:t>X</a:t>
            </a:r>
            <a:r>
              <a:rPr lang="en-US" sz="2000" dirty="0"/>
              <a:t> and block diagonal </a:t>
            </a:r>
            <a:r>
              <a:rPr lang="en-US" sz="2000" b="1" dirty="0"/>
              <a:t>H</a:t>
            </a:r>
          </a:p>
          <a:p>
            <a:pPr lvl="2"/>
            <a:r>
              <a:rPr lang="en-US" dirty="0"/>
              <a:t>CNN style 2D convolution</a:t>
            </a:r>
          </a:p>
          <a:p>
            <a:pPr lvl="3"/>
            <a:r>
              <a:rPr lang="en-US" sz="2000" dirty="0"/>
              <a:t>f(</a:t>
            </a:r>
            <a:r>
              <a:rPr lang="en-US" sz="2000" b="1" dirty="0" err="1"/>
              <a:t>H</a:t>
            </a:r>
            <a:r>
              <a:rPr lang="en-US" sz="2000" baseline="30000" dirty="0" err="1"/>
              <a:t>No</a:t>
            </a:r>
            <a:r>
              <a:rPr lang="en-US" sz="2000" baseline="30000" dirty="0"/>
              <a:t> x Ni x Fr x Fc</a:t>
            </a:r>
            <a:r>
              <a:rPr lang="en-US" sz="2000" dirty="0"/>
              <a:t>, </a:t>
            </a:r>
            <a:r>
              <a:rPr lang="en-US" sz="2000" b="1" dirty="0" err="1"/>
              <a:t>X</a:t>
            </a:r>
            <a:r>
              <a:rPr lang="en-US" sz="2000" baseline="30000" dirty="0" err="1"/>
              <a:t>Ni</a:t>
            </a:r>
            <a:r>
              <a:rPr lang="en-US" sz="2000" baseline="30000" dirty="0"/>
              <a:t> x </a:t>
            </a:r>
            <a:r>
              <a:rPr lang="en-US" sz="2000" baseline="30000" dirty="0" err="1"/>
              <a:t>Lr</a:t>
            </a:r>
            <a:r>
              <a:rPr lang="en-US" sz="2000" baseline="30000" dirty="0"/>
              <a:t> x </a:t>
            </a:r>
            <a:r>
              <a:rPr lang="en-US" sz="2000" baseline="30000" dirty="0" err="1"/>
              <a:t>Lc</a:t>
            </a:r>
            <a:r>
              <a:rPr lang="en-US" sz="2000" dirty="0"/>
              <a:t>) = </a:t>
            </a:r>
            <a:r>
              <a:rPr lang="en-US" sz="2000" b="1" dirty="0" err="1"/>
              <a:t>H</a:t>
            </a:r>
            <a:r>
              <a:rPr lang="en-US" sz="2000" baseline="30000" dirty="0" err="1"/>
              <a:t>No</a:t>
            </a:r>
            <a:r>
              <a:rPr lang="en-US" sz="2000" baseline="30000" dirty="0"/>
              <a:t> x Ni x Fr x Fc </a:t>
            </a:r>
            <a:r>
              <a:rPr lang="en-US" sz="2000" dirty="0"/>
              <a:t> ⊛ </a:t>
            </a:r>
            <a:r>
              <a:rPr lang="en-US" sz="2000" b="1" dirty="0" err="1"/>
              <a:t>X</a:t>
            </a:r>
            <a:r>
              <a:rPr lang="en-US" sz="2000" baseline="30000" dirty="0" err="1"/>
              <a:t>Ni</a:t>
            </a:r>
            <a:r>
              <a:rPr lang="en-US" sz="2000" baseline="30000" dirty="0"/>
              <a:t> x </a:t>
            </a:r>
            <a:r>
              <a:rPr lang="en-US" sz="2000" baseline="30000" dirty="0" err="1"/>
              <a:t>Lr</a:t>
            </a:r>
            <a:r>
              <a:rPr lang="en-US" sz="2000" baseline="30000" dirty="0"/>
              <a:t> x </a:t>
            </a:r>
            <a:r>
              <a:rPr lang="en-US" sz="2000" baseline="30000" dirty="0" err="1"/>
              <a:t>Lc</a:t>
            </a:r>
            <a:endParaRPr lang="en-US" sz="2000" baseline="-25000" dirty="0"/>
          </a:p>
          <a:p>
            <a:pPr lvl="3"/>
            <a:r>
              <a:rPr lang="en-US" sz="2000" dirty="0"/>
              <a:t>Via CNN style 2D convolution decomposed into using a sum of 1x1 filters leading to a sum of matrix matrix </a:t>
            </a:r>
            <a:r>
              <a:rPr lang="en-US" sz="2000" dirty="0" err="1"/>
              <a:t>mults</a:t>
            </a:r>
            <a:endParaRPr lang="en-US" sz="2000" dirty="0"/>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18</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23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Vector Functions Of Multiple Variables</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Examples with parameters (continued)</a:t>
            </a:r>
          </a:p>
          <a:p>
            <a:pPr lvl="1"/>
            <a:r>
              <a:rPr lang="en-US" dirty="0"/>
              <a:t>Elementwise operations</a:t>
            </a:r>
          </a:p>
          <a:p>
            <a:pPr lvl="2"/>
            <a:r>
              <a:rPr lang="en-US" dirty="0"/>
              <a:t>Elementwise addition</a:t>
            </a:r>
          </a:p>
          <a:p>
            <a:pPr lvl="3"/>
            <a:r>
              <a:rPr lang="en-US" sz="2000" dirty="0"/>
              <a:t>f(</a:t>
            </a:r>
            <a:r>
              <a:rPr lang="en-US" sz="2000" b="1" dirty="0"/>
              <a:t>H</a:t>
            </a:r>
            <a:r>
              <a:rPr lang="en-US" sz="2000" dirty="0"/>
              <a:t>, </a:t>
            </a:r>
            <a:r>
              <a:rPr lang="en-US" sz="2000" b="1" dirty="0"/>
              <a:t>X</a:t>
            </a:r>
            <a:r>
              <a:rPr lang="en-US" sz="2000" dirty="0"/>
              <a:t>)	= </a:t>
            </a:r>
            <a:r>
              <a:rPr lang="en-US" sz="2000" b="1" dirty="0"/>
              <a:t>X</a:t>
            </a:r>
            <a:r>
              <a:rPr lang="en-US" sz="2000" dirty="0"/>
              <a:t> + </a:t>
            </a:r>
            <a:r>
              <a:rPr lang="en-US" sz="2000" b="1" dirty="0"/>
              <a:t>H</a:t>
            </a:r>
            <a:endParaRPr lang="en-US" sz="2000" baseline="-25000" dirty="0"/>
          </a:p>
          <a:p>
            <a:pPr lvl="3"/>
            <a:r>
              <a:rPr lang="en-US" sz="2000" dirty="0"/>
              <a:t>∂</a:t>
            </a:r>
            <a:r>
              <a:rPr lang="en-US" sz="2000" b="1" dirty="0"/>
              <a:t>f</a:t>
            </a:r>
            <a:r>
              <a:rPr lang="en-US" sz="2000" dirty="0"/>
              <a:t>/∂</a:t>
            </a:r>
            <a:r>
              <a:rPr lang="en-US" sz="2000" b="1" dirty="0"/>
              <a:t>X	</a:t>
            </a:r>
            <a:r>
              <a:rPr lang="en-US" sz="2000" dirty="0"/>
              <a:t>= </a:t>
            </a:r>
            <a:r>
              <a:rPr lang="en-US" sz="2000" b="1" dirty="0"/>
              <a:t>I</a:t>
            </a:r>
          </a:p>
          <a:p>
            <a:pPr lvl="3"/>
            <a:r>
              <a:rPr lang="en-US" sz="2000" dirty="0"/>
              <a:t>∂</a:t>
            </a:r>
            <a:r>
              <a:rPr lang="en-US" sz="2000" b="1" dirty="0"/>
              <a:t>f</a:t>
            </a:r>
            <a:r>
              <a:rPr lang="en-US" sz="2000" dirty="0"/>
              <a:t>/∂</a:t>
            </a:r>
            <a:r>
              <a:rPr lang="en-US" sz="2000" b="1" dirty="0"/>
              <a:t>H	</a:t>
            </a:r>
            <a:r>
              <a:rPr lang="en-US" sz="2000" dirty="0"/>
              <a:t>= </a:t>
            </a:r>
            <a:r>
              <a:rPr lang="en-US" sz="2000" b="1" dirty="0"/>
              <a:t>I</a:t>
            </a:r>
          </a:p>
          <a:p>
            <a:pPr lvl="2"/>
            <a:r>
              <a:rPr lang="en-US" dirty="0"/>
              <a:t>Elementwise multiplication</a:t>
            </a:r>
          </a:p>
          <a:p>
            <a:pPr lvl="3"/>
            <a:r>
              <a:rPr lang="en-US" sz="2000" dirty="0"/>
              <a:t>f(</a:t>
            </a:r>
            <a:r>
              <a:rPr lang="en-US" sz="2000" b="1" dirty="0"/>
              <a:t>H</a:t>
            </a:r>
            <a:r>
              <a:rPr lang="en-US" sz="2000" dirty="0"/>
              <a:t>, </a:t>
            </a:r>
            <a:r>
              <a:rPr lang="en-US" sz="2000" b="1" dirty="0"/>
              <a:t>X</a:t>
            </a:r>
            <a:r>
              <a:rPr lang="en-US" sz="2000" dirty="0"/>
              <a:t>)	= </a:t>
            </a:r>
            <a:r>
              <a:rPr lang="en-US" sz="2000" b="1" dirty="0"/>
              <a:t>H</a:t>
            </a:r>
            <a:r>
              <a:rPr lang="en-US" sz="2000" dirty="0"/>
              <a:t> ⊙ </a:t>
            </a:r>
            <a:r>
              <a:rPr lang="en-US" sz="2000" b="1" dirty="0"/>
              <a:t>X</a:t>
            </a:r>
            <a:endParaRPr lang="en-US" sz="2000" baseline="-25000" dirty="0"/>
          </a:p>
          <a:p>
            <a:pPr lvl="3"/>
            <a:r>
              <a:rPr lang="en-US" sz="2000" dirty="0"/>
              <a:t>∂</a:t>
            </a:r>
            <a:r>
              <a:rPr lang="en-US" sz="2000" b="1" dirty="0"/>
              <a:t>f</a:t>
            </a:r>
            <a:r>
              <a:rPr lang="en-US" sz="2000" dirty="0"/>
              <a:t>/∂</a:t>
            </a:r>
            <a:r>
              <a:rPr lang="en-US" sz="2000" b="1" dirty="0"/>
              <a:t>X	</a:t>
            </a:r>
            <a:r>
              <a:rPr lang="en-US" sz="2000" dirty="0"/>
              <a:t>= </a:t>
            </a:r>
            <a:r>
              <a:rPr lang="en-US" sz="2000" b="1" dirty="0"/>
              <a:t>H</a:t>
            </a:r>
            <a:r>
              <a:rPr lang="en-US" sz="2000" baseline="30000" dirty="0"/>
              <a:t>T</a:t>
            </a:r>
          </a:p>
          <a:p>
            <a:pPr lvl="3"/>
            <a:r>
              <a:rPr lang="en-US" sz="2000" dirty="0"/>
              <a:t>∂</a:t>
            </a:r>
            <a:r>
              <a:rPr lang="en-US" sz="2000" b="1" dirty="0"/>
              <a:t>f</a:t>
            </a:r>
            <a:r>
              <a:rPr lang="en-US" sz="2000" dirty="0"/>
              <a:t>/∂</a:t>
            </a:r>
            <a:r>
              <a:rPr lang="en-US" sz="2000" b="1" dirty="0"/>
              <a:t>H	</a:t>
            </a:r>
            <a:r>
              <a:rPr lang="en-US" sz="2000" dirty="0"/>
              <a:t>= </a:t>
            </a:r>
            <a:r>
              <a:rPr lang="en-US" sz="2000" b="1" dirty="0"/>
              <a:t>X</a:t>
            </a:r>
            <a:r>
              <a:rPr lang="en-US" sz="2000" baseline="30000" dirty="0"/>
              <a:t>T</a:t>
            </a:r>
            <a:endParaRPr lang="en-US" sz="2000" dirty="0"/>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19</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577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Outline</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Motivation</a:t>
            </a:r>
          </a:p>
          <a:p>
            <a:r>
              <a:rPr lang="en-US" dirty="0"/>
              <a:t>Derivatives</a:t>
            </a:r>
          </a:p>
          <a:p>
            <a:r>
              <a:rPr lang="en-US" dirty="0"/>
              <a:t>Optimization</a:t>
            </a:r>
          </a:p>
          <a:p>
            <a:r>
              <a:rPr lang="en-US" dirty="0"/>
              <a:t>Neural network training</a:t>
            </a:r>
          </a:p>
          <a:p>
            <a:r>
              <a:rPr lang="en-US" dirty="0"/>
              <a:t>Universal approximation</a:t>
            </a:r>
          </a:p>
          <a:p>
            <a:r>
              <a:rPr lang="en-US" dirty="0"/>
              <a:t>References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2</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637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Vector Functions Of Multiple Variables</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Examples without parameters</a:t>
            </a:r>
          </a:p>
          <a:p>
            <a:pPr lvl="1"/>
            <a:r>
              <a:rPr lang="en-US" dirty="0"/>
              <a:t>Note:  since there are no parameters only ∂</a:t>
            </a:r>
            <a:r>
              <a:rPr lang="en-US" b="1" dirty="0"/>
              <a:t>f</a:t>
            </a:r>
            <a:r>
              <a:rPr lang="en-US" dirty="0"/>
              <a:t>/∂</a:t>
            </a:r>
            <a:r>
              <a:rPr lang="en-US" b="1" dirty="0"/>
              <a:t>x</a:t>
            </a:r>
            <a:r>
              <a:rPr lang="en-US" dirty="0"/>
              <a:t> needs to be computed</a:t>
            </a:r>
          </a:p>
          <a:p>
            <a:pPr lvl="1"/>
            <a:r>
              <a:rPr lang="en-US" dirty="0"/>
              <a:t>Pointwise operations</a:t>
            </a:r>
          </a:p>
          <a:p>
            <a:pPr lvl="2"/>
            <a:r>
              <a:rPr lang="en-US" dirty="0"/>
              <a:t>Fixed scale</a:t>
            </a:r>
          </a:p>
          <a:p>
            <a:pPr lvl="3"/>
            <a:r>
              <a:rPr lang="en-US" sz="2000" dirty="0"/>
              <a:t>f(</a:t>
            </a:r>
            <a:r>
              <a:rPr lang="en-US" sz="2000" b="1" dirty="0"/>
              <a:t>X</a:t>
            </a:r>
            <a:r>
              <a:rPr lang="en-US" sz="2000" dirty="0"/>
              <a:t>)	= </a:t>
            </a:r>
            <a:r>
              <a:rPr lang="el-GR" sz="2000" dirty="0"/>
              <a:t>α</a:t>
            </a:r>
            <a:r>
              <a:rPr lang="en-US" sz="2000" dirty="0"/>
              <a:t> </a:t>
            </a:r>
            <a:r>
              <a:rPr lang="en-US" sz="2000" b="1" dirty="0"/>
              <a:t>X</a:t>
            </a:r>
            <a:endParaRPr lang="en-US" sz="2000" baseline="-25000" dirty="0"/>
          </a:p>
          <a:p>
            <a:pPr lvl="3"/>
            <a:r>
              <a:rPr lang="en-US" sz="2000" dirty="0"/>
              <a:t>∂</a:t>
            </a:r>
            <a:r>
              <a:rPr lang="en-US" sz="2000" b="1" dirty="0"/>
              <a:t>f</a:t>
            </a:r>
            <a:r>
              <a:rPr lang="en-US" sz="2000" dirty="0"/>
              <a:t>/∂</a:t>
            </a:r>
            <a:r>
              <a:rPr lang="en-US" sz="2000" b="1" dirty="0"/>
              <a:t>X	</a:t>
            </a:r>
            <a:r>
              <a:rPr lang="en-US" sz="2000" dirty="0"/>
              <a:t>= </a:t>
            </a:r>
            <a:r>
              <a:rPr lang="el-GR" sz="2000" dirty="0"/>
              <a:t>α</a:t>
            </a:r>
            <a:r>
              <a:rPr lang="en-US" sz="2000" dirty="0"/>
              <a:t> </a:t>
            </a:r>
            <a:r>
              <a:rPr lang="en-US" sz="2000" b="1" dirty="0"/>
              <a:t>I</a:t>
            </a:r>
            <a:endParaRPr lang="en-US" sz="2000" dirty="0"/>
          </a:p>
          <a:p>
            <a:pPr lvl="2"/>
            <a:r>
              <a:rPr lang="en-US" dirty="0" err="1"/>
              <a:t>ReLU</a:t>
            </a:r>
            <a:r>
              <a:rPr lang="en-US" dirty="0"/>
              <a:t>, sigmoid, </a:t>
            </a:r>
            <a:r>
              <a:rPr lang="en-US" dirty="0" err="1"/>
              <a:t>tanh</a:t>
            </a:r>
            <a:endParaRPr lang="en-US" dirty="0"/>
          </a:p>
          <a:p>
            <a:pPr lvl="3"/>
            <a:r>
              <a:rPr lang="en-US" sz="2000" dirty="0"/>
              <a:t>Conceptually a pointwise application of scalar derivative rules forms a diagonal matrix</a:t>
            </a:r>
          </a:p>
          <a:p>
            <a:pPr lvl="3"/>
            <a:r>
              <a:rPr lang="en-US" sz="2000" dirty="0"/>
              <a:t>Though in practice for efficiency only the diagonal values are generated</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20</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2990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Vector Functions Of Multiple Variables</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Examples without parameters (continued)</a:t>
            </a:r>
          </a:p>
          <a:p>
            <a:pPr lvl="1"/>
            <a:r>
              <a:rPr lang="en-US" sz="2600" dirty="0"/>
              <a:t>Pooling</a:t>
            </a:r>
          </a:p>
          <a:p>
            <a:pPr lvl="2"/>
            <a:r>
              <a:rPr lang="en-US" dirty="0"/>
              <a:t>Average</a:t>
            </a:r>
          </a:p>
          <a:p>
            <a:pPr lvl="3"/>
            <a:r>
              <a:rPr lang="en-US" sz="2000" dirty="0"/>
              <a:t>Divide the gradient at the output equally to form the gradient at all the inputs</a:t>
            </a:r>
          </a:p>
          <a:p>
            <a:pPr lvl="2"/>
            <a:r>
              <a:rPr lang="en-US" dirty="0"/>
              <a:t>Max</a:t>
            </a:r>
          </a:p>
          <a:p>
            <a:pPr lvl="3"/>
            <a:r>
              <a:rPr lang="en-US" sz="2000" dirty="0"/>
              <a:t>Send gradient at output to the max input that created it</a:t>
            </a:r>
          </a:p>
          <a:p>
            <a:pPr lvl="3"/>
            <a:r>
              <a:rPr lang="en-US" sz="2000" dirty="0"/>
              <a:t>Requires saving the max index from the forward path for each output</a:t>
            </a:r>
          </a:p>
          <a:p>
            <a:pPr lvl="1"/>
            <a:r>
              <a:rPr lang="en-US" sz="2600" dirty="0"/>
              <a:t>Structural operations</a:t>
            </a:r>
          </a:p>
          <a:p>
            <a:pPr lvl="2"/>
            <a:r>
              <a:rPr lang="en-US" dirty="0"/>
              <a:t>Split</a:t>
            </a:r>
          </a:p>
          <a:p>
            <a:pPr lvl="3"/>
            <a:r>
              <a:rPr lang="en-US" sz="2000" dirty="0"/>
              <a:t>Add all gradients at the output to form the gradient at the input</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21</a:t>
            </a:fld>
            <a:endParaRPr 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3006203-5894-CC4D-9FA6-2DCC21C4A28F}"/>
              </a:ext>
            </a:extLst>
          </p:cNvPr>
          <p:cNvSpPr txBox="1"/>
          <p:nvPr/>
        </p:nvSpPr>
        <p:spPr>
          <a:xfrm>
            <a:off x="10410940" y="387583"/>
            <a:ext cx="1476258" cy="2062103"/>
          </a:xfrm>
          <a:prstGeom prst="rect">
            <a:avLst/>
          </a:prstGeom>
          <a:solidFill>
            <a:srgbClr val="FFFD78"/>
          </a:solidFill>
          <a:ln>
            <a:solidFill>
              <a:schemeClr val="tx1"/>
            </a:solidFill>
          </a:ln>
          <a:effectLst/>
        </p:spPr>
        <p:txBody>
          <a:bodyPr wrap="square" rtlCol="0">
            <a:spAutoFit/>
          </a:bodyPr>
          <a:lstStyle/>
          <a:p>
            <a:r>
              <a:rPr lang="en-US" sz="1600" dirty="0"/>
              <a:t>To do: add specific equations; currently just lists rules that will be used in back propagation</a:t>
            </a:r>
          </a:p>
        </p:txBody>
      </p:sp>
    </p:spTree>
    <p:extLst>
      <p:ext uri="{BB962C8B-B14F-4D97-AF65-F5344CB8AC3E}">
        <p14:creationId xmlns:p14="http://schemas.microsoft.com/office/powerpoint/2010/main" val="2964292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Vector Functions Of Multiple Variables</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Examples without parameters (continued)</a:t>
            </a:r>
          </a:p>
          <a:p>
            <a:pPr lvl="1"/>
            <a:r>
              <a:rPr lang="en-US" dirty="0"/>
              <a:t>Error calculation</a:t>
            </a:r>
          </a:p>
          <a:p>
            <a:pPr lvl="2"/>
            <a:r>
              <a:rPr lang="en-US" dirty="0" err="1"/>
              <a:t>Softmax</a:t>
            </a:r>
            <a:endParaRPr lang="en-US" dirty="0"/>
          </a:p>
          <a:p>
            <a:pPr lvl="3"/>
            <a:r>
              <a:rPr lang="en-US" sz="2000" dirty="0"/>
              <a:t>No parameters so only ∂</a:t>
            </a:r>
            <a:r>
              <a:rPr lang="en-US" sz="2000" b="1" dirty="0"/>
              <a:t>f</a:t>
            </a:r>
            <a:r>
              <a:rPr lang="en-US" sz="2000" dirty="0"/>
              <a:t>/∂</a:t>
            </a:r>
            <a:r>
              <a:rPr lang="en-US" sz="2000" b="1" dirty="0"/>
              <a:t>x</a:t>
            </a:r>
            <a:r>
              <a:rPr lang="en-US" sz="2000" dirty="0"/>
              <a:t> needs to be computed</a:t>
            </a:r>
          </a:p>
          <a:p>
            <a:pPr lvl="3"/>
            <a:r>
              <a:rPr lang="en-US" sz="2000" dirty="0"/>
              <a:t>f(</a:t>
            </a:r>
            <a:r>
              <a:rPr lang="en-US" sz="2000" b="1" dirty="0"/>
              <a:t>x</a:t>
            </a:r>
            <a:r>
              <a:rPr lang="en-US" sz="2000" dirty="0"/>
              <a:t>) = (1/(</a:t>
            </a:r>
            <a:r>
              <a:rPr lang="en-US" sz="2000" dirty="0">
                <a:sym typeface="Symbol" pitchFamily="2" charset="2"/>
              </a:rPr>
              <a:t></a:t>
            </a:r>
            <a:r>
              <a:rPr lang="en-US" sz="2000" baseline="-25000" dirty="0">
                <a:sym typeface="Symbol" pitchFamily="2" charset="2"/>
              </a:rPr>
              <a:t>k</a:t>
            </a:r>
            <a:r>
              <a:rPr lang="en-US" sz="2000" dirty="0">
                <a:sym typeface="Symbol" pitchFamily="2" charset="2"/>
              </a:rPr>
              <a:t> e</a:t>
            </a:r>
            <a:r>
              <a:rPr lang="en-US" sz="2000" baseline="30000" dirty="0">
                <a:sym typeface="Symbol" pitchFamily="2" charset="2"/>
              </a:rPr>
              <a:t>x(k)</a:t>
            </a:r>
            <a:r>
              <a:rPr lang="en-US" sz="2000" dirty="0"/>
              <a:t>)) [</a:t>
            </a:r>
            <a:r>
              <a:rPr lang="en-US" sz="2000" dirty="0">
                <a:sym typeface="Symbol" pitchFamily="2" charset="2"/>
              </a:rPr>
              <a:t>e</a:t>
            </a:r>
            <a:r>
              <a:rPr lang="en-US" sz="2000" baseline="30000" dirty="0">
                <a:sym typeface="Symbol" pitchFamily="2" charset="2"/>
              </a:rPr>
              <a:t>x(0)</a:t>
            </a:r>
            <a:r>
              <a:rPr lang="en-US" sz="2000" dirty="0">
                <a:sym typeface="Symbol" pitchFamily="2" charset="2"/>
              </a:rPr>
              <a:t> e</a:t>
            </a:r>
            <a:r>
              <a:rPr lang="en-US" sz="2000" baseline="30000" dirty="0">
                <a:sym typeface="Symbol" pitchFamily="2" charset="2"/>
              </a:rPr>
              <a:t>x(1)</a:t>
            </a:r>
            <a:r>
              <a:rPr lang="en-US" sz="2000" dirty="0">
                <a:sym typeface="Symbol" pitchFamily="2" charset="2"/>
              </a:rPr>
              <a:t> ... e</a:t>
            </a:r>
            <a:r>
              <a:rPr lang="en-US" sz="2000" baseline="30000" dirty="0">
                <a:sym typeface="Symbol" pitchFamily="2" charset="2"/>
              </a:rPr>
              <a:t>x(K-1)</a:t>
            </a:r>
            <a:r>
              <a:rPr lang="en-US" sz="2000" dirty="0"/>
              <a:t>]</a:t>
            </a:r>
            <a:r>
              <a:rPr lang="en-US" sz="2000" baseline="30000" dirty="0"/>
              <a:t>T</a:t>
            </a:r>
          </a:p>
          <a:p>
            <a:pPr lvl="3"/>
            <a:r>
              <a:rPr lang="en-US" sz="2000" dirty="0"/>
              <a:t>∂</a:t>
            </a:r>
            <a:r>
              <a:rPr lang="en-US" sz="2000" b="1" dirty="0"/>
              <a:t>f</a:t>
            </a:r>
            <a:r>
              <a:rPr lang="en-US" sz="2000" dirty="0"/>
              <a:t>/∂</a:t>
            </a:r>
            <a:r>
              <a:rPr lang="en-US" sz="2000" b="1" dirty="0"/>
              <a:t>x</a:t>
            </a:r>
            <a:r>
              <a:rPr lang="en-US" sz="2000" dirty="0"/>
              <a:t> = 	</a:t>
            </a:r>
            <a:r>
              <a:rPr lang="en-US" dirty="0">
                <a:latin typeface="Courier New" panose="02070309020205020404" pitchFamily="49" charset="0"/>
                <a:cs typeface="Courier New" panose="02070309020205020404" pitchFamily="49" charset="0"/>
              </a:rPr>
              <a:t>[ f(0)(1–f(0))   –f(1)f(0)       ...   -f(K-1)f(0)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[-f(0)f(1)        f(1)(1–f(1))         -f(K-1)f(1)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[-f(0)f(K-1)     -f(1)f(K-1)            f(K-1)(1-f(K-1))]</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22</a:t>
            </a:fld>
            <a:endParaRPr 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F99E012-24A2-154D-AB35-6AFC4A978C74}"/>
              </a:ext>
            </a:extLst>
          </p:cNvPr>
          <p:cNvSpPr txBox="1"/>
          <p:nvPr/>
        </p:nvSpPr>
        <p:spPr>
          <a:xfrm>
            <a:off x="10410940" y="387583"/>
            <a:ext cx="1476258" cy="1077218"/>
          </a:xfrm>
          <a:prstGeom prst="rect">
            <a:avLst/>
          </a:prstGeom>
          <a:solidFill>
            <a:srgbClr val="FFFD78"/>
          </a:solidFill>
          <a:ln>
            <a:solidFill>
              <a:schemeClr val="tx1"/>
            </a:solidFill>
          </a:ln>
          <a:effectLst/>
        </p:spPr>
        <p:txBody>
          <a:bodyPr wrap="square" rtlCol="0">
            <a:spAutoFit/>
          </a:bodyPr>
          <a:lstStyle/>
          <a:p>
            <a:r>
              <a:rPr lang="en-US" sz="1600" dirty="0"/>
              <a:t>To do:  get better formatting for the matrix</a:t>
            </a:r>
          </a:p>
        </p:txBody>
      </p:sp>
    </p:spTree>
    <p:extLst>
      <p:ext uri="{BB962C8B-B14F-4D97-AF65-F5344CB8AC3E}">
        <p14:creationId xmlns:p14="http://schemas.microsoft.com/office/powerpoint/2010/main" val="3388949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Vector Functions Of Multiple Variables</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Chain rule</a:t>
            </a:r>
          </a:p>
          <a:p>
            <a:pPr lvl="1"/>
            <a:r>
              <a:rPr lang="en-US" dirty="0"/>
              <a:t>h(</a:t>
            </a:r>
            <a:r>
              <a:rPr lang="en-US" b="1" dirty="0"/>
              <a:t>x</a:t>
            </a:r>
            <a:r>
              <a:rPr lang="en-US" dirty="0"/>
              <a:t>)	= f(g(</a:t>
            </a:r>
            <a:r>
              <a:rPr lang="en-US" b="1" dirty="0"/>
              <a:t>x</a:t>
            </a:r>
            <a:r>
              <a:rPr lang="en-US" dirty="0"/>
              <a:t>)) and define </a:t>
            </a:r>
            <a:r>
              <a:rPr lang="en-US" b="1" dirty="0"/>
              <a:t>u</a:t>
            </a:r>
            <a:r>
              <a:rPr lang="en-US" dirty="0"/>
              <a:t> = g(</a:t>
            </a:r>
            <a:r>
              <a:rPr lang="en-US" b="1" dirty="0"/>
              <a:t>x</a:t>
            </a:r>
            <a:r>
              <a:rPr lang="en-US" dirty="0"/>
              <a:t>)</a:t>
            </a:r>
          </a:p>
          <a:p>
            <a:pPr lvl="1"/>
            <a:r>
              <a:rPr lang="en-US" dirty="0"/>
              <a:t>∂h/∂</a:t>
            </a:r>
            <a:r>
              <a:rPr lang="en-US" b="1" dirty="0"/>
              <a:t>x</a:t>
            </a:r>
            <a:r>
              <a:rPr lang="en-US" dirty="0"/>
              <a:t>	= (∂</a:t>
            </a:r>
            <a:r>
              <a:rPr lang="en-US" b="1" dirty="0"/>
              <a:t>u</a:t>
            </a:r>
            <a:r>
              <a:rPr lang="en-US" dirty="0"/>
              <a:t>/∂</a:t>
            </a:r>
            <a:r>
              <a:rPr lang="en-US" b="1" dirty="0"/>
              <a:t>x</a:t>
            </a:r>
            <a:r>
              <a:rPr lang="en-US" dirty="0"/>
              <a:t>) (∂f/∂</a:t>
            </a:r>
            <a:r>
              <a:rPr lang="en-US" b="1" dirty="0"/>
              <a:t>u</a:t>
            </a:r>
            <a:r>
              <a:rPr lang="en-US" dirty="0"/>
              <a:t>)			Note denominator layout ordering</a:t>
            </a:r>
          </a:p>
          <a:p>
            <a:endParaRPr lang="en-US" sz="2000" dirty="0"/>
          </a:p>
          <a:p>
            <a:r>
              <a:rPr lang="en-US" dirty="0"/>
              <a:t>Example:  </a:t>
            </a:r>
            <a:r>
              <a:rPr lang="en-US" dirty="0" err="1"/>
              <a:t>softmax</a:t>
            </a:r>
            <a:r>
              <a:rPr lang="en-US" dirty="0"/>
              <a:t> cross entropy error gradient for classification</a:t>
            </a:r>
          </a:p>
          <a:p>
            <a:pPr lvl="1"/>
            <a:r>
              <a:rPr lang="en-US" b="1" dirty="0"/>
              <a:t>p</a:t>
            </a:r>
            <a:r>
              <a:rPr lang="en-US" dirty="0"/>
              <a:t>* has a 1 at position k* and 0s elsewhere</a:t>
            </a:r>
          </a:p>
          <a:p>
            <a:pPr lvl="1"/>
            <a:r>
              <a:rPr lang="en-US" b="1" dirty="0"/>
              <a:t>p</a:t>
            </a:r>
            <a:r>
              <a:rPr lang="en-US" dirty="0"/>
              <a:t> 	= </a:t>
            </a:r>
            <a:r>
              <a:rPr lang="en-US" dirty="0" err="1"/>
              <a:t>softmax</a:t>
            </a:r>
            <a:r>
              <a:rPr lang="en-US" dirty="0"/>
              <a:t>(</a:t>
            </a:r>
            <a:r>
              <a:rPr lang="en-US" b="1" dirty="0"/>
              <a:t>x</a:t>
            </a:r>
            <a:r>
              <a:rPr lang="en-US" dirty="0"/>
              <a:t>),			Like </a:t>
            </a:r>
            <a:r>
              <a:rPr lang="en-US" b="1" dirty="0"/>
              <a:t>u</a:t>
            </a:r>
            <a:r>
              <a:rPr lang="en-US" dirty="0"/>
              <a:t> = g(</a:t>
            </a:r>
            <a:r>
              <a:rPr lang="en-US" b="1" dirty="0"/>
              <a:t>x</a:t>
            </a:r>
            <a:r>
              <a:rPr lang="en-US" dirty="0"/>
              <a:t>)</a:t>
            </a:r>
          </a:p>
          <a:p>
            <a:pPr lvl="1"/>
            <a:r>
              <a:rPr lang="en-US" dirty="0"/>
              <a:t>f(</a:t>
            </a:r>
            <a:r>
              <a:rPr lang="en-US" b="1" dirty="0"/>
              <a:t>p</a:t>
            </a:r>
            <a:r>
              <a:rPr lang="en-US" dirty="0"/>
              <a:t>) 	= H</a:t>
            </a:r>
            <a:r>
              <a:rPr lang="en-US" baseline="-25000" dirty="0"/>
              <a:t>CE</a:t>
            </a:r>
            <a:r>
              <a:rPr lang="en-US" dirty="0"/>
              <a:t>(</a:t>
            </a:r>
            <a:r>
              <a:rPr lang="en-US" b="1" dirty="0"/>
              <a:t>p</a:t>
            </a:r>
            <a:r>
              <a:rPr lang="en-US" dirty="0"/>
              <a:t>*,</a:t>
            </a:r>
            <a:r>
              <a:rPr lang="en-US" b="1" dirty="0"/>
              <a:t> p</a:t>
            </a:r>
            <a:r>
              <a:rPr lang="en-US" dirty="0"/>
              <a:t>),			Like f(</a:t>
            </a:r>
            <a:r>
              <a:rPr lang="en-US" b="1" dirty="0"/>
              <a:t>u</a:t>
            </a:r>
            <a:r>
              <a:rPr lang="en-US" dirty="0"/>
              <a:t>)</a:t>
            </a:r>
          </a:p>
          <a:p>
            <a:pPr lvl="1"/>
            <a:r>
              <a:rPr lang="en-US" dirty="0"/>
              <a:t>e(</a:t>
            </a:r>
            <a:r>
              <a:rPr lang="en-US" b="1" dirty="0"/>
              <a:t>x</a:t>
            </a:r>
            <a:r>
              <a:rPr lang="en-US" dirty="0"/>
              <a:t>)	= H</a:t>
            </a:r>
            <a:r>
              <a:rPr lang="en-US" baseline="-25000" dirty="0"/>
              <a:t>CE</a:t>
            </a:r>
            <a:r>
              <a:rPr lang="en-US" dirty="0"/>
              <a:t>(</a:t>
            </a:r>
            <a:r>
              <a:rPr lang="en-US" b="1" dirty="0"/>
              <a:t>p</a:t>
            </a:r>
            <a:r>
              <a:rPr lang="en-US" dirty="0"/>
              <a:t>*,</a:t>
            </a:r>
            <a:r>
              <a:rPr lang="en-US" b="1" dirty="0"/>
              <a:t> </a:t>
            </a:r>
            <a:r>
              <a:rPr lang="en-US" dirty="0" err="1"/>
              <a:t>softmax</a:t>
            </a:r>
            <a:r>
              <a:rPr lang="en-US" dirty="0"/>
              <a:t>(</a:t>
            </a:r>
            <a:r>
              <a:rPr lang="en-US" b="1" dirty="0"/>
              <a:t>x</a:t>
            </a:r>
            <a:r>
              <a:rPr lang="en-US" dirty="0"/>
              <a:t>)),		Like h(</a:t>
            </a:r>
            <a:r>
              <a:rPr lang="en-US" b="1" dirty="0"/>
              <a:t>x</a:t>
            </a:r>
            <a:r>
              <a:rPr lang="en-US" dirty="0"/>
              <a:t>) = f(g(</a:t>
            </a:r>
            <a:r>
              <a:rPr lang="en-US" b="1" dirty="0"/>
              <a:t>x</a:t>
            </a:r>
            <a:r>
              <a:rPr lang="en-US" dirty="0"/>
              <a:t>))</a:t>
            </a:r>
          </a:p>
          <a:p>
            <a:pPr lvl="1"/>
            <a:r>
              <a:rPr lang="en-US" dirty="0"/>
              <a:t>∂e/∂</a:t>
            </a:r>
            <a:r>
              <a:rPr lang="en-US" b="1" dirty="0"/>
              <a:t>x</a:t>
            </a:r>
            <a:r>
              <a:rPr lang="en-US" dirty="0"/>
              <a:t> 	= (∂</a:t>
            </a:r>
            <a:r>
              <a:rPr lang="en-US" b="1" dirty="0"/>
              <a:t>p</a:t>
            </a:r>
            <a:r>
              <a:rPr lang="en-US" dirty="0"/>
              <a:t>/∂</a:t>
            </a:r>
            <a:r>
              <a:rPr lang="en-US" b="1" dirty="0"/>
              <a:t>x</a:t>
            </a:r>
            <a:r>
              <a:rPr lang="en-US" dirty="0"/>
              <a:t>) (∂f/∂</a:t>
            </a:r>
            <a:r>
              <a:rPr lang="en-US" b="1" dirty="0"/>
              <a:t>p</a:t>
            </a:r>
            <a:r>
              <a:rPr lang="en-US" dirty="0"/>
              <a:t>)</a:t>
            </a:r>
            <a:br>
              <a:rPr lang="en-US" dirty="0"/>
            </a:br>
            <a:r>
              <a:rPr lang="en-US" dirty="0"/>
              <a:t>		= [p(0)   ...   p(k*–1)   </a:t>
            </a:r>
            <a:r>
              <a:rPr lang="en-US" dirty="0">
                <a:solidFill>
                  <a:srgbClr val="FF0000"/>
                </a:solidFill>
              </a:rPr>
              <a:t>(p(k*)–1)</a:t>
            </a:r>
            <a:r>
              <a:rPr lang="en-US" dirty="0"/>
              <a:t>   p(k*+1)   ...   p(K–1)]</a:t>
            </a:r>
            <a:r>
              <a:rPr lang="en-US" baseline="30000" dirty="0"/>
              <a:t>T</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23</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895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05E6-CAF4-774D-80DF-E78EEE473247}"/>
              </a:ext>
            </a:extLst>
          </p:cNvPr>
          <p:cNvSpPr>
            <a:spLocks noGrp="1"/>
          </p:cNvSpPr>
          <p:nvPr>
            <p:ph type="ctrTitle"/>
          </p:nvPr>
        </p:nvSpPr>
        <p:spPr/>
        <p:txBody>
          <a:bodyPr/>
          <a:lstStyle/>
          <a:p>
            <a:r>
              <a:rPr lang="en-US" dirty="0">
                <a:latin typeface="Calibri" panose="020F0502020204030204" pitchFamily="34" charset="0"/>
                <a:cs typeface="Calibri" panose="020F0502020204030204" pitchFamily="34" charset="0"/>
              </a:rPr>
              <a:t>Optimization</a:t>
            </a:r>
          </a:p>
        </p:txBody>
      </p:sp>
      <p:sp>
        <p:nvSpPr>
          <p:cNvPr id="5" name="Slide Number Placeholder 4">
            <a:extLst>
              <a:ext uri="{FF2B5EF4-FFF2-40B4-BE49-F238E27FC236}">
                <a16:creationId xmlns:a16="http://schemas.microsoft.com/office/drawing/2014/main" id="{E9BEFD28-1C86-404A-B193-0EBD12FCCD0B}"/>
              </a:ext>
            </a:extLst>
          </p:cNvPr>
          <p:cNvSpPr>
            <a:spLocks noGrp="1"/>
          </p:cNvSpPr>
          <p:nvPr>
            <p:ph type="sldNum" sz="quarter" idx="12"/>
          </p:nvPr>
        </p:nvSpPr>
        <p:spPr>
          <a:xfrm>
            <a:off x="9143999" y="6313819"/>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24</a:t>
            </a:fld>
            <a:endParaRPr 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49AD36C-9DDE-AB4F-B5A8-613BF9A2B1D2}"/>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Tree>
    <p:extLst>
      <p:ext uri="{BB962C8B-B14F-4D97-AF65-F5344CB8AC3E}">
        <p14:creationId xmlns:p14="http://schemas.microsoft.com/office/powerpoint/2010/main" val="3524254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Setup</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Optimization problem</a:t>
            </a:r>
          </a:p>
          <a:p>
            <a:pPr lvl="1"/>
            <a:r>
              <a:rPr lang="en-US" dirty="0"/>
              <a:t>Minimize f</a:t>
            </a:r>
            <a:r>
              <a:rPr lang="en-US" baseline="-25000" dirty="0"/>
              <a:t>0</a:t>
            </a:r>
            <a:r>
              <a:rPr lang="en-US" dirty="0"/>
              <a:t>(</a:t>
            </a:r>
            <a:r>
              <a:rPr lang="en-US" b="1" dirty="0"/>
              <a:t>x</a:t>
            </a:r>
            <a:r>
              <a:rPr lang="en-US" dirty="0"/>
              <a:t>)					Objective function</a:t>
            </a:r>
          </a:p>
          <a:p>
            <a:pPr lvl="1"/>
            <a:r>
              <a:rPr lang="en-US" dirty="0"/>
              <a:t>Subject to f</a:t>
            </a:r>
            <a:r>
              <a:rPr lang="en-US" baseline="-25000" dirty="0"/>
              <a:t>c</a:t>
            </a:r>
            <a:r>
              <a:rPr lang="en-US" dirty="0"/>
              <a:t>(</a:t>
            </a:r>
            <a:r>
              <a:rPr lang="en-US" b="1" dirty="0"/>
              <a:t>x</a:t>
            </a:r>
            <a:r>
              <a:rPr lang="en-US" dirty="0"/>
              <a:t>) ≤ </a:t>
            </a:r>
            <a:r>
              <a:rPr lang="en-US" dirty="0" err="1"/>
              <a:t>b</a:t>
            </a:r>
            <a:r>
              <a:rPr lang="en-US" baseline="-25000" dirty="0" err="1"/>
              <a:t>c</a:t>
            </a:r>
            <a:r>
              <a:rPr lang="en-US" dirty="0"/>
              <a:t>, c = 1, ..., C			Constraint functions</a:t>
            </a:r>
          </a:p>
          <a:p>
            <a:endParaRPr lang="en-US" sz="2000" dirty="0"/>
          </a:p>
          <a:p>
            <a:r>
              <a:rPr lang="en-US" dirty="0"/>
              <a:t>Solution</a:t>
            </a:r>
          </a:p>
          <a:p>
            <a:pPr lvl="1"/>
            <a:r>
              <a:rPr lang="en-US" b="1" dirty="0"/>
              <a:t>x</a:t>
            </a:r>
            <a:r>
              <a:rPr lang="en-US" dirty="0"/>
              <a:t>* is the optimal solution if it has the smallest objective value out of all vectors that satisfy the constraints</a:t>
            </a:r>
          </a:p>
          <a:p>
            <a:endParaRPr lang="en-US" sz="2000" dirty="0"/>
          </a:p>
          <a:p>
            <a:r>
              <a:rPr lang="en-US" dirty="0"/>
              <a:t>A few special classes of optimization problems</a:t>
            </a:r>
          </a:p>
          <a:p>
            <a:pPr lvl="1"/>
            <a:r>
              <a:rPr lang="en-US" dirty="0"/>
              <a:t>Convex:	f</a:t>
            </a:r>
            <a:r>
              <a:rPr lang="en-US" baseline="-25000" dirty="0"/>
              <a:t>i</a:t>
            </a:r>
            <a:r>
              <a:rPr lang="en-US" dirty="0"/>
              <a:t>(</a:t>
            </a:r>
            <a:r>
              <a:rPr lang="el-GR" dirty="0"/>
              <a:t>α</a:t>
            </a:r>
            <a:r>
              <a:rPr lang="en-US" b="1" dirty="0"/>
              <a:t>x</a:t>
            </a:r>
            <a:r>
              <a:rPr lang="en-US" baseline="-25000" dirty="0"/>
              <a:t>0</a:t>
            </a:r>
            <a:r>
              <a:rPr lang="en-US" dirty="0"/>
              <a:t> + β</a:t>
            </a:r>
            <a:r>
              <a:rPr lang="en-US" b="1" dirty="0"/>
              <a:t>x</a:t>
            </a:r>
            <a:r>
              <a:rPr lang="en-US" baseline="-25000" dirty="0"/>
              <a:t>1</a:t>
            </a:r>
            <a:r>
              <a:rPr lang="en-US" dirty="0"/>
              <a:t>) ≤ </a:t>
            </a:r>
            <a:r>
              <a:rPr lang="el-GR" dirty="0"/>
              <a:t>α</a:t>
            </a:r>
            <a:r>
              <a:rPr lang="en-US" dirty="0"/>
              <a:t>f</a:t>
            </a:r>
            <a:r>
              <a:rPr lang="en-US" baseline="-25000" dirty="0"/>
              <a:t>i</a:t>
            </a:r>
            <a:r>
              <a:rPr lang="en-US" dirty="0"/>
              <a:t>(</a:t>
            </a:r>
            <a:r>
              <a:rPr lang="en-US" b="1" dirty="0"/>
              <a:t>x</a:t>
            </a:r>
            <a:r>
              <a:rPr lang="en-US" baseline="-25000" dirty="0"/>
              <a:t>0</a:t>
            </a:r>
            <a:r>
              <a:rPr lang="en-US" dirty="0"/>
              <a:t>) + βf</a:t>
            </a:r>
            <a:r>
              <a:rPr lang="en-US" baseline="-25000" dirty="0"/>
              <a:t>i</a:t>
            </a:r>
            <a:r>
              <a:rPr lang="en-US" dirty="0"/>
              <a:t>(</a:t>
            </a:r>
            <a:r>
              <a:rPr lang="en-US" b="1" dirty="0"/>
              <a:t>x</a:t>
            </a:r>
            <a:r>
              <a:rPr lang="en-US" baseline="-25000" dirty="0"/>
              <a:t>1</a:t>
            </a:r>
            <a:r>
              <a:rPr lang="en-US" dirty="0"/>
              <a:t>),   </a:t>
            </a:r>
            <a:r>
              <a:rPr lang="en-US" dirty="0" err="1"/>
              <a:t>i</a:t>
            </a:r>
            <a:r>
              <a:rPr lang="en-US" dirty="0"/>
              <a:t> = 0, 1, ..., C,   </a:t>
            </a:r>
            <a:r>
              <a:rPr lang="el-GR" dirty="0"/>
              <a:t>α</a:t>
            </a:r>
            <a:r>
              <a:rPr lang="en-US" dirty="0"/>
              <a:t> + β = 1,   </a:t>
            </a:r>
            <a:r>
              <a:rPr lang="el-GR" dirty="0"/>
              <a:t>α</a:t>
            </a:r>
            <a:r>
              <a:rPr lang="en-US" dirty="0"/>
              <a:t> ≥ 0,   β ≥ 0</a:t>
            </a:r>
          </a:p>
          <a:p>
            <a:pPr lvl="1"/>
            <a:r>
              <a:rPr lang="en-US" dirty="0"/>
              <a:t>Linear:	f</a:t>
            </a:r>
            <a:r>
              <a:rPr lang="en-US" baseline="-25000" dirty="0"/>
              <a:t>i</a:t>
            </a:r>
            <a:r>
              <a:rPr lang="en-US" dirty="0"/>
              <a:t>(</a:t>
            </a:r>
            <a:r>
              <a:rPr lang="el-GR" dirty="0"/>
              <a:t>α</a:t>
            </a:r>
            <a:r>
              <a:rPr lang="en-US" b="1" dirty="0"/>
              <a:t>x</a:t>
            </a:r>
            <a:r>
              <a:rPr lang="en-US" baseline="-25000" dirty="0"/>
              <a:t>0</a:t>
            </a:r>
            <a:r>
              <a:rPr lang="en-US" dirty="0"/>
              <a:t> + β</a:t>
            </a:r>
            <a:r>
              <a:rPr lang="en-US" b="1" dirty="0"/>
              <a:t>x</a:t>
            </a:r>
            <a:r>
              <a:rPr lang="en-US" baseline="-25000" dirty="0"/>
              <a:t>1</a:t>
            </a:r>
            <a:r>
              <a:rPr lang="en-US" dirty="0"/>
              <a:t>) = </a:t>
            </a:r>
            <a:r>
              <a:rPr lang="el-GR" dirty="0"/>
              <a:t>α</a:t>
            </a:r>
            <a:r>
              <a:rPr lang="en-US" dirty="0"/>
              <a:t>f</a:t>
            </a:r>
            <a:r>
              <a:rPr lang="en-US" baseline="-25000" dirty="0"/>
              <a:t>i</a:t>
            </a:r>
            <a:r>
              <a:rPr lang="en-US" dirty="0"/>
              <a:t>(</a:t>
            </a:r>
            <a:r>
              <a:rPr lang="en-US" b="1" dirty="0"/>
              <a:t>x</a:t>
            </a:r>
            <a:r>
              <a:rPr lang="en-US" baseline="-25000" dirty="0"/>
              <a:t>0</a:t>
            </a:r>
            <a:r>
              <a:rPr lang="en-US" dirty="0"/>
              <a:t>) + βf</a:t>
            </a:r>
            <a:r>
              <a:rPr lang="en-US" baseline="-25000" dirty="0"/>
              <a:t>i</a:t>
            </a:r>
            <a:r>
              <a:rPr lang="en-US" dirty="0"/>
              <a:t>(</a:t>
            </a:r>
            <a:r>
              <a:rPr lang="en-US" b="1" dirty="0"/>
              <a:t>x</a:t>
            </a:r>
            <a:r>
              <a:rPr lang="en-US" baseline="-25000" dirty="0"/>
              <a:t>1</a:t>
            </a:r>
            <a:r>
              <a:rPr lang="en-US" dirty="0"/>
              <a:t>),   </a:t>
            </a:r>
            <a:r>
              <a:rPr lang="en-US" dirty="0" err="1"/>
              <a:t>i</a:t>
            </a:r>
            <a:r>
              <a:rPr lang="en-US" dirty="0"/>
              <a:t> = 0, 1, ..., C</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25</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8655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Setup</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Critical points</a:t>
            </a:r>
          </a:p>
          <a:p>
            <a:pPr lvl="1"/>
            <a:r>
              <a:rPr lang="en-US" dirty="0"/>
              <a:t>For a scalar function of multiple variables a critical point is a value </a:t>
            </a:r>
            <a:r>
              <a:rPr lang="en-US" b="1" dirty="0"/>
              <a:t>x</a:t>
            </a:r>
            <a:r>
              <a:rPr lang="en-US" dirty="0"/>
              <a:t> at which all partial derivatives of f(</a:t>
            </a:r>
            <a:r>
              <a:rPr lang="en-US" b="1" dirty="0"/>
              <a:t>x</a:t>
            </a:r>
            <a:r>
              <a:rPr lang="en-US" dirty="0"/>
              <a:t>) are 0</a:t>
            </a:r>
          </a:p>
          <a:p>
            <a:pPr lvl="1"/>
            <a:r>
              <a:rPr lang="en-US" dirty="0"/>
              <a:t>Local extrema of f(</a:t>
            </a:r>
            <a:r>
              <a:rPr lang="en-US" b="1" dirty="0"/>
              <a:t>x</a:t>
            </a:r>
            <a:r>
              <a:rPr lang="en-US" dirty="0"/>
              <a:t>) occur at critical points (Fermat’s theorem)</a:t>
            </a:r>
          </a:p>
          <a:p>
            <a:pPr lvl="2"/>
            <a:r>
              <a:rPr lang="en-US" dirty="0"/>
              <a:t>Minimum (in all directions)</a:t>
            </a:r>
          </a:p>
          <a:p>
            <a:pPr lvl="2"/>
            <a:r>
              <a:rPr lang="en-US" dirty="0"/>
              <a:t>Maximum (in all directions)</a:t>
            </a:r>
          </a:p>
          <a:p>
            <a:pPr lvl="2"/>
            <a:r>
              <a:rPr lang="en-US" dirty="0"/>
              <a:t>Saddle (minimum in some directions, maximum in some directions)</a:t>
            </a:r>
          </a:p>
          <a:p>
            <a:pPr lvl="2"/>
            <a:endParaRPr lang="en-US" dirty="0"/>
          </a:p>
          <a:p>
            <a:r>
              <a:rPr lang="en-US" dirty="0"/>
              <a:t>Potential notational confusion</a:t>
            </a:r>
          </a:p>
          <a:p>
            <a:pPr lvl="1"/>
            <a:r>
              <a:rPr lang="en-US" dirty="0"/>
              <a:t>In optimization literature it’s common to optimize over parameters </a:t>
            </a:r>
            <a:r>
              <a:rPr lang="en-US" b="1" dirty="0"/>
              <a:t>x</a:t>
            </a:r>
          </a:p>
          <a:p>
            <a:pPr lvl="1"/>
            <a:r>
              <a:rPr lang="en-US" dirty="0"/>
              <a:t>In </a:t>
            </a:r>
            <a:r>
              <a:rPr lang="en-US" dirty="0" err="1"/>
              <a:t>xNNs</a:t>
            </a:r>
            <a:r>
              <a:rPr lang="en-US" dirty="0"/>
              <a:t> we have inputs </a:t>
            </a:r>
            <a:r>
              <a:rPr lang="en-US" b="1" dirty="0"/>
              <a:t>x</a:t>
            </a:r>
            <a:r>
              <a:rPr lang="en-US" dirty="0"/>
              <a:t> and optimize over parameters </a:t>
            </a:r>
            <a:r>
              <a:rPr lang="en-US" b="1" dirty="0"/>
              <a:t>h</a:t>
            </a:r>
            <a:r>
              <a:rPr lang="en-US" dirty="0"/>
              <a:t> (or some other variable)</a:t>
            </a:r>
          </a:p>
          <a:p>
            <a:pPr lvl="1"/>
            <a:r>
              <a:rPr lang="en-US" dirty="0"/>
              <a:t>So in the optimization section our goal is to find the optimal </a:t>
            </a:r>
            <a:r>
              <a:rPr lang="en-US" b="1" dirty="0"/>
              <a:t>x</a:t>
            </a:r>
            <a:r>
              <a:rPr lang="en-US" dirty="0"/>
              <a:t>, and in the </a:t>
            </a:r>
            <a:r>
              <a:rPr lang="en-US" dirty="0" err="1"/>
              <a:t>xNN</a:t>
            </a:r>
            <a:r>
              <a:rPr lang="en-US" dirty="0"/>
              <a:t> training section it’s to find the optimal </a:t>
            </a:r>
            <a:r>
              <a:rPr lang="en-US" b="1" dirty="0"/>
              <a:t>h</a:t>
            </a:r>
            <a:r>
              <a:rPr lang="en-US" dirty="0"/>
              <a:t> (or other parameter variable)</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26</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7568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Closed Form Methods</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Example:  least squares solution to a linear systems of equations</a:t>
            </a:r>
          </a:p>
          <a:p>
            <a:pPr lvl="1"/>
            <a:r>
              <a:rPr lang="en-US" dirty="0"/>
              <a:t>Minimize f(</a:t>
            </a:r>
            <a:r>
              <a:rPr lang="en-US" b="1" dirty="0"/>
              <a:t>x</a:t>
            </a:r>
            <a:r>
              <a:rPr lang="en-US" dirty="0"/>
              <a:t>) = (</a:t>
            </a:r>
            <a:r>
              <a:rPr lang="en-US" b="1" dirty="0"/>
              <a:t>A x</a:t>
            </a:r>
            <a:r>
              <a:rPr lang="en-US" dirty="0"/>
              <a:t> – </a:t>
            </a:r>
            <a:r>
              <a:rPr lang="en-US" b="1" dirty="0"/>
              <a:t>y</a:t>
            </a:r>
            <a:r>
              <a:rPr lang="en-US" dirty="0"/>
              <a:t>)</a:t>
            </a:r>
            <a:r>
              <a:rPr lang="en-US" baseline="30000" dirty="0"/>
              <a:t>T</a:t>
            </a:r>
            <a:r>
              <a:rPr lang="en-US" dirty="0"/>
              <a:t>(</a:t>
            </a:r>
            <a:r>
              <a:rPr lang="en-US" b="1" dirty="0"/>
              <a:t>A x</a:t>
            </a:r>
            <a:r>
              <a:rPr lang="en-US" dirty="0"/>
              <a:t> – </a:t>
            </a:r>
            <a:r>
              <a:rPr lang="en-US" b="1" dirty="0"/>
              <a:t>y</a:t>
            </a:r>
            <a:r>
              <a:rPr lang="en-US" dirty="0"/>
              <a:t>)</a:t>
            </a:r>
          </a:p>
          <a:p>
            <a:pPr lvl="1"/>
            <a:r>
              <a:rPr lang="en-US" dirty="0"/>
              <a:t>Multiply out, take partial derivatives, set to 0 and solve</a:t>
            </a:r>
          </a:p>
          <a:p>
            <a:pPr lvl="1"/>
            <a:r>
              <a:rPr lang="en-US" dirty="0"/>
              <a:t>f(</a:t>
            </a:r>
            <a:r>
              <a:rPr lang="en-US" b="1" dirty="0"/>
              <a:t>x</a:t>
            </a:r>
            <a:r>
              <a:rPr lang="en-US" dirty="0"/>
              <a:t>)	= </a:t>
            </a:r>
            <a:r>
              <a:rPr lang="en-US" b="1" dirty="0" err="1"/>
              <a:t>x</a:t>
            </a:r>
            <a:r>
              <a:rPr lang="en-US" baseline="30000" dirty="0" err="1"/>
              <a:t>T</a:t>
            </a:r>
            <a:r>
              <a:rPr lang="en-US" dirty="0"/>
              <a:t> </a:t>
            </a:r>
            <a:r>
              <a:rPr lang="en-US" b="1" dirty="0"/>
              <a:t>A</a:t>
            </a:r>
            <a:r>
              <a:rPr lang="en-US" baseline="30000" dirty="0"/>
              <a:t>T</a:t>
            </a:r>
            <a:r>
              <a:rPr lang="en-US" dirty="0"/>
              <a:t> </a:t>
            </a:r>
            <a:r>
              <a:rPr lang="en-US" b="1" dirty="0"/>
              <a:t>A</a:t>
            </a:r>
            <a:r>
              <a:rPr lang="en-US" dirty="0"/>
              <a:t> </a:t>
            </a:r>
            <a:r>
              <a:rPr lang="en-US" b="1" dirty="0"/>
              <a:t>x</a:t>
            </a:r>
            <a:r>
              <a:rPr lang="en-US" dirty="0"/>
              <a:t> – </a:t>
            </a:r>
            <a:r>
              <a:rPr lang="en-US" b="1" dirty="0" err="1"/>
              <a:t>x</a:t>
            </a:r>
            <a:r>
              <a:rPr lang="en-US" baseline="30000" dirty="0" err="1"/>
              <a:t>T</a:t>
            </a:r>
            <a:r>
              <a:rPr lang="en-US" dirty="0"/>
              <a:t> </a:t>
            </a:r>
            <a:r>
              <a:rPr lang="en-US" b="1" dirty="0"/>
              <a:t>A</a:t>
            </a:r>
            <a:r>
              <a:rPr lang="en-US" baseline="30000" dirty="0"/>
              <a:t>T</a:t>
            </a:r>
            <a:r>
              <a:rPr lang="en-US" dirty="0"/>
              <a:t> </a:t>
            </a:r>
            <a:r>
              <a:rPr lang="en-US" b="1" dirty="0"/>
              <a:t>y</a:t>
            </a:r>
            <a:r>
              <a:rPr lang="en-US" dirty="0"/>
              <a:t> – </a:t>
            </a:r>
            <a:r>
              <a:rPr lang="en-US" b="1" dirty="0" err="1"/>
              <a:t>y</a:t>
            </a:r>
            <a:r>
              <a:rPr lang="en-US" baseline="30000" dirty="0" err="1"/>
              <a:t>T</a:t>
            </a:r>
            <a:r>
              <a:rPr lang="en-US" dirty="0"/>
              <a:t> </a:t>
            </a:r>
            <a:r>
              <a:rPr lang="en-US" b="1" dirty="0"/>
              <a:t>A</a:t>
            </a:r>
            <a:r>
              <a:rPr lang="en-US" dirty="0"/>
              <a:t> </a:t>
            </a:r>
            <a:r>
              <a:rPr lang="en-US" b="1" dirty="0"/>
              <a:t>x</a:t>
            </a:r>
            <a:r>
              <a:rPr lang="en-US" dirty="0"/>
              <a:t> + </a:t>
            </a:r>
            <a:r>
              <a:rPr lang="en-US" b="1" dirty="0" err="1"/>
              <a:t>y</a:t>
            </a:r>
            <a:r>
              <a:rPr lang="en-US" baseline="30000" dirty="0" err="1"/>
              <a:t>T</a:t>
            </a:r>
            <a:r>
              <a:rPr lang="en-US" dirty="0"/>
              <a:t> </a:t>
            </a:r>
            <a:r>
              <a:rPr lang="en-US" b="1" dirty="0"/>
              <a:t>y</a:t>
            </a:r>
            <a:br>
              <a:rPr lang="en-US" dirty="0"/>
            </a:br>
            <a:r>
              <a:rPr lang="en-US" dirty="0"/>
              <a:t>		= </a:t>
            </a:r>
            <a:r>
              <a:rPr lang="en-US" b="1" dirty="0" err="1"/>
              <a:t>x</a:t>
            </a:r>
            <a:r>
              <a:rPr lang="en-US" baseline="30000" dirty="0" err="1"/>
              <a:t>T</a:t>
            </a:r>
            <a:r>
              <a:rPr lang="en-US" dirty="0"/>
              <a:t> </a:t>
            </a:r>
            <a:r>
              <a:rPr lang="en-US" b="1" dirty="0"/>
              <a:t>A</a:t>
            </a:r>
            <a:r>
              <a:rPr lang="en-US" baseline="30000" dirty="0"/>
              <a:t>T</a:t>
            </a:r>
            <a:r>
              <a:rPr lang="en-US" dirty="0"/>
              <a:t> </a:t>
            </a:r>
            <a:r>
              <a:rPr lang="en-US" b="1" dirty="0"/>
              <a:t>A</a:t>
            </a:r>
            <a:r>
              <a:rPr lang="en-US" dirty="0"/>
              <a:t> </a:t>
            </a:r>
            <a:r>
              <a:rPr lang="en-US" b="1" dirty="0"/>
              <a:t>x</a:t>
            </a:r>
            <a:r>
              <a:rPr lang="en-US" dirty="0"/>
              <a:t> – 2 </a:t>
            </a:r>
            <a:r>
              <a:rPr lang="en-US" b="1" dirty="0" err="1"/>
              <a:t>y</a:t>
            </a:r>
            <a:r>
              <a:rPr lang="en-US" baseline="30000" dirty="0" err="1"/>
              <a:t>T</a:t>
            </a:r>
            <a:r>
              <a:rPr lang="en-US" dirty="0"/>
              <a:t> </a:t>
            </a:r>
            <a:r>
              <a:rPr lang="en-US" b="1" dirty="0"/>
              <a:t>A</a:t>
            </a:r>
            <a:r>
              <a:rPr lang="en-US" dirty="0"/>
              <a:t> </a:t>
            </a:r>
            <a:r>
              <a:rPr lang="en-US" b="1" dirty="0"/>
              <a:t>x</a:t>
            </a:r>
            <a:r>
              <a:rPr lang="en-US" dirty="0"/>
              <a:t> + </a:t>
            </a:r>
            <a:r>
              <a:rPr lang="en-US" b="1" dirty="0" err="1"/>
              <a:t>y</a:t>
            </a:r>
            <a:r>
              <a:rPr lang="en-US" baseline="30000" dirty="0" err="1"/>
              <a:t>T</a:t>
            </a:r>
            <a:r>
              <a:rPr lang="en-US" dirty="0"/>
              <a:t> </a:t>
            </a:r>
            <a:r>
              <a:rPr lang="en-US" b="1" dirty="0"/>
              <a:t>y</a:t>
            </a:r>
            <a:r>
              <a:rPr lang="en-US" dirty="0"/>
              <a:t>		Transpose of scalar = scalar</a:t>
            </a:r>
          </a:p>
          <a:p>
            <a:pPr lvl="1"/>
            <a:r>
              <a:rPr lang="en-US" dirty="0"/>
              <a:t>∂f/∂</a:t>
            </a:r>
            <a:r>
              <a:rPr lang="en-US" b="1" dirty="0"/>
              <a:t>x</a:t>
            </a:r>
            <a:r>
              <a:rPr lang="en-US" dirty="0"/>
              <a:t>	= 2 </a:t>
            </a:r>
            <a:r>
              <a:rPr lang="en-US" b="1" dirty="0"/>
              <a:t>A</a:t>
            </a:r>
            <a:r>
              <a:rPr lang="en-US" baseline="30000" dirty="0"/>
              <a:t>T</a:t>
            </a:r>
            <a:r>
              <a:rPr lang="en-US" dirty="0"/>
              <a:t> </a:t>
            </a:r>
            <a:r>
              <a:rPr lang="en-US" b="1" dirty="0"/>
              <a:t>A</a:t>
            </a:r>
            <a:r>
              <a:rPr lang="en-US" dirty="0"/>
              <a:t> </a:t>
            </a:r>
            <a:r>
              <a:rPr lang="en-US" b="1" dirty="0"/>
              <a:t>x</a:t>
            </a:r>
            <a:r>
              <a:rPr lang="en-US" dirty="0"/>
              <a:t> – 2 </a:t>
            </a:r>
            <a:r>
              <a:rPr lang="en-US" b="1" dirty="0"/>
              <a:t>A</a:t>
            </a:r>
            <a:r>
              <a:rPr lang="en-US" baseline="30000" dirty="0"/>
              <a:t>T</a:t>
            </a:r>
            <a:r>
              <a:rPr lang="en-US" dirty="0"/>
              <a:t> </a:t>
            </a:r>
            <a:r>
              <a:rPr lang="en-US" b="1" dirty="0"/>
              <a:t>y</a:t>
            </a:r>
            <a:r>
              <a:rPr lang="en-US" dirty="0"/>
              <a:t>			</a:t>
            </a:r>
            <a:r>
              <a:rPr lang="en-US" b="1" dirty="0"/>
              <a:t>A</a:t>
            </a:r>
            <a:r>
              <a:rPr lang="en-US" baseline="30000" dirty="0"/>
              <a:t>T</a:t>
            </a:r>
            <a:r>
              <a:rPr lang="en-US" dirty="0"/>
              <a:t> </a:t>
            </a:r>
            <a:r>
              <a:rPr lang="en-US" b="1" dirty="0"/>
              <a:t>A</a:t>
            </a:r>
            <a:r>
              <a:rPr lang="en-US" dirty="0"/>
              <a:t> is symmetric</a:t>
            </a:r>
            <a:br>
              <a:rPr lang="en-US" dirty="0"/>
            </a:br>
            <a:r>
              <a:rPr lang="en-US" dirty="0"/>
              <a:t>		= </a:t>
            </a:r>
            <a:r>
              <a:rPr lang="en-US" b="1" dirty="0"/>
              <a:t>0</a:t>
            </a:r>
          </a:p>
          <a:p>
            <a:pPr lvl="1"/>
            <a:r>
              <a:rPr lang="en-US" b="1" dirty="0"/>
              <a:t>x</a:t>
            </a:r>
            <a:r>
              <a:rPr lang="en-US" dirty="0"/>
              <a:t>		=  (</a:t>
            </a:r>
            <a:r>
              <a:rPr lang="en-US" b="1" dirty="0"/>
              <a:t>A</a:t>
            </a:r>
            <a:r>
              <a:rPr lang="en-US" baseline="30000" dirty="0"/>
              <a:t>T</a:t>
            </a:r>
            <a:r>
              <a:rPr lang="en-US" dirty="0"/>
              <a:t> </a:t>
            </a:r>
            <a:r>
              <a:rPr lang="en-US" b="1" dirty="0"/>
              <a:t>A</a:t>
            </a:r>
            <a:r>
              <a:rPr lang="en-US" dirty="0"/>
              <a:t>)</a:t>
            </a:r>
            <a:r>
              <a:rPr lang="en-US" baseline="30000" dirty="0"/>
              <a:t>-1</a:t>
            </a:r>
            <a:r>
              <a:rPr lang="en-US" dirty="0"/>
              <a:t> </a:t>
            </a:r>
            <a:r>
              <a:rPr lang="en-US" b="1" dirty="0"/>
              <a:t>A</a:t>
            </a:r>
            <a:r>
              <a:rPr lang="en-US" baseline="30000" dirty="0"/>
              <a:t>T</a:t>
            </a:r>
            <a:r>
              <a:rPr lang="en-US" dirty="0"/>
              <a:t> y		Over determined case with linearly </a:t>
            </a:r>
            <a:r>
              <a:rPr lang="en-US" dirty="0" err="1"/>
              <a:t>indep</a:t>
            </a:r>
            <a:r>
              <a:rPr lang="en-US" dirty="0"/>
              <a:t> cols of </a:t>
            </a:r>
            <a:r>
              <a:rPr lang="en-US" b="1" dirty="0"/>
              <a:t>A</a:t>
            </a:r>
            <a:br>
              <a:rPr lang="en-US" dirty="0"/>
            </a:br>
            <a:r>
              <a:rPr lang="en-US" dirty="0"/>
              <a:t>		= </a:t>
            </a:r>
            <a:r>
              <a:rPr lang="en-US" b="1" dirty="0"/>
              <a:t>A</a:t>
            </a:r>
            <a:r>
              <a:rPr lang="en-US" baseline="30000" dirty="0"/>
              <a:t>-1</a:t>
            </a:r>
            <a:r>
              <a:rPr lang="en-US" dirty="0"/>
              <a:t> </a:t>
            </a:r>
            <a:r>
              <a:rPr lang="en-US" b="1" dirty="0"/>
              <a:t>y</a:t>
            </a:r>
            <a:r>
              <a:rPr lang="en-US" dirty="0"/>
              <a:t>			Uniquely determined case with invertible </a:t>
            </a:r>
            <a:r>
              <a:rPr lang="en-US" b="1" dirty="0"/>
              <a:t>A</a:t>
            </a:r>
          </a:p>
          <a:p>
            <a:pPr lvl="1"/>
            <a:endParaRPr lang="en-US" b="1" dirty="0"/>
          </a:p>
          <a:p>
            <a:r>
              <a:rPr lang="en-US" dirty="0"/>
              <a:t>For </a:t>
            </a:r>
            <a:r>
              <a:rPr lang="en-US" dirty="0" err="1"/>
              <a:t>xNN</a:t>
            </a:r>
            <a:r>
              <a:rPr lang="en-US" dirty="0"/>
              <a:t> training we usually don’t have a simple closed form solution for finding optimal parameters (sadness)</a:t>
            </a:r>
            <a:endParaRPr lang="en-US" sz="2400" dirty="0"/>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27</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2611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Iterative Methods</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Gradient descent</a:t>
            </a:r>
          </a:p>
          <a:p>
            <a:pPr lvl="1"/>
            <a:r>
              <a:rPr lang="en-US" dirty="0"/>
              <a:t>Find </a:t>
            </a:r>
            <a:r>
              <a:rPr lang="en-US" b="1" dirty="0"/>
              <a:t>x</a:t>
            </a:r>
            <a:r>
              <a:rPr lang="en-US" dirty="0"/>
              <a:t> that minimizes f(</a:t>
            </a:r>
            <a:r>
              <a:rPr lang="en-US" b="1" dirty="0"/>
              <a:t>x</a:t>
            </a:r>
            <a:r>
              <a:rPr lang="en-US" dirty="0"/>
              <a:t>)</a:t>
            </a:r>
          </a:p>
          <a:p>
            <a:pPr lvl="1"/>
            <a:r>
              <a:rPr lang="en-US" dirty="0"/>
              <a:t>Basic strategy (many many variations exist)</a:t>
            </a:r>
          </a:p>
          <a:p>
            <a:pPr lvl="2"/>
            <a:r>
              <a:rPr lang="en-US" dirty="0"/>
              <a:t>Initialization</a:t>
            </a:r>
          </a:p>
          <a:p>
            <a:pPr lvl="3"/>
            <a:r>
              <a:rPr lang="en-US" sz="2000" dirty="0"/>
              <a:t>Let n = 0</a:t>
            </a:r>
          </a:p>
          <a:p>
            <a:pPr lvl="3"/>
            <a:r>
              <a:rPr lang="en-US" sz="2000" dirty="0"/>
              <a:t>Initial guess </a:t>
            </a:r>
            <a:r>
              <a:rPr lang="en-US" sz="2000" b="1" dirty="0"/>
              <a:t>x</a:t>
            </a:r>
            <a:r>
              <a:rPr lang="en-US" sz="2000" baseline="-25000" dirty="0"/>
              <a:t>0</a:t>
            </a:r>
            <a:r>
              <a:rPr lang="en-US" sz="2000" dirty="0"/>
              <a:t> </a:t>
            </a:r>
          </a:p>
          <a:p>
            <a:pPr lvl="2"/>
            <a:r>
              <a:rPr lang="en-US" dirty="0"/>
              <a:t>Iteration</a:t>
            </a:r>
          </a:p>
          <a:p>
            <a:pPr lvl="3"/>
            <a:r>
              <a:rPr lang="en-US" sz="2000" dirty="0"/>
              <a:t>Compute the gradient ∇f(</a:t>
            </a:r>
            <a:r>
              <a:rPr lang="en-US" sz="2000" b="1" dirty="0" err="1"/>
              <a:t>x</a:t>
            </a:r>
            <a:r>
              <a:rPr lang="en-US" sz="2000" baseline="-25000" dirty="0" err="1"/>
              <a:t>n</a:t>
            </a:r>
            <a:r>
              <a:rPr lang="en-US" sz="2000" dirty="0"/>
              <a:t>)</a:t>
            </a:r>
          </a:p>
          <a:p>
            <a:pPr lvl="3"/>
            <a:r>
              <a:rPr lang="en-US" sz="2000" dirty="0"/>
              <a:t>Select a step size </a:t>
            </a:r>
            <a:r>
              <a:rPr lang="el-GR" sz="2000" dirty="0"/>
              <a:t>α</a:t>
            </a:r>
            <a:r>
              <a:rPr lang="en-US" sz="2000" baseline="-25000" dirty="0"/>
              <a:t>n</a:t>
            </a:r>
            <a:endParaRPr lang="en-US" sz="2000" dirty="0"/>
          </a:p>
          <a:p>
            <a:pPr lvl="3"/>
            <a:r>
              <a:rPr lang="en-US" sz="2000" dirty="0"/>
              <a:t>Take a step in the opposite direction of the gradient:  </a:t>
            </a:r>
            <a:r>
              <a:rPr lang="en-US" sz="2000" b="1" dirty="0"/>
              <a:t>x</a:t>
            </a:r>
            <a:r>
              <a:rPr lang="en-US" sz="2000" baseline="-25000" dirty="0"/>
              <a:t>n+1</a:t>
            </a:r>
            <a:r>
              <a:rPr lang="en-US" sz="2000" dirty="0"/>
              <a:t> = </a:t>
            </a:r>
            <a:r>
              <a:rPr lang="en-US" sz="2000" b="1" dirty="0" err="1"/>
              <a:t>x</a:t>
            </a:r>
            <a:r>
              <a:rPr lang="en-US" sz="2000" baseline="-25000" dirty="0" err="1"/>
              <a:t>n</a:t>
            </a:r>
            <a:r>
              <a:rPr lang="en-US" sz="2000" dirty="0"/>
              <a:t> – </a:t>
            </a:r>
            <a:r>
              <a:rPr lang="el-GR" sz="2000" dirty="0"/>
              <a:t>α</a:t>
            </a:r>
            <a:r>
              <a:rPr lang="en-US" sz="2000" baseline="-25000" dirty="0"/>
              <a:t>n</a:t>
            </a:r>
            <a:r>
              <a:rPr lang="en-US" sz="2000" dirty="0"/>
              <a:t> ∇f(</a:t>
            </a:r>
            <a:r>
              <a:rPr lang="en-US" sz="2000" b="1" dirty="0" err="1"/>
              <a:t>x</a:t>
            </a:r>
            <a:r>
              <a:rPr lang="en-US" sz="2000" baseline="-25000" dirty="0" err="1"/>
              <a:t>n</a:t>
            </a:r>
            <a:r>
              <a:rPr lang="en-US" sz="2000" dirty="0"/>
              <a:t>)</a:t>
            </a:r>
          </a:p>
          <a:p>
            <a:pPr lvl="3"/>
            <a:r>
              <a:rPr lang="en-US" sz="2000" dirty="0"/>
              <a:t>Let n = n + 1</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28</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2680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Iterative Methods</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Repeating the closed form example using gradient descent for ease of understanding</a:t>
            </a:r>
          </a:p>
          <a:p>
            <a:endParaRPr lang="en-US" dirty="0"/>
          </a:p>
          <a:p>
            <a:r>
              <a:rPr lang="en-US" dirty="0"/>
              <a:t>Example:  least squares solution to a linear systems of equations</a:t>
            </a:r>
          </a:p>
          <a:p>
            <a:pPr lvl="1"/>
            <a:r>
              <a:rPr lang="en-US" dirty="0"/>
              <a:t>Minimize f(</a:t>
            </a:r>
            <a:r>
              <a:rPr lang="en-US" b="1" dirty="0"/>
              <a:t>x</a:t>
            </a:r>
            <a:r>
              <a:rPr lang="en-US" dirty="0"/>
              <a:t>) = (</a:t>
            </a:r>
            <a:r>
              <a:rPr lang="en-US" b="1" dirty="0"/>
              <a:t>A x</a:t>
            </a:r>
            <a:r>
              <a:rPr lang="en-US" dirty="0"/>
              <a:t> – </a:t>
            </a:r>
            <a:r>
              <a:rPr lang="en-US" b="1" dirty="0"/>
              <a:t>y</a:t>
            </a:r>
            <a:r>
              <a:rPr lang="en-US" dirty="0"/>
              <a:t>)</a:t>
            </a:r>
            <a:r>
              <a:rPr lang="en-US" baseline="30000" dirty="0"/>
              <a:t>T</a:t>
            </a:r>
            <a:r>
              <a:rPr lang="en-US" dirty="0"/>
              <a:t>(</a:t>
            </a:r>
            <a:r>
              <a:rPr lang="en-US" b="1" dirty="0"/>
              <a:t>A x</a:t>
            </a:r>
            <a:r>
              <a:rPr lang="en-US" dirty="0"/>
              <a:t> – </a:t>
            </a:r>
            <a:r>
              <a:rPr lang="en-US" b="1" dirty="0"/>
              <a:t>y</a:t>
            </a:r>
            <a:r>
              <a:rPr lang="en-US" dirty="0"/>
              <a:t>)</a:t>
            </a:r>
          </a:p>
          <a:p>
            <a:pPr lvl="1"/>
            <a:r>
              <a:rPr lang="en-US" dirty="0"/>
              <a:t>f(</a:t>
            </a:r>
            <a:r>
              <a:rPr lang="en-US" b="1" dirty="0"/>
              <a:t>x</a:t>
            </a:r>
            <a:r>
              <a:rPr lang="en-US" dirty="0"/>
              <a:t>)	= </a:t>
            </a:r>
            <a:r>
              <a:rPr lang="en-US" b="1" dirty="0" err="1"/>
              <a:t>x</a:t>
            </a:r>
            <a:r>
              <a:rPr lang="en-US" baseline="30000" dirty="0" err="1"/>
              <a:t>T</a:t>
            </a:r>
            <a:r>
              <a:rPr lang="en-US" dirty="0"/>
              <a:t> </a:t>
            </a:r>
            <a:r>
              <a:rPr lang="en-US" b="1" dirty="0"/>
              <a:t>A</a:t>
            </a:r>
            <a:r>
              <a:rPr lang="en-US" baseline="30000" dirty="0"/>
              <a:t>T</a:t>
            </a:r>
            <a:r>
              <a:rPr lang="en-US" dirty="0"/>
              <a:t> </a:t>
            </a:r>
            <a:r>
              <a:rPr lang="en-US" b="1" dirty="0"/>
              <a:t>A</a:t>
            </a:r>
            <a:r>
              <a:rPr lang="en-US" dirty="0"/>
              <a:t> </a:t>
            </a:r>
            <a:r>
              <a:rPr lang="en-US" b="1" dirty="0"/>
              <a:t>x</a:t>
            </a:r>
            <a:r>
              <a:rPr lang="en-US" dirty="0"/>
              <a:t> – </a:t>
            </a:r>
            <a:r>
              <a:rPr lang="en-US" b="1" dirty="0" err="1"/>
              <a:t>x</a:t>
            </a:r>
            <a:r>
              <a:rPr lang="en-US" baseline="30000" dirty="0" err="1"/>
              <a:t>T</a:t>
            </a:r>
            <a:r>
              <a:rPr lang="en-US" dirty="0"/>
              <a:t> </a:t>
            </a:r>
            <a:r>
              <a:rPr lang="en-US" b="1" dirty="0"/>
              <a:t>A</a:t>
            </a:r>
            <a:r>
              <a:rPr lang="en-US" baseline="30000" dirty="0"/>
              <a:t>T</a:t>
            </a:r>
            <a:r>
              <a:rPr lang="en-US" dirty="0"/>
              <a:t> </a:t>
            </a:r>
            <a:r>
              <a:rPr lang="en-US" b="1" dirty="0"/>
              <a:t>y</a:t>
            </a:r>
            <a:r>
              <a:rPr lang="en-US" dirty="0"/>
              <a:t> – </a:t>
            </a:r>
            <a:r>
              <a:rPr lang="en-US" b="1" dirty="0" err="1"/>
              <a:t>y</a:t>
            </a:r>
            <a:r>
              <a:rPr lang="en-US" baseline="30000" dirty="0" err="1"/>
              <a:t>T</a:t>
            </a:r>
            <a:r>
              <a:rPr lang="en-US" dirty="0"/>
              <a:t> </a:t>
            </a:r>
            <a:r>
              <a:rPr lang="en-US" b="1" dirty="0"/>
              <a:t>A</a:t>
            </a:r>
            <a:r>
              <a:rPr lang="en-US" dirty="0"/>
              <a:t> </a:t>
            </a:r>
            <a:r>
              <a:rPr lang="en-US" b="1" dirty="0"/>
              <a:t>x</a:t>
            </a:r>
            <a:r>
              <a:rPr lang="en-US" dirty="0"/>
              <a:t> + </a:t>
            </a:r>
            <a:r>
              <a:rPr lang="en-US" b="1" dirty="0" err="1"/>
              <a:t>y</a:t>
            </a:r>
            <a:r>
              <a:rPr lang="en-US" baseline="30000" dirty="0" err="1"/>
              <a:t>T</a:t>
            </a:r>
            <a:r>
              <a:rPr lang="en-US" dirty="0"/>
              <a:t> </a:t>
            </a:r>
            <a:r>
              <a:rPr lang="en-US" b="1" dirty="0"/>
              <a:t>y</a:t>
            </a:r>
            <a:br>
              <a:rPr lang="en-US" dirty="0"/>
            </a:br>
            <a:r>
              <a:rPr lang="en-US" dirty="0"/>
              <a:t>		= </a:t>
            </a:r>
            <a:r>
              <a:rPr lang="en-US" b="1" dirty="0" err="1"/>
              <a:t>x</a:t>
            </a:r>
            <a:r>
              <a:rPr lang="en-US" baseline="30000" dirty="0" err="1"/>
              <a:t>T</a:t>
            </a:r>
            <a:r>
              <a:rPr lang="en-US" dirty="0"/>
              <a:t> </a:t>
            </a:r>
            <a:r>
              <a:rPr lang="en-US" b="1" dirty="0"/>
              <a:t>A</a:t>
            </a:r>
            <a:r>
              <a:rPr lang="en-US" baseline="30000" dirty="0"/>
              <a:t>T</a:t>
            </a:r>
            <a:r>
              <a:rPr lang="en-US" dirty="0"/>
              <a:t> </a:t>
            </a:r>
            <a:r>
              <a:rPr lang="en-US" b="1" dirty="0"/>
              <a:t>A</a:t>
            </a:r>
            <a:r>
              <a:rPr lang="en-US" dirty="0"/>
              <a:t> </a:t>
            </a:r>
            <a:r>
              <a:rPr lang="en-US" b="1" dirty="0"/>
              <a:t>x</a:t>
            </a:r>
            <a:r>
              <a:rPr lang="en-US" dirty="0"/>
              <a:t> – 2 </a:t>
            </a:r>
            <a:r>
              <a:rPr lang="en-US" b="1" dirty="0" err="1"/>
              <a:t>y</a:t>
            </a:r>
            <a:r>
              <a:rPr lang="en-US" baseline="30000" dirty="0" err="1"/>
              <a:t>T</a:t>
            </a:r>
            <a:r>
              <a:rPr lang="en-US" dirty="0"/>
              <a:t> </a:t>
            </a:r>
            <a:r>
              <a:rPr lang="en-US" b="1" dirty="0"/>
              <a:t>A</a:t>
            </a:r>
            <a:r>
              <a:rPr lang="en-US" dirty="0"/>
              <a:t> </a:t>
            </a:r>
            <a:r>
              <a:rPr lang="en-US" b="1" dirty="0"/>
              <a:t>x</a:t>
            </a:r>
            <a:r>
              <a:rPr lang="en-US" dirty="0"/>
              <a:t> + </a:t>
            </a:r>
            <a:r>
              <a:rPr lang="en-US" b="1" dirty="0" err="1"/>
              <a:t>y</a:t>
            </a:r>
            <a:r>
              <a:rPr lang="en-US" baseline="30000" dirty="0" err="1"/>
              <a:t>T</a:t>
            </a:r>
            <a:r>
              <a:rPr lang="en-US" dirty="0"/>
              <a:t> </a:t>
            </a:r>
            <a:r>
              <a:rPr lang="en-US" b="1" dirty="0"/>
              <a:t>y</a:t>
            </a:r>
            <a:endParaRPr lang="en-US" dirty="0"/>
          </a:p>
          <a:p>
            <a:pPr lvl="1"/>
            <a:r>
              <a:rPr lang="en-US" dirty="0"/>
              <a:t>∇f(</a:t>
            </a:r>
            <a:r>
              <a:rPr lang="en-US" b="1" dirty="0"/>
              <a:t>x</a:t>
            </a:r>
            <a:r>
              <a:rPr lang="en-US" dirty="0"/>
              <a:t>) 	= 2 </a:t>
            </a:r>
            <a:r>
              <a:rPr lang="en-US" b="1" dirty="0"/>
              <a:t>A</a:t>
            </a:r>
            <a:r>
              <a:rPr lang="en-US" baseline="30000" dirty="0"/>
              <a:t>T</a:t>
            </a:r>
            <a:r>
              <a:rPr lang="en-US" dirty="0"/>
              <a:t> </a:t>
            </a:r>
            <a:r>
              <a:rPr lang="en-US" b="1" dirty="0"/>
              <a:t>A</a:t>
            </a:r>
            <a:r>
              <a:rPr lang="en-US" dirty="0"/>
              <a:t> </a:t>
            </a:r>
            <a:r>
              <a:rPr lang="en-US" b="1" dirty="0"/>
              <a:t>x</a:t>
            </a:r>
            <a:r>
              <a:rPr lang="en-US" dirty="0"/>
              <a:t> – 2 </a:t>
            </a:r>
            <a:r>
              <a:rPr lang="en-US" b="1" dirty="0"/>
              <a:t>A</a:t>
            </a:r>
            <a:r>
              <a:rPr lang="en-US" baseline="30000" dirty="0"/>
              <a:t>T</a:t>
            </a:r>
            <a:r>
              <a:rPr lang="en-US" dirty="0"/>
              <a:t> </a:t>
            </a:r>
            <a:r>
              <a:rPr lang="en-US" b="1" dirty="0"/>
              <a:t>y</a:t>
            </a:r>
            <a:br>
              <a:rPr lang="en-US" b="1" dirty="0"/>
            </a:br>
            <a:r>
              <a:rPr lang="en-US" dirty="0"/>
              <a:t>		= 2 </a:t>
            </a:r>
            <a:r>
              <a:rPr lang="en-US" b="1" dirty="0"/>
              <a:t>A</a:t>
            </a:r>
            <a:r>
              <a:rPr lang="en-US" baseline="30000" dirty="0"/>
              <a:t>T</a:t>
            </a:r>
            <a:r>
              <a:rPr lang="en-US" dirty="0"/>
              <a:t> (</a:t>
            </a:r>
            <a:r>
              <a:rPr lang="en-US" b="1" dirty="0"/>
              <a:t>A</a:t>
            </a:r>
            <a:r>
              <a:rPr lang="en-US" dirty="0"/>
              <a:t> </a:t>
            </a:r>
            <a:r>
              <a:rPr lang="en-US" b="1" dirty="0"/>
              <a:t>x</a:t>
            </a:r>
            <a:r>
              <a:rPr lang="en-US" dirty="0"/>
              <a:t> – </a:t>
            </a:r>
            <a:r>
              <a:rPr lang="en-US" b="1" dirty="0"/>
              <a:t>y</a:t>
            </a:r>
            <a:r>
              <a:rPr lang="en-US" dirty="0"/>
              <a:t>)</a:t>
            </a:r>
          </a:p>
          <a:p>
            <a:pPr lvl="1"/>
            <a:r>
              <a:rPr lang="en-US" b="1" dirty="0"/>
              <a:t>x</a:t>
            </a:r>
            <a:r>
              <a:rPr lang="en-US" baseline="-25000" dirty="0"/>
              <a:t>n+1</a:t>
            </a:r>
            <a:r>
              <a:rPr lang="en-US" dirty="0"/>
              <a:t> 	= </a:t>
            </a:r>
            <a:r>
              <a:rPr lang="en-US" b="1" dirty="0" err="1"/>
              <a:t>x</a:t>
            </a:r>
            <a:r>
              <a:rPr lang="en-US" baseline="-25000" dirty="0" err="1"/>
              <a:t>n</a:t>
            </a:r>
            <a:r>
              <a:rPr lang="en-US" dirty="0"/>
              <a:t> – </a:t>
            </a:r>
            <a:r>
              <a:rPr lang="el-GR" dirty="0"/>
              <a:t>α</a:t>
            </a:r>
            <a:r>
              <a:rPr lang="en-US" baseline="-25000" dirty="0"/>
              <a:t>n</a:t>
            </a:r>
            <a:r>
              <a:rPr lang="en-US" dirty="0"/>
              <a:t> ∇f(</a:t>
            </a:r>
            <a:r>
              <a:rPr lang="en-US" b="1" dirty="0" err="1"/>
              <a:t>x</a:t>
            </a:r>
            <a:r>
              <a:rPr lang="en-US" baseline="-25000" dirty="0" err="1"/>
              <a:t>n</a:t>
            </a:r>
            <a:r>
              <a:rPr lang="en-US" dirty="0"/>
              <a:t>)</a:t>
            </a:r>
            <a:br>
              <a:rPr lang="en-US" dirty="0"/>
            </a:br>
            <a:r>
              <a:rPr lang="en-US" dirty="0"/>
              <a:t>		= </a:t>
            </a:r>
            <a:r>
              <a:rPr lang="en-US" b="1" dirty="0" err="1"/>
              <a:t>x</a:t>
            </a:r>
            <a:r>
              <a:rPr lang="en-US" baseline="-25000" dirty="0" err="1"/>
              <a:t>n</a:t>
            </a:r>
            <a:r>
              <a:rPr lang="en-US" dirty="0"/>
              <a:t> – </a:t>
            </a:r>
            <a:r>
              <a:rPr lang="el-GR" dirty="0"/>
              <a:t>α</a:t>
            </a:r>
            <a:r>
              <a:rPr lang="en-US" baseline="-25000" dirty="0"/>
              <a:t>n</a:t>
            </a:r>
            <a:r>
              <a:rPr lang="en-US" dirty="0"/>
              <a:t> 2 </a:t>
            </a:r>
            <a:r>
              <a:rPr lang="en-US" b="1" dirty="0"/>
              <a:t>A</a:t>
            </a:r>
            <a:r>
              <a:rPr lang="en-US" baseline="30000" dirty="0"/>
              <a:t>T</a:t>
            </a:r>
            <a:r>
              <a:rPr lang="en-US" dirty="0"/>
              <a:t> (</a:t>
            </a:r>
            <a:r>
              <a:rPr lang="en-US" b="1" dirty="0"/>
              <a:t>A</a:t>
            </a:r>
            <a:r>
              <a:rPr lang="en-US" dirty="0"/>
              <a:t> </a:t>
            </a:r>
            <a:r>
              <a:rPr lang="en-US" b="1" dirty="0" err="1"/>
              <a:t>x</a:t>
            </a:r>
            <a:r>
              <a:rPr lang="en-US" baseline="-25000" dirty="0" err="1"/>
              <a:t>n</a:t>
            </a:r>
            <a:r>
              <a:rPr lang="en-US" dirty="0"/>
              <a:t> – </a:t>
            </a:r>
            <a:r>
              <a:rPr lang="en-US" b="1" dirty="0"/>
              <a:t>y</a:t>
            </a:r>
            <a:r>
              <a:rPr lang="en-US" dirty="0"/>
              <a:t>)</a:t>
            </a:r>
            <a:endParaRPr lang="en-US" sz="2200" dirty="0"/>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29</a:t>
            </a:fld>
            <a:endParaRPr 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E7CD931-3417-6842-9601-A36425EAA6A0}"/>
              </a:ext>
            </a:extLst>
          </p:cNvPr>
          <p:cNvSpPr txBox="1"/>
          <p:nvPr/>
        </p:nvSpPr>
        <p:spPr>
          <a:xfrm>
            <a:off x="7581481" y="4394609"/>
            <a:ext cx="2934117" cy="1323439"/>
          </a:xfrm>
          <a:prstGeom prst="rect">
            <a:avLst/>
          </a:prstGeom>
          <a:solidFill>
            <a:srgbClr val="FFFD78"/>
          </a:solidFill>
          <a:ln>
            <a:solidFill>
              <a:schemeClr val="tx1"/>
            </a:solidFill>
          </a:ln>
          <a:effectLst/>
        </p:spPr>
        <p:txBody>
          <a:bodyPr wrap="square" rtlCol="0">
            <a:spAutoFit/>
          </a:bodyPr>
          <a:lstStyle/>
          <a:p>
            <a:r>
              <a:rPr lang="en-US" sz="1600" dirty="0"/>
              <a:t>To do:</a:t>
            </a:r>
          </a:p>
          <a:p>
            <a:r>
              <a:rPr lang="en-US" sz="1600" dirty="0"/>
              <a:t>- Add how to calculate the </a:t>
            </a:r>
            <a:r>
              <a:rPr lang="en-US" sz="1600" dirty="0" err="1"/>
              <a:t>sqrt</a:t>
            </a:r>
            <a:r>
              <a:rPr lang="en-US" sz="1600" dirty="0"/>
              <a:t>(2) in elementary school</a:t>
            </a:r>
          </a:p>
          <a:p>
            <a:r>
              <a:rPr lang="en-US" sz="1600" dirty="0"/>
              <a:t>- </a:t>
            </a:r>
            <a:r>
              <a:rPr lang="en-US" sz="1600" dirty="0" err="1"/>
              <a:t>Banach</a:t>
            </a:r>
            <a:r>
              <a:rPr lang="en-US" sz="1600" dirty="0"/>
              <a:t> fixed point theorem / contraction mapping theorem</a:t>
            </a:r>
          </a:p>
        </p:txBody>
      </p:sp>
    </p:spTree>
    <p:extLst>
      <p:ext uri="{BB962C8B-B14F-4D97-AF65-F5344CB8AC3E}">
        <p14:creationId xmlns:p14="http://schemas.microsoft.com/office/powerpoint/2010/main" val="31335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05E6-CAF4-774D-80DF-E78EEE473247}"/>
              </a:ext>
            </a:extLst>
          </p:cNvPr>
          <p:cNvSpPr>
            <a:spLocks noGrp="1"/>
          </p:cNvSpPr>
          <p:nvPr>
            <p:ph type="ctrTitle"/>
          </p:nvPr>
        </p:nvSpPr>
        <p:spPr/>
        <p:txBody>
          <a:bodyPr/>
          <a:lstStyle/>
          <a:p>
            <a:r>
              <a:rPr lang="en-US" dirty="0">
                <a:latin typeface="Calibri" panose="020F0502020204030204" pitchFamily="34" charset="0"/>
                <a:cs typeface="Calibri" panose="020F0502020204030204" pitchFamily="34" charset="0"/>
              </a:rPr>
              <a:t>Motivation</a:t>
            </a:r>
          </a:p>
        </p:txBody>
      </p:sp>
      <p:sp>
        <p:nvSpPr>
          <p:cNvPr id="5" name="Slide Number Placeholder 4">
            <a:extLst>
              <a:ext uri="{FF2B5EF4-FFF2-40B4-BE49-F238E27FC236}">
                <a16:creationId xmlns:a16="http://schemas.microsoft.com/office/drawing/2014/main" id="{E9BEFD28-1C86-404A-B193-0EBD12FCCD0B}"/>
              </a:ext>
            </a:extLst>
          </p:cNvPr>
          <p:cNvSpPr>
            <a:spLocks noGrp="1"/>
          </p:cNvSpPr>
          <p:nvPr>
            <p:ph type="sldNum" sz="quarter" idx="12"/>
          </p:nvPr>
        </p:nvSpPr>
        <p:spPr>
          <a:xfrm>
            <a:off x="9143999" y="6313819"/>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3</a:t>
            </a:fld>
            <a:endParaRPr 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49AD36C-9DDE-AB4F-B5A8-613BF9A2B1D2}"/>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Tree>
    <p:extLst>
      <p:ext uri="{BB962C8B-B14F-4D97-AF65-F5344CB8AC3E}">
        <p14:creationId xmlns:p14="http://schemas.microsoft.com/office/powerpoint/2010/main" val="300411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05E6-CAF4-774D-80DF-E78EEE473247}"/>
              </a:ext>
            </a:extLst>
          </p:cNvPr>
          <p:cNvSpPr>
            <a:spLocks noGrp="1"/>
          </p:cNvSpPr>
          <p:nvPr>
            <p:ph type="ctrTitle"/>
          </p:nvPr>
        </p:nvSpPr>
        <p:spPr/>
        <p:txBody>
          <a:bodyPr/>
          <a:lstStyle/>
          <a:p>
            <a:r>
              <a:rPr lang="en-US" dirty="0">
                <a:latin typeface="Calibri" panose="020F0502020204030204" pitchFamily="34" charset="0"/>
                <a:cs typeface="Calibri" panose="020F0502020204030204" pitchFamily="34" charset="0"/>
              </a:rPr>
              <a:t>Neural Network Training</a:t>
            </a:r>
          </a:p>
        </p:txBody>
      </p:sp>
      <p:sp>
        <p:nvSpPr>
          <p:cNvPr id="5" name="Slide Number Placeholder 4">
            <a:extLst>
              <a:ext uri="{FF2B5EF4-FFF2-40B4-BE49-F238E27FC236}">
                <a16:creationId xmlns:a16="http://schemas.microsoft.com/office/drawing/2014/main" id="{E9BEFD28-1C86-404A-B193-0EBD12FCCD0B}"/>
              </a:ext>
            </a:extLst>
          </p:cNvPr>
          <p:cNvSpPr>
            <a:spLocks noGrp="1"/>
          </p:cNvSpPr>
          <p:nvPr>
            <p:ph type="sldNum" sz="quarter" idx="12"/>
          </p:nvPr>
        </p:nvSpPr>
        <p:spPr>
          <a:xfrm>
            <a:off x="9143999" y="6313819"/>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30</a:t>
            </a:fld>
            <a:endParaRPr 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49AD36C-9DDE-AB4F-B5A8-613BF9A2B1D2}"/>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Tree>
    <p:extLst>
      <p:ext uri="{BB962C8B-B14F-4D97-AF65-F5344CB8AC3E}">
        <p14:creationId xmlns:p14="http://schemas.microsoft.com/office/powerpoint/2010/main" val="3046608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Specifically</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The basics of </a:t>
            </a:r>
            <a:r>
              <a:rPr lang="en-US" dirty="0" err="1"/>
              <a:t>xNN</a:t>
            </a:r>
            <a:r>
              <a:rPr lang="en-US" dirty="0"/>
              <a:t> training are described here</a:t>
            </a:r>
          </a:p>
          <a:p>
            <a:r>
              <a:rPr lang="en-US" dirty="0"/>
              <a:t>Many variations to improve training will be introduced in a later lecture</a:t>
            </a:r>
          </a:p>
          <a:p>
            <a:pPr lvl="1"/>
            <a:r>
              <a:rPr lang="en-US" dirty="0">
                <a:latin typeface="Calibri" panose="020F0502020204030204" pitchFamily="34" charset="0"/>
                <a:cs typeface="Calibri" panose="020F0502020204030204" pitchFamily="34" charset="0"/>
              </a:rPr>
              <a:t>It’s ok to start a long trip with a 1st step</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31</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2056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Strategy</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solidFill>
                  <a:schemeClr val="bg1">
                    <a:lumMod val="75000"/>
                  </a:schemeClr>
                </a:solidFill>
              </a:rPr>
              <a:t>Initialization</a:t>
            </a:r>
          </a:p>
          <a:p>
            <a:pPr lvl="1"/>
            <a:r>
              <a:rPr lang="en-US" dirty="0">
                <a:solidFill>
                  <a:schemeClr val="bg1">
                    <a:lumMod val="75000"/>
                  </a:schemeClr>
                </a:solidFill>
              </a:rPr>
              <a:t>Assume for now, will discuss later</a:t>
            </a:r>
          </a:p>
          <a:p>
            <a:r>
              <a:rPr lang="en-US" dirty="0"/>
              <a:t>Forward propagation</a:t>
            </a:r>
          </a:p>
          <a:p>
            <a:r>
              <a:rPr lang="en-US" dirty="0"/>
              <a:t>Error calculation</a:t>
            </a:r>
          </a:p>
          <a:p>
            <a:r>
              <a:rPr lang="en-US" dirty="0"/>
              <a:t>Backward propagation</a:t>
            </a:r>
          </a:p>
          <a:p>
            <a:pPr lvl="1"/>
            <a:r>
              <a:rPr lang="en-US" dirty="0"/>
              <a:t>Partial derivatives and the chain rule</a:t>
            </a:r>
          </a:p>
          <a:p>
            <a:r>
              <a:rPr lang="en-US" dirty="0"/>
              <a:t>Weight update</a:t>
            </a:r>
          </a:p>
          <a:p>
            <a:pPr lvl="1"/>
            <a:r>
              <a:rPr lang="en-US" dirty="0"/>
              <a:t>Gradient descent</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32</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5853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Strategy</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33</a:t>
            </a:fld>
            <a:endParaRPr lang="en-US"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83477891-1651-4D46-AB3F-C24ACBF8E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492" y="1286540"/>
            <a:ext cx="10422215" cy="5029200"/>
          </a:xfrm>
          <a:prstGeom prst="rect">
            <a:avLst/>
          </a:prstGeom>
        </p:spPr>
      </p:pic>
    </p:spTree>
    <p:extLst>
      <p:ext uri="{BB962C8B-B14F-4D97-AF65-F5344CB8AC3E}">
        <p14:creationId xmlns:p14="http://schemas.microsoft.com/office/powerpoint/2010/main" val="2875315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Forward Propagation</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5715000" cy="4752755"/>
          </a:xfrm>
        </p:spPr>
        <p:txBody>
          <a:bodyPr>
            <a:noAutofit/>
          </a:bodyPr>
          <a:lstStyle/>
          <a:p>
            <a:pPr>
              <a:lnSpc>
                <a:spcPct val="100000"/>
              </a:lnSpc>
            </a:pPr>
            <a:r>
              <a:rPr lang="en-US" sz="2400" dirty="0"/>
              <a:t>Use the network to generate a batch of outputs from a batch of inputs</a:t>
            </a:r>
          </a:p>
          <a:p>
            <a:pPr>
              <a:lnSpc>
                <a:spcPct val="100000"/>
              </a:lnSpc>
            </a:pPr>
            <a:endParaRPr lang="en-US" sz="2400" dirty="0"/>
          </a:p>
          <a:p>
            <a:pPr>
              <a:lnSpc>
                <a:spcPct val="100000"/>
              </a:lnSpc>
            </a:pPr>
            <a:r>
              <a:rPr lang="en-US" sz="2400" dirty="0"/>
              <a:t>Example</a:t>
            </a:r>
          </a:p>
          <a:p>
            <a:pPr lvl="1">
              <a:lnSpc>
                <a:spcPct val="100000"/>
              </a:lnSpc>
            </a:pPr>
            <a:r>
              <a:rPr lang="en-US" sz="2000" dirty="0"/>
              <a:t>Image classification to 1 of K classes</a:t>
            </a:r>
          </a:p>
          <a:p>
            <a:pPr lvl="1">
              <a:lnSpc>
                <a:spcPct val="100000"/>
              </a:lnSpc>
            </a:pPr>
            <a:r>
              <a:rPr lang="en-US" sz="2000" dirty="0"/>
              <a:t>Network input is an image</a:t>
            </a:r>
          </a:p>
          <a:p>
            <a:pPr lvl="1">
              <a:lnSpc>
                <a:spcPct val="100000"/>
              </a:lnSpc>
            </a:pPr>
            <a:r>
              <a:rPr lang="en-US" sz="2000" dirty="0"/>
              <a:t>Network performs some calculations</a:t>
            </a:r>
          </a:p>
          <a:p>
            <a:pPr lvl="2">
              <a:lnSpc>
                <a:spcPct val="100000"/>
              </a:lnSpc>
            </a:pPr>
            <a:r>
              <a:rPr lang="en-US" sz="1600" dirty="0"/>
              <a:t>Multiple layers</a:t>
            </a:r>
          </a:p>
          <a:p>
            <a:pPr lvl="2">
              <a:lnSpc>
                <a:spcPct val="100000"/>
              </a:lnSpc>
            </a:pPr>
            <a:r>
              <a:rPr lang="en-US" sz="1600" dirty="0"/>
              <a:t>Some of those layers controlled are by parameters</a:t>
            </a:r>
          </a:p>
          <a:p>
            <a:pPr lvl="1">
              <a:lnSpc>
                <a:spcPct val="100000"/>
              </a:lnSpc>
            </a:pPr>
            <a:r>
              <a:rPr lang="en-US" sz="2000" dirty="0"/>
              <a:t>Network output is a K x 1 vector</a:t>
            </a:r>
          </a:p>
          <a:p>
            <a:pPr lvl="2">
              <a:lnSpc>
                <a:spcPct val="100000"/>
              </a:lnSpc>
            </a:pPr>
            <a:r>
              <a:rPr lang="en-US" sz="1600" dirty="0"/>
              <a:t>Each element x(k) corresponds to a class</a:t>
            </a:r>
          </a:p>
          <a:p>
            <a:pPr lvl="2">
              <a:lnSpc>
                <a:spcPct val="100000"/>
              </a:lnSpc>
            </a:pPr>
            <a:r>
              <a:rPr lang="en-US" sz="1600" dirty="0"/>
              <a:t>k* is the correct class for the image</a:t>
            </a:r>
          </a:p>
          <a:p>
            <a:pPr lvl="2">
              <a:lnSpc>
                <a:spcPct val="100000"/>
              </a:lnSpc>
            </a:pPr>
            <a:r>
              <a:rPr lang="en-US" sz="1600" dirty="0"/>
              <a:t>Network attempts to make x(k) large for k = k* and small for k ≠ k*</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34</a:t>
            </a:fld>
            <a:endParaRPr lang="en-US"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E708FAA5-EDCB-8D43-A30E-C3FFCAE83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799" y="1605243"/>
            <a:ext cx="5486400" cy="2647441"/>
          </a:xfrm>
          <a:prstGeom prst="rect">
            <a:avLst/>
          </a:prstGeom>
        </p:spPr>
      </p:pic>
    </p:spTree>
    <p:extLst>
      <p:ext uri="{BB962C8B-B14F-4D97-AF65-F5344CB8AC3E}">
        <p14:creationId xmlns:p14="http://schemas.microsoft.com/office/powerpoint/2010/main" val="2143384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Error Calculation</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5486400" cy="4752755"/>
          </a:xfrm>
        </p:spPr>
        <p:txBody>
          <a:bodyPr>
            <a:noAutofit/>
          </a:bodyPr>
          <a:lstStyle/>
          <a:p>
            <a:pPr>
              <a:lnSpc>
                <a:spcPct val="100000"/>
              </a:lnSpc>
            </a:pPr>
            <a:r>
              <a:rPr lang="en-US" sz="2000" dirty="0">
                <a:latin typeface="Calibri" panose="020F0502020204030204" pitchFamily="34" charset="0"/>
                <a:cs typeface="Calibri" panose="020F0502020204030204" pitchFamily="34" charset="0"/>
              </a:rPr>
              <a:t>How well did the network do?</a:t>
            </a:r>
          </a:p>
          <a:p>
            <a:pPr lvl="1">
              <a:lnSpc>
                <a:spcPct val="100000"/>
              </a:lnSpc>
            </a:pPr>
            <a:r>
              <a:rPr lang="en-US" sz="2000" dirty="0">
                <a:latin typeface="Calibri" panose="020F0502020204030204" pitchFamily="34" charset="0"/>
                <a:cs typeface="Calibri" panose="020F0502020204030204" pitchFamily="34" charset="0"/>
              </a:rPr>
              <a:t>Error calculation quantifies an answer to this question for the training input to a single number (yes, 1 number)</a:t>
            </a:r>
          </a:p>
          <a:p>
            <a:pPr lvl="1">
              <a:lnSpc>
                <a:spcPct val="100000"/>
              </a:lnSpc>
            </a:pPr>
            <a:r>
              <a:rPr lang="en-US" sz="2000" dirty="0">
                <a:latin typeface="Calibri" panose="020F0502020204030204" pitchFamily="34" charset="0"/>
                <a:cs typeface="Calibri" panose="020F0502020204030204" pitchFamily="34" charset="0"/>
              </a:rPr>
              <a:t>The goal of back propagation and weight update will be to adapt all the parameters in the network to minimize this error</a:t>
            </a:r>
          </a:p>
          <a:p>
            <a:pPr>
              <a:lnSpc>
                <a:spcPct val="100000"/>
              </a:lnSpc>
            </a:pPr>
            <a:r>
              <a:rPr lang="en-US" sz="2000" dirty="0">
                <a:latin typeface="Calibri" panose="020F0502020204030204" pitchFamily="34" charset="0"/>
                <a:cs typeface="Calibri" panose="020F0502020204030204" pitchFamily="34" charset="0"/>
              </a:rPr>
              <a:t>For the error calculation we’ll assume that the ideal output is known</a:t>
            </a:r>
          </a:p>
          <a:p>
            <a:pPr lvl="1">
              <a:lnSpc>
                <a:spcPct val="100000"/>
              </a:lnSpc>
            </a:pPr>
            <a:r>
              <a:rPr lang="en-US" sz="2000" dirty="0">
                <a:latin typeface="Calibri" panose="020F0502020204030204" pitchFamily="34" charset="0"/>
                <a:cs typeface="Calibri" panose="020F0502020204030204" pitchFamily="34" charset="0"/>
              </a:rPr>
              <a:t>Supervised learning</a:t>
            </a:r>
          </a:p>
          <a:p>
            <a:pPr>
              <a:lnSpc>
                <a:spcPct val="100000"/>
              </a:lnSpc>
            </a:pPr>
            <a:r>
              <a:rPr lang="en-US" sz="2000" dirty="0">
                <a:latin typeface="Calibri" panose="020F0502020204030204" pitchFamily="34" charset="0"/>
                <a:cs typeface="Calibri" panose="020F0502020204030204" pitchFamily="34" charset="0"/>
              </a:rPr>
              <a:t>Consider errors optimized for 2 types of predictions</a:t>
            </a:r>
          </a:p>
          <a:p>
            <a:pPr lvl="1">
              <a:lnSpc>
                <a:spcPct val="100000"/>
              </a:lnSpc>
            </a:pPr>
            <a:r>
              <a:rPr lang="en-US" sz="2000" dirty="0">
                <a:latin typeface="Calibri" panose="020F0502020204030204" pitchFamily="34" charset="0"/>
                <a:cs typeface="Calibri" panose="020F0502020204030204" pitchFamily="34" charset="0"/>
              </a:rPr>
              <a:t>Classification</a:t>
            </a:r>
          </a:p>
          <a:p>
            <a:pPr lvl="1">
              <a:lnSpc>
                <a:spcPct val="100000"/>
              </a:lnSpc>
            </a:pPr>
            <a:r>
              <a:rPr lang="en-US" sz="2000" dirty="0">
                <a:latin typeface="Calibri" panose="020F0502020204030204" pitchFamily="34" charset="0"/>
                <a:cs typeface="Calibri" panose="020F0502020204030204" pitchFamily="34" charset="0"/>
              </a:rPr>
              <a:t>Regression</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35</a:t>
            </a:fld>
            <a:endParaRPr lang="en-US"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1622F486-65E7-7748-B163-88D26C30A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799" y="1605243"/>
            <a:ext cx="5486400" cy="2647441"/>
          </a:xfrm>
          <a:prstGeom prst="rect">
            <a:avLst/>
          </a:prstGeom>
        </p:spPr>
      </p:pic>
    </p:spTree>
    <p:extLst>
      <p:ext uri="{BB962C8B-B14F-4D97-AF65-F5344CB8AC3E}">
        <p14:creationId xmlns:p14="http://schemas.microsoft.com/office/powerpoint/2010/main" val="1927075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Error Calculation</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For classification we’ll commonly use </a:t>
            </a:r>
            <a:r>
              <a:rPr lang="en-US" dirty="0" err="1"/>
              <a:t>softmax</a:t>
            </a:r>
            <a:r>
              <a:rPr lang="en-US" dirty="0"/>
              <a:t> cross entropy</a:t>
            </a:r>
          </a:p>
          <a:p>
            <a:pPr lvl="1"/>
            <a:r>
              <a:rPr lang="en-US" dirty="0"/>
              <a:t>Note that this is really 2 layers but for implementation reasons we’ll treat together</a:t>
            </a:r>
          </a:p>
          <a:p>
            <a:pPr lvl="1"/>
            <a:endParaRPr lang="en-US" dirty="0"/>
          </a:p>
          <a:p>
            <a:r>
              <a:rPr lang="en-US" dirty="0"/>
              <a:t>Error calculation</a:t>
            </a:r>
          </a:p>
          <a:p>
            <a:pPr lvl="1"/>
            <a:r>
              <a:rPr lang="en-US" dirty="0"/>
              <a:t>Network output is K x 1 vector </a:t>
            </a:r>
            <a:r>
              <a:rPr lang="en-US" b="1" dirty="0" err="1"/>
              <a:t>x</a:t>
            </a:r>
            <a:r>
              <a:rPr lang="en-US" baseline="-25000" dirty="0" err="1"/>
              <a:t>D</a:t>
            </a:r>
            <a:endParaRPr lang="en-US" baseline="-25000" dirty="0"/>
          </a:p>
          <a:p>
            <a:pPr lvl="1"/>
            <a:r>
              <a:rPr lang="en-US" b="1" dirty="0"/>
              <a:t>p</a:t>
            </a:r>
            <a:r>
              <a:rPr lang="en-US" dirty="0"/>
              <a:t> = </a:t>
            </a:r>
            <a:r>
              <a:rPr lang="en-US" dirty="0" err="1"/>
              <a:t>softmax</a:t>
            </a:r>
            <a:r>
              <a:rPr lang="en-US" dirty="0"/>
              <a:t>(</a:t>
            </a:r>
            <a:r>
              <a:rPr lang="en-US" b="1" dirty="0" err="1"/>
              <a:t>x</a:t>
            </a:r>
            <a:r>
              <a:rPr lang="en-US" baseline="-25000" dirty="0" err="1"/>
              <a:t>D</a:t>
            </a:r>
            <a:r>
              <a:rPr lang="en-US" dirty="0"/>
              <a:t>)</a:t>
            </a:r>
          </a:p>
          <a:p>
            <a:pPr lvl="2"/>
            <a:r>
              <a:rPr lang="en-US" dirty="0"/>
              <a:t>p(k) is in [0, 1] and </a:t>
            </a:r>
            <a:r>
              <a:rPr lang="en-US" dirty="0">
                <a:sym typeface="Symbol" pitchFamily="2" charset="2"/>
              </a:rPr>
              <a:t></a:t>
            </a:r>
            <a:r>
              <a:rPr lang="en-US" baseline="-25000" dirty="0">
                <a:sym typeface="Symbol" pitchFamily="2" charset="2"/>
              </a:rPr>
              <a:t>k</a:t>
            </a:r>
            <a:r>
              <a:rPr lang="en-US" dirty="0">
                <a:sym typeface="Symbol" pitchFamily="2" charset="2"/>
              </a:rPr>
              <a:t> p(k) = 1</a:t>
            </a:r>
          </a:p>
          <a:p>
            <a:pPr lvl="2"/>
            <a:r>
              <a:rPr lang="en-US" dirty="0">
                <a:sym typeface="Symbol" pitchFamily="2" charset="2"/>
              </a:rPr>
              <a:t>Interpretation of converting the network output to probabilities</a:t>
            </a:r>
            <a:endParaRPr lang="en-US" dirty="0"/>
          </a:p>
          <a:p>
            <a:pPr lvl="1"/>
            <a:r>
              <a:rPr lang="en-US" dirty="0"/>
              <a:t>e = H</a:t>
            </a:r>
            <a:r>
              <a:rPr lang="en-US" baseline="-25000" dirty="0"/>
              <a:t>CE</a:t>
            </a:r>
            <a:r>
              <a:rPr lang="en-US" dirty="0"/>
              <a:t>(</a:t>
            </a:r>
            <a:r>
              <a:rPr lang="en-US" b="1" dirty="0"/>
              <a:t>p</a:t>
            </a:r>
            <a:r>
              <a:rPr lang="en-US" dirty="0"/>
              <a:t>*, </a:t>
            </a:r>
            <a:r>
              <a:rPr lang="en-US" b="1" dirty="0"/>
              <a:t>p</a:t>
            </a:r>
            <a:r>
              <a:rPr lang="en-US" dirty="0"/>
              <a:t>)</a:t>
            </a:r>
          </a:p>
          <a:p>
            <a:pPr lvl="2"/>
            <a:r>
              <a:rPr lang="en-US" dirty="0"/>
              <a:t>Ideal output </a:t>
            </a:r>
            <a:r>
              <a:rPr lang="en-US" b="1" dirty="0"/>
              <a:t>p</a:t>
            </a:r>
            <a:r>
              <a:rPr lang="en-US" dirty="0"/>
              <a:t>* has a 1 at position k* and 0s elsewhere</a:t>
            </a:r>
          </a:p>
          <a:p>
            <a:pPr lvl="2"/>
            <a:r>
              <a:rPr lang="en-US" dirty="0"/>
              <a:t>e = – </a:t>
            </a:r>
            <a:r>
              <a:rPr lang="en-US" dirty="0">
                <a:sym typeface="Symbol" pitchFamily="2" charset="2"/>
              </a:rPr>
              <a:t></a:t>
            </a:r>
            <a:r>
              <a:rPr lang="en-US" baseline="-25000" dirty="0">
                <a:sym typeface="Symbol" pitchFamily="2" charset="2"/>
              </a:rPr>
              <a:t>k</a:t>
            </a:r>
            <a:r>
              <a:rPr lang="en-US" dirty="0">
                <a:sym typeface="Symbol" pitchFamily="2" charset="2"/>
              </a:rPr>
              <a:t> p*(k) log(p(k))</a:t>
            </a:r>
            <a:r>
              <a:rPr lang="en-US" dirty="0"/>
              <a:t> = – log(p(k*))</a:t>
            </a:r>
          </a:p>
          <a:p>
            <a:pPr lvl="2"/>
            <a:r>
              <a:rPr lang="en-US" dirty="0"/>
              <a:t>Interpretation of defining the error based on the converted probability for the correct class</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36</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3828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Error Calculation</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For regression we’ll commonly use 0.5 MSE</a:t>
            </a:r>
          </a:p>
          <a:p>
            <a:pPr lvl="1"/>
            <a:r>
              <a:rPr lang="en-US" dirty="0"/>
              <a:t>0.5 really isn’t needed, just makes equations look more beautiful</a:t>
            </a:r>
          </a:p>
          <a:p>
            <a:pPr lvl="1"/>
            <a:endParaRPr lang="en-US" dirty="0"/>
          </a:p>
          <a:p>
            <a:r>
              <a:rPr lang="en-US" dirty="0"/>
              <a:t>Error calculation</a:t>
            </a:r>
          </a:p>
          <a:p>
            <a:pPr lvl="1"/>
            <a:r>
              <a:rPr lang="en-US" dirty="0"/>
              <a:t>Network output is K x 1 vector </a:t>
            </a:r>
            <a:r>
              <a:rPr lang="en-US" b="1" dirty="0" err="1"/>
              <a:t>x</a:t>
            </a:r>
            <a:r>
              <a:rPr lang="en-US" baseline="-25000" dirty="0" err="1"/>
              <a:t>D</a:t>
            </a:r>
            <a:endParaRPr lang="en-US" baseline="-25000" dirty="0"/>
          </a:p>
          <a:p>
            <a:pPr lvl="1"/>
            <a:r>
              <a:rPr lang="en-US" dirty="0"/>
              <a:t>e = 0.5 </a:t>
            </a:r>
            <a:r>
              <a:rPr lang="en-US" dirty="0" err="1"/>
              <a:t>mse</a:t>
            </a:r>
            <a:r>
              <a:rPr lang="en-US" dirty="0"/>
              <a:t>(</a:t>
            </a:r>
            <a:r>
              <a:rPr lang="en-US" b="1" dirty="0"/>
              <a:t>x</a:t>
            </a:r>
            <a:r>
              <a:rPr lang="en-US" dirty="0"/>
              <a:t>*, </a:t>
            </a:r>
            <a:r>
              <a:rPr lang="en-US" b="1" dirty="0" err="1"/>
              <a:t>x</a:t>
            </a:r>
            <a:r>
              <a:rPr lang="en-US" baseline="-25000" dirty="0" err="1"/>
              <a:t>D</a:t>
            </a:r>
            <a:r>
              <a:rPr lang="en-US" dirty="0"/>
              <a:t>)</a:t>
            </a:r>
          </a:p>
          <a:p>
            <a:pPr lvl="2"/>
            <a:r>
              <a:rPr lang="en-US" dirty="0"/>
              <a:t>Ideal output </a:t>
            </a:r>
            <a:r>
              <a:rPr lang="en-US" b="1" dirty="0"/>
              <a:t>x</a:t>
            </a:r>
            <a:r>
              <a:rPr lang="en-US" dirty="0"/>
              <a:t>*</a:t>
            </a:r>
          </a:p>
          <a:p>
            <a:pPr lvl="2"/>
            <a:r>
              <a:rPr lang="en-US" dirty="0"/>
              <a:t>e = (0.5/K) (</a:t>
            </a:r>
            <a:r>
              <a:rPr lang="en-US" b="1" dirty="0"/>
              <a:t>x</a:t>
            </a:r>
            <a:r>
              <a:rPr lang="en-US" dirty="0"/>
              <a:t>* - </a:t>
            </a:r>
            <a:r>
              <a:rPr lang="en-US" b="1" dirty="0" err="1"/>
              <a:t>x</a:t>
            </a:r>
            <a:r>
              <a:rPr lang="en-US" baseline="-25000" dirty="0" err="1"/>
              <a:t>D</a:t>
            </a:r>
            <a:r>
              <a:rPr lang="en-US" dirty="0"/>
              <a:t>)</a:t>
            </a:r>
            <a:r>
              <a:rPr lang="en-US" baseline="30000" dirty="0"/>
              <a:t>T</a:t>
            </a:r>
            <a:r>
              <a:rPr lang="en-US" dirty="0"/>
              <a:t> (</a:t>
            </a:r>
            <a:r>
              <a:rPr lang="en-US" b="1" dirty="0"/>
              <a:t>x</a:t>
            </a:r>
            <a:r>
              <a:rPr lang="en-US" dirty="0"/>
              <a:t>* - </a:t>
            </a:r>
            <a:r>
              <a:rPr lang="en-US" b="1" dirty="0" err="1"/>
              <a:t>x</a:t>
            </a:r>
            <a:r>
              <a:rPr lang="en-US" baseline="-25000" dirty="0" err="1"/>
              <a:t>D</a:t>
            </a:r>
            <a:r>
              <a:rPr lang="en-US" dirty="0"/>
              <a:t>)</a:t>
            </a:r>
          </a:p>
          <a:p>
            <a:pPr lvl="2"/>
            <a:r>
              <a:rPr lang="en-US" dirty="0"/>
              <a:t>Interpretation of defining the error based on the 2 norm distance between the network output and the ideal value</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37</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9641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Backward Propagation</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5715000" cy="4752755"/>
          </a:xfrm>
        </p:spPr>
        <p:txBody>
          <a:bodyPr>
            <a:noAutofit/>
          </a:bodyPr>
          <a:lstStyle/>
          <a:p>
            <a:r>
              <a:rPr lang="en-US" sz="2400" dirty="0"/>
              <a:t>Goal</a:t>
            </a:r>
          </a:p>
          <a:p>
            <a:pPr lvl="1"/>
            <a:r>
              <a:rPr lang="en-US" sz="2000" dirty="0"/>
              <a:t>Determine sensitivity (gradient) of the error with respect to all feature maps</a:t>
            </a:r>
          </a:p>
          <a:p>
            <a:r>
              <a:rPr lang="en-US" sz="2400" dirty="0"/>
              <a:t>Automatic differentiation with reverse mode accumulation</a:t>
            </a:r>
          </a:p>
          <a:p>
            <a:pPr lvl="1"/>
            <a:r>
              <a:rPr lang="en-US" sz="2000" dirty="0"/>
              <a:t>Decompose forward propagation into a set of building blocks (practically layers, theoretically any primitive operation with a known derivative)</a:t>
            </a:r>
          </a:p>
          <a:p>
            <a:pPr lvl="1"/>
            <a:r>
              <a:rPr lang="en-US" sz="2000" dirty="0"/>
              <a:t>Build associated graph for back propagation ~ via reversing arrows and replacing forward propagation nodes representing layers with back propagation nodes representing layer derivatives</a:t>
            </a:r>
          </a:p>
          <a:p>
            <a:pPr lvl="1"/>
            <a:r>
              <a:rPr lang="en-US" sz="2000" dirty="0"/>
              <a:t>Back propagation nodes map from ∂e/∂</a:t>
            </a:r>
            <a:r>
              <a:rPr lang="en-US" sz="2000" b="1" dirty="0" err="1"/>
              <a:t>x</a:t>
            </a:r>
            <a:r>
              <a:rPr lang="en-US" sz="2000" baseline="-25000" dirty="0" err="1"/>
              <a:t>d</a:t>
            </a:r>
            <a:r>
              <a:rPr lang="en-US" sz="2000" dirty="0"/>
              <a:t> to ∂e/∂</a:t>
            </a:r>
            <a:r>
              <a:rPr lang="en-US" sz="2000" b="1" dirty="0"/>
              <a:t>x</a:t>
            </a:r>
            <a:r>
              <a:rPr lang="en-US" sz="2000" baseline="-25000" dirty="0"/>
              <a:t>d-1</a:t>
            </a:r>
            <a:r>
              <a:rPr lang="en-US" sz="2000" dirty="0"/>
              <a:t> via the chain rule</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38</a:t>
            </a:fld>
            <a:endParaRPr lang="en-US"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15F42414-11EF-1943-9B6F-DFC2C8F31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799" y="1605243"/>
            <a:ext cx="5486400" cy="2647441"/>
          </a:xfrm>
          <a:prstGeom prst="rect">
            <a:avLst/>
          </a:prstGeom>
        </p:spPr>
      </p:pic>
    </p:spTree>
    <p:extLst>
      <p:ext uri="{BB962C8B-B14F-4D97-AF65-F5344CB8AC3E}">
        <p14:creationId xmlns:p14="http://schemas.microsoft.com/office/powerpoint/2010/main" val="4099975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Backward Propagation</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5715000" cy="4752755"/>
          </a:xfrm>
        </p:spPr>
        <p:txBody>
          <a:bodyPr>
            <a:noAutofit/>
          </a:bodyPr>
          <a:lstStyle/>
          <a:p>
            <a:r>
              <a:rPr lang="en-US" sz="2400" dirty="0"/>
              <a:t>Cookbook</a:t>
            </a:r>
          </a:p>
          <a:p>
            <a:pPr lvl="1"/>
            <a:r>
              <a:rPr lang="en-US" sz="2000" dirty="0"/>
              <a:t>Build backward propagation graph</a:t>
            </a:r>
          </a:p>
          <a:p>
            <a:pPr lvl="1"/>
            <a:r>
              <a:rPr lang="en-US" sz="2000" dirty="0"/>
              <a:t>Start with ∂e/∂</a:t>
            </a:r>
            <a:r>
              <a:rPr lang="en-US" sz="2000" b="1" dirty="0" err="1"/>
              <a:t>x</a:t>
            </a:r>
            <a:r>
              <a:rPr lang="en-US" sz="2000" baseline="-25000" dirty="0" err="1"/>
              <a:t>D</a:t>
            </a:r>
            <a:r>
              <a:rPr lang="en-US" sz="2000" dirty="0"/>
              <a:t>, the gradient of the error with respect to the output of the last layer</a:t>
            </a:r>
          </a:p>
          <a:p>
            <a:pPr lvl="2"/>
            <a:r>
              <a:rPr lang="en-US" sz="1600" dirty="0"/>
              <a:t>How to calculate this was conveniently shown on an earlier slide for </a:t>
            </a:r>
            <a:r>
              <a:rPr lang="en-US" sz="1600" dirty="0" err="1"/>
              <a:t>softmax</a:t>
            </a:r>
            <a:r>
              <a:rPr lang="en-US" sz="1600" dirty="0"/>
              <a:t> cross entropy and MSE errors</a:t>
            </a:r>
          </a:p>
          <a:p>
            <a:pPr lvl="1"/>
            <a:r>
              <a:rPr lang="en-US" sz="2000" dirty="0"/>
              <a:t>Compute the gradient of the error at the input of the last layer (which is the output of the next to last layer)</a:t>
            </a:r>
          </a:p>
          <a:p>
            <a:pPr lvl="2"/>
            <a:r>
              <a:rPr lang="en-US" sz="1600" dirty="0"/>
              <a:t>This is found using the chain rule </a:t>
            </a:r>
            <a:br>
              <a:rPr lang="en-US" sz="1600" dirty="0"/>
            </a:br>
            <a:r>
              <a:rPr lang="en-US" sz="1500" dirty="0"/>
              <a:t>∂e/∂</a:t>
            </a:r>
            <a:r>
              <a:rPr lang="en-US" sz="1500" b="1" dirty="0"/>
              <a:t>x</a:t>
            </a:r>
            <a:r>
              <a:rPr lang="en-US" sz="1500" baseline="-25000" dirty="0"/>
              <a:t>D-1</a:t>
            </a:r>
            <a:r>
              <a:rPr lang="en-US" sz="1500" dirty="0"/>
              <a:t> = (∂</a:t>
            </a:r>
            <a:r>
              <a:rPr lang="en-US" sz="1500" b="1" dirty="0" err="1"/>
              <a:t>x</a:t>
            </a:r>
            <a:r>
              <a:rPr lang="en-US" sz="1500" baseline="-25000" dirty="0" err="1"/>
              <a:t>D</a:t>
            </a:r>
            <a:r>
              <a:rPr lang="en-US" sz="1500" dirty="0"/>
              <a:t>/∂</a:t>
            </a:r>
            <a:r>
              <a:rPr lang="en-US" sz="1500" b="1" dirty="0"/>
              <a:t>x</a:t>
            </a:r>
            <a:r>
              <a:rPr lang="en-US" sz="1500" baseline="-25000" dirty="0"/>
              <a:t>D-1</a:t>
            </a:r>
            <a:r>
              <a:rPr lang="en-US" sz="1500" dirty="0"/>
              <a:t>) (∂e/∂</a:t>
            </a:r>
            <a:r>
              <a:rPr lang="en-US" sz="1500" b="1" dirty="0" err="1"/>
              <a:t>x</a:t>
            </a:r>
            <a:r>
              <a:rPr lang="en-US" sz="1500" baseline="-25000" dirty="0" err="1"/>
              <a:t>D</a:t>
            </a:r>
            <a:r>
              <a:rPr lang="en-US" sz="1500" dirty="0"/>
              <a:t>) = (∂</a:t>
            </a:r>
            <a:r>
              <a:rPr lang="en-US" sz="1500" b="1" dirty="0"/>
              <a:t>f</a:t>
            </a:r>
            <a:r>
              <a:rPr lang="en-US" sz="1500" baseline="-25000" dirty="0"/>
              <a:t>D-1</a:t>
            </a:r>
            <a:r>
              <a:rPr lang="en-US" sz="1500" dirty="0"/>
              <a:t>/∂</a:t>
            </a:r>
            <a:r>
              <a:rPr lang="en-US" sz="1500" b="1" dirty="0"/>
              <a:t>x</a:t>
            </a:r>
            <a:r>
              <a:rPr lang="en-US" sz="1500" baseline="-25000" dirty="0"/>
              <a:t>D-1</a:t>
            </a:r>
            <a:r>
              <a:rPr lang="en-US" sz="1500" dirty="0"/>
              <a:t>) (∂e/∂</a:t>
            </a:r>
            <a:r>
              <a:rPr lang="en-US" sz="1500" b="1" dirty="0" err="1"/>
              <a:t>x</a:t>
            </a:r>
            <a:r>
              <a:rPr lang="en-US" sz="1500" baseline="-25000" dirty="0" err="1"/>
              <a:t>D</a:t>
            </a:r>
            <a:r>
              <a:rPr lang="en-US" sz="1500" dirty="0"/>
              <a:t>)</a:t>
            </a:r>
          </a:p>
          <a:p>
            <a:pPr lvl="2"/>
            <a:r>
              <a:rPr lang="en-US" sz="1600" dirty="0"/>
              <a:t>∂e/∂</a:t>
            </a:r>
            <a:r>
              <a:rPr lang="en-US" sz="1600" b="1" dirty="0" err="1"/>
              <a:t>x</a:t>
            </a:r>
            <a:r>
              <a:rPr lang="en-US" sz="1600" baseline="-25000" dirty="0" err="1"/>
              <a:t>D</a:t>
            </a:r>
            <a:r>
              <a:rPr lang="en-US" sz="1600" dirty="0"/>
              <a:t> is given</a:t>
            </a:r>
          </a:p>
          <a:p>
            <a:pPr lvl="2"/>
            <a:r>
              <a:rPr lang="en-US" sz="1600" dirty="0"/>
              <a:t>∂</a:t>
            </a:r>
            <a:r>
              <a:rPr lang="en-US" sz="1600" b="1" dirty="0"/>
              <a:t>f</a:t>
            </a:r>
            <a:r>
              <a:rPr lang="en-US" sz="1600" baseline="-25000" dirty="0"/>
              <a:t>D-1</a:t>
            </a:r>
            <a:r>
              <a:rPr lang="en-US" sz="1600" dirty="0"/>
              <a:t>/∂</a:t>
            </a:r>
            <a:r>
              <a:rPr lang="en-US" sz="1600" b="1" dirty="0"/>
              <a:t>x</a:t>
            </a:r>
            <a:r>
              <a:rPr lang="en-US" sz="1600" baseline="-25000" dirty="0"/>
              <a:t>D-1</a:t>
            </a:r>
            <a:r>
              <a:rPr lang="en-US" sz="1600" dirty="0"/>
              <a:t> for many common layers was conveniently shown on an earlier slide</a:t>
            </a:r>
          </a:p>
          <a:p>
            <a:pPr lvl="1"/>
            <a:r>
              <a:rPr lang="en-US" sz="2000" dirty="0"/>
              <a:t>Compute the gradient of the error at the input of the next to last layer ... (and repeat)</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39</a:t>
            </a:fld>
            <a:endParaRPr lang="en-US"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15F42414-11EF-1943-9B6F-DFC2C8F31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799" y="1605243"/>
            <a:ext cx="5486400" cy="2647441"/>
          </a:xfrm>
          <a:prstGeom prst="rect">
            <a:avLst/>
          </a:prstGeom>
        </p:spPr>
      </p:pic>
    </p:spTree>
    <p:extLst>
      <p:ext uri="{BB962C8B-B14F-4D97-AF65-F5344CB8AC3E}">
        <p14:creationId xmlns:p14="http://schemas.microsoft.com/office/powerpoint/2010/main" val="2123603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Optimization And Approximation</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Neural network training is an optimization problem that we solve using calculus (math highlights listed, obviously others also present)</a:t>
            </a:r>
          </a:p>
          <a:p>
            <a:pPr lvl="1"/>
            <a:r>
              <a:rPr lang="en-US" dirty="0"/>
              <a:t>Forward propagation		- linear algebra</a:t>
            </a:r>
          </a:p>
          <a:p>
            <a:pPr lvl="1"/>
            <a:r>
              <a:rPr lang="en-US" dirty="0"/>
              <a:t>Error calculation			- probability*</a:t>
            </a:r>
          </a:p>
          <a:p>
            <a:pPr lvl="1"/>
            <a:r>
              <a:rPr lang="en-US" dirty="0"/>
              <a:t>Backward propagation		- calculus</a:t>
            </a:r>
          </a:p>
          <a:p>
            <a:pPr lvl="1"/>
            <a:r>
              <a:rPr lang="en-US" dirty="0"/>
              <a:t>Weight update			- calculus</a:t>
            </a:r>
          </a:p>
          <a:p>
            <a:endParaRPr lang="en-US" dirty="0"/>
          </a:p>
          <a:p>
            <a:r>
              <a:rPr lang="en-US" dirty="0"/>
              <a:t>Neural networks are universal </a:t>
            </a:r>
            <a:r>
              <a:rPr lang="en-US" dirty="0" err="1"/>
              <a:t>approximators</a:t>
            </a:r>
            <a:endParaRPr lang="en-US" dirty="0"/>
          </a:p>
          <a:p>
            <a:pPr lvl="1"/>
            <a:r>
              <a:rPr lang="en-US" dirty="0"/>
              <a:t>General tool for solving feature extraction and prediction problems</a:t>
            </a:r>
          </a:p>
          <a:p>
            <a:pPr lvl="1"/>
            <a:r>
              <a:rPr lang="en-US" dirty="0"/>
              <a:t>A constructive proof provides some feel for how problem complexity and network design are related</a:t>
            </a:r>
          </a:p>
          <a:p>
            <a:pPr marL="0" indent="0">
              <a:buNone/>
            </a:pPr>
            <a:endParaRPr lang="en-US" sz="1200" dirty="0"/>
          </a:p>
          <a:p>
            <a:pPr marL="0" indent="0">
              <a:buNone/>
            </a:pPr>
            <a:r>
              <a:rPr lang="en-US" sz="1400" dirty="0"/>
              <a:t>* Though in this lecture probability is not explicitly used, it will be covered later</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4</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5475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Weight Update</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5715000" cy="4752755"/>
          </a:xfrm>
        </p:spPr>
        <p:txBody>
          <a:bodyPr>
            <a:noAutofit/>
          </a:bodyPr>
          <a:lstStyle/>
          <a:p>
            <a:r>
              <a:rPr lang="en-US" sz="2000" dirty="0"/>
              <a:t>Goal</a:t>
            </a:r>
          </a:p>
          <a:p>
            <a:pPr lvl="1"/>
            <a:r>
              <a:rPr lang="en-US" sz="1600" dirty="0"/>
              <a:t>Update weights to reduce the error</a:t>
            </a:r>
          </a:p>
          <a:p>
            <a:r>
              <a:rPr lang="en-US" sz="2000" dirty="0"/>
              <a:t>Strategy</a:t>
            </a:r>
          </a:p>
          <a:p>
            <a:pPr lvl="1"/>
            <a:r>
              <a:rPr lang="en-US" sz="1600" dirty="0"/>
              <a:t>Use the error gradient with respect to the feature map output for the current layer provided via back propagation</a:t>
            </a:r>
          </a:p>
          <a:p>
            <a:pPr lvl="1"/>
            <a:r>
              <a:rPr lang="en-US" sz="1600" dirty="0"/>
              <a:t>With the derivative of the forward node output with respect to the parameters</a:t>
            </a:r>
          </a:p>
          <a:p>
            <a:pPr lvl="1"/>
            <a:r>
              <a:rPr lang="en-US" sz="1600" dirty="0"/>
              <a:t>To determine the error gradient with respect to the parameters (1)</a:t>
            </a:r>
          </a:p>
          <a:p>
            <a:pPr lvl="1"/>
            <a:r>
              <a:rPr lang="en-US" sz="1600" dirty="0">
                <a:latin typeface="Calibri" panose="020F0502020204030204" pitchFamily="34" charset="0"/>
                <a:cs typeface="Calibri" panose="020F0502020204030204" pitchFamily="34" charset="0"/>
              </a:rPr>
              <a:t>Then use gradient descent to adapt the parameters to reduce the error (2)</a:t>
            </a:r>
            <a:endParaRPr lang="en-US" sz="1600" dirty="0"/>
          </a:p>
          <a:p>
            <a:r>
              <a:rPr lang="en-US" sz="2000" dirty="0"/>
              <a:t>In math</a:t>
            </a:r>
          </a:p>
          <a:p>
            <a:pPr lvl="1"/>
            <a:r>
              <a:rPr lang="en-US" sz="1600" dirty="0"/>
              <a:t>d-1 is the layer, n is the current time</a:t>
            </a:r>
          </a:p>
          <a:p>
            <a:pPr lvl="1"/>
            <a:r>
              <a:rPr lang="en-US" sz="1600" dirty="0"/>
              <a:t>1:  ∂e/∂</a:t>
            </a:r>
            <a:r>
              <a:rPr lang="en-US" sz="1600" b="1" dirty="0"/>
              <a:t>h</a:t>
            </a:r>
            <a:r>
              <a:rPr lang="en-US" sz="1600" baseline="-25000" dirty="0"/>
              <a:t>d-1</a:t>
            </a:r>
            <a:r>
              <a:rPr lang="en-US" sz="1600" dirty="0"/>
              <a:t> = (∂</a:t>
            </a:r>
            <a:r>
              <a:rPr lang="en-US" sz="1600" b="1" dirty="0" err="1"/>
              <a:t>x</a:t>
            </a:r>
            <a:r>
              <a:rPr lang="en-US" sz="1600" baseline="-25000" dirty="0" err="1"/>
              <a:t>d</a:t>
            </a:r>
            <a:r>
              <a:rPr lang="en-US" sz="1600" dirty="0"/>
              <a:t>/∂</a:t>
            </a:r>
            <a:r>
              <a:rPr lang="en-US" sz="1600" b="1" dirty="0"/>
              <a:t>h</a:t>
            </a:r>
            <a:r>
              <a:rPr lang="en-US" sz="1600" baseline="-25000" dirty="0"/>
              <a:t>d-1</a:t>
            </a:r>
            <a:r>
              <a:rPr lang="en-US" sz="1600" dirty="0"/>
              <a:t>) (∂e/∂</a:t>
            </a:r>
            <a:r>
              <a:rPr lang="en-US" sz="1600" b="1" dirty="0" err="1"/>
              <a:t>x</a:t>
            </a:r>
            <a:r>
              <a:rPr lang="en-US" sz="1600" baseline="-25000" dirty="0" err="1"/>
              <a:t>d</a:t>
            </a:r>
            <a:r>
              <a:rPr lang="en-US" sz="1600" dirty="0"/>
              <a:t>) = (∂</a:t>
            </a:r>
            <a:r>
              <a:rPr lang="en-US" sz="1600" b="1" dirty="0"/>
              <a:t>f</a:t>
            </a:r>
            <a:r>
              <a:rPr lang="en-US" sz="1600" baseline="-25000" dirty="0"/>
              <a:t>d-1</a:t>
            </a:r>
            <a:r>
              <a:rPr lang="en-US" sz="1600" dirty="0"/>
              <a:t>/∂</a:t>
            </a:r>
            <a:r>
              <a:rPr lang="en-US" sz="1600" b="1" dirty="0"/>
              <a:t>h</a:t>
            </a:r>
            <a:r>
              <a:rPr lang="en-US" sz="1600" baseline="-25000" dirty="0"/>
              <a:t>d-1</a:t>
            </a:r>
            <a:r>
              <a:rPr lang="en-US" sz="1600" dirty="0"/>
              <a:t>) (∂e/∂</a:t>
            </a:r>
            <a:r>
              <a:rPr lang="en-US" sz="1600" b="1" dirty="0" err="1"/>
              <a:t>x</a:t>
            </a:r>
            <a:r>
              <a:rPr lang="en-US" sz="1600" baseline="-25000" dirty="0" err="1"/>
              <a:t>d</a:t>
            </a:r>
            <a:r>
              <a:rPr lang="en-US" sz="1600" dirty="0"/>
              <a:t>) </a:t>
            </a:r>
          </a:p>
          <a:p>
            <a:pPr lvl="1"/>
            <a:r>
              <a:rPr lang="en-US" sz="1600" dirty="0"/>
              <a:t>2:  </a:t>
            </a:r>
            <a:r>
              <a:rPr lang="en-US" sz="1600" b="1" dirty="0"/>
              <a:t>h</a:t>
            </a:r>
            <a:r>
              <a:rPr lang="en-US" sz="1600" baseline="-25000" dirty="0"/>
              <a:t>n+1, d-1</a:t>
            </a:r>
            <a:r>
              <a:rPr lang="en-US" sz="1600" dirty="0"/>
              <a:t> = </a:t>
            </a:r>
            <a:r>
              <a:rPr lang="en-US" sz="1600" b="1" dirty="0" err="1"/>
              <a:t>h</a:t>
            </a:r>
            <a:r>
              <a:rPr lang="en-US" sz="1600" baseline="-25000" dirty="0" err="1"/>
              <a:t>n</a:t>
            </a:r>
            <a:r>
              <a:rPr lang="en-US" sz="1600" baseline="-25000" dirty="0"/>
              <a:t>, d-1</a:t>
            </a:r>
            <a:r>
              <a:rPr lang="en-US" sz="1600" dirty="0"/>
              <a:t> – </a:t>
            </a:r>
            <a:r>
              <a:rPr lang="el-GR" sz="1600" dirty="0"/>
              <a:t>α</a:t>
            </a:r>
            <a:r>
              <a:rPr lang="en-US" sz="1600" baseline="-25000" dirty="0"/>
              <a:t>n</a:t>
            </a:r>
            <a:r>
              <a:rPr lang="en-US" sz="1600" dirty="0"/>
              <a:t> ∂e/∂</a:t>
            </a:r>
            <a:r>
              <a:rPr lang="en-US" sz="1600" b="1" dirty="0" err="1"/>
              <a:t>h</a:t>
            </a:r>
            <a:r>
              <a:rPr lang="en-US" sz="1600" baseline="-25000" dirty="0" err="1"/>
              <a:t>n</a:t>
            </a:r>
            <a:r>
              <a:rPr lang="en-US" sz="1600" baseline="-25000" dirty="0"/>
              <a:t>, d-1</a:t>
            </a:r>
            <a:endParaRPr lang="en-US" sz="1600" dirty="0"/>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40</a:t>
            </a:fld>
            <a:endParaRPr lang="en-US"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CE2C01ED-ED29-1846-85A4-8859FA9DD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799" y="1605243"/>
            <a:ext cx="5486400" cy="2647441"/>
          </a:xfrm>
          <a:prstGeom prst="rect">
            <a:avLst/>
          </a:prstGeom>
        </p:spPr>
      </p:pic>
    </p:spTree>
    <p:extLst>
      <p:ext uri="{BB962C8B-B14F-4D97-AF65-F5344CB8AC3E}">
        <p14:creationId xmlns:p14="http://schemas.microsoft.com/office/powerpoint/2010/main" val="2278381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Summary For 1 Layer</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41</a:t>
            </a:fld>
            <a:endParaRPr lang="en-US"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EC48B206-C586-BA40-825B-C6E911405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190106"/>
            <a:ext cx="10058400" cy="3085548"/>
          </a:xfrm>
          <a:prstGeom prst="rect">
            <a:avLst/>
          </a:prstGeom>
        </p:spPr>
      </p:pic>
    </p:spTree>
    <p:extLst>
      <p:ext uri="{BB962C8B-B14F-4D97-AF65-F5344CB8AC3E}">
        <p14:creationId xmlns:p14="http://schemas.microsoft.com/office/powerpoint/2010/main" val="28674870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Summary For 1 Layer</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42</a:t>
            </a:fld>
            <a:endParaRPr lang="en-US" dirty="0">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FFC72AD-C5F6-7E41-9FEF-B06A6CA2F385}"/>
              </a:ext>
            </a:extLst>
          </p:cNvPr>
          <p:cNvSpPr>
            <a:spLocks noGrp="1"/>
          </p:cNvSpPr>
          <p:nvPr>
            <p:ph idx="1"/>
          </p:nvPr>
        </p:nvSpPr>
        <p:spPr>
          <a:xfrm>
            <a:off x="685799" y="1605515"/>
            <a:ext cx="11201399" cy="4752755"/>
          </a:xfrm>
        </p:spPr>
        <p:txBody>
          <a:bodyPr>
            <a:noAutofit/>
          </a:bodyPr>
          <a:lstStyle/>
          <a:p>
            <a:r>
              <a:rPr lang="en-US" sz="2000" dirty="0"/>
              <a:t>Example:  matrix vector multiplication </a:t>
            </a:r>
          </a:p>
          <a:p>
            <a:pPr lvl="1"/>
            <a:r>
              <a:rPr lang="en-US" sz="1600" b="1" dirty="0" err="1"/>
              <a:t>x</a:t>
            </a:r>
            <a:r>
              <a:rPr lang="en-US" sz="1600" baseline="-25000" dirty="0" err="1"/>
              <a:t>d</a:t>
            </a:r>
            <a:r>
              <a:rPr lang="en-US" sz="1600" dirty="0"/>
              <a:t> = f</a:t>
            </a:r>
            <a:r>
              <a:rPr lang="en-US" sz="1600" baseline="-25000" dirty="0"/>
              <a:t>d-1</a:t>
            </a:r>
            <a:r>
              <a:rPr lang="en-US" sz="1600" dirty="0"/>
              <a:t>(</a:t>
            </a:r>
            <a:r>
              <a:rPr lang="en-US" sz="1600" b="1" dirty="0"/>
              <a:t>H</a:t>
            </a:r>
            <a:r>
              <a:rPr lang="en-US" sz="1600" baseline="-25000" dirty="0"/>
              <a:t>d-1</a:t>
            </a:r>
            <a:r>
              <a:rPr lang="en-US" sz="1600" dirty="0"/>
              <a:t>, </a:t>
            </a:r>
            <a:r>
              <a:rPr lang="en-US" sz="1600" b="1" dirty="0"/>
              <a:t>x</a:t>
            </a:r>
            <a:r>
              <a:rPr lang="en-US" sz="1600" baseline="-25000" dirty="0"/>
              <a:t>d-1</a:t>
            </a:r>
            <a:r>
              <a:rPr lang="en-US" sz="1600" dirty="0"/>
              <a:t>) = </a:t>
            </a:r>
            <a:r>
              <a:rPr lang="en-US" sz="1600" b="1" dirty="0"/>
              <a:t>H</a:t>
            </a:r>
            <a:r>
              <a:rPr lang="en-US" sz="1600" baseline="-25000" dirty="0"/>
              <a:t>d-1</a:t>
            </a:r>
            <a:r>
              <a:rPr lang="en-US" sz="1600" dirty="0"/>
              <a:t> </a:t>
            </a:r>
            <a:r>
              <a:rPr lang="en-US" sz="1600" b="1" dirty="0"/>
              <a:t>x</a:t>
            </a:r>
            <a:r>
              <a:rPr lang="en-US" sz="1600" baseline="-25000" dirty="0"/>
              <a:t>d-1</a:t>
            </a:r>
            <a:endParaRPr lang="en-US" sz="1600" dirty="0"/>
          </a:p>
          <a:p>
            <a:pPr lvl="2"/>
            <a:r>
              <a:rPr lang="en-US" sz="1600" dirty="0"/>
              <a:t>Dimensions (M x 1) = (M x K) (K x 1)</a:t>
            </a:r>
          </a:p>
          <a:p>
            <a:r>
              <a:rPr lang="en-US" sz="2000" dirty="0"/>
              <a:t>Error gradient with respect to the feature map</a:t>
            </a:r>
          </a:p>
          <a:p>
            <a:pPr lvl="1"/>
            <a:r>
              <a:rPr lang="en-US" sz="1600" dirty="0"/>
              <a:t>Given:	∂e/∂</a:t>
            </a:r>
            <a:r>
              <a:rPr lang="en-US" sz="1600" b="1" dirty="0" err="1"/>
              <a:t>x</a:t>
            </a:r>
            <a:r>
              <a:rPr lang="en-US" sz="1600" baseline="-25000" dirty="0" err="1"/>
              <a:t>d</a:t>
            </a:r>
            <a:endParaRPr lang="en-US" sz="1600" dirty="0"/>
          </a:p>
          <a:p>
            <a:pPr lvl="1"/>
            <a:r>
              <a:rPr lang="en-US" sz="1600" dirty="0"/>
              <a:t>Compute:	∂e/∂</a:t>
            </a:r>
            <a:r>
              <a:rPr lang="en-US" sz="1600" b="1" dirty="0"/>
              <a:t>x</a:t>
            </a:r>
            <a:r>
              <a:rPr lang="en-US" sz="1600" baseline="-25000" dirty="0"/>
              <a:t>d-1</a:t>
            </a:r>
            <a:r>
              <a:rPr lang="en-US" sz="1600" dirty="0"/>
              <a:t> = (∂</a:t>
            </a:r>
            <a:r>
              <a:rPr lang="en-US" sz="1600" b="1" dirty="0" err="1"/>
              <a:t>x</a:t>
            </a:r>
            <a:r>
              <a:rPr lang="en-US" sz="1600" baseline="-25000" dirty="0" err="1"/>
              <a:t>d</a:t>
            </a:r>
            <a:r>
              <a:rPr lang="en-US" sz="1600" dirty="0"/>
              <a:t>/∂</a:t>
            </a:r>
            <a:r>
              <a:rPr lang="en-US" sz="1600" b="1" dirty="0"/>
              <a:t>x</a:t>
            </a:r>
            <a:r>
              <a:rPr lang="en-US" sz="1600" baseline="-25000" dirty="0"/>
              <a:t>d-1</a:t>
            </a:r>
            <a:r>
              <a:rPr lang="en-US" sz="1600" dirty="0"/>
              <a:t>) (∂e/∂</a:t>
            </a:r>
            <a:r>
              <a:rPr lang="en-US" sz="1600" b="1" dirty="0" err="1"/>
              <a:t>x</a:t>
            </a:r>
            <a:r>
              <a:rPr lang="en-US" sz="1600" baseline="-25000" dirty="0" err="1"/>
              <a:t>d</a:t>
            </a:r>
            <a:r>
              <a:rPr lang="en-US" sz="1600" dirty="0"/>
              <a:t>) = (∂</a:t>
            </a:r>
            <a:r>
              <a:rPr lang="en-US" sz="1600" b="1" dirty="0"/>
              <a:t>f</a:t>
            </a:r>
            <a:r>
              <a:rPr lang="en-US" sz="1600" baseline="-25000" dirty="0"/>
              <a:t>d-1</a:t>
            </a:r>
            <a:r>
              <a:rPr lang="en-US" sz="1600" dirty="0"/>
              <a:t>/∂</a:t>
            </a:r>
            <a:r>
              <a:rPr lang="en-US" sz="1600" b="1" dirty="0"/>
              <a:t>x</a:t>
            </a:r>
            <a:r>
              <a:rPr lang="en-US" sz="1600" baseline="-25000" dirty="0"/>
              <a:t>d-1</a:t>
            </a:r>
            <a:r>
              <a:rPr lang="en-US" sz="1600" dirty="0"/>
              <a:t>) (∂e/∂</a:t>
            </a:r>
            <a:r>
              <a:rPr lang="en-US" sz="1600" b="1" dirty="0" err="1"/>
              <a:t>x</a:t>
            </a:r>
            <a:r>
              <a:rPr lang="en-US" sz="1600" baseline="-25000" dirty="0" err="1"/>
              <a:t>d</a:t>
            </a:r>
            <a:r>
              <a:rPr lang="en-US" sz="1600" dirty="0"/>
              <a:t>) = (</a:t>
            </a:r>
            <a:r>
              <a:rPr lang="en-US" sz="1600" b="1" dirty="0"/>
              <a:t>H</a:t>
            </a:r>
            <a:r>
              <a:rPr lang="en-US" sz="1600" baseline="-25000" dirty="0"/>
              <a:t>d-1</a:t>
            </a:r>
            <a:r>
              <a:rPr lang="en-US" sz="1600" dirty="0"/>
              <a:t>)</a:t>
            </a:r>
            <a:r>
              <a:rPr lang="en-US" sz="1600" baseline="30000" dirty="0"/>
              <a:t>T</a:t>
            </a:r>
            <a:r>
              <a:rPr lang="en-US" sz="1600" dirty="0"/>
              <a:t> (∂e/∂</a:t>
            </a:r>
            <a:r>
              <a:rPr lang="en-US" sz="1600" b="1" dirty="0" err="1"/>
              <a:t>x</a:t>
            </a:r>
            <a:r>
              <a:rPr lang="en-US" sz="1600" baseline="-25000" dirty="0" err="1"/>
              <a:t>d</a:t>
            </a:r>
            <a:r>
              <a:rPr lang="en-US" sz="1600" dirty="0"/>
              <a:t>)</a:t>
            </a:r>
          </a:p>
          <a:p>
            <a:pPr lvl="2"/>
            <a:r>
              <a:rPr lang="en-US" sz="1600" dirty="0"/>
              <a:t>Dimensions (K x 1) = (K x M) (M x 1)</a:t>
            </a:r>
          </a:p>
          <a:p>
            <a:r>
              <a:rPr lang="en-US" sz="2000" dirty="0"/>
              <a:t>Error gradient with respect to the filter coefficients</a:t>
            </a:r>
          </a:p>
          <a:p>
            <a:pPr lvl="1"/>
            <a:r>
              <a:rPr lang="en-US" sz="1600" dirty="0"/>
              <a:t>Given:	∂e/∂</a:t>
            </a:r>
            <a:r>
              <a:rPr lang="en-US" sz="1600" b="1" dirty="0" err="1"/>
              <a:t>x</a:t>
            </a:r>
            <a:r>
              <a:rPr lang="en-US" sz="1600" baseline="-25000" dirty="0" err="1"/>
              <a:t>d</a:t>
            </a:r>
            <a:endParaRPr lang="en-US" sz="1600" dirty="0"/>
          </a:p>
          <a:p>
            <a:pPr lvl="1"/>
            <a:r>
              <a:rPr lang="en-US" sz="1600" dirty="0"/>
              <a:t>Compute:	∂e/∂</a:t>
            </a:r>
            <a:r>
              <a:rPr lang="en-US" sz="1600" b="1" dirty="0"/>
              <a:t>H</a:t>
            </a:r>
            <a:r>
              <a:rPr lang="en-US" sz="1600" baseline="-25000" dirty="0"/>
              <a:t>d-1</a:t>
            </a:r>
            <a:r>
              <a:rPr lang="en-US" sz="1600" dirty="0"/>
              <a:t> = (∂</a:t>
            </a:r>
            <a:r>
              <a:rPr lang="en-US" sz="1600" b="1" dirty="0" err="1"/>
              <a:t>x</a:t>
            </a:r>
            <a:r>
              <a:rPr lang="en-US" sz="1600" baseline="-25000" dirty="0" err="1"/>
              <a:t>d</a:t>
            </a:r>
            <a:r>
              <a:rPr lang="en-US" sz="1600" dirty="0"/>
              <a:t>/∂</a:t>
            </a:r>
            <a:r>
              <a:rPr lang="en-US" sz="1600" b="1" dirty="0"/>
              <a:t>H</a:t>
            </a:r>
            <a:r>
              <a:rPr lang="en-US" sz="1600" baseline="-25000" dirty="0"/>
              <a:t>d-1</a:t>
            </a:r>
            <a:r>
              <a:rPr lang="en-US" sz="1600" dirty="0"/>
              <a:t>) (∂e/∂</a:t>
            </a:r>
            <a:r>
              <a:rPr lang="en-US" sz="1600" b="1" dirty="0" err="1"/>
              <a:t>x</a:t>
            </a:r>
            <a:r>
              <a:rPr lang="en-US" sz="1600" baseline="-25000" dirty="0" err="1"/>
              <a:t>d</a:t>
            </a:r>
            <a:r>
              <a:rPr lang="en-US" sz="1600" dirty="0"/>
              <a:t>) = (∂e/∂</a:t>
            </a:r>
            <a:r>
              <a:rPr lang="en-US" sz="1600" b="1" dirty="0" err="1"/>
              <a:t>x</a:t>
            </a:r>
            <a:r>
              <a:rPr lang="en-US" sz="1600" baseline="-25000" dirty="0" err="1"/>
              <a:t>d</a:t>
            </a:r>
            <a:r>
              <a:rPr lang="en-US" sz="1600" dirty="0"/>
              <a:t>) (∂</a:t>
            </a:r>
            <a:r>
              <a:rPr lang="en-US" sz="1600" b="1" dirty="0"/>
              <a:t>f</a:t>
            </a:r>
            <a:r>
              <a:rPr lang="en-US" sz="1600" baseline="-25000" dirty="0"/>
              <a:t>d-1</a:t>
            </a:r>
            <a:r>
              <a:rPr lang="en-US" sz="1600" dirty="0"/>
              <a:t>/∂</a:t>
            </a:r>
            <a:r>
              <a:rPr lang="en-US" sz="1600" b="1" dirty="0"/>
              <a:t>H</a:t>
            </a:r>
            <a:r>
              <a:rPr lang="en-US" sz="1600" baseline="-25000" dirty="0"/>
              <a:t>d-1</a:t>
            </a:r>
            <a:r>
              <a:rPr lang="en-US" sz="1600" dirty="0"/>
              <a:t>) = (∂e/∂</a:t>
            </a:r>
            <a:r>
              <a:rPr lang="en-US" sz="1600" b="1" dirty="0" err="1"/>
              <a:t>x</a:t>
            </a:r>
            <a:r>
              <a:rPr lang="en-US" sz="1600" baseline="-25000" dirty="0" err="1"/>
              <a:t>d</a:t>
            </a:r>
            <a:r>
              <a:rPr lang="en-US" sz="1600" dirty="0"/>
              <a:t>) (</a:t>
            </a:r>
            <a:r>
              <a:rPr lang="en-US" sz="1600" b="1" dirty="0"/>
              <a:t>x</a:t>
            </a:r>
            <a:r>
              <a:rPr lang="en-US" sz="1600" baseline="-25000" dirty="0"/>
              <a:t>d-1</a:t>
            </a:r>
            <a:r>
              <a:rPr lang="en-US" sz="1600" dirty="0"/>
              <a:t>)</a:t>
            </a:r>
            <a:r>
              <a:rPr lang="en-US" sz="1600" baseline="30000" dirty="0"/>
              <a:t>T</a:t>
            </a:r>
            <a:endParaRPr lang="en-US" sz="1600" dirty="0"/>
          </a:p>
          <a:p>
            <a:pPr lvl="2"/>
            <a:r>
              <a:rPr lang="en-US" sz="1600" dirty="0"/>
              <a:t>Dimensions (M x K) = (M x 1) (1 x K)</a:t>
            </a:r>
          </a:p>
          <a:p>
            <a:pPr lvl="2"/>
            <a:r>
              <a:rPr lang="en-US" sz="1600" dirty="0"/>
              <a:t>Note the reversing of order as a consequence of the transpose for this case (to see match terms with previous case)</a:t>
            </a:r>
          </a:p>
          <a:p>
            <a:pPr lvl="2"/>
            <a:r>
              <a:rPr lang="en-US" sz="1600" dirty="0"/>
              <a:t>Note that this implies saving </a:t>
            </a:r>
            <a:r>
              <a:rPr lang="en-US" sz="1600" b="1" dirty="0"/>
              <a:t>x</a:t>
            </a:r>
            <a:r>
              <a:rPr lang="en-US" sz="1600" baseline="-25000" dirty="0"/>
              <a:t>d-1</a:t>
            </a:r>
            <a:r>
              <a:rPr lang="en-US" sz="1600" dirty="0"/>
              <a:t> from the forward pass</a:t>
            </a:r>
          </a:p>
          <a:p>
            <a:r>
              <a:rPr lang="en-US" sz="2000" dirty="0"/>
              <a:t>Weight update</a:t>
            </a:r>
          </a:p>
          <a:p>
            <a:pPr lvl="1"/>
            <a:r>
              <a:rPr lang="en-US" sz="1600" dirty="0"/>
              <a:t>Compute:	</a:t>
            </a:r>
            <a:r>
              <a:rPr lang="en-US" sz="1600" b="1" dirty="0"/>
              <a:t>H</a:t>
            </a:r>
            <a:r>
              <a:rPr lang="en-US" sz="1600" baseline="-25000" dirty="0"/>
              <a:t>n+1, d-1</a:t>
            </a:r>
            <a:r>
              <a:rPr lang="en-US" sz="1600" dirty="0"/>
              <a:t> = </a:t>
            </a:r>
            <a:r>
              <a:rPr lang="en-US" sz="1600" b="1" dirty="0"/>
              <a:t>H</a:t>
            </a:r>
            <a:r>
              <a:rPr lang="en-US" sz="1600" baseline="-25000" dirty="0"/>
              <a:t>n+1, d-1</a:t>
            </a:r>
            <a:r>
              <a:rPr lang="en-US" sz="1600" dirty="0"/>
              <a:t> – </a:t>
            </a:r>
            <a:r>
              <a:rPr lang="el-GR" sz="1600" dirty="0"/>
              <a:t>α</a:t>
            </a:r>
            <a:r>
              <a:rPr lang="en-US" sz="1600" baseline="-25000" dirty="0"/>
              <a:t>n</a:t>
            </a:r>
            <a:r>
              <a:rPr lang="en-US" sz="1600" dirty="0"/>
              <a:t> ∂e/∂</a:t>
            </a:r>
            <a:r>
              <a:rPr lang="en-US" sz="1600" b="1" dirty="0" err="1"/>
              <a:t>H</a:t>
            </a:r>
            <a:r>
              <a:rPr lang="en-US" sz="1600" baseline="-25000" dirty="0" err="1"/>
              <a:t>n</a:t>
            </a:r>
            <a:r>
              <a:rPr lang="en-US" sz="1600" baseline="-25000" dirty="0"/>
              <a:t>, d-1</a:t>
            </a:r>
            <a:endParaRPr lang="en-US" sz="1600" dirty="0"/>
          </a:p>
          <a:p>
            <a:pPr lvl="2"/>
            <a:r>
              <a:rPr lang="en-US" sz="1600" dirty="0"/>
              <a:t>Time n to time n + 1</a:t>
            </a:r>
          </a:p>
        </p:txBody>
      </p:sp>
    </p:spTree>
    <p:extLst>
      <p:ext uri="{BB962C8B-B14F-4D97-AF65-F5344CB8AC3E}">
        <p14:creationId xmlns:p14="http://schemas.microsoft.com/office/powerpoint/2010/main" val="375070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Training Vs Standard Optimization</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sz="2400" dirty="0"/>
              <a:t>There are a number of differences between </a:t>
            </a:r>
            <a:r>
              <a:rPr lang="en-US" sz="2400" dirty="0" err="1"/>
              <a:t>xNN</a:t>
            </a:r>
            <a:r>
              <a:rPr lang="en-US" sz="2400" dirty="0"/>
              <a:t> training and optimization</a:t>
            </a:r>
          </a:p>
          <a:p>
            <a:pPr lvl="1"/>
            <a:r>
              <a:rPr lang="en-US" sz="2000" dirty="0"/>
              <a:t>Optimize an error function with the training data to perform well on testing data</a:t>
            </a:r>
          </a:p>
          <a:p>
            <a:pPr lvl="2"/>
            <a:r>
              <a:rPr lang="en-US" dirty="0"/>
              <a:t>Typically thought of as optimizing for empirical vs true distribution</a:t>
            </a:r>
          </a:p>
          <a:p>
            <a:pPr lvl="2"/>
            <a:r>
              <a:rPr lang="en-US" dirty="0"/>
              <a:t>The concept of an input distribution is used as there's typically not a practical deterministic model for the input</a:t>
            </a:r>
          </a:p>
          <a:p>
            <a:pPr lvl="1"/>
            <a:r>
              <a:rPr lang="en-US" sz="2000" dirty="0"/>
              <a:t>Use a surrogate error function vs actual error function</a:t>
            </a:r>
          </a:p>
          <a:p>
            <a:pPr lvl="2"/>
            <a:r>
              <a:rPr lang="en-US" dirty="0"/>
              <a:t>E.g., </a:t>
            </a:r>
            <a:r>
              <a:rPr lang="en-US" dirty="0" err="1"/>
              <a:t>softmax</a:t>
            </a:r>
            <a:r>
              <a:rPr lang="en-US" dirty="0"/>
              <a:t> + cross entropy vs </a:t>
            </a:r>
            <a:r>
              <a:rPr lang="en-US" dirty="0" err="1"/>
              <a:t>arg</a:t>
            </a:r>
            <a:r>
              <a:rPr lang="en-US" dirty="0"/>
              <a:t> max</a:t>
            </a:r>
          </a:p>
          <a:p>
            <a:pPr lvl="2"/>
            <a:r>
              <a:rPr lang="en-US" dirty="0"/>
              <a:t>Also don't use the actual top 1 for all training data at 1x</a:t>
            </a:r>
          </a:p>
          <a:p>
            <a:pPr lvl="3"/>
            <a:r>
              <a:rPr lang="en-US" sz="2000" dirty="0"/>
              <a:t>Only use a fraction or batch of it at a time</a:t>
            </a:r>
          </a:p>
          <a:p>
            <a:endParaRPr lang="en-US" sz="2000" dirty="0"/>
          </a:p>
          <a:p>
            <a:r>
              <a:rPr lang="en-US" sz="2400" dirty="0"/>
              <a:t>These differences highlight the need for generalization</a:t>
            </a:r>
          </a:p>
          <a:p>
            <a:pPr lvl="1"/>
            <a:r>
              <a:rPr lang="en-US" sz="2000" dirty="0"/>
              <a:t>Want to train </a:t>
            </a:r>
            <a:r>
              <a:rPr lang="en-US" sz="2000" dirty="0" err="1"/>
              <a:t>xNNs</a:t>
            </a:r>
            <a:r>
              <a:rPr lang="en-US" sz="2000" dirty="0"/>
              <a:t> on training data with a surrogate error function such that they will generalize well to new data with high levels of accuracy</a:t>
            </a:r>
          </a:p>
          <a:p>
            <a:pPr lvl="1"/>
            <a:r>
              <a:rPr lang="en-US" sz="2000" dirty="0"/>
              <a:t>In a later lecture will look at various regularization methods to improve generalization</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43</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5170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05E6-CAF4-774D-80DF-E78EEE473247}"/>
              </a:ext>
            </a:extLst>
          </p:cNvPr>
          <p:cNvSpPr>
            <a:spLocks noGrp="1"/>
          </p:cNvSpPr>
          <p:nvPr>
            <p:ph type="ctrTitle"/>
          </p:nvPr>
        </p:nvSpPr>
        <p:spPr/>
        <p:txBody>
          <a:bodyPr/>
          <a:lstStyle/>
          <a:p>
            <a:r>
              <a:rPr lang="en-US" dirty="0">
                <a:latin typeface="Calibri" panose="020F0502020204030204" pitchFamily="34" charset="0"/>
                <a:cs typeface="Calibri" panose="020F0502020204030204" pitchFamily="34" charset="0"/>
              </a:rPr>
              <a:t>Universal Approximation</a:t>
            </a:r>
          </a:p>
        </p:txBody>
      </p:sp>
      <p:sp>
        <p:nvSpPr>
          <p:cNvPr id="5" name="Slide Number Placeholder 4">
            <a:extLst>
              <a:ext uri="{FF2B5EF4-FFF2-40B4-BE49-F238E27FC236}">
                <a16:creationId xmlns:a16="http://schemas.microsoft.com/office/drawing/2014/main" id="{E9BEFD28-1C86-404A-B193-0EBD12FCCD0B}"/>
              </a:ext>
            </a:extLst>
          </p:cNvPr>
          <p:cNvSpPr>
            <a:spLocks noGrp="1"/>
          </p:cNvSpPr>
          <p:nvPr>
            <p:ph type="sldNum" sz="quarter" idx="12"/>
          </p:nvPr>
        </p:nvSpPr>
        <p:spPr>
          <a:xfrm>
            <a:off x="9143999" y="6313819"/>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44</a:t>
            </a:fld>
            <a:endParaRPr 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49AD36C-9DDE-AB4F-B5A8-613BF9A2B1D2}"/>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Tree>
    <p:extLst>
      <p:ext uri="{BB962C8B-B14F-4D97-AF65-F5344CB8AC3E}">
        <p14:creationId xmlns:p14="http://schemas.microsoft.com/office/powerpoint/2010/main" val="3902165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Will Save For The Next Lecture</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45</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56296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05E6-CAF4-774D-80DF-E78EEE473247}"/>
              </a:ext>
            </a:extLst>
          </p:cNvPr>
          <p:cNvSpPr>
            <a:spLocks noGrp="1"/>
          </p:cNvSpPr>
          <p:nvPr>
            <p:ph type="ctrTitle"/>
          </p:nvPr>
        </p:nvSpPr>
        <p:spPr/>
        <p:txBody>
          <a:bodyPr/>
          <a:lstStyle/>
          <a:p>
            <a:r>
              <a:rPr lang="en-US" dirty="0">
                <a:latin typeface="Calibri" panose="020F0502020204030204" pitchFamily="34" charset="0"/>
                <a:cs typeface="Calibri" panose="020F0502020204030204" pitchFamily="34" charset="0"/>
              </a:rPr>
              <a:t>References</a:t>
            </a:r>
          </a:p>
        </p:txBody>
      </p:sp>
      <p:sp>
        <p:nvSpPr>
          <p:cNvPr id="5" name="Slide Number Placeholder 4">
            <a:extLst>
              <a:ext uri="{FF2B5EF4-FFF2-40B4-BE49-F238E27FC236}">
                <a16:creationId xmlns:a16="http://schemas.microsoft.com/office/drawing/2014/main" id="{E9BEFD28-1C86-404A-B193-0EBD12FCCD0B}"/>
              </a:ext>
            </a:extLst>
          </p:cNvPr>
          <p:cNvSpPr>
            <a:spLocks noGrp="1"/>
          </p:cNvSpPr>
          <p:nvPr>
            <p:ph type="sldNum" sz="quarter" idx="12"/>
          </p:nvPr>
        </p:nvSpPr>
        <p:spPr>
          <a:xfrm>
            <a:off x="9143999" y="6313819"/>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46</a:t>
            </a:fld>
            <a:endParaRPr 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49AD36C-9DDE-AB4F-B5A8-613BF9A2B1D2}"/>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Tree>
    <p:extLst>
      <p:ext uri="{BB962C8B-B14F-4D97-AF65-F5344CB8AC3E}">
        <p14:creationId xmlns:p14="http://schemas.microsoft.com/office/powerpoint/2010/main" val="999609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List</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sz="2400" dirty="0"/>
              <a:t>Convolutional neural networks:  theory, implementation and application</a:t>
            </a:r>
          </a:p>
          <a:p>
            <a:pPr lvl="1"/>
            <a:r>
              <a:rPr lang="en-US" sz="2000" dirty="0"/>
              <a:t>Chapter 4 calculus</a:t>
            </a:r>
          </a:p>
          <a:p>
            <a:pPr lvl="1"/>
            <a:r>
              <a:rPr lang="en-US" sz="2000" u="sng" dirty="0">
                <a:hlinkClick r:id="rId2"/>
              </a:rPr>
              <a:t>https://github.com/arthurredfern/UT-Dallas-CS-6301-CNNs/blob/master/References/ConvolutionalNeuralNetworks.pdf</a:t>
            </a:r>
            <a:r>
              <a:rPr lang="en-US" sz="2000" dirty="0"/>
              <a:t> </a:t>
            </a:r>
          </a:p>
          <a:p>
            <a:r>
              <a:rPr lang="en-US" sz="2400" dirty="0"/>
              <a:t>Calculus</a:t>
            </a:r>
          </a:p>
          <a:p>
            <a:pPr lvl="1"/>
            <a:r>
              <a:rPr lang="en-US" sz="2000" dirty="0">
                <a:hlinkClick r:id="rId3"/>
              </a:rPr>
              <a:t>http://mathonline.wikidot.com/calculus</a:t>
            </a:r>
            <a:endParaRPr lang="en-US" sz="2000" dirty="0"/>
          </a:p>
          <a:p>
            <a:r>
              <a:rPr lang="en-US" sz="2400" dirty="0"/>
              <a:t>Convex optimization</a:t>
            </a:r>
          </a:p>
          <a:p>
            <a:pPr lvl="1"/>
            <a:r>
              <a:rPr lang="en-US" sz="2000" dirty="0">
                <a:hlinkClick r:id="rId4"/>
              </a:rPr>
              <a:t>https://web.stanford.edu/~boyd/cvxbook/bv_cvxbook.pdf</a:t>
            </a:r>
            <a:endParaRPr lang="en-US" sz="2000" dirty="0"/>
          </a:p>
          <a:p>
            <a:r>
              <a:rPr lang="en-US" sz="2400" dirty="0"/>
              <a:t>Automatic differentiation in machine learning: a survey</a:t>
            </a:r>
          </a:p>
          <a:p>
            <a:pPr lvl="1"/>
            <a:r>
              <a:rPr lang="en-US" sz="2000" dirty="0">
                <a:hlinkClick r:id="rId5"/>
              </a:rPr>
              <a:t>https://arxiv.org/abs/1502.05767</a:t>
            </a:r>
            <a:endParaRPr lang="en-US" sz="2000" dirty="0"/>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47</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278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05E6-CAF4-774D-80DF-E78EEE473247}"/>
              </a:ext>
            </a:extLst>
          </p:cNvPr>
          <p:cNvSpPr>
            <a:spLocks noGrp="1"/>
          </p:cNvSpPr>
          <p:nvPr>
            <p:ph type="ctrTitle"/>
          </p:nvPr>
        </p:nvSpPr>
        <p:spPr/>
        <p:txBody>
          <a:bodyPr/>
          <a:lstStyle/>
          <a:p>
            <a:r>
              <a:rPr lang="en-US" dirty="0">
                <a:latin typeface="Calibri" panose="020F0502020204030204" pitchFamily="34" charset="0"/>
                <a:cs typeface="Calibri" panose="020F0502020204030204" pitchFamily="34" charset="0"/>
              </a:rPr>
              <a:t>Derivatives</a:t>
            </a:r>
          </a:p>
        </p:txBody>
      </p:sp>
      <p:sp>
        <p:nvSpPr>
          <p:cNvPr id="5" name="Slide Number Placeholder 4">
            <a:extLst>
              <a:ext uri="{FF2B5EF4-FFF2-40B4-BE49-F238E27FC236}">
                <a16:creationId xmlns:a16="http://schemas.microsoft.com/office/drawing/2014/main" id="{E9BEFD28-1C86-404A-B193-0EBD12FCCD0B}"/>
              </a:ext>
            </a:extLst>
          </p:cNvPr>
          <p:cNvSpPr>
            <a:spLocks noGrp="1"/>
          </p:cNvSpPr>
          <p:nvPr>
            <p:ph type="sldNum" sz="quarter" idx="12"/>
          </p:nvPr>
        </p:nvSpPr>
        <p:spPr>
          <a:xfrm>
            <a:off x="9143999" y="6313819"/>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5</a:t>
            </a:fld>
            <a:endParaRPr 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49AD36C-9DDE-AB4F-B5A8-613BF9A2B1D2}"/>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Tree>
    <p:extLst>
      <p:ext uri="{BB962C8B-B14F-4D97-AF65-F5344CB8AC3E}">
        <p14:creationId xmlns:p14="http://schemas.microsoft.com/office/powerpoint/2010/main" val="1965174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Scalar Functions Of A Single Variable</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Scalar functions of a single variable:  y = f(x)</a:t>
            </a:r>
          </a:p>
          <a:p>
            <a:pPr lvl="1"/>
            <a:r>
              <a:rPr lang="en-US" dirty="0"/>
              <a:t>f: R → R</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6</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488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Scalar Functions Of A Single Variable</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Definition of the derivative</a:t>
            </a:r>
          </a:p>
          <a:p>
            <a:pPr marL="0" indent="0" algn="ctr">
              <a:buNone/>
            </a:pPr>
            <a:r>
              <a:rPr lang="en-US" dirty="0" err="1"/>
              <a:t>df</a:t>
            </a:r>
            <a:r>
              <a:rPr lang="en-US" dirty="0"/>
              <a:t>/dx = lim</a:t>
            </a:r>
            <a:r>
              <a:rPr lang="en-US" baseline="-25000" dirty="0"/>
              <a:t>∆x→0</a:t>
            </a:r>
            <a:r>
              <a:rPr lang="en-US" dirty="0"/>
              <a:t> (f(x + ∆x) – f(x)) / ∆x</a:t>
            </a:r>
            <a:endParaRPr lang="en-US" baseline="-25000" dirty="0"/>
          </a:p>
          <a:p>
            <a:endParaRPr lang="en-US" dirty="0"/>
          </a:p>
          <a:p>
            <a:r>
              <a:rPr lang="en-US" dirty="0"/>
              <a:t>Interpretation</a:t>
            </a:r>
          </a:p>
          <a:p>
            <a:pPr lvl="1"/>
            <a:r>
              <a:rPr lang="en-US" dirty="0"/>
              <a:t>The derivative is a linear operator that maps functions to function</a:t>
            </a:r>
          </a:p>
          <a:p>
            <a:pPr lvl="1"/>
            <a:r>
              <a:rPr lang="en-US" dirty="0"/>
              <a:t>Intuition of sensitivity of function f to changes in input x</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7</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4945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Scalar Functions Of A Single Variable</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Differentiable functions</a:t>
            </a:r>
          </a:p>
          <a:p>
            <a:pPr lvl="1"/>
            <a:r>
              <a:rPr lang="en-US" dirty="0"/>
              <a:t>At values of x where the limit exists f is differentiable</a:t>
            </a:r>
          </a:p>
          <a:p>
            <a:pPr lvl="1"/>
            <a:endParaRPr lang="en-US" dirty="0"/>
          </a:p>
          <a:p>
            <a:r>
              <a:rPr lang="en-US" dirty="0"/>
              <a:t>Non differentiable functions</a:t>
            </a:r>
          </a:p>
          <a:p>
            <a:pPr lvl="1"/>
            <a:r>
              <a:rPr lang="en-US" dirty="0"/>
              <a:t>At values of x where the limit does not exists f is not differentiable</a:t>
            </a:r>
          </a:p>
          <a:p>
            <a:pPr lvl="1"/>
            <a:r>
              <a:rPr lang="en-US" dirty="0"/>
              <a:t>If there are a countable number of non differentiable values then it’s potentially possible to approximate the derivative of f at a value where it’s not differentiable via the derivative just to the left or right (or any derivative in this range)</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8</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243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5BD-3A30-734C-876B-287DB0753ADD}"/>
              </a:ext>
            </a:extLst>
          </p:cNvPr>
          <p:cNvSpPr>
            <a:spLocks noGrp="1"/>
          </p:cNvSpPr>
          <p:nvPr>
            <p:ph type="title"/>
          </p:nvPr>
        </p:nvSpPr>
        <p:spPr>
          <a:xfrm>
            <a:off x="685800" y="388095"/>
            <a:ext cx="10515600" cy="761926"/>
          </a:xfrm>
        </p:spPr>
        <p:txBody>
          <a:bodyPr>
            <a:normAutofit/>
          </a:bodyPr>
          <a:lstStyle/>
          <a:p>
            <a:r>
              <a:rPr lang="en-US" sz="4800" dirty="0">
                <a:latin typeface="Calibri" panose="020F0502020204030204" pitchFamily="34" charset="0"/>
                <a:cs typeface="Calibri" panose="020F0502020204030204" pitchFamily="34" charset="0"/>
              </a:rPr>
              <a:t>Scalar Functions Of A Single Variable</a:t>
            </a:r>
          </a:p>
        </p:txBody>
      </p:sp>
      <p:sp>
        <p:nvSpPr>
          <p:cNvPr id="3" name="Content Placeholder 2">
            <a:extLst>
              <a:ext uri="{FF2B5EF4-FFF2-40B4-BE49-F238E27FC236}">
                <a16:creationId xmlns:a16="http://schemas.microsoft.com/office/drawing/2014/main" id="{C972DDAC-0C92-774B-A340-A137630C2085}"/>
              </a:ext>
            </a:extLst>
          </p:cNvPr>
          <p:cNvSpPr>
            <a:spLocks noGrp="1"/>
          </p:cNvSpPr>
          <p:nvPr>
            <p:ph idx="1"/>
          </p:nvPr>
        </p:nvSpPr>
        <p:spPr>
          <a:xfrm>
            <a:off x="685799" y="1605515"/>
            <a:ext cx="11201399" cy="4752755"/>
          </a:xfrm>
        </p:spPr>
        <p:txBody>
          <a:bodyPr>
            <a:noAutofit/>
          </a:bodyPr>
          <a:lstStyle/>
          <a:p>
            <a:r>
              <a:rPr lang="en-US" dirty="0"/>
              <a:t>Example:  sigmoid</a:t>
            </a:r>
          </a:p>
          <a:p>
            <a:pPr lvl="1"/>
            <a:r>
              <a:rPr lang="en-US" dirty="0"/>
              <a:t>f(x)	= 1 / (1 + e</a:t>
            </a:r>
            <a:r>
              <a:rPr lang="en-US" baseline="30000" dirty="0"/>
              <a:t>-x</a:t>
            </a:r>
            <a:r>
              <a:rPr lang="en-US" dirty="0"/>
              <a:t>)</a:t>
            </a:r>
          </a:p>
          <a:p>
            <a:pPr lvl="1"/>
            <a:r>
              <a:rPr lang="en-US" dirty="0" err="1"/>
              <a:t>df</a:t>
            </a:r>
            <a:r>
              <a:rPr lang="en-US" dirty="0"/>
              <a:t>/dx	= f(x)(1 – f(x))</a:t>
            </a:r>
          </a:p>
          <a:p>
            <a:r>
              <a:rPr lang="en-US" dirty="0"/>
              <a:t>Example:  </a:t>
            </a:r>
            <a:r>
              <a:rPr lang="en-US" dirty="0" err="1"/>
              <a:t>tanh</a:t>
            </a:r>
            <a:endParaRPr lang="en-US" dirty="0"/>
          </a:p>
          <a:p>
            <a:pPr lvl="1"/>
            <a:r>
              <a:rPr lang="en-US" dirty="0"/>
              <a:t>f(x)	= (e</a:t>
            </a:r>
            <a:r>
              <a:rPr lang="en-US" baseline="30000" dirty="0"/>
              <a:t>x</a:t>
            </a:r>
            <a:r>
              <a:rPr lang="en-US" dirty="0"/>
              <a:t> – e</a:t>
            </a:r>
            <a:r>
              <a:rPr lang="en-US" baseline="30000" dirty="0"/>
              <a:t>-x</a:t>
            </a:r>
            <a:r>
              <a:rPr lang="en-US" dirty="0"/>
              <a:t>) / (e</a:t>
            </a:r>
            <a:r>
              <a:rPr lang="en-US" baseline="30000" dirty="0"/>
              <a:t>x</a:t>
            </a:r>
            <a:r>
              <a:rPr lang="en-US" dirty="0"/>
              <a:t> + e</a:t>
            </a:r>
            <a:r>
              <a:rPr lang="en-US" baseline="30000" dirty="0"/>
              <a:t>-x</a:t>
            </a:r>
            <a:r>
              <a:rPr lang="en-US" dirty="0"/>
              <a:t>)</a:t>
            </a:r>
          </a:p>
          <a:p>
            <a:pPr lvl="1"/>
            <a:r>
              <a:rPr lang="en-US" dirty="0" err="1"/>
              <a:t>df</a:t>
            </a:r>
            <a:r>
              <a:rPr lang="en-US" dirty="0"/>
              <a:t>/dx	= 1 – f</a:t>
            </a:r>
            <a:r>
              <a:rPr lang="en-US" baseline="30000" dirty="0"/>
              <a:t>2</a:t>
            </a:r>
            <a:r>
              <a:rPr lang="en-US" dirty="0"/>
              <a:t>(x)</a:t>
            </a:r>
          </a:p>
          <a:p>
            <a:r>
              <a:rPr lang="en-US" dirty="0"/>
              <a:t>Example:  </a:t>
            </a:r>
            <a:r>
              <a:rPr lang="en-US" dirty="0" err="1"/>
              <a:t>ReLU</a:t>
            </a:r>
            <a:endParaRPr lang="en-US" dirty="0"/>
          </a:p>
          <a:p>
            <a:pPr lvl="1"/>
            <a:r>
              <a:rPr lang="en-US" dirty="0"/>
              <a:t>f(x)	= max(0, x)</a:t>
            </a:r>
          </a:p>
          <a:p>
            <a:pPr lvl="1"/>
            <a:r>
              <a:rPr lang="en-US" dirty="0" err="1"/>
              <a:t>df</a:t>
            </a:r>
            <a:r>
              <a:rPr lang="en-US" dirty="0"/>
              <a:t>/dx	= 0, x ≤ 0	note that at x = 0, </a:t>
            </a:r>
            <a:r>
              <a:rPr lang="en-US" dirty="0" err="1"/>
              <a:t>df</a:t>
            </a:r>
            <a:r>
              <a:rPr lang="en-US" dirty="0"/>
              <a:t>/dx ∈ [0, 1]</a:t>
            </a:r>
            <a:br>
              <a:rPr lang="en-US" dirty="0"/>
            </a:br>
            <a:r>
              <a:rPr lang="en-US" dirty="0"/>
              <a:t>		= 1, x &gt; 0</a:t>
            </a:r>
          </a:p>
        </p:txBody>
      </p:sp>
      <p:sp>
        <p:nvSpPr>
          <p:cNvPr id="4" name="TextBox 3">
            <a:extLst>
              <a:ext uri="{FF2B5EF4-FFF2-40B4-BE49-F238E27FC236}">
                <a16:creationId xmlns:a16="http://schemas.microsoft.com/office/drawing/2014/main" id="{EACA4B87-3740-074E-BF28-381B81776510}"/>
              </a:ext>
            </a:extLst>
          </p:cNvPr>
          <p:cNvSpPr txBox="1"/>
          <p:nvPr/>
        </p:nvSpPr>
        <p:spPr>
          <a:xfrm>
            <a:off x="5486400" y="69105"/>
            <a:ext cx="6400799" cy="276999"/>
          </a:xfrm>
          <a:prstGeom prst="rect">
            <a:avLst/>
          </a:prstGeom>
          <a:noFill/>
        </p:spPr>
        <p:txBody>
          <a:bodyPr wrap="square" rtlCol="0">
            <a:spAutoFit/>
          </a:bodyPr>
          <a:lstStyle/>
          <a:p>
            <a:pPr algn="r"/>
            <a:r>
              <a:rPr lang="en-US" sz="1200" dirty="0">
                <a:latin typeface="Calibri" panose="020F0502020204030204" pitchFamily="34" charset="0"/>
                <a:cs typeface="Calibri" panose="020F0502020204030204" pitchFamily="34" charset="0"/>
              </a:rPr>
              <a:t>UT Dallas CS6301.505.18F Special Topics in Computer Science – Convolutional Neural Networks</a:t>
            </a:r>
          </a:p>
        </p:txBody>
      </p:sp>
      <p:sp>
        <p:nvSpPr>
          <p:cNvPr id="5" name="Slide Number Placeholder 4">
            <a:extLst>
              <a:ext uri="{FF2B5EF4-FFF2-40B4-BE49-F238E27FC236}">
                <a16:creationId xmlns:a16="http://schemas.microsoft.com/office/drawing/2014/main" id="{420C1F28-5070-6B4B-A7DC-174CC98C11BD}"/>
              </a:ext>
            </a:extLst>
          </p:cNvPr>
          <p:cNvSpPr>
            <a:spLocks noGrp="1"/>
          </p:cNvSpPr>
          <p:nvPr>
            <p:ph type="sldNum" sz="quarter" idx="12"/>
          </p:nvPr>
        </p:nvSpPr>
        <p:spPr>
          <a:xfrm>
            <a:off x="9143998" y="6315740"/>
            <a:ext cx="2743200" cy="365125"/>
          </a:xfrm>
        </p:spPr>
        <p:txBody>
          <a:bodyPr/>
          <a:lstStyle/>
          <a:p>
            <a:fld id="{B7C0D8F2-DD32-9346-BE5E-4DEECA6E30E5}" type="slidenum">
              <a:rPr lang="en-US" smtClean="0">
                <a:latin typeface="Calibri" panose="020F0502020204030204" pitchFamily="34" charset="0"/>
                <a:cs typeface="Calibri" panose="020F0502020204030204" pitchFamily="34" charset="0"/>
              </a:rPr>
              <a:t>9</a:t>
            </a:fld>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154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1699</TotalTime>
  <Words>2808</Words>
  <Application>Microsoft Macintosh PowerPoint</Application>
  <PresentationFormat>Widescreen</PresentationFormat>
  <Paragraphs>468</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Courier New</vt:lpstr>
      <vt:lpstr>Symbol</vt:lpstr>
      <vt:lpstr>Office Theme</vt:lpstr>
      <vt:lpstr>Calculus</vt:lpstr>
      <vt:lpstr>Outline</vt:lpstr>
      <vt:lpstr>Motivation</vt:lpstr>
      <vt:lpstr>Optimization And Approximation</vt:lpstr>
      <vt:lpstr>Derivatives</vt:lpstr>
      <vt:lpstr>Scalar Functions Of A Single Variable</vt:lpstr>
      <vt:lpstr>Scalar Functions Of A Single Variable</vt:lpstr>
      <vt:lpstr>Scalar Functions Of A Single Variable</vt:lpstr>
      <vt:lpstr>Scalar Functions Of A Single Variable</vt:lpstr>
      <vt:lpstr>Scalar Functions Of A Single Variable</vt:lpstr>
      <vt:lpstr>Scalar Functions Of Multiple Variables</vt:lpstr>
      <vt:lpstr>Scalar Functions Of Multiple Variables</vt:lpstr>
      <vt:lpstr>Scalar Functions Of Multiple Variables</vt:lpstr>
      <vt:lpstr>Scalar Functions Of Multiple Variables</vt:lpstr>
      <vt:lpstr>Scalar Functions Of Multiple Variables</vt:lpstr>
      <vt:lpstr>Vector Functions Of Multiple Variables</vt:lpstr>
      <vt:lpstr>Vector Functions Of Multiple Variables</vt:lpstr>
      <vt:lpstr>Vector Functions Of Multiple Variables</vt:lpstr>
      <vt:lpstr>Vector Functions Of Multiple Variables</vt:lpstr>
      <vt:lpstr>Vector Functions Of Multiple Variables</vt:lpstr>
      <vt:lpstr>Vector Functions Of Multiple Variables</vt:lpstr>
      <vt:lpstr>Vector Functions Of Multiple Variables</vt:lpstr>
      <vt:lpstr>Vector Functions Of Multiple Variables</vt:lpstr>
      <vt:lpstr>Optimization</vt:lpstr>
      <vt:lpstr>Setup</vt:lpstr>
      <vt:lpstr>Setup</vt:lpstr>
      <vt:lpstr>Closed Form Methods</vt:lpstr>
      <vt:lpstr>Iterative Methods</vt:lpstr>
      <vt:lpstr>Iterative Methods</vt:lpstr>
      <vt:lpstr>Neural Network Training</vt:lpstr>
      <vt:lpstr>Specifically</vt:lpstr>
      <vt:lpstr>Strategy</vt:lpstr>
      <vt:lpstr>Strategy</vt:lpstr>
      <vt:lpstr>Forward Propagation</vt:lpstr>
      <vt:lpstr>Error Calculation</vt:lpstr>
      <vt:lpstr>Error Calculation</vt:lpstr>
      <vt:lpstr>Error Calculation</vt:lpstr>
      <vt:lpstr>Backward Propagation</vt:lpstr>
      <vt:lpstr>Backward Propagation</vt:lpstr>
      <vt:lpstr>Weight Update</vt:lpstr>
      <vt:lpstr>Summary For 1 Layer</vt:lpstr>
      <vt:lpstr>Summary For 1 Layer</vt:lpstr>
      <vt:lpstr>Training Vs Standard Optimization</vt:lpstr>
      <vt:lpstr>Universal Approximation</vt:lpstr>
      <vt:lpstr>Will Save For The Next Lecture</vt:lpstr>
      <vt:lpstr>References</vt:lpstr>
      <vt:lpstr>List</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Algebra</dc:title>
  <dc:creator>Microsoft Office User</dc:creator>
  <cp:lastModifiedBy>Microsoft Office User</cp:lastModifiedBy>
  <cp:revision>420</cp:revision>
  <cp:lastPrinted>2018-08-29T19:40:36Z</cp:lastPrinted>
  <dcterms:created xsi:type="dcterms:W3CDTF">2018-08-25T18:00:05Z</dcterms:created>
  <dcterms:modified xsi:type="dcterms:W3CDTF">2018-08-29T19:40:39Z</dcterms:modified>
</cp:coreProperties>
</file>