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6"/>
  </p:notesMasterIdLst>
  <p:sldIdLst>
    <p:sldId id="299" r:id="rId3"/>
    <p:sldId id="374" r:id="rId4"/>
    <p:sldId id="394" r:id="rId5"/>
    <p:sldId id="397" r:id="rId6"/>
    <p:sldId id="389" r:id="rId7"/>
    <p:sldId id="398" r:id="rId8"/>
    <p:sldId id="400" r:id="rId9"/>
    <p:sldId id="401" r:id="rId10"/>
    <p:sldId id="396" r:id="rId11"/>
    <p:sldId id="395" r:id="rId12"/>
    <p:sldId id="539" r:id="rId13"/>
    <p:sldId id="385" r:id="rId14"/>
    <p:sldId id="325" r:id="rId15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618"/>
    <a:srgbClr val="CD2FB6"/>
    <a:srgbClr val="3333FF"/>
    <a:srgbClr val="6699FF"/>
    <a:srgbClr val="000099"/>
    <a:srgbClr val="FF6969"/>
    <a:srgbClr val="C6E6A2"/>
    <a:srgbClr val="A4D0B9"/>
    <a:srgbClr val="000000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48148" autoAdjust="0"/>
  </p:normalViewPr>
  <p:slideViewPr>
    <p:cSldViewPr snapToGrid="0">
      <p:cViewPr varScale="1">
        <p:scale>
          <a:sx n="67" d="100"/>
          <a:sy n="67" d="100"/>
        </p:scale>
        <p:origin x="1236" y="56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3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13"/>
          <p:cNvGrpSpPr/>
          <p:nvPr userDrawn="1"/>
        </p:nvGrpSpPr>
        <p:grpSpPr>
          <a:xfrm>
            <a:off x="0" y="2"/>
            <a:ext cx="9144000" cy="1095375"/>
            <a:chOff x="0" y="0"/>
            <a:chExt cx="9144000" cy="1968500"/>
          </a:xfrm>
          <a:solidFill>
            <a:srgbClr val="3333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935539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>
                <a:solidFill>
                  <a:srgbClr val="000000"/>
                </a:solidFill>
                <a:latin typeface="Arial" pitchFamily="34" charset="0"/>
              </a:defRPr>
            </a:lvl1pPr>
            <a:lvl2pPr>
              <a:spcAft>
                <a:spcPts val="600"/>
              </a:spcAft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90530" y="249240"/>
            <a:ext cx="8353425" cy="563563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524"/>
            <a:ext cx="9144000" cy="971551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057276"/>
            <a:ext cx="8324850" cy="5068888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1800">
                <a:solidFill>
                  <a:srgbClr val="000000"/>
                </a:solidFill>
                <a:latin typeface="Arial" pitchFamily="34" charset="0"/>
              </a:defRPr>
            </a:lvl1pPr>
            <a:lvl2pPr>
              <a:spcAft>
                <a:spcPts val="800"/>
              </a:spcAft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01630" y="257177"/>
            <a:ext cx="8537575" cy="563563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2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Billede 8" descr="dreamstime_Handshak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8" y="0"/>
            <a:ext cx="915193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ktangel 11"/>
          <p:cNvSpPr/>
          <p:nvPr/>
        </p:nvSpPr>
        <p:spPr>
          <a:xfrm>
            <a:off x="-27351" y="6115050"/>
            <a:ext cx="9180513" cy="742951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gray">
          <a:xfrm>
            <a:off x="323856" y="4591049"/>
            <a:ext cx="3876675" cy="139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>
                <a:solidFill>
                  <a:srgbClr val="000000"/>
                </a:solidFill>
              </a:rPr>
              <a:t>By: Munish Arora</a:t>
            </a:r>
          </a:p>
        </p:txBody>
      </p:sp>
      <p:sp>
        <p:nvSpPr>
          <p:cNvPr id="4101" name="Rectangle 5"/>
          <p:cNvSpPr txBox="1">
            <a:spLocks noChangeArrowheads="1"/>
          </p:cNvSpPr>
          <p:nvPr/>
        </p:nvSpPr>
        <p:spPr bwMode="gray">
          <a:xfrm>
            <a:off x="323850" y="4046540"/>
            <a:ext cx="816524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MVC –Identity 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gray">
          <a:xfrm>
            <a:off x="6767519" y="6162678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gray">
          <a:xfrm>
            <a:off x="874717" y="6162678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Identities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 Modify existing application where-in 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We will have an identity system in APIs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such that 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only Authorized users can view the Trips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user can see his own trips only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Add a new trip and username should get saved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user can see his newly added trip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E8DBB77-219F-49B0-B06C-58E87316A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376712"/>
              </p:ext>
            </p:extLst>
          </p:nvPr>
        </p:nvGraphicFramePr>
        <p:xfrm>
          <a:off x="6812436" y="5010150"/>
          <a:ext cx="1045689" cy="92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showAsIcon="1" r:id="rId3" imgW="914597" imgH="806311" progId="Word.Document.12">
                  <p:embed/>
                </p:oleObj>
              </mc:Choice>
              <mc:Fallback>
                <p:oleObj name="Document" showAsIcon="1" r:id="rId3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2436" y="5010150"/>
                        <a:ext cx="1045689" cy="92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E11FE-0F61-4A36-BF91-6E4B36D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9AB8034-2329-475C-9F66-E896C796AAD4}"/>
              </a:ext>
            </a:extLst>
          </p:cNvPr>
          <p:cNvSpPr txBox="1">
            <a:spLocks/>
          </p:cNvSpPr>
          <p:nvPr/>
        </p:nvSpPr>
        <p:spPr>
          <a:xfrm>
            <a:off x="1084201" y="1403030"/>
            <a:ext cx="7242599" cy="22640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Which of the following is true?</a:t>
            </a:r>
          </a:p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Core Identity is a membership system that adds login functionality to ASP.NET Core apps.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Authentication is used by the server to determine who is accessing their information or website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can create an account with the login information stored in Identity or they can use an external login provider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8780B3D8-C2A0-4BAB-848E-EB2EEBC0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2003" y="2477876"/>
            <a:ext cx="261832" cy="261832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9B789299-0A74-4D73-8E36-268478C8E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925" y="1253709"/>
            <a:ext cx="489795" cy="603077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62120DF-F5C5-42EF-B835-6ED9FDD0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578" y="1944476"/>
            <a:ext cx="261832" cy="261832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83D373B3-0780-44F0-AA2C-0014B03E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578" y="3020801"/>
            <a:ext cx="261832" cy="2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57275"/>
            <a:ext cx="8324850" cy="50688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Here we saw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What is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ASP.Net</a:t>
            </a:r>
            <a:r>
              <a:rPr lang="en-US" dirty="0">
                <a:latin typeface="Arial" charset="0"/>
                <a:ea typeface="ＭＳ Ｐゴシック" pitchFamily="34" charset="-128"/>
              </a:rPr>
              <a:t> Identity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Authorizing Actions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Storing Identities in Database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Configuring Identity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Designing Login and Logout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Using Identity In API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>
                <a:latin typeface="Arial" charset="0"/>
                <a:ea typeface="ＭＳ Ｐゴシック" pitchFamily="34" charset="-128"/>
              </a:rPr>
              <a:t>Using Identity In Trips and Stops Controller</a:t>
            </a: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31" y="257176"/>
            <a:ext cx="8537575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Summary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57275"/>
            <a:ext cx="8324850" cy="50688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What is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ASP.Net</a:t>
            </a:r>
            <a:r>
              <a:rPr lang="en-US" dirty="0">
                <a:latin typeface="Arial" charset="0"/>
                <a:ea typeface="ＭＳ Ｐゴシック" pitchFamily="34" charset="-128"/>
              </a:rPr>
              <a:t> Identity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Authorizing Actions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Storing Identities in Database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Configuring Identity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Designing Login and Logout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Using Identity In API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Using Identity In Trips and Stops Controller</a:t>
            </a: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31" y="257176"/>
            <a:ext cx="8537575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What we will cover?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What is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ASP.Net</a:t>
            </a:r>
            <a:r>
              <a:rPr lang="en-US" dirty="0">
                <a:latin typeface="Arial" charset="0"/>
                <a:ea typeface="ＭＳ Ｐゴシック" pitchFamily="34" charset="-128"/>
              </a:rPr>
              <a:t> Identity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7530" y="3275751"/>
            <a:ext cx="8190411" cy="1245327"/>
          </a:xfrm>
          <a:prstGeom prst="roundRect">
            <a:avLst/>
          </a:prstGeom>
          <a:solidFill>
            <a:srgbClr val="E8361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400" dirty="0"/>
              <a:t>Users can create an account and login with a user name and password or they can use an external login providers such as Facebook, Google, Microsoft Account, Twitter and more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7529" y="4834068"/>
            <a:ext cx="8190411" cy="1245327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/>
              <a:t>You can configure ASP.NET Core Identity to use a SQL Server database to store user names, passwords, and profile data. 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7530" y="2399197"/>
            <a:ext cx="8190411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400" dirty="0"/>
              <a:t>This allows us to authenticate users of your web application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242482A3-C99F-4B24-9B99-56B42626BEAB}"/>
              </a:ext>
            </a:extLst>
          </p:cNvPr>
          <p:cNvSpPr/>
          <p:nvPr/>
        </p:nvSpPr>
        <p:spPr>
          <a:xfrm>
            <a:off x="387531" y="1043093"/>
            <a:ext cx="8190411" cy="108192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400" dirty="0"/>
              <a:t>Microsoft has released ASP.NET Identity that allows to add login functionality to the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Authorization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7530" y="2605260"/>
            <a:ext cx="8190411" cy="160613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400" dirty="0"/>
              <a:t>By utilizing authorization, you can prevent users from accessing sensitive material not intended for them or from performing actions which they should not be able to.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242482A3-C99F-4B24-9B99-56B42626BEAB}"/>
              </a:ext>
            </a:extLst>
          </p:cNvPr>
          <p:cNvSpPr/>
          <p:nvPr/>
        </p:nvSpPr>
        <p:spPr>
          <a:xfrm>
            <a:off x="387531" y="1043092"/>
            <a:ext cx="8190411" cy="135610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400" dirty="0"/>
              <a:t>Authorization is the process where an already authenticated user in the application can be granted access</a:t>
            </a:r>
          </a:p>
          <a:p>
            <a:pPr lvl="1" algn="just"/>
            <a:r>
              <a:rPr lang="en-US" sz="2400" dirty="0"/>
              <a:t>to specific actions or resources</a:t>
            </a:r>
          </a:p>
        </p:txBody>
      </p:sp>
    </p:spTree>
    <p:extLst>
      <p:ext uri="{BB962C8B-B14F-4D97-AF65-F5344CB8AC3E}">
        <p14:creationId xmlns:p14="http://schemas.microsoft.com/office/powerpoint/2010/main" val="102979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Identities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 Modify existing application where-in 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We will have an identity system with following features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Authorizing Actions (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such that only Authorized users can view the Trips)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Store Identities in Database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Configuring Identity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Implement Login and Logout Functionality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35CAA3C-5A18-4895-A887-38DA440B8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813753"/>
              </p:ext>
            </p:extLst>
          </p:nvPr>
        </p:nvGraphicFramePr>
        <p:xfrm>
          <a:off x="6851811" y="5019675"/>
          <a:ext cx="1034889" cy="91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showAsIcon="1" r:id="rId3" imgW="914597" imgH="806311" progId="Word.Document.12">
                  <p:embed/>
                </p:oleObj>
              </mc:Choice>
              <mc:Fallback>
                <p:oleObj name="Document" showAsIcon="1" r:id="rId3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1811" y="5019675"/>
                        <a:ext cx="1034889" cy="91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Identities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 Modify existing application where-in 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We will 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Have a link in LHS to Register the users, using Username, Password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the validations to check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a.	if username, email id already exists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b.	Password must be of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atleast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8 characters</a:t>
            </a:r>
          </a:p>
          <a:p>
            <a:pPr marL="914400" lvl="1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AutoNum type="alphaLcPeriod" startAt="3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Compare Password and Password must match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Create the User in the database, if all above mentioned conditions are met.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DA3F8EA-CE55-40D8-833E-3F221D68E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176032"/>
              </p:ext>
            </p:extLst>
          </p:nvPr>
        </p:nvGraphicFramePr>
        <p:xfrm>
          <a:off x="7315200" y="527367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showAsIcon="1" r:id="rId3" imgW="914597" imgH="806311" progId="Word.Document.12">
                  <p:embed/>
                </p:oleObj>
              </mc:Choice>
              <mc:Fallback>
                <p:oleObj name="Document" showAsIcon="1" r:id="rId3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5200" y="5273675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30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Rules Based Authorization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 Modify existing application where-in 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We will 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Seed the roles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Create users and assign roles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Create pages, that can be accessed by these seeded roles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Create the login page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Login with seeded users, and check if they can access the specific pages only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DF7E6-E3BE-4EDB-B02B-7C9EF05D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07" y="4634572"/>
            <a:ext cx="5128456" cy="1540605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35BD834-989C-4F75-8412-327A2F959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041044"/>
              </p:ext>
            </p:extLst>
          </p:nvPr>
        </p:nvGraphicFramePr>
        <p:xfrm>
          <a:off x="7124287" y="5368727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24287" y="5368727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76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4B1B2D-D90E-451C-B134-C64ABE99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7276"/>
            <a:ext cx="8324850" cy="470791"/>
          </a:xfrm>
        </p:spPr>
        <p:txBody>
          <a:bodyPr/>
          <a:lstStyle/>
          <a:p>
            <a:r>
              <a:rPr lang="en-US" dirty="0"/>
              <a:t>Following are the steps in asp.net core 2.1.1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BF1B7D-0F11-41DF-8DA5-63646491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Username from active directory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CF963B-71AB-4F82-AE46-033CB4ECD62A}"/>
              </a:ext>
            </a:extLst>
          </p:cNvPr>
          <p:cNvSpPr/>
          <p:nvPr/>
        </p:nvSpPr>
        <p:spPr>
          <a:xfrm>
            <a:off x="804930" y="1528067"/>
            <a:ext cx="7977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99"/>
                </a:solidFill>
                <a:latin typeface="Arial" panose="020B0604020202020204" pitchFamily="34" charset="0"/>
              </a:rPr>
              <a:t>Install "</a:t>
            </a:r>
            <a:r>
              <a:rPr lang="en-US" dirty="0" err="1">
                <a:solidFill>
                  <a:srgbClr val="000099"/>
                </a:solidFill>
                <a:latin typeface="Arial" panose="020B0604020202020204" pitchFamily="34" charset="0"/>
              </a:rPr>
              <a:t>System.DirectoryServices</a:t>
            </a:r>
            <a:r>
              <a:rPr lang="en-US" dirty="0">
                <a:solidFill>
                  <a:srgbClr val="000099"/>
                </a:solidFill>
                <a:latin typeface="Arial" panose="020B0604020202020204" pitchFamily="34" charset="0"/>
              </a:rPr>
              <a:t>" from NuGet</a:t>
            </a:r>
            <a:endParaRPr lang="en-US" b="0" i="0" dirty="0">
              <a:solidFill>
                <a:srgbClr val="00009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388A2-59F5-4178-932C-D3F38CB70F55}"/>
              </a:ext>
            </a:extLst>
          </p:cNvPr>
          <p:cNvSpPr/>
          <p:nvPr/>
        </p:nvSpPr>
        <p:spPr>
          <a:xfrm>
            <a:off x="301630" y="2647701"/>
            <a:ext cx="8480420" cy="397031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System.DirectoryServices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User.Identity.Name.Split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'\\'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)[1]; *@I was getting name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domain\\name @*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DirectorySearcher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DirectorySearcher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ds.Filter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"(&amp;(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objectClass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=user)(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objectcategory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=person)(name="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name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"))"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ds.FindOne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userProperty.Properties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"mail"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][0];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userProperty.Properties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displayname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][0];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732E043-F6E5-4478-BFE0-466332996387}"/>
              </a:ext>
            </a:extLst>
          </p:cNvPr>
          <p:cNvSpPr txBox="1">
            <a:spLocks/>
          </p:cNvSpPr>
          <p:nvPr/>
        </p:nvSpPr>
        <p:spPr>
          <a:xfrm>
            <a:off x="158839" y="2162709"/>
            <a:ext cx="8324850" cy="7736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80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80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ts val="80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ts val="800"/>
              </a:spcAft>
              <a:buFont typeface="Arial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ts val="80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we add the following code for fetching username from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32456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37138" y="1057276"/>
            <a:ext cx="6244912" cy="5068888"/>
          </a:xfrm>
        </p:spPr>
        <p:txBody>
          <a:bodyPr/>
          <a:lstStyle/>
          <a:p>
            <a:r>
              <a:rPr lang="en-US" dirty="0"/>
              <a:t>Cookies are easiest but least secure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OpenID, OAuth or JWT Tokens are the best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way you go depends on your security requirements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I use Cookie </a:t>
            </a:r>
            <a:r>
              <a:rPr lang="en-US" dirty="0" err="1"/>
              <a:t>Auth</a:t>
            </a:r>
            <a:r>
              <a:rPr lang="en-US" dirty="0"/>
              <a:t> for 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276"/>
            <a:ext cx="2362200" cy="141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9" y="3071366"/>
            <a:ext cx="2228850" cy="704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735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2130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33722</TotalTime>
  <Words>650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Consolas</vt:lpstr>
      <vt:lpstr>Segoe UI</vt:lpstr>
      <vt:lpstr>Wingdings</vt:lpstr>
      <vt:lpstr>Slideshop_Done Deal</vt:lpstr>
      <vt:lpstr>Microsoft Word Document</vt:lpstr>
      <vt:lpstr>PowerPoint Presentation</vt:lpstr>
      <vt:lpstr>What we will cover?</vt:lpstr>
      <vt:lpstr>What is ASP.Net Identity</vt:lpstr>
      <vt:lpstr>Authorization</vt:lpstr>
      <vt:lpstr>Demo: Identities</vt:lpstr>
      <vt:lpstr>Demo: Identities</vt:lpstr>
      <vt:lpstr>Demo: Rules Based Authorization</vt:lpstr>
      <vt:lpstr>Username from active directory</vt:lpstr>
      <vt:lpstr>Can’t I use Cookie Auth for API</vt:lpstr>
      <vt:lpstr>Demo: Identities</vt:lpstr>
      <vt:lpstr>Knowledge check</vt:lpstr>
      <vt:lpstr>Summary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878</cp:revision>
  <dcterms:created xsi:type="dcterms:W3CDTF">2012-05-21T11:56:42Z</dcterms:created>
  <dcterms:modified xsi:type="dcterms:W3CDTF">2022-05-05T06:50:13Z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