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399" r:id="rId3"/>
    <p:sldId id="374" r:id="rId4"/>
    <p:sldId id="462" r:id="rId5"/>
    <p:sldId id="463" r:id="rId6"/>
    <p:sldId id="464" r:id="rId7"/>
    <p:sldId id="466" r:id="rId8"/>
    <p:sldId id="465" r:id="rId9"/>
    <p:sldId id="407" r:id="rId10"/>
    <p:sldId id="467" r:id="rId11"/>
    <p:sldId id="468" r:id="rId12"/>
    <p:sldId id="469" r:id="rId13"/>
    <p:sldId id="539" r:id="rId14"/>
    <p:sldId id="434" r:id="rId15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CC00"/>
    <a:srgbClr val="CCCC00"/>
    <a:srgbClr val="E909CE"/>
    <a:srgbClr val="FB119C"/>
    <a:srgbClr val="FD7DC9"/>
    <a:srgbClr val="E6048B"/>
    <a:srgbClr val="0066FF"/>
    <a:srgbClr val="FF325A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ndan_Eich" TargetMode="External"/><Relationship Id="rId7" Type="http://schemas.openxmlformats.org/officeDocument/2006/relationships/hyperlink" Target="https://en.wikipedia.org/wiki/Netscape_Navigato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n_Microsystems" TargetMode="External"/><Relationship Id="rId5" Type="http://schemas.openxmlformats.org/officeDocument/2006/relationships/hyperlink" Target="https://en.wikipedia.org/wiki/ECMAScript" TargetMode="External"/><Relationship Id="rId4" Type="http://schemas.openxmlformats.org/officeDocument/2006/relationships/hyperlink" Target="https://en.wikipedia.org/wiki/Netscape_Communications_Corporatio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9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Ref: Wikipedia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ECMA stands for European Computers Manufacturing Association</a:t>
            </a:r>
          </a:p>
          <a:p>
            <a:r>
              <a:rPr lang="en-US" dirty="0">
                <a:solidFill>
                  <a:srgbClr val="FF0000"/>
                </a:solidFill>
              </a:rPr>
              <a:t>History: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ECMAScript specification is a standardized specification of a scripting language developed by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rendan Eich"/>
              </a:rPr>
              <a:t>Brendan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Brendan Eich"/>
              </a:rPr>
              <a:t>Eich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etscape Communications Corporation"/>
              </a:rPr>
              <a:t>Netscape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 it was named Mocha, later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LiveScript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finally JavaScript.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[3]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December 1995,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Sun Microsystems"/>
              </a:rPr>
              <a:t>Sun Microsystems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Netscape announced JavaScript in a press release.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[4]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March 1996,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Netscape Navigator"/>
              </a:rPr>
              <a:t>Netscape Navigator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2.0 was released, featuring support for JavaScript.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 </a:t>
            </a:r>
            <a:r>
              <a:rPr lang="en-US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polyfill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browser fallback, made in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that allows functionality you expect to work in modern browsers to work in older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9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5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Typescript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TypeScript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397137" y="2675168"/>
            <a:ext cx="2206363" cy="159595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3194225" y="2675168"/>
            <a:ext cx="2101675" cy="159595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A5A9A-A71D-4284-8808-2BC017051149}"/>
              </a:ext>
            </a:extLst>
          </p:cNvPr>
          <p:cNvSpPr/>
          <p:nvPr/>
        </p:nvSpPr>
        <p:spPr>
          <a:xfrm>
            <a:off x="6483525" y="2675168"/>
            <a:ext cx="2101675" cy="1623412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F4E05-91D0-4677-9BB9-BC46FC27224F}"/>
              </a:ext>
            </a:extLst>
          </p:cNvPr>
          <p:cNvSpPr txBox="1"/>
          <p:nvPr/>
        </p:nvSpPr>
        <p:spPr>
          <a:xfrm>
            <a:off x="723900" y="4521200"/>
            <a:ext cx="1651000" cy="369332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&lt;&lt;Module&gt;&gt;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9884D-3BB1-4618-955C-61592356DD08}"/>
              </a:ext>
            </a:extLst>
          </p:cNvPr>
          <p:cNvSpPr txBox="1"/>
          <p:nvPr/>
        </p:nvSpPr>
        <p:spPr>
          <a:xfrm>
            <a:off x="6769100" y="4521200"/>
            <a:ext cx="1651000" cy="369332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&lt;&lt;Module&gt;&gt;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AFA21-588C-4090-8E96-C12A27979580}"/>
              </a:ext>
            </a:extLst>
          </p:cNvPr>
          <p:cNvSpPr txBox="1"/>
          <p:nvPr/>
        </p:nvSpPr>
        <p:spPr>
          <a:xfrm>
            <a:off x="3419562" y="4521200"/>
            <a:ext cx="16510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&lt;&lt;Module&gt;&gt;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59E9E90A-5D56-4F55-A239-FD79024D1D6F}"/>
              </a:ext>
            </a:extLst>
          </p:cNvPr>
          <p:cNvSpPr/>
          <p:nvPr/>
        </p:nvSpPr>
        <p:spPr>
          <a:xfrm>
            <a:off x="1409700" y="1473200"/>
            <a:ext cx="876300" cy="1062840"/>
          </a:xfrm>
          <a:prstGeom prst="bentArrow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FE2BC32-C8FA-45F5-B14B-1C2E6E6A448D}"/>
              </a:ext>
            </a:extLst>
          </p:cNvPr>
          <p:cNvSpPr/>
          <p:nvPr/>
        </p:nvSpPr>
        <p:spPr>
          <a:xfrm>
            <a:off x="4022812" y="1473200"/>
            <a:ext cx="876300" cy="1062840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B15DA-C0EC-4033-B5BA-D2E79163761E}"/>
              </a:ext>
            </a:extLst>
          </p:cNvPr>
          <p:cNvSpPr txBox="1"/>
          <p:nvPr/>
        </p:nvSpPr>
        <p:spPr>
          <a:xfrm>
            <a:off x="1499633" y="1103868"/>
            <a:ext cx="1103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5D91D-2F94-48AE-BC2D-6DE0A19E8182}"/>
              </a:ext>
            </a:extLst>
          </p:cNvPr>
          <p:cNvSpPr txBox="1"/>
          <p:nvPr/>
        </p:nvSpPr>
        <p:spPr>
          <a:xfrm>
            <a:off x="4192033" y="1103868"/>
            <a:ext cx="1103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2271A-1278-4ED8-9DE4-D0E4766F5D1E}"/>
              </a:ext>
            </a:extLst>
          </p:cNvPr>
          <p:cNvSpPr txBox="1"/>
          <p:nvPr/>
        </p:nvSpPr>
        <p:spPr>
          <a:xfrm>
            <a:off x="467844" y="5084364"/>
            <a:ext cx="811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These types can be classes, functions variables, 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4532B64-64AD-4347-B61F-296541B821D8}"/>
              </a:ext>
            </a:extLst>
          </p:cNvPr>
          <p:cNvSpPr/>
          <p:nvPr/>
        </p:nvSpPr>
        <p:spPr>
          <a:xfrm rot="5400000">
            <a:off x="6911571" y="1724431"/>
            <a:ext cx="907621" cy="786165"/>
          </a:xfrm>
          <a:prstGeom prst="ben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0B7CA-6DE9-4E1A-B8B1-ED6D2CB16A9F}"/>
              </a:ext>
            </a:extLst>
          </p:cNvPr>
          <p:cNvSpPr txBox="1"/>
          <p:nvPr/>
        </p:nvSpPr>
        <p:spPr>
          <a:xfrm>
            <a:off x="6565900" y="1103868"/>
            <a:ext cx="1103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Import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6B24C-033B-4FC5-ABE4-AB196A915984}"/>
              </a:ext>
            </a:extLst>
          </p:cNvPr>
          <p:cNvSpPr txBox="1"/>
          <p:nvPr/>
        </p:nvSpPr>
        <p:spPr>
          <a:xfrm>
            <a:off x="397137" y="5579518"/>
            <a:ext cx="81173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 angular, these modules are more to do with organization of code into smaller functional areas</a:t>
            </a:r>
          </a:p>
        </p:txBody>
      </p:sp>
    </p:spTree>
    <p:extLst>
      <p:ext uri="{BB962C8B-B14F-4D97-AF65-F5344CB8AC3E}">
        <p14:creationId xmlns:p14="http://schemas.microsoft.com/office/powerpoint/2010/main" val="322571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TypeScript Variables, Types n Modules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1	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TypeScript</a:t>
            </a:r>
            <a:endParaRPr lang="fr-FR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1.1	Variables</a:t>
            </a:r>
          </a:p>
          <a:p>
            <a:pPr lvl="1"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1.2	Types</a:t>
            </a:r>
          </a:p>
          <a:p>
            <a:pPr lvl="1">
              <a:lnSpc>
                <a:spcPct val="200000"/>
              </a:lnSpc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1.3	Modules</a:t>
            </a:r>
          </a:p>
          <a:p>
            <a:pPr lvl="2">
              <a:lnSpc>
                <a:spcPct val="200000"/>
              </a:lnSpc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76AB0F-F91E-4A62-8EEA-0BFE3C725E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6600" y="3781092"/>
            <a:ext cx="6197600" cy="1311608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6BD71F-D56F-2BA1-09BF-FC09C3C67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077227"/>
              </p:ext>
            </p:extLst>
          </p:nvPr>
        </p:nvGraphicFramePr>
        <p:xfrm>
          <a:off x="7448375" y="4220509"/>
          <a:ext cx="1103672" cy="97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8375" y="4220509"/>
                        <a:ext cx="1103672" cy="973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8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200461" y="1356263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Which of the following is true?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 is superscript of JavaScript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Browsers don’t understand TypeScript,  so typescript is required to be compiled to </a:t>
            </a:r>
            <a:r>
              <a:rPr lang="en-US" sz="1353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en-US" sz="1353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 supports Intellisense, is Object Oriented, we can create classes, properties, generics and so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70" y="2284447"/>
            <a:ext cx="253104" cy="253104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528" y="1211919"/>
            <a:ext cx="473469" cy="58297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62120DF-F5C5-42EF-B835-6ED9FDD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1879660"/>
            <a:ext cx="253104" cy="25310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83D373B3-0780-44F0-AA2C-0014B03E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2809275"/>
            <a:ext cx="253104" cy="25310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45E98B-2FC2-4E58-A1C8-4694D1D0379E}"/>
              </a:ext>
            </a:extLst>
          </p:cNvPr>
          <p:cNvSpPr txBox="1">
            <a:spLocks/>
          </p:cNvSpPr>
          <p:nvPr/>
        </p:nvSpPr>
        <p:spPr>
          <a:xfrm>
            <a:off x="1145070" y="3816612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are variables in Typescript?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variable name should contain alphabets and numeric digits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It cannot contain spaces and special characters except underscore (_) and dollar ($) sign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A variable name cannot begin with a digit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D. All</a:t>
            </a:r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E7D7CB23-CB4E-4989-8ACC-052F795D9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728" y="3691887"/>
            <a:ext cx="473469" cy="58297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BE4F143-0D9F-47BE-95D5-603C163F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782" y="5532645"/>
            <a:ext cx="253104" cy="2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TypeScript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TypeScript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Installing and Using Typescript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Variables, Types n Modules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Demo: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Routes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Angular App In ASP.Net Core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92200"/>
            <a:ext cx="5009975" cy="10033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Typescript is superscript of JavaScript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22425" y="3080120"/>
            <a:ext cx="5009975" cy="16696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TypeScript  is a free and open-source programming language developed and maintained by Microsoft.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D8CA4-FA2C-4DD5-ADA8-DD0AFF9F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02" y="1242782"/>
            <a:ext cx="339137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3638725" y="1143000"/>
            <a:ext cx="5009975" cy="75645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Strong Typing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3702225" y="2221328"/>
            <a:ext cx="5009975" cy="1003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Object Oriented, we can create classes, properties, generics and so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D8CA4-FA2C-4DD5-ADA8-DD0AFF9F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650"/>
            <a:ext cx="3391373" cy="330563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07E74C-6222-493F-A5C8-CFC2987C446A}"/>
              </a:ext>
            </a:extLst>
          </p:cNvPr>
          <p:cNvSpPr/>
          <p:nvPr/>
        </p:nvSpPr>
        <p:spPr>
          <a:xfrm>
            <a:off x="3702225" y="3496876"/>
            <a:ext cx="5009975" cy="719524"/>
          </a:xfrm>
          <a:prstGeom prst="roundRect">
            <a:avLst/>
          </a:prstGeom>
          <a:solidFill>
            <a:srgbClr val="FD7D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Compile Time Errors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200E70-A5E0-40FF-B647-87FDC1390DBB}"/>
              </a:ext>
            </a:extLst>
          </p:cNvPr>
          <p:cNvSpPr/>
          <p:nvPr/>
        </p:nvSpPr>
        <p:spPr>
          <a:xfrm>
            <a:off x="3702225" y="4488648"/>
            <a:ext cx="5009975" cy="719524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Intellisense</a:t>
            </a:r>
          </a:p>
        </p:txBody>
      </p:sp>
    </p:spTree>
    <p:extLst>
      <p:ext uri="{BB962C8B-B14F-4D97-AF65-F5344CB8AC3E}">
        <p14:creationId xmlns:p14="http://schemas.microsoft.com/office/powerpoint/2010/main" val="32995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368301" y="1143000"/>
            <a:ext cx="8280400" cy="10033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Browsers don’t understand TypeScript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431801" y="3237328"/>
            <a:ext cx="2362200" cy="10033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Typescript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200E70-A5E0-40FF-B647-87FDC1390DBB}"/>
              </a:ext>
            </a:extLst>
          </p:cNvPr>
          <p:cNvSpPr/>
          <p:nvPr/>
        </p:nvSpPr>
        <p:spPr>
          <a:xfrm>
            <a:off x="5486400" y="3237328"/>
            <a:ext cx="2552700" cy="10033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JavaScript Code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D7565FF-BA5E-4C00-9AE8-EDDB6F07E8AC}"/>
              </a:ext>
            </a:extLst>
          </p:cNvPr>
          <p:cNvSpPr/>
          <p:nvPr/>
        </p:nvSpPr>
        <p:spPr>
          <a:xfrm>
            <a:off x="3492500" y="3619500"/>
            <a:ext cx="1498600" cy="46990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95F8E-928D-43CC-8BAB-90AEEA43BD95}"/>
              </a:ext>
            </a:extLst>
          </p:cNvPr>
          <p:cNvSpPr txBox="1"/>
          <p:nvPr/>
        </p:nvSpPr>
        <p:spPr>
          <a:xfrm>
            <a:off x="3692174" y="3237328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Transpile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CBB9048-8205-4137-B373-B8AD88FA10DF}"/>
              </a:ext>
            </a:extLst>
          </p:cNvPr>
          <p:cNvSpPr/>
          <p:nvPr/>
        </p:nvSpPr>
        <p:spPr>
          <a:xfrm>
            <a:off x="5346700" y="5461000"/>
            <a:ext cx="2032000" cy="698500"/>
          </a:xfrm>
          <a:prstGeom prst="wedgeRoundRectCallout">
            <a:avLst>
              <a:gd name="adj1" fmla="val -81458"/>
              <a:gd name="adj2" fmla="val -222954"/>
              <a:gd name="adj3" fmla="val 16667"/>
            </a:avLst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source-to-source compilers</a:t>
            </a:r>
          </a:p>
        </p:txBody>
      </p:sp>
    </p:spTree>
    <p:extLst>
      <p:ext uri="{BB962C8B-B14F-4D97-AF65-F5344CB8AC3E}">
        <p14:creationId xmlns:p14="http://schemas.microsoft.com/office/powerpoint/2010/main" val="32440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D5F17-D794-456D-9C50-55B4636F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TypeScript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C47386-1297-4166-8DC8-75DA3F6388FE}"/>
              </a:ext>
            </a:extLst>
          </p:cNvPr>
          <p:cNvSpPr/>
          <p:nvPr/>
        </p:nvSpPr>
        <p:spPr>
          <a:xfrm>
            <a:off x="222425" y="1143000"/>
            <a:ext cx="8426275" cy="11938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can define the variables in TypeScript in any of the following 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1643A-309C-44E0-8774-48B5CFDD857E}"/>
              </a:ext>
            </a:extLst>
          </p:cNvPr>
          <p:cNvSpPr txBox="1"/>
          <p:nvPr/>
        </p:nvSpPr>
        <p:spPr>
          <a:xfrm>
            <a:off x="222425" y="2832100"/>
            <a:ext cx="8426275" cy="9233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EDB07327-638F-4ACC-BB2B-1A22D5704501}"/>
              </a:ext>
            </a:extLst>
          </p:cNvPr>
          <p:cNvSpPr/>
          <p:nvPr/>
        </p:nvSpPr>
        <p:spPr>
          <a:xfrm>
            <a:off x="1967345" y="4396815"/>
            <a:ext cx="6179127" cy="747840"/>
          </a:xfrm>
          <a:prstGeom prst="wedgeRectCallout">
            <a:avLst>
              <a:gd name="adj1" fmla="val -44754"/>
              <a:gd name="adj2" fmla="val -110560"/>
            </a:avLst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var and let are both used for variable declaration in typescript.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var is function scoped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let is block scoped.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5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TypeScript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TypeScript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Installing TypeScript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TypeScript File</a:t>
            </a:r>
          </a:p>
          <a:p>
            <a:pPr lvl="2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1.2.1	Creating TS File</a:t>
            </a:r>
          </a:p>
          <a:p>
            <a:pPr lvl="2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1.2.2	Executing the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9EE0E-E374-4D5D-8E7B-1BFF7922B0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7088" y="4779700"/>
            <a:ext cx="5090250" cy="74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165B92-EC9B-4054-A96C-97E0812D38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47087" y="3226172"/>
            <a:ext cx="5124450" cy="139065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67820C9-51F2-66EF-E197-DC39F22A6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150577"/>
              </p:ext>
            </p:extLst>
          </p:nvPr>
        </p:nvGraphicFramePr>
        <p:xfrm>
          <a:off x="7346973" y="4888057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showAsIcon="1" r:id="rId5" imgW="914597" imgH="806311" progId="Word.Document.12">
                  <p:embed/>
                </p:oleObj>
              </mc:Choice>
              <mc:Fallback>
                <p:oleObj name="Document" showAsIcon="1" r:id="rId5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6973" y="4888057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0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82652" y="1022035"/>
            <a:ext cx="5288355" cy="5356525"/>
          </a:xfrm>
        </p:spPr>
        <p:txBody>
          <a:bodyPr/>
          <a:lstStyle/>
          <a:p>
            <a:r>
              <a:rPr lang="en-US" dirty="0"/>
              <a:t>JavaScript Language Standards is officially called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ECMAScript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  <a:p>
            <a:r>
              <a:rPr lang="en-US" dirty="0"/>
              <a:t>Until now, these were defined by numbers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ES5</a:t>
            </a:r>
            <a:r>
              <a:rPr lang="en-US" dirty="0"/>
              <a:t> , released in 2009, supported by all browsers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ES6 </a:t>
            </a:r>
            <a:r>
              <a:rPr lang="en-US" dirty="0"/>
              <a:t>specifications was approved in </a:t>
            </a:r>
            <a:r>
              <a:rPr lang="en-US" dirty="0">
                <a:solidFill>
                  <a:srgbClr val="FF0000"/>
                </a:solidFill>
              </a:rPr>
              <a:t>Jun 2015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All</a:t>
            </a:r>
            <a:r>
              <a:rPr lang="en-US" dirty="0"/>
              <a:t> the current </a:t>
            </a:r>
            <a:r>
              <a:rPr lang="en-US" b="1" dirty="0"/>
              <a:t>browsers</a:t>
            </a:r>
            <a:r>
              <a:rPr lang="en-US" dirty="0"/>
              <a:t> have full </a:t>
            </a:r>
            <a:r>
              <a:rPr lang="en-US" b="1" dirty="0"/>
              <a:t>support</a:t>
            </a:r>
            <a:r>
              <a:rPr lang="en-US" dirty="0"/>
              <a:t> to </a:t>
            </a:r>
            <a:r>
              <a:rPr lang="en-US" b="1" dirty="0"/>
              <a:t>ES6</a:t>
            </a:r>
          </a:p>
          <a:p>
            <a:endParaRPr lang="en-US" b="1" dirty="0"/>
          </a:p>
          <a:p>
            <a:r>
              <a:rPr lang="en-US" dirty="0"/>
              <a:t>Legacy browsers that do not support ES6 modules, are supported in angular using </a:t>
            </a:r>
            <a:r>
              <a:rPr lang="en-US" dirty="0" err="1"/>
              <a:t>polyfills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After this we have year numbers, instead of version nos.</a:t>
            </a:r>
          </a:p>
          <a:p>
            <a:r>
              <a:rPr lang="en-US" dirty="0">
                <a:solidFill>
                  <a:srgbClr val="FF0000"/>
                </a:solidFill>
              </a:rPr>
              <a:t>ES2016, ES2017, ES2018, ES2019, ES2020 and ES2021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Versions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047" y="1900238"/>
            <a:ext cx="28003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346924"/>
            <a:ext cx="8748584" cy="91367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TypeScript, a </a:t>
            </a:r>
            <a:r>
              <a:rPr lang="en-US" sz="2400" b="1" dirty="0"/>
              <a:t>module</a:t>
            </a:r>
            <a:r>
              <a:rPr lang="en-US" sz="2400" dirty="0"/>
              <a:t> is a way to create a group of related variables, functions, classes, and interfaces,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22425" y="2446568"/>
            <a:ext cx="8748583" cy="10033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 It executes in the local scope, not in the global scope.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A5A9A-A71D-4284-8808-2BC017051149}"/>
              </a:ext>
            </a:extLst>
          </p:cNvPr>
          <p:cNvSpPr/>
          <p:nvPr/>
        </p:nvSpPr>
        <p:spPr>
          <a:xfrm>
            <a:off x="222425" y="3805468"/>
            <a:ext cx="8748583" cy="10033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We can create a module by using the </a:t>
            </a:r>
            <a:r>
              <a:rPr lang="en-US" sz="2400" b="1" dirty="0"/>
              <a:t>export</a:t>
            </a:r>
            <a:r>
              <a:rPr lang="en-US" sz="2400" dirty="0"/>
              <a:t> keyword and can use in other modules by using the </a:t>
            </a:r>
            <a:r>
              <a:rPr lang="en-US" sz="2400" b="1" dirty="0"/>
              <a:t>import</a:t>
            </a:r>
            <a:r>
              <a:rPr lang="en-US" sz="2400" dirty="0"/>
              <a:t> keyword.</a:t>
            </a:r>
          </a:p>
        </p:txBody>
      </p:sp>
    </p:spTree>
    <p:extLst>
      <p:ext uri="{BB962C8B-B14F-4D97-AF65-F5344CB8AC3E}">
        <p14:creationId xmlns:p14="http://schemas.microsoft.com/office/powerpoint/2010/main" val="19901167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24250</TotalTime>
  <Words>585</Words>
  <Application>Microsoft Office PowerPoint</Application>
  <PresentationFormat>Custom</PresentationFormat>
  <Paragraphs>106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Consolas</vt:lpstr>
      <vt:lpstr>Segoe UI</vt:lpstr>
      <vt:lpstr>Wingdings</vt:lpstr>
      <vt:lpstr>Slideshop_Done Deal</vt:lpstr>
      <vt:lpstr>Microsoft Word Document</vt:lpstr>
      <vt:lpstr>PowerPoint Presentation</vt:lpstr>
      <vt:lpstr>Introduction</vt:lpstr>
      <vt:lpstr>TypeScript</vt:lpstr>
      <vt:lpstr>TypeScript</vt:lpstr>
      <vt:lpstr>TypeScript</vt:lpstr>
      <vt:lpstr>Variables in TypeScript</vt:lpstr>
      <vt:lpstr>Demo: TypeScript</vt:lpstr>
      <vt:lpstr>JavaScript Versions</vt:lpstr>
      <vt:lpstr>Module</vt:lpstr>
      <vt:lpstr>Modules in TypeScript</vt:lpstr>
      <vt:lpstr>Demo: TypeScript Variables, Types n Modules</vt:lpstr>
      <vt:lpstr>Knowledge check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621</cp:revision>
  <dcterms:created xsi:type="dcterms:W3CDTF">2012-05-21T11:56:42Z</dcterms:created>
  <dcterms:modified xsi:type="dcterms:W3CDTF">2022-05-06T06:17:49Z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