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0"/>
  </p:notesMasterIdLst>
  <p:sldIdLst>
    <p:sldId id="399" r:id="rId3"/>
    <p:sldId id="374" r:id="rId4"/>
    <p:sldId id="490" r:id="rId5"/>
    <p:sldId id="491" r:id="rId6"/>
    <p:sldId id="492" r:id="rId7"/>
    <p:sldId id="467" r:id="rId8"/>
    <p:sldId id="480" r:id="rId9"/>
    <p:sldId id="493" r:id="rId10"/>
    <p:sldId id="494" r:id="rId11"/>
    <p:sldId id="495" r:id="rId12"/>
    <p:sldId id="496" r:id="rId13"/>
    <p:sldId id="497" r:id="rId14"/>
    <p:sldId id="498" r:id="rId15"/>
    <p:sldId id="486" r:id="rId16"/>
    <p:sldId id="539" r:id="rId17"/>
    <p:sldId id="483" r:id="rId18"/>
    <p:sldId id="434" r:id="rId19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EFF"/>
    <a:srgbClr val="00339A"/>
    <a:srgbClr val="E909CE"/>
    <a:srgbClr val="7DC19D"/>
    <a:srgbClr val="52AA7C"/>
    <a:srgbClr val="41B4B1"/>
    <a:srgbClr val="FB119C"/>
    <a:srgbClr val="D92330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9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7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Forms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Data Binding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5063836" cy="312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Data Binding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ngForm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1.1.1	Adding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FormsModule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to the application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1.1.2	Categorizing Form to be Angular Form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ngModel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Data Model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1.4	Two Way Data Binding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1.5	Preserving Original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E39A4-8CF8-496E-ACB3-31C24C5BC5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88431" y="2901113"/>
            <a:ext cx="4558405" cy="204957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39EC11-3A1C-4AF7-9E80-8E2A548B3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848009"/>
              </p:ext>
            </p:extLst>
          </p:nvPr>
        </p:nvGraphicFramePr>
        <p:xfrm>
          <a:off x="7564582" y="5349362"/>
          <a:ext cx="1112982" cy="98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4582" y="5349362"/>
                        <a:ext cx="1112982" cy="98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71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DA7F4-4474-4B17-ABD5-922D7EF0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70B3E-9947-464F-BA3E-8449DE7066C9}"/>
              </a:ext>
            </a:extLst>
          </p:cNvPr>
          <p:cNvSpPr/>
          <p:nvPr/>
        </p:nvSpPr>
        <p:spPr>
          <a:xfrm>
            <a:off x="222425" y="1182254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HTML5 Validation 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8EE3E-D4D3-4E7D-A21F-51B0132B5159}"/>
              </a:ext>
            </a:extLst>
          </p:cNvPr>
          <p:cNvSpPr txBox="1"/>
          <p:nvPr/>
        </p:nvSpPr>
        <p:spPr>
          <a:xfrm>
            <a:off x="577273" y="2437537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 err="1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minlength</a:t>
            </a:r>
            <a:endParaRPr lang="en-IN" sz="2000" b="0" i="0" u="none" strike="noStrike" baseline="0" dirty="0">
              <a:solidFill>
                <a:srgbClr val="F15A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 err="1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endParaRPr lang="en-IN" sz="2000" b="0" i="0" u="none" strike="noStrike" baseline="0" dirty="0">
              <a:solidFill>
                <a:srgbClr val="F15A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5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DA7F4-4474-4B17-ABD5-922D7EF0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70B3E-9947-464F-BA3E-8449DE7066C9}"/>
              </a:ext>
            </a:extLst>
          </p:cNvPr>
          <p:cNvSpPr/>
          <p:nvPr/>
        </p:nvSpPr>
        <p:spPr>
          <a:xfrm>
            <a:off x="222425" y="1182254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Validation Classes in Angular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960E2-5685-4033-B82B-BD889D2BAAE5}"/>
              </a:ext>
            </a:extLst>
          </p:cNvPr>
          <p:cNvSpPr txBox="1"/>
          <p:nvPr/>
        </p:nvSpPr>
        <p:spPr>
          <a:xfrm>
            <a:off x="734291" y="2668369"/>
            <a:ext cx="1768764" cy="707886"/>
          </a:xfrm>
          <a:prstGeom prst="rect">
            <a:avLst/>
          </a:prstGeom>
          <a:solidFill>
            <a:srgbClr val="0D5EFF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ng-untouched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ng-touched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A4FD6-FEBF-4894-8BFC-CD217918E234}"/>
              </a:ext>
            </a:extLst>
          </p:cNvPr>
          <p:cNvSpPr txBox="1"/>
          <p:nvPr/>
        </p:nvSpPr>
        <p:spPr>
          <a:xfrm>
            <a:off x="3542146" y="2684821"/>
            <a:ext cx="1768764" cy="707886"/>
          </a:xfrm>
          <a:prstGeom prst="rect">
            <a:avLst/>
          </a:prstGeom>
          <a:solidFill>
            <a:srgbClr val="E909CE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ng-pristine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ng-dirty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4783B-67BC-4F9C-A243-E50DA22DBC7C}"/>
              </a:ext>
            </a:extLst>
          </p:cNvPr>
          <p:cNvSpPr txBox="1"/>
          <p:nvPr/>
        </p:nvSpPr>
        <p:spPr>
          <a:xfrm>
            <a:off x="6673272" y="2668368"/>
            <a:ext cx="1736437" cy="707886"/>
          </a:xfrm>
          <a:prstGeom prst="rect">
            <a:avLst/>
          </a:prstGeom>
          <a:solidFill>
            <a:srgbClr val="52AA7C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ng-valid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ng-invalid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CD52C-7A7A-40BD-9359-20AB365686D8}"/>
              </a:ext>
            </a:extLst>
          </p:cNvPr>
          <p:cNvSpPr txBox="1"/>
          <p:nvPr/>
        </p:nvSpPr>
        <p:spPr>
          <a:xfrm>
            <a:off x="734291" y="4128655"/>
            <a:ext cx="200890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Field starts with ng-untouched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68BD1-876A-4B0D-9DE6-B7D06B5A7031}"/>
              </a:ext>
            </a:extLst>
          </p:cNvPr>
          <p:cNvSpPr txBox="1"/>
          <p:nvPr/>
        </p:nvSpPr>
        <p:spPr>
          <a:xfrm>
            <a:off x="3421389" y="4128655"/>
            <a:ext cx="2350654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Field is initially unmodified and is pristine, when it is modified it is marked as dirty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FC401-4848-4392-B68D-1A4238A20BA1}"/>
              </a:ext>
            </a:extLst>
          </p:cNvPr>
          <p:cNvSpPr txBox="1"/>
          <p:nvPr/>
        </p:nvSpPr>
        <p:spPr>
          <a:xfrm>
            <a:off x="6188364" y="4128655"/>
            <a:ext cx="2493817" cy="17543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If we have an attribute on field for validation, angular will know about that and will mark field as valid or invalid</a:t>
            </a:r>
          </a:p>
        </p:txBody>
      </p:sp>
    </p:spTree>
    <p:extLst>
      <p:ext uri="{BB962C8B-B14F-4D97-AF65-F5344CB8AC3E}">
        <p14:creationId xmlns:p14="http://schemas.microsoft.com/office/powerpoint/2010/main" val="5767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DA7F4-4474-4B17-ABD5-922D7EF0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70B3E-9947-464F-BA3E-8449DE7066C9}"/>
              </a:ext>
            </a:extLst>
          </p:cNvPr>
          <p:cNvSpPr/>
          <p:nvPr/>
        </p:nvSpPr>
        <p:spPr>
          <a:xfrm>
            <a:off x="222425" y="1191490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Classes and Associated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gModel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960E2-5685-4033-B82B-BD889D2BAAE5}"/>
              </a:ext>
            </a:extLst>
          </p:cNvPr>
          <p:cNvSpPr txBox="1"/>
          <p:nvPr/>
        </p:nvSpPr>
        <p:spPr>
          <a:xfrm>
            <a:off x="734291" y="2668369"/>
            <a:ext cx="1768764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ng-untouched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ng-touched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A4FD6-FEBF-4894-8BFC-CD217918E234}"/>
              </a:ext>
            </a:extLst>
          </p:cNvPr>
          <p:cNvSpPr txBox="1"/>
          <p:nvPr/>
        </p:nvSpPr>
        <p:spPr>
          <a:xfrm>
            <a:off x="3782291" y="2668368"/>
            <a:ext cx="176876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ng-pristine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ng-dirty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4783B-67BC-4F9C-A243-E50DA22DBC7C}"/>
              </a:ext>
            </a:extLst>
          </p:cNvPr>
          <p:cNvSpPr txBox="1"/>
          <p:nvPr/>
        </p:nvSpPr>
        <p:spPr>
          <a:xfrm>
            <a:off x="6673272" y="2668368"/>
            <a:ext cx="1736437" cy="707886"/>
          </a:xfrm>
          <a:prstGeom prst="rect">
            <a:avLst/>
          </a:prstGeom>
          <a:solidFill>
            <a:srgbClr val="52AA7C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ng-valid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ng-invalid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A60C5-B844-4D7A-A70C-0E5102EBC1A8}"/>
              </a:ext>
            </a:extLst>
          </p:cNvPr>
          <p:cNvSpPr txBox="1"/>
          <p:nvPr/>
        </p:nvSpPr>
        <p:spPr>
          <a:xfrm>
            <a:off x="734291" y="4437133"/>
            <a:ext cx="1768764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untouched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touched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C44B2-0B7D-4EEF-85A5-CBF9558C54E4}"/>
              </a:ext>
            </a:extLst>
          </p:cNvPr>
          <p:cNvSpPr txBox="1"/>
          <p:nvPr/>
        </p:nvSpPr>
        <p:spPr>
          <a:xfrm>
            <a:off x="3782291" y="4437132"/>
            <a:ext cx="176876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pristine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dirty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C6E39-F842-44C8-B95B-A779F11873CC}"/>
              </a:ext>
            </a:extLst>
          </p:cNvPr>
          <p:cNvSpPr txBox="1"/>
          <p:nvPr/>
        </p:nvSpPr>
        <p:spPr>
          <a:xfrm>
            <a:off x="6673272" y="4437132"/>
            <a:ext cx="1736437" cy="707886"/>
          </a:xfrm>
          <a:prstGeom prst="rect">
            <a:avLst/>
          </a:prstGeom>
          <a:solidFill>
            <a:srgbClr val="52AA7C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6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Validation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Validation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HTML5 Field Validation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CSS Classes For Validation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ngModel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Properties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1.4	Styling Forms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1.5	Submitting Forms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1.6	Form Control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0E3C6-DF80-40D1-88F4-6AC90DFA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3" y="1496291"/>
            <a:ext cx="3989019" cy="3786909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865F6DF-D1CA-4063-A680-C370E0C51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50118"/>
              </p:ext>
            </p:extLst>
          </p:nvPr>
        </p:nvGraphicFramePr>
        <p:xfrm>
          <a:off x="1214581" y="4718049"/>
          <a:ext cx="1242292" cy="1095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4581" y="4718049"/>
                        <a:ext cx="1242292" cy="1095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53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AB8034-2329-475C-9F66-E896C796AAD4}"/>
              </a:ext>
            </a:extLst>
          </p:cNvPr>
          <p:cNvSpPr txBox="1">
            <a:spLocks/>
          </p:cNvSpPr>
          <p:nvPr/>
        </p:nvSpPr>
        <p:spPr>
          <a:xfrm>
            <a:off x="1200461" y="1356263"/>
            <a:ext cx="7001179" cy="2188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r>
              <a:rPr lang="en-US" sz="1547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Which of the following is true?</a:t>
            </a:r>
          </a:p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endParaRPr lang="en-US" sz="174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template driven forms is used when we have a simple form like user registration form or master data entry form. 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a form using the reactive approach means more component code and less HTML. 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780B3D8-C2A0-4BAB-848E-EB2EEBC0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70" y="2404519"/>
            <a:ext cx="253104" cy="253104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9B789299-0A74-4D73-8E36-268478C8E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528" y="1211919"/>
            <a:ext cx="473469" cy="58297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62120DF-F5C5-42EF-B835-6ED9FDD0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2" y="1879660"/>
            <a:ext cx="253104" cy="2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Angular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Template Driven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Template Driven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Data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Data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Validation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Validations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  <a:ea typeface="ＭＳ Ｐゴシック" pitchFamily="34" charset="-128"/>
              </a:rPr>
              <a:t>Summary</a:t>
            </a:r>
            <a:endParaRPr 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0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31268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Angular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Template Driven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Template Driven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Data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Data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Validation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Validations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79186E-A5BB-4731-BB3F-3E992AB0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forms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1929-118E-4C08-8C59-E6D94693FA7C}"/>
              </a:ext>
            </a:extLst>
          </p:cNvPr>
          <p:cNvSpPr/>
          <p:nvPr/>
        </p:nvSpPr>
        <p:spPr>
          <a:xfrm>
            <a:off x="222425" y="1182254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Angular forms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are used to handle user's input.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01F84-B986-4131-BF8A-E91C35E7C846}"/>
              </a:ext>
            </a:extLst>
          </p:cNvPr>
          <p:cNvSpPr/>
          <p:nvPr/>
        </p:nvSpPr>
        <p:spPr>
          <a:xfrm>
            <a:off x="222425" y="2138218"/>
            <a:ext cx="8748583" cy="116840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can use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Angular form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 our application to enable users to log in, to update profile, to enter information, and to perform many other data-entry tasks.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B1310F-B2CE-4C41-AFC8-2CAFA1B50F87}"/>
              </a:ext>
            </a:extLst>
          </p:cNvPr>
          <p:cNvSpPr/>
          <p:nvPr/>
        </p:nvSpPr>
        <p:spPr>
          <a:xfrm>
            <a:off x="222425" y="3546763"/>
            <a:ext cx="8748583" cy="15240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Angular, there are 2 approaches to handle user's input through forms</a:t>
            </a:r>
          </a:p>
          <a:p>
            <a:pPr algn="just"/>
            <a:endParaRPr lang="en-IN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</a:rPr>
              <a:t>Reactive forms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</a:rPr>
              <a:t>Template-driven forms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D8D8E2-D5A3-4DB3-A228-7327BCE335C8}"/>
              </a:ext>
            </a:extLst>
          </p:cNvPr>
          <p:cNvSpPr/>
          <p:nvPr/>
        </p:nvSpPr>
        <p:spPr>
          <a:xfrm>
            <a:off x="222425" y="5292437"/>
            <a:ext cx="8748583" cy="1182254"/>
          </a:xfrm>
          <a:prstGeom prst="roundRect">
            <a:avLst/>
          </a:prstGeom>
          <a:solidFill>
            <a:srgbClr val="E909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Both approaches are used to collect user input events from the view, validate the user input, create a form model and data model to update, and provide a way to track changes.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5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79186E-A5BB-4731-BB3F-3E992AB0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Template-driven vs Reactive forms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1929-118E-4C08-8C59-E6D94693FA7C}"/>
              </a:ext>
            </a:extLst>
          </p:cNvPr>
          <p:cNvSpPr/>
          <p:nvPr/>
        </p:nvSpPr>
        <p:spPr>
          <a:xfrm>
            <a:off x="222425" y="2161305"/>
            <a:ext cx="3739975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Uses Component Template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01F84-B986-4131-BF8A-E91C35E7C846}"/>
              </a:ext>
            </a:extLst>
          </p:cNvPr>
          <p:cNvSpPr/>
          <p:nvPr/>
        </p:nvSpPr>
        <p:spPr>
          <a:xfrm>
            <a:off x="222425" y="4278746"/>
            <a:ext cx="3739975" cy="5241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Unit Test against DOM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5FA169-2004-4A19-A568-E97647FC2DC3}"/>
              </a:ext>
            </a:extLst>
          </p:cNvPr>
          <p:cNvSpPr/>
          <p:nvPr/>
        </p:nvSpPr>
        <p:spPr>
          <a:xfrm>
            <a:off x="222425" y="1091724"/>
            <a:ext cx="3739975" cy="7666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Template-driven forms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4F872A-92D9-4F44-A3E5-D7E9A1E6345F}"/>
              </a:ext>
            </a:extLst>
          </p:cNvPr>
          <p:cNvSpPr/>
          <p:nvPr/>
        </p:nvSpPr>
        <p:spPr>
          <a:xfrm>
            <a:off x="5039189" y="2161305"/>
            <a:ext cx="3739975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Uses Component Template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B9E279-7C37-4782-B453-F9567AB01D83}"/>
              </a:ext>
            </a:extLst>
          </p:cNvPr>
          <p:cNvSpPr/>
          <p:nvPr/>
        </p:nvSpPr>
        <p:spPr>
          <a:xfrm>
            <a:off x="5039189" y="3061852"/>
            <a:ext cx="3739975" cy="1002143"/>
          </a:xfrm>
          <a:prstGeom prst="roundRect">
            <a:avLst/>
          </a:prstGeom>
          <a:solidFill>
            <a:srgbClr val="FB11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a Form Model in TypeScript (This must be in sync with the template)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21F9B1-7A19-4CAD-B69E-302F027F5F17}"/>
              </a:ext>
            </a:extLst>
          </p:cNvPr>
          <p:cNvSpPr/>
          <p:nvPr/>
        </p:nvSpPr>
        <p:spPr>
          <a:xfrm>
            <a:off x="5039189" y="1091724"/>
            <a:ext cx="3739975" cy="7666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Reactive forms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06FB32-A7B5-4228-8315-D4A167633165}"/>
              </a:ext>
            </a:extLst>
          </p:cNvPr>
          <p:cNvSpPr/>
          <p:nvPr/>
        </p:nvSpPr>
        <p:spPr>
          <a:xfrm>
            <a:off x="5039189" y="4253349"/>
            <a:ext cx="3739975" cy="5587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Unit Test Against Form Model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5C3C02-F420-40A9-A8DE-6F671F239A18}"/>
              </a:ext>
            </a:extLst>
          </p:cNvPr>
          <p:cNvSpPr/>
          <p:nvPr/>
        </p:nvSpPr>
        <p:spPr>
          <a:xfrm>
            <a:off x="5039189" y="4881433"/>
            <a:ext cx="3739975" cy="558798"/>
          </a:xfrm>
          <a:prstGeom prst="roundRect">
            <a:avLst/>
          </a:prstGeom>
          <a:solidFill>
            <a:srgbClr val="E909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Validation in Form Model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0C0BE7-8246-4B21-9D18-56AB296993A1}"/>
              </a:ext>
            </a:extLst>
          </p:cNvPr>
          <p:cNvSpPr/>
          <p:nvPr/>
        </p:nvSpPr>
        <p:spPr>
          <a:xfrm>
            <a:off x="222425" y="5237019"/>
            <a:ext cx="3739975" cy="995996"/>
          </a:xfrm>
          <a:prstGeom prst="roundRect">
            <a:avLst/>
          </a:prstGeom>
          <a:solidFill>
            <a:srgbClr val="52AA7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just html5 info is to be processed, then template driven forms is better choice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79E082-88E0-46D8-B2FB-BAFD40801389}"/>
              </a:ext>
            </a:extLst>
          </p:cNvPr>
          <p:cNvSpPr/>
          <p:nvPr/>
        </p:nvSpPr>
        <p:spPr>
          <a:xfrm>
            <a:off x="5039188" y="5532593"/>
            <a:ext cx="3739975" cy="995996"/>
          </a:xfrm>
          <a:prstGeom prst="roundRect">
            <a:avLst/>
          </a:prstGeom>
          <a:solidFill>
            <a:srgbClr val="52AA7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you absolutely need unit testing, reactive forms is better choice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F344B-C71A-4D5F-BE71-E3B33E50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4" y="1911937"/>
            <a:ext cx="8459757" cy="240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B740B7-D17B-4636-BB0F-949A8948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38" y="2128687"/>
            <a:ext cx="19052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84928-650C-4035-9198-BD5C3BE4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Driven Forms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FED98-521E-4087-849C-4766B1DA2961}"/>
              </a:ext>
            </a:extLst>
          </p:cNvPr>
          <p:cNvSpPr/>
          <p:nvPr/>
        </p:nvSpPr>
        <p:spPr>
          <a:xfrm>
            <a:off x="222425" y="1182254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Template-driven forms rely on directives defined in the 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FormsModule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AD64EB-8188-4EB3-9480-EBF52A4FC639}"/>
              </a:ext>
            </a:extLst>
          </p:cNvPr>
          <p:cNvSpPr/>
          <p:nvPr/>
        </p:nvSpPr>
        <p:spPr>
          <a:xfrm>
            <a:off x="247142" y="3354710"/>
            <a:ext cx="8748583" cy="96520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ngForm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directive creates a top-level 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FormGroup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instance and binds it to a &lt;form&gt; element to track aggregated form value and validation status.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EC02D3-ECCA-425C-B139-F1ADE413989F}"/>
              </a:ext>
            </a:extLst>
          </p:cNvPr>
          <p:cNvSpPr/>
          <p:nvPr/>
        </p:nvSpPr>
        <p:spPr>
          <a:xfrm>
            <a:off x="222425" y="4474622"/>
            <a:ext cx="8748583" cy="89823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 soon as you import 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FormsModule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this directive becomes active by default on all &lt;form&gt; tags. You don't need to add a special selector.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662E3E-2D4C-40A1-B888-DA726AC56B90}"/>
              </a:ext>
            </a:extLst>
          </p:cNvPr>
          <p:cNvSpPr/>
          <p:nvPr/>
        </p:nvSpPr>
        <p:spPr>
          <a:xfrm>
            <a:off x="247142" y="2243829"/>
            <a:ext cx="8748583" cy="1033526"/>
          </a:xfrm>
          <a:prstGeom prst="roundRect">
            <a:avLst/>
          </a:prstGeom>
          <a:solidFill>
            <a:srgbClr val="0033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0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ngModel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directive reconciles value changes in the attached form element with changes in the data model, allowing you to respond to user input with input validation and error handling.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D3E930-603C-4D73-887C-C71D6C359666}"/>
              </a:ext>
            </a:extLst>
          </p:cNvPr>
          <p:cNvSpPr/>
          <p:nvPr/>
        </p:nvSpPr>
        <p:spPr>
          <a:xfrm>
            <a:off x="222425" y="5579713"/>
            <a:ext cx="8748583" cy="766620"/>
          </a:xfrm>
          <a:prstGeom prst="roundRect">
            <a:avLst/>
          </a:prstGeom>
          <a:solidFill>
            <a:srgbClr val="41B4B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ngModelGroup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directive creates and binds a 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FormGroup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instance to a DOM element. </a:t>
            </a:r>
          </a:p>
        </p:txBody>
      </p:sp>
    </p:spTree>
    <p:extLst>
      <p:ext uri="{BB962C8B-B14F-4D97-AF65-F5344CB8AC3E}">
        <p14:creationId xmlns:p14="http://schemas.microsoft.com/office/powerpoint/2010/main" val="268702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FormsModule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197708" y="1134488"/>
            <a:ext cx="8748584" cy="54477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use forms, we import </a:t>
            </a:r>
            <a:r>
              <a:rPr lang="en-US" sz="2400" dirty="0" err="1"/>
              <a:t>FormsModule</a:t>
            </a:r>
            <a:r>
              <a:rPr lang="en-US" sz="2400" dirty="0"/>
              <a:t> from @angular/forms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C4A4E-6EE5-4590-9D28-19E7ABD9C58C}"/>
              </a:ext>
            </a:extLst>
          </p:cNvPr>
          <p:cNvSpPr txBox="1"/>
          <p:nvPr/>
        </p:nvSpPr>
        <p:spPr>
          <a:xfrm>
            <a:off x="567284" y="1848390"/>
            <a:ext cx="83542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AppComponent }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{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FormsModule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} 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'@angular/forms'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@NgModule({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declarations: 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AppComponent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imports: 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FormsModule</a:t>
            </a:r>
            <a:endParaRPr lang="en-IN" b="0" dirty="0">
              <a:solidFill>
                <a:srgbClr val="000000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providers: [],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bootstrap: [AppComponent]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AppModule { }</a:t>
            </a:r>
          </a:p>
        </p:txBody>
      </p:sp>
    </p:spTree>
    <p:extLst>
      <p:ext uri="{BB962C8B-B14F-4D97-AF65-F5344CB8AC3E}">
        <p14:creationId xmlns:p14="http://schemas.microsoft.com/office/powerpoint/2010/main" val="19901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Forms Basics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5063836" cy="389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Forms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1.1	Creating Angular Application using CLI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	Angular Forms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2.1	Creating Form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2.2	Adding Bootstrap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2.2.1	Adding Textbox and Button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2.2.2	Adding Checkbox and Radio Button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2.2.3	Select And Options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2.2.4	Other Form Controls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1ABB1-B28D-419C-BFBF-FB43BF75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34" y="1600200"/>
            <a:ext cx="2771775" cy="3429000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FF277D9-115F-4215-A7B8-63A09B9B5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94093"/>
              </p:ext>
            </p:extLst>
          </p:nvPr>
        </p:nvGraphicFramePr>
        <p:xfrm>
          <a:off x="7361382" y="5193839"/>
          <a:ext cx="1159164" cy="102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1382" y="5193839"/>
                        <a:ext cx="1159164" cy="1022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35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84928-650C-4035-9198-BD5C3BE4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Binding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FED98-521E-4087-849C-4766B1DA2961}"/>
              </a:ext>
            </a:extLst>
          </p:cNvPr>
          <p:cNvSpPr/>
          <p:nvPr/>
        </p:nvSpPr>
        <p:spPr>
          <a:xfrm>
            <a:off x="222425" y="1182254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Data-binding in AngularJS apps is the automatic synchronization of data between the model and view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AD64EB-8188-4EB3-9480-EBF52A4FC639}"/>
              </a:ext>
            </a:extLst>
          </p:cNvPr>
          <p:cNvSpPr/>
          <p:nvPr/>
        </p:nvSpPr>
        <p:spPr>
          <a:xfrm>
            <a:off x="222425" y="2367213"/>
            <a:ext cx="8748583" cy="96520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binding can also mean that if an outer representation of the data in an element changes, then the underlying data can be automatically updated to reflect the change.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662E3E-2D4C-40A1-B888-DA726AC56B90}"/>
              </a:ext>
            </a:extLst>
          </p:cNvPr>
          <p:cNvSpPr/>
          <p:nvPr/>
        </p:nvSpPr>
        <p:spPr>
          <a:xfrm>
            <a:off x="222425" y="3805172"/>
            <a:ext cx="8748583" cy="1033526"/>
          </a:xfrm>
          <a:prstGeom prst="roundRect">
            <a:avLst/>
          </a:prstGeom>
          <a:solidFill>
            <a:srgbClr val="0033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way that Angular implements data-binding lets you treat the model as the single-source-of-truth 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7068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1136E-BB25-42A8-9FC9-CBC0859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ngForm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302B51-DF3F-49A8-81FD-70CD65EF9ED1}"/>
              </a:ext>
            </a:extLst>
          </p:cNvPr>
          <p:cNvSpPr/>
          <p:nvPr/>
        </p:nvSpPr>
        <p:spPr>
          <a:xfrm>
            <a:off x="222425" y="1182254"/>
            <a:ext cx="8748583" cy="1314268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It's simply a directive exported from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FormsModule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which gets automatically added to all &lt;form&gt; tags in your Angular templates once you import the module.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3BBF98-6279-4472-B932-0CBDB41EFADD}"/>
              </a:ext>
            </a:extLst>
          </p:cNvPr>
          <p:cNvSpPr/>
          <p:nvPr/>
        </p:nvSpPr>
        <p:spPr>
          <a:xfrm>
            <a:off x="222425" y="2885396"/>
            <a:ext cx="8748583" cy="146587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Behind the curtains, the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ngForm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directive creates a top-level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FormGroup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instance and binds it to your &lt;form&gt; tag to enable you to work with the form.</a:t>
            </a:r>
          </a:p>
        </p:txBody>
      </p:sp>
    </p:spTree>
    <p:extLst>
      <p:ext uri="{BB962C8B-B14F-4D97-AF65-F5344CB8AC3E}">
        <p14:creationId xmlns:p14="http://schemas.microsoft.com/office/powerpoint/2010/main" val="345679792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26571</TotalTime>
  <Words>827</Words>
  <Application>Microsoft Office PowerPoint</Application>
  <PresentationFormat>Custom</PresentationFormat>
  <Paragraphs>141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Arial Narrow</vt:lpstr>
      <vt:lpstr>Calibri</vt:lpstr>
      <vt:lpstr>Consolas</vt:lpstr>
      <vt:lpstr>Segoe UI</vt:lpstr>
      <vt:lpstr>Wingdings</vt:lpstr>
      <vt:lpstr>Slideshop_Done Deal</vt:lpstr>
      <vt:lpstr>Microsoft Word Document</vt:lpstr>
      <vt:lpstr>PowerPoint Presentation</vt:lpstr>
      <vt:lpstr>Introduction</vt:lpstr>
      <vt:lpstr>Angular forms</vt:lpstr>
      <vt:lpstr>Template-driven vs Reactive forms</vt:lpstr>
      <vt:lpstr>Template Driven Forms</vt:lpstr>
      <vt:lpstr>FormsModule</vt:lpstr>
      <vt:lpstr>Demo: Forms Basics</vt:lpstr>
      <vt:lpstr>Data Binding</vt:lpstr>
      <vt:lpstr>ngForm</vt:lpstr>
      <vt:lpstr>Demo: Data Binding</vt:lpstr>
      <vt:lpstr>Validation</vt:lpstr>
      <vt:lpstr>Validation</vt:lpstr>
      <vt:lpstr>Validation</vt:lpstr>
      <vt:lpstr>Demo: Validation</vt:lpstr>
      <vt:lpstr>Knowledge check</vt:lpstr>
      <vt:lpstr>Summary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628</cp:revision>
  <dcterms:created xsi:type="dcterms:W3CDTF">2012-05-21T11:56:42Z</dcterms:created>
  <dcterms:modified xsi:type="dcterms:W3CDTF">2022-05-06T13:10:56Z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