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399" r:id="rId3"/>
    <p:sldId id="374" r:id="rId4"/>
    <p:sldId id="490" r:id="rId5"/>
    <p:sldId id="508" r:id="rId6"/>
    <p:sldId id="507" r:id="rId7"/>
    <p:sldId id="504" r:id="rId8"/>
    <p:sldId id="503" r:id="rId9"/>
    <p:sldId id="509" r:id="rId10"/>
    <p:sldId id="510" r:id="rId11"/>
    <p:sldId id="511" r:id="rId12"/>
    <p:sldId id="434" r:id="rId13"/>
  </p:sldIdLst>
  <p:sldSz cx="9144000" cy="6629400"/>
  <p:notesSz cx="6858000" cy="9144000"/>
  <p:defaultTextStyle>
    <a:defPPr>
      <a:defRPr lang="da-DK"/>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4175">
          <p15:clr>
            <a:srgbClr val="A4A3A4"/>
          </p15:clr>
        </p15:guide>
        <p15:guide id="2" pos="5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A"/>
    <a:srgbClr val="0D5EFF"/>
    <a:srgbClr val="E909CE"/>
    <a:srgbClr val="7DC19D"/>
    <a:srgbClr val="52AA7C"/>
    <a:srgbClr val="41B4B1"/>
    <a:srgbClr val="FB119C"/>
    <a:srgbClr val="D92330"/>
    <a:srgbClr val="33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394" autoAdjust="0"/>
  </p:normalViewPr>
  <p:slideViewPr>
    <p:cSldViewPr snapToGrid="0">
      <p:cViewPr varScale="1">
        <p:scale>
          <a:sx n="69" d="100"/>
          <a:sy n="69" d="100"/>
        </p:scale>
        <p:origin x="1444" y="60"/>
      </p:cViewPr>
      <p:guideLst>
        <p:guide orient="horz" pos="4175"/>
        <p:guide pos="55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B1957981-25F9-48DD-8CEE-9247C68FB0DC}" type="datetimeFigureOut">
              <a:rPr lang="en-US"/>
              <a:pPr>
                <a:defRPr/>
              </a:pPr>
              <a:t>5/6/2022</a:t>
            </a:fld>
            <a:endParaRPr lang="en-US" dirty="0"/>
          </a:p>
        </p:txBody>
      </p:sp>
      <p:sp>
        <p:nvSpPr>
          <p:cNvPr id="4" name="Slide Image Placeholder 3"/>
          <p:cNvSpPr>
            <a:spLocks noGrp="1" noRot="1" noChangeAspect="1"/>
          </p:cNvSpPr>
          <p:nvPr>
            <p:ph type="sldImg" idx="2"/>
          </p:nvPr>
        </p:nvSpPr>
        <p:spPr>
          <a:xfrm>
            <a:off x="1063625" y="685800"/>
            <a:ext cx="473075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B82B9348-1D8B-4940-A3FA-2F0251CDDBB4}" type="slidenum">
              <a:rPr lang="en-US"/>
              <a:pPr>
                <a:defRPr/>
              </a:pPr>
              <a:t>‹#›</a:t>
            </a:fld>
            <a:endParaRPr lang="en-US" dirty="0"/>
          </a:p>
        </p:txBody>
      </p:sp>
    </p:spTree>
    <p:extLst>
      <p:ext uri="{BB962C8B-B14F-4D97-AF65-F5344CB8AC3E}">
        <p14:creationId xmlns:p14="http://schemas.microsoft.com/office/powerpoint/2010/main" val="529140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3625" y="685800"/>
            <a:ext cx="47307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a:t>
            </a:fld>
            <a:endParaRPr lang="en-US" dirty="0"/>
          </a:p>
        </p:txBody>
      </p:sp>
    </p:spTree>
    <p:extLst>
      <p:ext uri="{BB962C8B-B14F-4D97-AF65-F5344CB8AC3E}">
        <p14:creationId xmlns:p14="http://schemas.microsoft.com/office/powerpoint/2010/main" val="295388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3625" y="685800"/>
            <a:ext cx="47307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11</a:t>
            </a:fld>
            <a:endParaRPr lang="en-US" dirty="0"/>
          </a:p>
        </p:txBody>
      </p:sp>
    </p:spTree>
    <p:extLst>
      <p:ext uri="{BB962C8B-B14F-4D97-AF65-F5344CB8AC3E}">
        <p14:creationId xmlns:p14="http://schemas.microsoft.com/office/powerpoint/2010/main" val="379376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og indholdsobjekt">
    <p:bg>
      <p:bgPr>
        <a:solidFill>
          <a:schemeClr val="bg1"/>
        </a:solidFill>
        <a:effectLst/>
      </p:bgPr>
    </p:bg>
    <p:spTree>
      <p:nvGrpSpPr>
        <p:cNvPr id="1" name=""/>
        <p:cNvGrpSpPr/>
        <p:nvPr/>
      </p:nvGrpSpPr>
      <p:grpSpPr>
        <a:xfrm>
          <a:off x="0" y="0"/>
          <a:ext cx="0" cy="0"/>
          <a:chOff x="0" y="0"/>
          <a:chExt cx="0" cy="0"/>
        </a:xfrm>
      </p:grpSpPr>
      <p:sp>
        <p:nvSpPr>
          <p:cNvPr id="4" name="Rektangel 2"/>
          <p:cNvSpPr>
            <a:spLocks noChangeArrowheads="1"/>
          </p:cNvSpPr>
          <p:nvPr userDrawn="1"/>
        </p:nvSpPr>
        <p:spPr bwMode="auto">
          <a:xfrm>
            <a:off x="0" y="9208"/>
            <a:ext cx="9144000" cy="939165"/>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3" name="Pladsholder til indhold 2"/>
          <p:cNvSpPr>
            <a:spLocks noGrp="1"/>
          </p:cNvSpPr>
          <p:nvPr>
            <p:ph idx="1"/>
          </p:nvPr>
        </p:nvSpPr>
        <p:spPr>
          <a:xfrm>
            <a:off x="234780" y="1022035"/>
            <a:ext cx="8736227" cy="5356525"/>
          </a:xfrm>
          <a:prstGeom prst="rect">
            <a:avLst/>
          </a:prstGeom>
        </p:spPr>
        <p:txBody>
          <a:bodyPr/>
          <a:lstStyle>
            <a:lvl1pPr>
              <a:defRPr sz="1600">
                <a:solidFill>
                  <a:srgbClr val="000000"/>
                </a:solidFill>
                <a:latin typeface="Arial" pitchFamily="34" charset="0"/>
              </a:defRPr>
            </a:lvl1pPr>
            <a:lvl2pPr>
              <a:defRPr sz="1600">
                <a:solidFill>
                  <a:srgbClr val="000000"/>
                </a:solidFill>
                <a:latin typeface="Arial" pitchFamily="34" charset="0"/>
              </a:defRPr>
            </a:lvl2pPr>
            <a:lvl3pPr>
              <a:defRPr sz="1400">
                <a:solidFill>
                  <a:srgbClr val="000000"/>
                </a:solidFill>
                <a:latin typeface="Arial" pitchFamily="34" charset="0"/>
              </a:defRPr>
            </a:lvl3pPr>
            <a:lvl4pPr>
              <a:defRPr sz="1400">
                <a:solidFill>
                  <a:srgbClr val="000000"/>
                </a:solidFill>
                <a:latin typeface="Arial" pitchFamily="34" charset="0"/>
              </a:defRPr>
            </a:lvl4pPr>
            <a:lvl5pPr>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0" name="Titel 1"/>
          <p:cNvSpPr>
            <a:spLocks noGrp="1"/>
          </p:cNvSpPr>
          <p:nvPr>
            <p:ph type="title"/>
          </p:nvPr>
        </p:nvSpPr>
        <p:spPr>
          <a:xfrm>
            <a:off x="222425" y="248604"/>
            <a:ext cx="8748583" cy="544776"/>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4352" r:id="rId1"/>
    <p:sldLayoutId id="2147484354" r:id="rId2"/>
  </p:sldLayoutIdLst>
  <p:txStyles>
    <p:titleStyle>
      <a:lvl1pPr algn="ctr" defTabSz="457200" rtl="0" eaLnBrk="0" fontAlgn="base" hangingPunct="0">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bwMode="gray">
          <a:xfrm>
            <a:off x="323849" y="3911654"/>
            <a:ext cx="8386041" cy="580072"/>
          </a:xfrm>
          <a:prstGeom prst="rect">
            <a:avLst/>
          </a:prstGeom>
          <a:noFill/>
          <a:ln w="9525">
            <a:noFill/>
            <a:miter lim="800000"/>
            <a:headEnd/>
            <a:tailEnd/>
          </a:ln>
        </p:spPr>
        <p:txBody>
          <a:bodyPr lIns="0" rIns="0" anchor="ctr"/>
          <a:lstStyle/>
          <a:p>
            <a:pPr defTabSz="914400" eaLnBrk="0" hangingPunct="0">
              <a:lnSpc>
                <a:spcPct val="95000"/>
              </a:lnSpc>
            </a:pPr>
            <a:r>
              <a:rPr lang="en-US" sz="4400" b="1" dirty="0">
                <a:solidFill>
                  <a:srgbClr val="000000"/>
                </a:solidFill>
              </a:rPr>
              <a:t>Reactive Forms</a:t>
            </a:r>
          </a:p>
        </p:txBody>
      </p:sp>
      <p:sp>
        <p:nvSpPr>
          <p:cNvPr id="6" name="Rectangle 4"/>
          <p:cNvSpPr>
            <a:spLocks noChangeArrowheads="1"/>
          </p:cNvSpPr>
          <p:nvPr/>
        </p:nvSpPr>
        <p:spPr bwMode="gray">
          <a:xfrm>
            <a:off x="323853" y="4438015"/>
            <a:ext cx="3876675" cy="1344295"/>
          </a:xfrm>
          <a:prstGeom prst="rect">
            <a:avLst/>
          </a:prstGeom>
          <a:noFill/>
          <a:ln w="9525">
            <a:noFill/>
            <a:miter lim="800000"/>
            <a:headEnd/>
            <a:tailEnd/>
          </a:ln>
        </p:spPr>
        <p:txBody>
          <a:bodyPr lIns="0" tIns="0" rIns="0" bIns="0" anchor="ctr"/>
          <a:lstStyle/>
          <a:p>
            <a:pPr algn="r" defTabSz="801688"/>
            <a:r>
              <a:rPr lang="en-US" dirty="0">
                <a:solidFill>
                  <a:srgbClr val="000000"/>
                </a:solidFill>
              </a:rPr>
              <a:t>By: Munish Arora</a:t>
            </a:r>
          </a:p>
          <a:p>
            <a:pPr algn="r" defTabSz="801688"/>
            <a:r>
              <a:rPr lang="en-US" dirty="0">
                <a:solidFill>
                  <a:srgbClr val="000000"/>
                </a:solidFill>
              </a:rPr>
              <a:t>Munish.arora@gmail.com</a:t>
            </a:r>
          </a:p>
        </p:txBody>
      </p:sp>
      <p:sp>
        <p:nvSpPr>
          <p:cNvPr id="7" name="Rektangel 11"/>
          <p:cNvSpPr/>
          <p:nvPr/>
        </p:nvSpPr>
        <p:spPr>
          <a:xfrm>
            <a:off x="-39339" y="5911213"/>
            <a:ext cx="9180513" cy="718185"/>
          </a:xfrm>
          <a:prstGeom prst="rect">
            <a:avLst/>
          </a:prstGeom>
          <a:solidFill>
            <a:srgbClr val="333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pic>
        <p:nvPicPr>
          <p:cNvPr id="1026" name="Picture 2" descr="Image result for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70473"/>
            <a:ext cx="4974660" cy="2487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1F9C59-AB83-4826-A800-D858AB87FA11}"/>
              </a:ext>
            </a:extLst>
          </p:cNvPr>
          <p:cNvSpPr>
            <a:spLocks noGrp="1"/>
          </p:cNvSpPr>
          <p:nvPr>
            <p:ph type="title"/>
          </p:nvPr>
        </p:nvSpPr>
        <p:spPr/>
        <p:txBody>
          <a:bodyPr/>
          <a:lstStyle/>
          <a:p>
            <a:r>
              <a:rPr lang="en-US" dirty="0"/>
              <a:t>Demo: Validations in Reactive Forms</a:t>
            </a:r>
          </a:p>
        </p:txBody>
      </p:sp>
      <p:sp>
        <p:nvSpPr>
          <p:cNvPr id="4" name="Rectangle: Rounded Corners 3">
            <a:extLst>
              <a:ext uri="{FF2B5EF4-FFF2-40B4-BE49-F238E27FC236}">
                <a16:creationId xmlns:a16="http://schemas.microsoft.com/office/drawing/2014/main" id="{EDE4E22B-7A8F-496D-8958-EA47035F8DCD}"/>
              </a:ext>
            </a:extLst>
          </p:cNvPr>
          <p:cNvSpPr/>
          <p:nvPr/>
        </p:nvSpPr>
        <p:spPr>
          <a:xfrm>
            <a:off x="222425" y="1104900"/>
            <a:ext cx="8748583" cy="527589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6E8849A-D0EB-4E18-9BFB-71943153B378}"/>
              </a:ext>
            </a:extLst>
          </p:cNvPr>
          <p:cNvSpPr txBox="1"/>
          <p:nvPr/>
        </p:nvSpPr>
        <p:spPr>
          <a:xfrm>
            <a:off x="736600" y="1230576"/>
            <a:ext cx="7708900" cy="1703030"/>
          </a:xfrm>
          <a:prstGeom prst="rect">
            <a:avLst/>
          </a:prstGeom>
          <a:noFill/>
        </p:spPr>
        <p:txBody>
          <a:bodyPr wrap="square" rtlCol="0">
            <a:spAutoFit/>
          </a:bodyPr>
          <a:lstStyle/>
          <a:p>
            <a:pPr>
              <a:lnSpc>
                <a:spcPct val="150000"/>
              </a:lnSpc>
            </a:pPr>
            <a:r>
              <a:rPr lang="en-US" dirty="0">
                <a:solidFill>
                  <a:schemeClr val="bg2">
                    <a:lumMod val="10000"/>
                  </a:schemeClr>
                </a:solidFill>
              </a:rPr>
              <a:t>1	Validations In Reactive Forms</a:t>
            </a:r>
          </a:p>
          <a:p>
            <a:pPr lvl="1">
              <a:lnSpc>
                <a:spcPct val="150000"/>
              </a:lnSpc>
            </a:pPr>
            <a:r>
              <a:rPr lang="en-US" dirty="0">
                <a:solidFill>
                  <a:schemeClr val="bg2">
                    <a:lumMod val="10000"/>
                  </a:schemeClr>
                </a:solidFill>
              </a:rPr>
              <a:t>1.1	Adding Validation</a:t>
            </a:r>
          </a:p>
          <a:p>
            <a:pPr lvl="1">
              <a:lnSpc>
                <a:spcPct val="150000"/>
              </a:lnSpc>
            </a:pPr>
            <a:r>
              <a:rPr lang="en-US" dirty="0">
                <a:solidFill>
                  <a:schemeClr val="bg2">
                    <a:lumMod val="10000"/>
                  </a:schemeClr>
                </a:solidFill>
              </a:rPr>
              <a:t>1.2	Using </a:t>
            </a:r>
            <a:r>
              <a:rPr lang="en-US" dirty="0" err="1">
                <a:solidFill>
                  <a:schemeClr val="bg2">
                    <a:lumMod val="10000"/>
                  </a:schemeClr>
                </a:solidFill>
              </a:rPr>
              <a:t>EventHandler</a:t>
            </a:r>
            <a:r>
              <a:rPr lang="en-US" dirty="0">
                <a:solidFill>
                  <a:schemeClr val="bg2">
                    <a:lumMod val="10000"/>
                  </a:schemeClr>
                </a:solidFill>
              </a:rPr>
              <a:t> for adding validations to controls</a:t>
            </a:r>
          </a:p>
          <a:p>
            <a:pPr lvl="1">
              <a:lnSpc>
                <a:spcPct val="150000"/>
              </a:lnSpc>
            </a:pPr>
            <a:r>
              <a:rPr lang="en-US" dirty="0">
                <a:solidFill>
                  <a:schemeClr val="bg2">
                    <a:lumMod val="10000"/>
                  </a:schemeClr>
                </a:solidFill>
              </a:rPr>
              <a:t>1.3	Watching For Changes</a:t>
            </a:r>
          </a:p>
        </p:txBody>
      </p:sp>
      <p:graphicFrame>
        <p:nvGraphicFramePr>
          <p:cNvPr id="6" name="Object 5">
            <a:extLst>
              <a:ext uri="{FF2B5EF4-FFF2-40B4-BE49-F238E27FC236}">
                <a16:creationId xmlns:a16="http://schemas.microsoft.com/office/drawing/2014/main" id="{FCBE5DC6-AFB4-4921-B7F2-1A92283B36F4}"/>
              </a:ext>
            </a:extLst>
          </p:cNvPr>
          <p:cNvGraphicFramePr>
            <a:graphicFrameLocks noChangeAspect="1"/>
          </p:cNvGraphicFramePr>
          <p:nvPr>
            <p:extLst>
              <p:ext uri="{D42A27DB-BD31-4B8C-83A1-F6EECF244321}">
                <p14:modId xmlns:p14="http://schemas.microsoft.com/office/powerpoint/2010/main" val="215994839"/>
              </p:ext>
            </p:extLst>
          </p:nvPr>
        </p:nvGraphicFramePr>
        <p:xfrm>
          <a:off x="7239308" y="4738255"/>
          <a:ext cx="1206192" cy="1063794"/>
        </p:xfrm>
        <a:graphic>
          <a:graphicData uri="http://schemas.openxmlformats.org/presentationml/2006/ole">
            <mc:AlternateContent xmlns:mc="http://schemas.openxmlformats.org/markup-compatibility/2006">
              <mc:Choice xmlns:v="urn:schemas-microsoft-com:vml" Requires="v">
                <p:oleObj spid="_x0000_s3078" name="Document" showAsIcon="1" r:id="rId3" imgW="914597" imgH="806311" progId="Word.Document.12">
                  <p:embed/>
                </p:oleObj>
              </mc:Choice>
              <mc:Fallback>
                <p:oleObj name="Document" showAsIcon="1" r:id="rId3" imgW="914597" imgH="806311" progId="Word.Document.12">
                  <p:embed/>
                  <p:pic>
                    <p:nvPicPr>
                      <p:cNvPr id="0" name=""/>
                      <p:cNvPicPr/>
                      <p:nvPr/>
                    </p:nvPicPr>
                    <p:blipFill>
                      <a:blip r:embed="rId4"/>
                      <a:stretch>
                        <a:fillRect/>
                      </a:stretch>
                    </p:blipFill>
                    <p:spPr>
                      <a:xfrm>
                        <a:off x="7239308" y="4738255"/>
                        <a:ext cx="1206192" cy="1063794"/>
                      </a:xfrm>
                      <a:prstGeom prst="rect">
                        <a:avLst/>
                      </a:prstGeom>
                    </p:spPr>
                  </p:pic>
                </p:oleObj>
              </mc:Fallback>
            </mc:AlternateContent>
          </a:graphicData>
        </a:graphic>
      </p:graphicFrame>
    </p:spTree>
    <p:extLst>
      <p:ext uri="{BB962C8B-B14F-4D97-AF65-F5344CB8AC3E}">
        <p14:creationId xmlns:p14="http://schemas.microsoft.com/office/powerpoint/2010/main" val="2317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42" name="Rectangle 5"/>
          <p:cNvSpPr txBox="1">
            <a:spLocks noChangeArrowheads="1"/>
          </p:cNvSpPr>
          <p:nvPr/>
        </p:nvSpPr>
        <p:spPr bwMode="gray">
          <a:xfrm>
            <a:off x="0" y="2736164"/>
            <a:ext cx="9144000" cy="580072"/>
          </a:xfrm>
          <a:prstGeom prst="rect">
            <a:avLst/>
          </a:prstGeom>
          <a:noFill/>
          <a:ln w="9525">
            <a:noFill/>
            <a:miter lim="800000"/>
            <a:headEnd/>
            <a:tailEnd/>
          </a:ln>
        </p:spPr>
        <p:txBody>
          <a:bodyPr lIns="0" rIns="0" anchor="ctr"/>
          <a:lstStyle/>
          <a:p>
            <a:pPr algn="ctr" defTabSz="914400" eaLnBrk="0" hangingPunct="0">
              <a:lnSpc>
                <a:spcPct val="95000"/>
              </a:lnSpc>
            </a:pPr>
            <a:r>
              <a:rPr lang="en-US" sz="6000" b="1">
                <a:solidFill>
                  <a:schemeClr val="tx2"/>
                </a:solidFill>
              </a:rPr>
              <a:t>THANK YOU!</a:t>
            </a:r>
          </a:p>
        </p:txBody>
      </p:sp>
    </p:spTree>
    <p:extLst>
      <p:ext uri="{BB962C8B-B14F-4D97-AF65-F5344CB8AC3E}">
        <p14:creationId xmlns:p14="http://schemas.microsoft.com/office/powerpoint/2010/main" val="223242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31268"/>
            <a:ext cx="8324850" cy="4899925"/>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will cover</a:t>
            </a:r>
          </a:p>
          <a:p>
            <a:pPr lvl="1">
              <a:lnSpc>
                <a:spcPct val="150000"/>
              </a:lnSpc>
              <a:buFont typeface="Wingdings" pitchFamily="2" charset="2"/>
              <a:buChar char="Ø"/>
            </a:pPr>
            <a:r>
              <a:rPr lang="en-US" dirty="0">
                <a:latin typeface="Arial" charset="0"/>
                <a:ea typeface="ＭＳ Ｐゴシック" pitchFamily="34" charset="-128"/>
              </a:rPr>
              <a:t>Reactive Forms</a:t>
            </a:r>
          </a:p>
          <a:p>
            <a:pPr lvl="1">
              <a:lnSpc>
                <a:spcPct val="150000"/>
              </a:lnSpc>
              <a:buFont typeface="Wingdings" pitchFamily="2" charset="2"/>
              <a:buChar char="Ø"/>
            </a:pPr>
            <a:r>
              <a:rPr lang="en-US" dirty="0"/>
              <a:t>Template-driven vs Reactive Forms</a:t>
            </a:r>
          </a:p>
          <a:p>
            <a:pPr lvl="1">
              <a:lnSpc>
                <a:spcPct val="150000"/>
              </a:lnSpc>
              <a:buFont typeface="Wingdings" pitchFamily="2" charset="2"/>
              <a:buChar char="Ø"/>
            </a:pPr>
            <a:r>
              <a:rPr lang="en-IN" dirty="0" err="1"/>
              <a:t>FormBuilder</a:t>
            </a:r>
            <a:endParaRPr lang="en-US" dirty="0"/>
          </a:p>
          <a:p>
            <a:pPr lvl="1">
              <a:lnSpc>
                <a:spcPct val="150000"/>
              </a:lnSpc>
              <a:buFont typeface="Wingdings" pitchFamily="2" charset="2"/>
              <a:buChar char="Ø"/>
            </a:pPr>
            <a:r>
              <a:rPr lang="en-US" dirty="0">
                <a:latin typeface="Arial" charset="0"/>
                <a:ea typeface="ＭＳ Ｐゴシック" pitchFamily="34" charset="-128"/>
              </a:rPr>
              <a:t>Demo</a:t>
            </a:r>
          </a:p>
          <a:p>
            <a:pPr lvl="2">
              <a:lnSpc>
                <a:spcPct val="150000"/>
              </a:lnSpc>
              <a:buFont typeface="Wingdings" pitchFamily="2" charset="2"/>
              <a:buChar char="Ø"/>
            </a:pPr>
            <a:r>
              <a:rPr lang="en-US" dirty="0">
                <a:latin typeface="Arial" charset="0"/>
                <a:ea typeface="ＭＳ Ｐゴシック" pitchFamily="34" charset="-128"/>
              </a:rPr>
              <a:t>Reactive Forms</a:t>
            </a:r>
          </a:p>
          <a:p>
            <a:pPr lvl="2">
              <a:lnSpc>
                <a:spcPct val="150000"/>
              </a:lnSpc>
              <a:buFont typeface="Wingdings" pitchFamily="2" charset="2"/>
              <a:buChar char="Ø"/>
            </a:pPr>
            <a:r>
              <a:rPr lang="en-US">
                <a:latin typeface="Arial" charset="0"/>
                <a:ea typeface="ＭＳ Ｐゴシック" pitchFamily="34" charset="-128"/>
              </a:rPr>
              <a:t>Validation</a:t>
            </a:r>
            <a:endParaRPr lang="en-US" dirty="0">
              <a:latin typeface="Arial" charset="0"/>
              <a:ea typeface="ＭＳ Ｐゴシック" pitchFamily="34" charset="-128"/>
            </a:endParaRPr>
          </a:p>
        </p:txBody>
      </p:sp>
      <p:sp>
        <p:nvSpPr>
          <p:cNvPr id="5123" name="Title 2"/>
          <p:cNvSpPr>
            <a:spLocks noGrp="1"/>
          </p:cNvSpPr>
          <p:nvPr>
            <p:ph type="title"/>
          </p:nvPr>
        </p:nvSpPr>
        <p:spPr bwMode="auto">
          <a:xfrm>
            <a:off x="301628" y="248603"/>
            <a:ext cx="8537575" cy="544777"/>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ea typeface="ＭＳ Ｐゴシック" pitchFamily="34" charset="-128"/>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a:t>Reactive Form</a:t>
            </a:r>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1182255"/>
            <a:ext cx="8748583" cy="1099128"/>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Building a form using the reactive approach means more component code and less HTML. </a:t>
            </a:r>
            <a:endParaRPr lang="en-IN" sz="2200" dirty="0">
              <a:solidFill>
                <a:schemeClr val="bg1"/>
              </a:solidFill>
            </a:endParaRPr>
          </a:p>
        </p:txBody>
      </p:sp>
      <p:sp>
        <p:nvSpPr>
          <p:cNvPr id="8" name="Rectangle: Rounded Corners 7">
            <a:extLst>
              <a:ext uri="{FF2B5EF4-FFF2-40B4-BE49-F238E27FC236}">
                <a16:creationId xmlns:a16="http://schemas.microsoft.com/office/drawing/2014/main" id="{F5B1310F-B2CE-4C41-AFC8-2CAFA1B50F87}"/>
              </a:ext>
            </a:extLst>
          </p:cNvPr>
          <p:cNvSpPr/>
          <p:nvPr/>
        </p:nvSpPr>
        <p:spPr>
          <a:xfrm>
            <a:off x="222425" y="2539999"/>
            <a:ext cx="8748583" cy="1808019"/>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b="0" i="0" dirty="0">
                <a:solidFill>
                  <a:schemeClr val="bg1"/>
                </a:solidFill>
                <a:effectLst/>
                <a:latin typeface="arial" panose="020B0604020202020204" pitchFamily="34" charset="0"/>
              </a:rPr>
              <a:t>A template driven </a:t>
            </a:r>
            <a:r>
              <a:rPr lang="en-US" sz="2200" dirty="0">
                <a:solidFill>
                  <a:schemeClr val="bg1"/>
                </a:solidFill>
                <a:latin typeface="arial" panose="020B0604020202020204" pitchFamily="34" charset="0"/>
              </a:rPr>
              <a:t>forms is used when we have </a:t>
            </a:r>
            <a:r>
              <a:rPr lang="en-US" sz="2200" b="0" i="0" dirty="0">
                <a:solidFill>
                  <a:schemeClr val="bg1"/>
                </a:solidFill>
                <a:effectLst/>
                <a:latin typeface="arial" panose="020B0604020202020204" pitchFamily="34" charset="0"/>
              </a:rPr>
              <a:t>a simple form like user </a:t>
            </a:r>
            <a:r>
              <a:rPr lang="en-US" sz="2200" b="0" i="0" dirty="0" err="1">
                <a:solidFill>
                  <a:schemeClr val="bg1"/>
                </a:solidFill>
                <a:effectLst/>
                <a:latin typeface="arial" panose="020B0604020202020204" pitchFamily="34" charset="0"/>
              </a:rPr>
              <a:t>registeration</a:t>
            </a:r>
            <a:r>
              <a:rPr lang="en-US" sz="2200" b="0" i="0" dirty="0">
                <a:solidFill>
                  <a:schemeClr val="bg1"/>
                </a:solidFill>
                <a:effectLst/>
                <a:latin typeface="arial" panose="020B0604020202020204" pitchFamily="34" charset="0"/>
              </a:rPr>
              <a:t> form or master data entry form. It's quick and easy and gives you a lot of functionality with very little code. </a:t>
            </a:r>
            <a:endParaRPr lang="en-IN" sz="2200" dirty="0">
              <a:solidFill>
                <a:schemeClr val="bg1"/>
              </a:solidFill>
              <a:latin typeface="arial" panose="020B0604020202020204" pitchFamily="34" charset="0"/>
            </a:endParaRPr>
          </a:p>
        </p:txBody>
      </p:sp>
      <p:sp>
        <p:nvSpPr>
          <p:cNvPr id="10" name="Rectangle: Rounded Corners 9">
            <a:extLst>
              <a:ext uri="{FF2B5EF4-FFF2-40B4-BE49-F238E27FC236}">
                <a16:creationId xmlns:a16="http://schemas.microsoft.com/office/drawing/2014/main" id="{01D8D8E2-D5A3-4DB3-A228-7327BCE335C8}"/>
              </a:ext>
            </a:extLst>
          </p:cNvPr>
          <p:cNvSpPr/>
          <p:nvPr/>
        </p:nvSpPr>
        <p:spPr>
          <a:xfrm>
            <a:off x="222425" y="4453289"/>
            <a:ext cx="8748583" cy="1808018"/>
          </a:xfrm>
          <a:prstGeom prst="roundRect">
            <a:avLst/>
          </a:prstGeom>
          <a:solidFill>
            <a:srgbClr val="E909CE"/>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b="0" i="0" dirty="0">
                <a:solidFill>
                  <a:schemeClr val="bg1"/>
                </a:solidFill>
                <a:effectLst/>
                <a:latin typeface="arial" panose="020B0604020202020204" pitchFamily="34" charset="0"/>
              </a:rPr>
              <a:t>If you need more functionality, more flexibility, or more control of your forms and their associated data, selecting the reactive forms approach may be the better choice. In this module, we build a reactive form.</a:t>
            </a:r>
            <a:endParaRPr lang="en-IN" sz="2200" dirty="0">
              <a:solidFill>
                <a:schemeClr val="bg1"/>
              </a:solidFill>
              <a:latin typeface="arial" panose="020B0604020202020204" pitchFamily="34" charset="0"/>
            </a:endParaRPr>
          </a:p>
        </p:txBody>
      </p:sp>
    </p:spTree>
    <p:extLst>
      <p:ext uri="{BB962C8B-B14F-4D97-AF65-F5344CB8AC3E}">
        <p14:creationId xmlns:p14="http://schemas.microsoft.com/office/powerpoint/2010/main" val="349785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BE70D7-758C-412A-9D10-12621BD7DA14}"/>
              </a:ext>
            </a:extLst>
          </p:cNvPr>
          <p:cNvSpPr>
            <a:spLocks noGrp="1"/>
          </p:cNvSpPr>
          <p:nvPr>
            <p:ph idx="1"/>
          </p:nvPr>
        </p:nvSpPr>
        <p:spPr/>
        <p:txBody>
          <a:bodyPr/>
          <a:lstStyle/>
          <a:p>
            <a:r>
              <a:rPr lang="en-US" dirty="0"/>
              <a:t>In template driven, angular automatically generates Form Model by generating Form group and form controls for us</a:t>
            </a:r>
          </a:p>
          <a:p>
            <a:endParaRPr lang="en-US" dirty="0"/>
          </a:p>
          <a:p>
            <a:endParaRPr lang="en-US" dirty="0"/>
          </a:p>
          <a:p>
            <a:r>
              <a:rPr lang="en-US" dirty="0"/>
              <a:t>In reactive application, we create Form Model Group by creating Form group and form controls for us</a:t>
            </a:r>
            <a:endParaRPr lang="en-IN" dirty="0"/>
          </a:p>
        </p:txBody>
      </p:sp>
      <p:sp>
        <p:nvSpPr>
          <p:cNvPr id="3" name="Title 2">
            <a:extLst>
              <a:ext uri="{FF2B5EF4-FFF2-40B4-BE49-F238E27FC236}">
                <a16:creationId xmlns:a16="http://schemas.microsoft.com/office/drawing/2014/main" id="{5D56C56D-A49C-499F-88E9-AF20F5F30D2F}"/>
              </a:ext>
            </a:extLst>
          </p:cNvPr>
          <p:cNvSpPr>
            <a:spLocks noGrp="1"/>
          </p:cNvSpPr>
          <p:nvPr>
            <p:ph type="title"/>
          </p:nvPr>
        </p:nvSpPr>
        <p:spPr/>
        <p:txBody>
          <a:bodyPr/>
          <a:lstStyle/>
          <a:p>
            <a:r>
              <a:rPr lang="en-US" dirty="0"/>
              <a:t>Template-driven vs Reactive Forms</a:t>
            </a:r>
            <a:endParaRPr lang="en-IN" dirty="0"/>
          </a:p>
        </p:txBody>
      </p:sp>
    </p:spTree>
    <p:extLst>
      <p:ext uri="{BB962C8B-B14F-4D97-AF65-F5344CB8AC3E}">
        <p14:creationId xmlns:p14="http://schemas.microsoft.com/office/powerpoint/2010/main" val="321158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err="1"/>
              <a:t>FormBuilder</a:t>
            </a:r>
            <a:endParaRPr lang="en-IN" dirty="0"/>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1182255"/>
            <a:ext cx="8748583" cy="1524292"/>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err="1">
                <a:solidFill>
                  <a:schemeClr val="bg1"/>
                </a:solidFill>
                <a:effectLst/>
                <a:latin typeface="arial" panose="020B0604020202020204" pitchFamily="34" charset="0"/>
              </a:rPr>
              <a:t>FormBuilder</a:t>
            </a:r>
            <a:r>
              <a:rPr lang="en-US" sz="2200" i="0" dirty="0">
                <a:solidFill>
                  <a:schemeClr val="bg1"/>
                </a:solidFill>
                <a:effectLst/>
                <a:latin typeface="arial" panose="020B0604020202020204" pitchFamily="34" charset="0"/>
              </a:rPr>
              <a:t> is a class we can use when building reactive forms to create the form model from a configuration. We can think of it as a factory that creates </a:t>
            </a:r>
            <a:r>
              <a:rPr lang="en-US" sz="2200" i="0" dirty="0" err="1">
                <a:solidFill>
                  <a:schemeClr val="bg1"/>
                </a:solidFill>
                <a:effectLst/>
                <a:latin typeface="arial" panose="020B0604020202020204" pitchFamily="34" charset="0"/>
              </a:rPr>
              <a:t>FormGroups</a:t>
            </a:r>
            <a:r>
              <a:rPr lang="en-US" sz="2200" i="0" dirty="0">
                <a:solidFill>
                  <a:schemeClr val="bg1"/>
                </a:solidFill>
                <a:effectLst/>
                <a:latin typeface="arial" panose="020B0604020202020204" pitchFamily="34" charset="0"/>
              </a:rPr>
              <a:t> and </a:t>
            </a:r>
            <a:r>
              <a:rPr lang="en-US" sz="2200" i="0" dirty="0" err="1">
                <a:solidFill>
                  <a:schemeClr val="bg1"/>
                </a:solidFill>
                <a:effectLst/>
                <a:latin typeface="arial" panose="020B0604020202020204" pitchFamily="34" charset="0"/>
              </a:rPr>
              <a:t>FormControls</a:t>
            </a:r>
            <a:r>
              <a:rPr lang="en-US" sz="2200" i="0" dirty="0">
                <a:solidFill>
                  <a:schemeClr val="bg1"/>
                </a:solidFill>
                <a:effectLst/>
                <a:latin typeface="arial" panose="020B0604020202020204" pitchFamily="34" charset="0"/>
              </a:rPr>
              <a:t> for us. </a:t>
            </a:r>
            <a:endParaRPr lang="en-IN" sz="2200" dirty="0">
              <a:solidFill>
                <a:schemeClr val="bg1"/>
              </a:solidFill>
            </a:endParaRPr>
          </a:p>
        </p:txBody>
      </p:sp>
      <p:sp>
        <p:nvSpPr>
          <p:cNvPr id="10" name="Rectangle: Rounded Corners 9">
            <a:extLst>
              <a:ext uri="{FF2B5EF4-FFF2-40B4-BE49-F238E27FC236}">
                <a16:creationId xmlns:a16="http://schemas.microsoft.com/office/drawing/2014/main" id="{01D8D8E2-D5A3-4DB3-A228-7327BCE335C8}"/>
              </a:ext>
            </a:extLst>
          </p:cNvPr>
          <p:cNvSpPr/>
          <p:nvPr/>
        </p:nvSpPr>
        <p:spPr>
          <a:xfrm>
            <a:off x="222425" y="2835564"/>
            <a:ext cx="8748583" cy="1579418"/>
          </a:xfrm>
          <a:prstGeom prst="roundRect">
            <a:avLst/>
          </a:prstGeom>
          <a:solidFill>
            <a:srgbClr val="E909CE"/>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The </a:t>
            </a:r>
            <a:r>
              <a:rPr lang="en-US" sz="2200" i="0" dirty="0" err="1">
                <a:solidFill>
                  <a:schemeClr val="bg1"/>
                </a:solidFill>
                <a:effectLst/>
                <a:latin typeface="arial" panose="020B0604020202020204" pitchFamily="34" charset="0"/>
              </a:rPr>
              <a:t>FormBuilder</a:t>
            </a:r>
            <a:r>
              <a:rPr lang="en-US" sz="2200" i="0" dirty="0">
                <a:solidFill>
                  <a:schemeClr val="bg1"/>
                </a:solidFill>
                <a:effectLst/>
                <a:latin typeface="arial" panose="020B0604020202020204" pitchFamily="34" charset="0"/>
              </a:rPr>
              <a:t> shortens the boilerplate code required to create an instance of the root </a:t>
            </a:r>
            <a:r>
              <a:rPr lang="en-US" sz="2200" i="0" dirty="0" err="1">
                <a:solidFill>
                  <a:schemeClr val="bg1"/>
                </a:solidFill>
                <a:effectLst/>
                <a:latin typeface="arial" panose="020B0604020202020204" pitchFamily="34" charset="0"/>
              </a:rPr>
              <a:t>FormGroup</a:t>
            </a:r>
            <a:r>
              <a:rPr lang="en-US" sz="2200" i="0" dirty="0">
                <a:solidFill>
                  <a:schemeClr val="bg1"/>
                </a:solidFill>
                <a:effectLst/>
                <a:latin typeface="arial" panose="020B0604020202020204" pitchFamily="34" charset="0"/>
              </a:rPr>
              <a:t> and its associated </a:t>
            </a:r>
            <a:r>
              <a:rPr lang="en-US" sz="2200" i="0" dirty="0" err="1">
                <a:solidFill>
                  <a:schemeClr val="bg1"/>
                </a:solidFill>
                <a:effectLst/>
                <a:latin typeface="arial" panose="020B0604020202020204" pitchFamily="34" charset="0"/>
              </a:rPr>
              <a:t>FormControls</a:t>
            </a:r>
            <a:r>
              <a:rPr lang="en-US" sz="2200" i="0" dirty="0">
                <a:solidFill>
                  <a:schemeClr val="bg1"/>
                </a:solidFill>
                <a:effectLst/>
                <a:latin typeface="arial" panose="020B0604020202020204" pitchFamily="34" charset="0"/>
              </a:rPr>
              <a:t> and nested </a:t>
            </a:r>
            <a:r>
              <a:rPr lang="en-US" sz="2200" i="0" dirty="0" err="1">
                <a:solidFill>
                  <a:schemeClr val="bg1"/>
                </a:solidFill>
                <a:effectLst/>
                <a:latin typeface="arial" panose="020B0604020202020204" pitchFamily="34" charset="0"/>
              </a:rPr>
              <a:t>FormGroups</a:t>
            </a:r>
            <a:r>
              <a:rPr lang="en-US" sz="2200" i="0" dirty="0">
                <a:solidFill>
                  <a:schemeClr val="bg1"/>
                </a:solidFill>
                <a:effectLst/>
                <a:latin typeface="arial" panose="020B0604020202020204" pitchFamily="34" charset="0"/>
              </a:rPr>
              <a:t>. This can make the code that creates the form model easier to read and maintain</a:t>
            </a:r>
          </a:p>
        </p:txBody>
      </p:sp>
      <p:sp>
        <p:nvSpPr>
          <p:cNvPr id="9" name="Rectangle: Rounded Corners 8">
            <a:extLst>
              <a:ext uri="{FF2B5EF4-FFF2-40B4-BE49-F238E27FC236}">
                <a16:creationId xmlns:a16="http://schemas.microsoft.com/office/drawing/2014/main" id="{C85D0D07-12BC-406E-9195-CC8FFC8B8C3D}"/>
              </a:ext>
            </a:extLst>
          </p:cNvPr>
          <p:cNvSpPr/>
          <p:nvPr/>
        </p:nvSpPr>
        <p:spPr>
          <a:xfrm>
            <a:off x="222425" y="4568560"/>
            <a:ext cx="8748583" cy="122264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The </a:t>
            </a:r>
            <a:r>
              <a:rPr lang="en-US" sz="2200" i="0" dirty="0" err="1">
                <a:solidFill>
                  <a:schemeClr val="bg1"/>
                </a:solidFill>
                <a:effectLst/>
                <a:latin typeface="arial" panose="020B0604020202020204" pitchFamily="34" charset="0"/>
              </a:rPr>
              <a:t>FormBuilder</a:t>
            </a:r>
            <a:r>
              <a:rPr lang="en-US" sz="2200" i="0" dirty="0">
                <a:solidFill>
                  <a:schemeClr val="bg1"/>
                </a:solidFill>
                <a:effectLst/>
                <a:latin typeface="arial" panose="020B0604020202020204" pitchFamily="34" charset="0"/>
              </a:rPr>
              <a:t> is provided as a service, so we access the </a:t>
            </a:r>
            <a:r>
              <a:rPr lang="en-US" sz="2200" i="0" dirty="0" err="1">
                <a:solidFill>
                  <a:schemeClr val="bg1"/>
                </a:solidFill>
                <a:effectLst/>
                <a:latin typeface="arial" panose="020B0604020202020204" pitchFamily="34" charset="0"/>
              </a:rPr>
              <a:t>FormBuilder</a:t>
            </a:r>
            <a:r>
              <a:rPr lang="en-US" sz="2200" i="0" dirty="0">
                <a:solidFill>
                  <a:schemeClr val="bg1"/>
                </a:solidFill>
                <a:effectLst/>
                <a:latin typeface="arial" panose="020B0604020202020204" pitchFamily="34" charset="0"/>
              </a:rPr>
              <a:t> instance using dependency injection. </a:t>
            </a:r>
          </a:p>
        </p:txBody>
      </p:sp>
    </p:spTree>
    <p:extLst>
      <p:ext uri="{BB962C8B-B14F-4D97-AF65-F5344CB8AC3E}">
        <p14:creationId xmlns:p14="http://schemas.microsoft.com/office/powerpoint/2010/main" val="265898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err="1"/>
              <a:t>FormBuilder</a:t>
            </a:r>
            <a:r>
              <a:rPr lang="en-IN" dirty="0"/>
              <a:t>: Steps</a:t>
            </a:r>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2282454"/>
            <a:ext cx="8748583" cy="503553"/>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Create an instance of </a:t>
            </a:r>
            <a:r>
              <a:rPr lang="en-US" sz="2200" i="0" dirty="0" err="1">
                <a:solidFill>
                  <a:schemeClr val="bg1"/>
                </a:solidFill>
                <a:effectLst/>
                <a:latin typeface="arial" panose="020B0604020202020204" pitchFamily="34" charset="0"/>
              </a:rPr>
              <a:t>formBuilder</a:t>
            </a:r>
            <a:endParaRPr lang="en-IN" sz="2200" dirty="0">
              <a:solidFill>
                <a:schemeClr val="bg1"/>
              </a:solidFill>
            </a:endParaRPr>
          </a:p>
        </p:txBody>
      </p:sp>
      <p:sp>
        <p:nvSpPr>
          <p:cNvPr id="8" name="Rectangle: Rounded Corners 7">
            <a:extLst>
              <a:ext uri="{FF2B5EF4-FFF2-40B4-BE49-F238E27FC236}">
                <a16:creationId xmlns:a16="http://schemas.microsoft.com/office/drawing/2014/main" id="{F5B1310F-B2CE-4C41-AFC8-2CAFA1B50F87}"/>
              </a:ext>
            </a:extLst>
          </p:cNvPr>
          <p:cNvSpPr/>
          <p:nvPr/>
        </p:nvSpPr>
        <p:spPr>
          <a:xfrm>
            <a:off x="222425" y="3680524"/>
            <a:ext cx="8748583" cy="503552"/>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b="0" dirty="0">
                <a:solidFill>
                  <a:schemeClr val="bg1"/>
                </a:solidFill>
                <a:latin typeface="arial" panose="020B0604020202020204" pitchFamily="34" charset="0"/>
              </a:rPr>
              <a:t>Use </a:t>
            </a:r>
            <a:r>
              <a:rPr lang="en-US" sz="2200" b="0" dirty="0" err="1">
                <a:solidFill>
                  <a:schemeClr val="bg1"/>
                </a:solidFill>
                <a:latin typeface="arial" panose="020B0604020202020204" pitchFamily="34" charset="0"/>
              </a:rPr>
              <a:t>formBuilder</a:t>
            </a:r>
            <a:r>
              <a:rPr lang="en-US" sz="2200" b="0" dirty="0">
                <a:solidFill>
                  <a:schemeClr val="bg1"/>
                </a:solidFill>
                <a:latin typeface="arial" panose="020B0604020202020204" pitchFamily="34" charset="0"/>
              </a:rPr>
              <a:t> in </a:t>
            </a:r>
            <a:r>
              <a:rPr lang="en-US" sz="2200" b="0" dirty="0" err="1">
                <a:solidFill>
                  <a:schemeClr val="bg1"/>
                </a:solidFill>
                <a:latin typeface="arial" panose="020B0604020202020204" pitchFamily="34" charset="0"/>
              </a:rPr>
              <a:t>onInit</a:t>
            </a:r>
            <a:r>
              <a:rPr lang="en-US" sz="2200" b="0" dirty="0">
                <a:solidFill>
                  <a:schemeClr val="bg1"/>
                </a:solidFill>
                <a:latin typeface="arial" panose="020B0604020202020204" pitchFamily="34" charset="0"/>
              </a:rPr>
              <a:t>()</a:t>
            </a:r>
            <a:endParaRPr lang="en-US" sz="2200" b="0" i="0" dirty="0">
              <a:solidFill>
                <a:schemeClr val="bg1"/>
              </a:solidFill>
              <a:effectLst/>
              <a:latin typeface="arial" panose="020B0604020202020204" pitchFamily="34" charset="0"/>
            </a:endParaRPr>
          </a:p>
        </p:txBody>
      </p:sp>
      <p:sp>
        <p:nvSpPr>
          <p:cNvPr id="2" name="Rectangle: Rounded Corners 1">
            <a:extLst>
              <a:ext uri="{FF2B5EF4-FFF2-40B4-BE49-F238E27FC236}">
                <a16:creationId xmlns:a16="http://schemas.microsoft.com/office/drawing/2014/main" id="{5B6203A3-3439-4F41-81D3-115ABC4D05AB}"/>
              </a:ext>
            </a:extLst>
          </p:cNvPr>
          <p:cNvSpPr/>
          <p:nvPr/>
        </p:nvSpPr>
        <p:spPr>
          <a:xfrm>
            <a:off x="222425" y="1013693"/>
            <a:ext cx="8748583" cy="544776"/>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Import </a:t>
            </a:r>
            <a:r>
              <a:rPr lang="en-US" sz="2200" i="0" dirty="0" err="1">
                <a:solidFill>
                  <a:schemeClr val="bg1"/>
                </a:solidFill>
                <a:effectLst/>
                <a:latin typeface="arial" panose="020B0604020202020204" pitchFamily="34" charset="0"/>
              </a:rPr>
              <a:t>FormBuilder</a:t>
            </a:r>
            <a:endParaRPr lang="en-IN" sz="2200" dirty="0">
              <a:solidFill>
                <a:schemeClr val="bg1"/>
              </a:solidFill>
            </a:endParaRPr>
          </a:p>
        </p:txBody>
      </p:sp>
      <p:sp>
        <p:nvSpPr>
          <p:cNvPr id="9" name="TextBox 8">
            <a:extLst>
              <a:ext uri="{FF2B5EF4-FFF2-40B4-BE49-F238E27FC236}">
                <a16:creationId xmlns:a16="http://schemas.microsoft.com/office/drawing/2014/main" id="{947858DA-6104-43F7-B620-B562C7708E4F}"/>
              </a:ext>
            </a:extLst>
          </p:cNvPr>
          <p:cNvSpPr txBox="1"/>
          <p:nvPr/>
        </p:nvSpPr>
        <p:spPr>
          <a:xfrm>
            <a:off x="660400" y="1681230"/>
            <a:ext cx="7569200" cy="369332"/>
          </a:xfrm>
          <a:prstGeom prst="rect">
            <a:avLst/>
          </a:prstGeom>
          <a:solidFill>
            <a:schemeClr val="tx1">
              <a:lumMod val="85000"/>
            </a:schemeClr>
          </a:solidFill>
        </p:spPr>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FormGroup</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FormBuilder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'@angular/forms'</a:t>
            </a:r>
            <a:r>
              <a:rPr lang="en-US" b="0" dirty="0">
                <a:solidFill>
                  <a:srgbClr val="000000"/>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A4F39ADF-D391-4856-8E7A-BF02DF78B87D}"/>
              </a:ext>
            </a:extLst>
          </p:cNvPr>
          <p:cNvSpPr txBox="1"/>
          <p:nvPr/>
        </p:nvSpPr>
        <p:spPr>
          <a:xfrm>
            <a:off x="660400" y="3092189"/>
            <a:ext cx="7569200" cy="369332"/>
          </a:xfrm>
          <a:prstGeom prst="rect">
            <a:avLst/>
          </a:prstGeom>
          <a:solidFill>
            <a:schemeClr val="tx1">
              <a:lumMod val="85000"/>
            </a:schemeClr>
          </a:solid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fb</a:t>
            </a:r>
            <a:r>
              <a:rPr lang="en-IN" b="0" dirty="0">
                <a:solidFill>
                  <a:srgbClr val="000000"/>
                </a:solidFill>
                <a:effectLst/>
                <a:latin typeface="Consolas" panose="020B0609020204030204" pitchFamily="49" charset="0"/>
              </a:rPr>
              <a:t>: </a:t>
            </a:r>
            <a:r>
              <a:rPr lang="en-IN" b="0" dirty="0" err="1">
                <a:solidFill>
                  <a:srgbClr val="267F99"/>
                </a:solidFill>
                <a:effectLst/>
                <a:latin typeface="Consolas" panose="020B0609020204030204" pitchFamily="49" charset="0"/>
              </a:rPr>
              <a:t>FormBuilder</a:t>
            </a:r>
            <a:r>
              <a:rPr lang="en-IN" b="0" dirty="0">
                <a:solidFill>
                  <a:srgbClr val="00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306F37EE-FA7B-4A93-9EC3-B31826392AE7}"/>
              </a:ext>
            </a:extLst>
          </p:cNvPr>
          <p:cNvSpPr txBox="1"/>
          <p:nvPr/>
        </p:nvSpPr>
        <p:spPr>
          <a:xfrm>
            <a:off x="660400" y="4229210"/>
            <a:ext cx="7569200" cy="2308324"/>
          </a:xfrm>
          <a:prstGeom prst="rect">
            <a:avLst/>
          </a:prstGeom>
          <a:solidFill>
            <a:schemeClr val="tx1">
              <a:lumMod val="85000"/>
            </a:schemeClr>
          </a:solidFill>
        </p:spPr>
        <p:txBody>
          <a:bodyPr wrap="square">
            <a:spAutoFit/>
          </a:bodyPr>
          <a:lstStyle/>
          <a:p>
            <a:r>
              <a:rPr lang="en-IN" b="0" dirty="0" err="1">
                <a:solidFill>
                  <a:srgbClr val="795E26"/>
                </a:solidFill>
                <a:effectLst/>
                <a:latin typeface="Consolas" panose="020B0609020204030204" pitchFamily="49" charset="0"/>
              </a:rPr>
              <a:t>ngOnInit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customerForm</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fb</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group</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firstName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lastName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email:</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sendCatalog</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2198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1F9C59-AB83-4826-A800-D858AB87FA11}"/>
              </a:ext>
            </a:extLst>
          </p:cNvPr>
          <p:cNvSpPr>
            <a:spLocks noGrp="1"/>
          </p:cNvSpPr>
          <p:nvPr>
            <p:ph type="title"/>
          </p:nvPr>
        </p:nvSpPr>
        <p:spPr/>
        <p:txBody>
          <a:bodyPr/>
          <a:lstStyle/>
          <a:p>
            <a:r>
              <a:rPr lang="en-US" dirty="0"/>
              <a:t>Demo: Reactive Form</a:t>
            </a:r>
          </a:p>
        </p:txBody>
      </p:sp>
      <p:sp>
        <p:nvSpPr>
          <p:cNvPr id="4" name="Rectangle: Rounded Corners 3">
            <a:extLst>
              <a:ext uri="{FF2B5EF4-FFF2-40B4-BE49-F238E27FC236}">
                <a16:creationId xmlns:a16="http://schemas.microsoft.com/office/drawing/2014/main" id="{EDE4E22B-7A8F-496D-8958-EA47035F8DCD}"/>
              </a:ext>
            </a:extLst>
          </p:cNvPr>
          <p:cNvSpPr/>
          <p:nvPr/>
        </p:nvSpPr>
        <p:spPr>
          <a:xfrm>
            <a:off x="222425" y="1104900"/>
            <a:ext cx="8748583" cy="527589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6E8849A-D0EB-4E18-9BFB-71943153B378}"/>
              </a:ext>
            </a:extLst>
          </p:cNvPr>
          <p:cNvSpPr txBox="1"/>
          <p:nvPr/>
        </p:nvSpPr>
        <p:spPr>
          <a:xfrm>
            <a:off x="736600" y="1230576"/>
            <a:ext cx="7708900" cy="2949525"/>
          </a:xfrm>
          <a:prstGeom prst="rect">
            <a:avLst/>
          </a:prstGeom>
          <a:noFill/>
        </p:spPr>
        <p:txBody>
          <a:bodyPr wrap="square" rtlCol="0">
            <a:spAutoFit/>
          </a:bodyPr>
          <a:lstStyle/>
          <a:p>
            <a:pPr>
              <a:lnSpc>
                <a:spcPct val="150000"/>
              </a:lnSpc>
            </a:pPr>
            <a:r>
              <a:rPr lang="en-US" dirty="0">
                <a:solidFill>
                  <a:schemeClr val="bg2">
                    <a:lumMod val="10000"/>
                  </a:schemeClr>
                </a:solidFill>
              </a:rPr>
              <a:t>1	Angular Application</a:t>
            </a:r>
          </a:p>
          <a:p>
            <a:pPr lvl="1">
              <a:lnSpc>
                <a:spcPct val="150000"/>
              </a:lnSpc>
            </a:pPr>
            <a:r>
              <a:rPr lang="en-US" dirty="0">
                <a:solidFill>
                  <a:schemeClr val="bg2">
                    <a:lumMod val="10000"/>
                  </a:schemeClr>
                </a:solidFill>
              </a:rPr>
              <a:t>1.1	Creating Default Application</a:t>
            </a:r>
          </a:p>
          <a:p>
            <a:pPr lvl="1">
              <a:lnSpc>
                <a:spcPct val="150000"/>
              </a:lnSpc>
            </a:pPr>
            <a:r>
              <a:rPr lang="en-US" dirty="0">
                <a:solidFill>
                  <a:schemeClr val="bg2">
                    <a:lumMod val="10000"/>
                  </a:schemeClr>
                </a:solidFill>
              </a:rPr>
              <a:t>1.2	Template Driven Form</a:t>
            </a:r>
          </a:p>
          <a:p>
            <a:pPr>
              <a:lnSpc>
                <a:spcPct val="150000"/>
              </a:lnSpc>
            </a:pPr>
            <a:r>
              <a:rPr lang="en-US" dirty="0">
                <a:solidFill>
                  <a:schemeClr val="bg2">
                    <a:lumMod val="10000"/>
                  </a:schemeClr>
                </a:solidFill>
              </a:rPr>
              <a:t>2	Reactive Form</a:t>
            </a:r>
          </a:p>
          <a:p>
            <a:pPr lvl="1">
              <a:lnSpc>
                <a:spcPct val="150000"/>
              </a:lnSpc>
            </a:pPr>
            <a:r>
              <a:rPr lang="en-US" dirty="0">
                <a:solidFill>
                  <a:schemeClr val="bg2">
                    <a:lumMod val="10000"/>
                  </a:schemeClr>
                </a:solidFill>
              </a:rPr>
              <a:t>2.1	Convert Existing App To Be A Reactive App</a:t>
            </a:r>
          </a:p>
          <a:p>
            <a:pPr lvl="1">
              <a:lnSpc>
                <a:spcPct val="150000"/>
              </a:lnSpc>
            </a:pPr>
            <a:r>
              <a:rPr lang="en-US" dirty="0">
                <a:solidFill>
                  <a:schemeClr val="bg2">
                    <a:lumMod val="10000"/>
                  </a:schemeClr>
                </a:solidFill>
              </a:rPr>
              <a:t>2.2	Setting The Values</a:t>
            </a:r>
          </a:p>
          <a:p>
            <a:pPr lvl="1">
              <a:lnSpc>
                <a:spcPct val="150000"/>
              </a:lnSpc>
            </a:pPr>
            <a:r>
              <a:rPr lang="en-US" dirty="0">
                <a:solidFill>
                  <a:schemeClr val="bg2">
                    <a:lumMod val="10000"/>
                  </a:schemeClr>
                </a:solidFill>
              </a:rPr>
              <a:t>2.3	Using </a:t>
            </a:r>
            <a:r>
              <a:rPr lang="en-US" dirty="0" err="1">
                <a:solidFill>
                  <a:schemeClr val="bg2">
                    <a:lumMod val="10000"/>
                  </a:schemeClr>
                </a:solidFill>
              </a:rPr>
              <a:t>FormBuilder</a:t>
            </a:r>
            <a:endParaRPr lang="en-US" dirty="0">
              <a:solidFill>
                <a:schemeClr val="bg2">
                  <a:lumMod val="10000"/>
                </a:schemeClr>
              </a:solidFill>
            </a:endParaRPr>
          </a:p>
        </p:txBody>
      </p:sp>
      <p:graphicFrame>
        <p:nvGraphicFramePr>
          <p:cNvPr id="2" name="Object 1">
            <a:extLst>
              <a:ext uri="{FF2B5EF4-FFF2-40B4-BE49-F238E27FC236}">
                <a16:creationId xmlns:a16="http://schemas.microsoft.com/office/drawing/2014/main" id="{A3FE0133-0BDF-4B76-9BD4-E889C6D3618F}"/>
              </a:ext>
            </a:extLst>
          </p:cNvPr>
          <p:cNvGraphicFramePr>
            <a:graphicFrameLocks noChangeAspect="1"/>
          </p:cNvGraphicFramePr>
          <p:nvPr>
            <p:extLst>
              <p:ext uri="{D42A27DB-BD31-4B8C-83A1-F6EECF244321}">
                <p14:modId xmlns:p14="http://schemas.microsoft.com/office/powerpoint/2010/main" val="3601925089"/>
              </p:ext>
            </p:extLst>
          </p:nvPr>
        </p:nvGraphicFramePr>
        <p:xfrm>
          <a:off x="7305964" y="4986868"/>
          <a:ext cx="1066799" cy="940857"/>
        </p:xfrm>
        <a:graphic>
          <a:graphicData uri="http://schemas.openxmlformats.org/presentationml/2006/ole">
            <mc:AlternateContent xmlns:mc="http://schemas.openxmlformats.org/markup-compatibility/2006">
              <mc:Choice xmlns:v="urn:schemas-microsoft-com:vml" Requires="v">
                <p:oleObj spid="_x0000_s2059" name="Document" showAsIcon="1" r:id="rId3" imgW="914597" imgH="806311" progId="Word.Document.12">
                  <p:embed/>
                </p:oleObj>
              </mc:Choice>
              <mc:Fallback>
                <p:oleObj name="Document" showAsIcon="1" r:id="rId3" imgW="914597" imgH="806311" progId="Word.Document.12">
                  <p:embed/>
                  <p:pic>
                    <p:nvPicPr>
                      <p:cNvPr id="0" name=""/>
                      <p:cNvPicPr/>
                      <p:nvPr/>
                    </p:nvPicPr>
                    <p:blipFill>
                      <a:blip r:embed="rId4"/>
                      <a:stretch>
                        <a:fillRect/>
                      </a:stretch>
                    </p:blipFill>
                    <p:spPr>
                      <a:xfrm>
                        <a:off x="7305964" y="4986868"/>
                        <a:ext cx="1066799" cy="940857"/>
                      </a:xfrm>
                      <a:prstGeom prst="rect">
                        <a:avLst/>
                      </a:prstGeom>
                    </p:spPr>
                  </p:pic>
                </p:oleObj>
              </mc:Fallback>
            </mc:AlternateContent>
          </a:graphicData>
        </a:graphic>
      </p:graphicFrame>
    </p:spTree>
    <p:extLst>
      <p:ext uri="{BB962C8B-B14F-4D97-AF65-F5344CB8AC3E}">
        <p14:creationId xmlns:p14="http://schemas.microsoft.com/office/powerpoint/2010/main" val="109039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a:t>Validation Rules</a:t>
            </a:r>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1182255"/>
            <a:ext cx="8748583" cy="544776"/>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We have three choices of syntax when defining a </a:t>
            </a:r>
            <a:r>
              <a:rPr lang="en-US" sz="2200" i="0" dirty="0" err="1">
                <a:solidFill>
                  <a:schemeClr val="bg1"/>
                </a:solidFill>
                <a:effectLst/>
                <a:latin typeface="arial" panose="020B0604020202020204" pitchFamily="34" charset="0"/>
              </a:rPr>
              <a:t>FormControl</a:t>
            </a:r>
            <a:endParaRPr lang="en-IN" sz="2200" dirty="0">
              <a:solidFill>
                <a:schemeClr val="bg1"/>
              </a:solidFill>
            </a:endParaRPr>
          </a:p>
        </p:txBody>
      </p:sp>
      <p:sp>
        <p:nvSpPr>
          <p:cNvPr id="7" name="TextBox 6">
            <a:extLst>
              <a:ext uri="{FF2B5EF4-FFF2-40B4-BE49-F238E27FC236}">
                <a16:creationId xmlns:a16="http://schemas.microsoft.com/office/drawing/2014/main" id="{62C51EA5-EDA2-43C5-93F9-400D6E2E7A2F}"/>
              </a:ext>
            </a:extLst>
          </p:cNvPr>
          <p:cNvSpPr txBox="1"/>
          <p:nvPr/>
        </p:nvSpPr>
        <p:spPr>
          <a:xfrm>
            <a:off x="222424" y="1938881"/>
            <a:ext cx="5702706" cy="1200329"/>
          </a:xfrm>
          <a:prstGeom prst="rect">
            <a:avLst/>
          </a:prstGeom>
          <a:solidFill>
            <a:schemeClr val="tx1">
              <a:lumMod val="85000"/>
            </a:schemeClr>
          </a:solidFill>
        </p:spPr>
        <p:txBody>
          <a:bodyPr wrap="square">
            <a:spAutoFit/>
          </a:bodyPr>
          <a:lstStyle/>
          <a:p>
            <a:pPr algn="just"/>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customerForm</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fb</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group</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firstName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lastName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a:t>
            </a:r>
          </a:p>
        </p:txBody>
      </p:sp>
      <p:sp>
        <p:nvSpPr>
          <p:cNvPr id="5" name="Speech Bubble: Rectangle 4">
            <a:extLst>
              <a:ext uri="{FF2B5EF4-FFF2-40B4-BE49-F238E27FC236}">
                <a16:creationId xmlns:a16="http://schemas.microsoft.com/office/drawing/2014/main" id="{FFAA8645-3D96-46D3-AFBE-05B94C197424}"/>
              </a:ext>
            </a:extLst>
          </p:cNvPr>
          <p:cNvSpPr/>
          <p:nvPr/>
        </p:nvSpPr>
        <p:spPr>
          <a:xfrm>
            <a:off x="6123708" y="1938881"/>
            <a:ext cx="2797867" cy="1302685"/>
          </a:xfrm>
          <a:prstGeom prst="wedgeRectCallout">
            <a:avLst>
              <a:gd name="adj1" fmla="val -71217"/>
              <a:gd name="adj2" fmla="val -21530"/>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600" dirty="0">
                <a:solidFill>
                  <a:schemeClr val="bg2">
                    <a:lumMod val="10000"/>
                  </a:schemeClr>
                </a:solidFill>
              </a:rPr>
              <a:t>We define a key value pair where the key is the </a:t>
            </a:r>
            <a:r>
              <a:rPr lang="en-US" sz="1600" dirty="0" err="1">
                <a:solidFill>
                  <a:schemeClr val="bg2">
                    <a:lumMod val="10000"/>
                  </a:schemeClr>
                </a:solidFill>
              </a:rPr>
              <a:t>formControlName</a:t>
            </a:r>
            <a:r>
              <a:rPr lang="en-US" sz="1600" dirty="0">
                <a:solidFill>
                  <a:schemeClr val="bg2">
                    <a:lumMod val="10000"/>
                  </a:schemeClr>
                </a:solidFill>
              </a:rPr>
              <a:t> and the value is the default input element value</a:t>
            </a:r>
            <a:endParaRPr lang="en-IN" sz="1600" dirty="0">
              <a:solidFill>
                <a:schemeClr val="bg2">
                  <a:lumMod val="10000"/>
                </a:schemeClr>
              </a:solidFill>
            </a:endParaRPr>
          </a:p>
        </p:txBody>
      </p:sp>
      <p:sp>
        <p:nvSpPr>
          <p:cNvPr id="11" name="TextBox 10">
            <a:extLst>
              <a:ext uri="{FF2B5EF4-FFF2-40B4-BE49-F238E27FC236}">
                <a16:creationId xmlns:a16="http://schemas.microsoft.com/office/drawing/2014/main" id="{1B90A203-1C28-4C81-82C9-2F8AA59E4319}"/>
              </a:ext>
            </a:extLst>
          </p:cNvPr>
          <p:cNvSpPr txBox="1"/>
          <p:nvPr/>
        </p:nvSpPr>
        <p:spPr>
          <a:xfrm>
            <a:off x="199330" y="3490191"/>
            <a:ext cx="5725800" cy="1200329"/>
          </a:xfrm>
          <a:prstGeom prst="rect">
            <a:avLst/>
          </a:prstGeom>
          <a:solidFill>
            <a:schemeClr val="tx1">
              <a:lumMod val="85000"/>
            </a:schemeClr>
          </a:solidFill>
        </p:spPr>
        <p:txBody>
          <a:bodyPr wrap="square">
            <a:spAutoFit/>
          </a:bodyPr>
          <a:lstStyle/>
          <a:p>
            <a:pPr algn="just"/>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customerForm</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fb</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group</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firstName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{value:'Peter'</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disabled:true</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lastName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{value:'Dsouza'</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disabled:true</a:t>
            </a:r>
            <a:r>
              <a:rPr lang="en-IN" b="0" dirty="0">
                <a:solidFill>
                  <a:srgbClr val="000000"/>
                </a:solidFill>
                <a:effectLst/>
                <a:latin typeface="Consolas" panose="020B0609020204030204" pitchFamily="49" charset="0"/>
              </a:rPr>
              <a:t>}</a:t>
            </a:r>
            <a:endParaRPr lang="en-IN" b="0" dirty="0">
              <a:solidFill>
                <a:srgbClr val="A31515"/>
              </a:solidFill>
              <a:effectLst/>
              <a:latin typeface="Consolas" panose="020B0609020204030204" pitchFamily="49" charset="0"/>
            </a:endParaRPr>
          </a:p>
          <a:p>
            <a:pPr algn="just"/>
            <a:r>
              <a:rPr lang="en-IN" b="0" dirty="0">
                <a:solidFill>
                  <a:srgbClr val="000000"/>
                </a:solidFill>
                <a:effectLst/>
                <a:latin typeface="Consolas" panose="020B0609020204030204" pitchFamily="49" charset="0"/>
              </a:rPr>
              <a:t>});</a:t>
            </a:r>
          </a:p>
        </p:txBody>
      </p:sp>
      <p:sp>
        <p:nvSpPr>
          <p:cNvPr id="12" name="Speech Bubble: Rectangle 11">
            <a:extLst>
              <a:ext uri="{FF2B5EF4-FFF2-40B4-BE49-F238E27FC236}">
                <a16:creationId xmlns:a16="http://schemas.microsoft.com/office/drawing/2014/main" id="{7E19A622-63C3-4634-AC66-18845FD3CC98}"/>
              </a:ext>
            </a:extLst>
          </p:cNvPr>
          <p:cNvSpPr/>
          <p:nvPr/>
        </p:nvSpPr>
        <p:spPr>
          <a:xfrm>
            <a:off x="6167578" y="3490190"/>
            <a:ext cx="2710125" cy="1200330"/>
          </a:xfrm>
          <a:prstGeom prst="wedgeRectCallout">
            <a:avLst>
              <a:gd name="adj1" fmla="val -71217"/>
              <a:gd name="adj2" fmla="val -21530"/>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600" dirty="0">
                <a:solidFill>
                  <a:schemeClr val="bg2">
                    <a:lumMod val="10000"/>
                  </a:schemeClr>
                </a:solidFill>
              </a:rPr>
              <a:t>we can provide a key value pair where the value is an object with a value in disabled state</a:t>
            </a:r>
            <a:endParaRPr lang="en-IN" sz="1600" dirty="0">
              <a:solidFill>
                <a:schemeClr val="bg2">
                  <a:lumMod val="10000"/>
                </a:schemeClr>
              </a:solidFill>
            </a:endParaRPr>
          </a:p>
        </p:txBody>
      </p:sp>
      <p:sp>
        <p:nvSpPr>
          <p:cNvPr id="13" name="TextBox 12">
            <a:extLst>
              <a:ext uri="{FF2B5EF4-FFF2-40B4-BE49-F238E27FC236}">
                <a16:creationId xmlns:a16="http://schemas.microsoft.com/office/drawing/2014/main" id="{7BC09F42-3835-4482-8B10-1D6CB7832225}"/>
              </a:ext>
            </a:extLst>
          </p:cNvPr>
          <p:cNvSpPr txBox="1"/>
          <p:nvPr/>
        </p:nvSpPr>
        <p:spPr>
          <a:xfrm>
            <a:off x="231658" y="4991098"/>
            <a:ext cx="5725800" cy="1200329"/>
          </a:xfrm>
          <a:prstGeom prst="rect">
            <a:avLst/>
          </a:prstGeom>
          <a:solidFill>
            <a:schemeClr val="tx1">
              <a:lumMod val="85000"/>
            </a:schemeClr>
          </a:solidFill>
        </p:spPr>
        <p:txBody>
          <a:bodyPr wrap="square">
            <a:spAutoFit/>
          </a:bodyPr>
          <a:lstStyle/>
          <a:p>
            <a:pPr algn="just"/>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customerForm</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fb</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group</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firstName</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Validators.Required</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algn="just"/>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setCatalog</a:t>
            </a:r>
            <a:r>
              <a:rPr lang="en-IN" b="0" dirty="0">
                <a:solidFill>
                  <a:srgbClr val="001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true</a:t>
            </a:r>
          </a:p>
          <a:p>
            <a:pPr algn="just"/>
            <a:r>
              <a:rPr lang="en-IN" b="0" dirty="0">
                <a:solidFill>
                  <a:srgbClr val="000000"/>
                </a:solidFill>
                <a:effectLst/>
                <a:latin typeface="Consolas" panose="020B0609020204030204" pitchFamily="49" charset="0"/>
              </a:rPr>
              <a:t>});</a:t>
            </a:r>
          </a:p>
        </p:txBody>
      </p:sp>
      <p:sp>
        <p:nvSpPr>
          <p:cNvPr id="14" name="Speech Bubble: Rectangle 13">
            <a:extLst>
              <a:ext uri="{FF2B5EF4-FFF2-40B4-BE49-F238E27FC236}">
                <a16:creationId xmlns:a16="http://schemas.microsoft.com/office/drawing/2014/main" id="{0572CCC4-18C9-4893-9D4C-CA6B05F2ABA7}"/>
              </a:ext>
            </a:extLst>
          </p:cNvPr>
          <p:cNvSpPr/>
          <p:nvPr/>
        </p:nvSpPr>
        <p:spPr>
          <a:xfrm>
            <a:off x="6199906" y="4991097"/>
            <a:ext cx="2710125" cy="1200330"/>
          </a:xfrm>
          <a:prstGeom prst="wedgeRectCallout">
            <a:avLst>
              <a:gd name="adj1" fmla="val -71217"/>
              <a:gd name="adj2" fmla="val -21530"/>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600" dirty="0">
                <a:solidFill>
                  <a:schemeClr val="bg2">
                    <a:lumMod val="10000"/>
                  </a:schemeClr>
                </a:solidFill>
              </a:rPr>
              <a:t>We define the </a:t>
            </a:r>
            <a:r>
              <a:rPr lang="en-US" sz="1600" dirty="0" err="1">
                <a:solidFill>
                  <a:schemeClr val="bg2">
                    <a:lumMod val="10000"/>
                  </a:schemeClr>
                </a:solidFill>
              </a:rPr>
              <a:t>FormControl's</a:t>
            </a:r>
            <a:r>
              <a:rPr lang="en-US" sz="1600" dirty="0">
                <a:solidFill>
                  <a:schemeClr val="bg2">
                    <a:lumMod val="10000"/>
                  </a:schemeClr>
                </a:solidFill>
              </a:rPr>
              <a:t> key value pair where the value is an array. The array syntax is used to set validation rules for the </a:t>
            </a:r>
            <a:r>
              <a:rPr lang="en-US" sz="1600" dirty="0" err="1">
                <a:solidFill>
                  <a:schemeClr val="bg2">
                    <a:lumMod val="10000"/>
                  </a:schemeClr>
                </a:solidFill>
              </a:rPr>
              <a:t>FormControl</a:t>
            </a:r>
            <a:endParaRPr lang="en-IN" sz="1600" dirty="0">
              <a:solidFill>
                <a:schemeClr val="bg2">
                  <a:lumMod val="10000"/>
                </a:schemeClr>
              </a:solidFill>
            </a:endParaRPr>
          </a:p>
        </p:txBody>
      </p:sp>
    </p:spTree>
    <p:extLst>
      <p:ext uri="{BB962C8B-B14F-4D97-AF65-F5344CB8AC3E}">
        <p14:creationId xmlns:p14="http://schemas.microsoft.com/office/powerpoint/2010/main" val="192779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9186E-A5BB-4731-BB3F-3E992AB08845}"/>
              </a:ext>
            </a:extLst>
          </p:cNvPr>
          <p:cNvSpPr>
            <a:spLocks noGrp="1"/>
          </p:cNvSpPr>
          <p:nvPr>
            <p:ph type="title"/>
          </p:nvPr>
        </p:nvSpPr>
        <p:spPr/>
        <p:txBody>
          <a:bodyPr/>
          <a:lstStyle/>
          <a:p>
            <a:r>
              <a:rPr lang="en-IN" dirty="0"/>
              <a:t>Validation Rules</a:t>
            </a:r>
          </a:p>
        </p:txBody>
      </p:sp>
      <p:sp>
        <p:nvSpPr>
          <p:cNvPr id="4" name="Rectangle: Rounded Corners 3">
            <a:extLst>
              <a:ext uri="{FF2B5EF4-FFF2-40B4-BE49-F238E27FC236}">
                <a16:creationId xmlns:a16="http://schemas.microsoft.com/office/drawing/2014/main" id="{7CCE1929-118E-4C08-8C59-E6D94693FA7C}"/>
              </a:ext>
            </a:extLst>
          </p:cNvPr>
          <p:cNvSpPr/>
          <p:nvPr/>
        </p:nvSpPr>
        <p:spPr>
          <a:xfrm>
            <a:off x="222425" y="1182255"/>
            <a:ext cx="8748583" cy="544776"/>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200" i="0" dirty="0">
                <a:solidFill>
                  <a:schemeClr val="bg1"/>
                </a:solidFill>
                <a:effectLst/>
                <a:latin typeface="arial" panose="020B0604020202020204" pitchFamily="34" charset="0"/>
              </a:rPr>
              <a:t>We can specify multiple validation rules as well</a:t>
            </a:r>
            <a:endParaRPr lang="en-IN" sz="2200" dirty="0">
              <a:solidFill>
                <a:schemeClr val="bg1"/>
              </a:solidFill>
            </a:endParaRPr>
          </a:p>
        </p:txBody>
      </p:sp>
      <p:sp>
        <p:nvSpPr>
          <p:cNvPr id="7" name="TextBox 6">
            <a:extLst>
              <a:ext uri="{FF2B5EF4-FFF2-40B4-BE49-F238E27FC236}">
                <a16:creationId xmlns:a16="http://schemas.microsoft.com/office/drawing/2014/main" id="{62C51EA5-EDA2-43C5-93F9-400D6E2E7A2F}"/>
              </a:ext>
            </a:extLst>
          </p:cNvPr>
          <p:cNvSpPr txBox="1"/>
          <p:nvPr/>
        </p:nvSpPr>
        <p:spPr>
          <a:xfrm>
            <a:off x="222423" y="1938881"/>
            <a:ext cx="8487467" cy="1477328"/>
          </a:xfrm>
          <a:prstGeom prst="rect">
            <a:avLst/>
          </a:prstGeom>
          <a:solidFill>
            <a:schemeClr val="tx1">
              <a:lumMod val="85000"/>
            </a:schemeClr>
          </a:solidFill>
        </p:spPr>
        <p:txBody>
          <a:bodyPr wrap="square">
            <a:spAutoFit/>
          </a:bodyPr>
          <a:lstStyle/>
          <a:p>
            <a:pPr algn="just"/>
            <a:r>
              <a:rPr lang="en-IN" dirty="0" err="1">
                <a:solidFill>
                  <a:srgbClr val="0000FF"/>
                </a:solidFill>
                <a:latin typeface="Consolas" panose="020B0609020204030204" pitchFamily="49" charset="0"/>
              </a:rPr>
              <a:t>this</a:t>
            </a:r>
            <a:r>
              <a:rPr lang="en-IN" dirty="0" err="1">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customerForm</a:t>
            </a:r>
            <a:r>
              <a:rPr lang="en-IN" dirty="0">
                <a:solidFill>
                  <a:srgbClr val="000000"/>
                </a:solidFill>
                <a:latin typeface="Consolas" panose="020B0609020204030204" pitchFamily="49" charset="0"/>
              </a:rPr>
              <a:t> = </a:t>
            </a:r>
            <a:r>
              <a:rPr lang="en-IN" dirty="0" err="1">
                <a:solidFill>
                  <a:srgbClr val="0000FF"/>
                </a:solidFill>
                <a:latin typeface="Consolas" panose="020B0609020204030204" pitchFamily="49" charset="0"/>
              </a:rPr>
              <a:t>this</a:t>
            </a:r>
            <a:r>
              <a:rPr lang="en-IN" dirty="0" err="1">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fb</a:t>
            </a:r>
            <a:r>
              <a:rPr lang="en-IN" dirty="0" err="1">
                <a:solidFill>
                  <a:srgbClr val="000000"/>
                </a:solidFill>
                <a:latin typeface="Consolas" panose="020B0609020204030204" pitchFamily="49" charset="0"/>
              </a:rPr>
              <a:t>.</a:t>
            </a:r>
            <a:r>
              <a:rPr lang="en-IN" dirty="0" err="1">
                <a:solidFill>
                  <a:srgbClr val="795E26"/>
                </a:solidFill>
                <a:latin typeface="Consolas" panose="020B0609020204030204" pitchFamily="49" charset="0"/>
              </a:rPr>
              <a:t>group</a:t>
            </a:r>
            <a:r>
              <a:rPr lang="en-IN" dirty="0">
                <a:solidFill>
                  <a:srgbClr val="000000"/>
                </a:solidFill>
                <a:latin typeface="Consolas" panose="020B0609020204030204" pitchFamily="49" charset="0"/>
              </a:rPr>
              <a:t>({</a:t>
            </a:r>
          </a:p>
          <a:p>
            <a:pPr algn="just"/>
            <a:r>
              <a:rPr lang="en-IN" dirty="0">
                <a:solidFill>
                  <a:srgbClr val="000000"/>
                </a:solidFill>
                <a:latin typeface="Consolas" panose="020B0609020204030204" pitchFamily="49" charset="0"/>
              </a:rPr>
              <a:t>  </a:t>
            </a:r>
            <a:r>
              <a:rPr lang="en-IN" dirty="0" err="1">
                <a:solidFill>
                  <a:srgbClr val="001080"/>
                </a:solidFill>
                <a:latin typeface="Consolas" panose="020B0609020204030204" pitchFamily="49" charset="0"/>
              </a:rPr>
              <a:t>firstName</a:t>
            </a:r>
            <a:r>
              <a:rPr lang="en-IN" dirty="0">
                <a:solidFill>
                  <a:srgbClr val="001080"/>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a:t>
            </a:r>
          </a:p>
          <a:p>
            <a:pPr algn="just"/>
            <a:r>
              <a:rPr lang="en-IN" dirty="0">
                <a:solidFill>
                  <a:srgbClr val="A31515"/>
                </a:solidFill>
                <a:latin typeface="Consolas" panose="020B0609020204030204" pitchFamily="49" charset="0"/>
              </a:rPr>
              <a:t>				[</a:t>
            </a:r>
            <a:r>
              <a:rPr lang="en-IN" dirty="0" err="1">
                <a:solidFill>
                  <a:srgbClr val="A31515"/>
                </a:solidFill>
                <a:latin typeface="Consolas" panose="020B0609020204030204" pitchFamily="49" charset="0"/>
              </a:rPr>
              <a:t>Validators.Required,Validators.minLength</a:t>
            </a:r>
            <a:r>
              <a:rPr lang="en-IN" dirty="0">
                <a:solidFill>
                  <a:srgbClr val="A31515"/>
                </a:solidFill>
                <a:latin typeface="Consolas" panose="020B0609020204030204" pitchFamily="49" charset="0"/>
              </a:rPr>
              <a:t>(3)]]</a:t>
            </a:r>
            <a:r>
              <a:rPr lang="en-IN" dirty="0">
                <a:solidFill>
                  <a:srgbClr val="000000"/>
                </a:solidFill>
                <a:latin typeface="Consolas" panose="020B0609020204030204" pitchFamily="49" charset="0"/>
              </a:rPr>
              <a:t>,</a:t>
            </a:r>
          </a:p>
          <a:p>
            <a:pPr algn="just"/>
            <a:r>
              <a:rPr lang="en-IN" dirty="0">
                <a:solidFill>
                  <a:srgbClr val="000000"/>
                </a:solidFill>
                <a:latin typeface="Consolas" panose="020B0609020204030204" pitchFamily="49" charset="0"/>
              </a:rPr>
              <a:t>  </a:t>
            </a:r>
            <a:r>
              <a:rPr lang="en-IN" dirty="0" err="1">
                <a:solidFill>
                  <a:srgbClr val="001080"/>
                </a:solidFill>
                <a:latin typeface="Consolas" panose="020B0609020204030204" pitchFamily="49" charset="0"/>
              </a:rPr>
              <a:t>setCatalog</a:t>
            </a:r>
            <a:r>
              <a:rPr lang="en-IN" dirty="0">
                <a:solidFill>
                  <a:srgbClr val="001080"/>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true</a:t>
            </a:r>
          </a:p>
          <a:p>
            <a:pPr algn="just"/>
            <a:r>
              <a:rPr lang="en-I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2037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Slideshop_Done Deal">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76E7517-0EE9-49CF-990D-9186DC27E5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32990</TotalTime>
  <Words>605</Words>
  <Application>Microsoft Office PowerPoint</Application>
  <PresentationFormat>Custom</PresentationFormat>
  <Paragraphs>78</Paragraphs>
  <Slides>11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20" baseType="lpstr">
      <vt:lpstr>Arial</vt:lpstr>
      <vt:lpstr>Arial</vt:lpstr>
      <vt:lpstr>Arial Narrow</vt:lpstr>
      <vt:lpstr>Calibri</vt:lpstr>
      <vt:lpstr>Consolas</vt:lpstr>
      <vt:lpstr>Wingdings</vt:lpstr>
      <vt:lpstr>Slideshop_Done Deal</vt:lpstr>
      <vt:lpstr>Microsoft Word Document</vt:lpstr>
      <vt:lpstr>Document</vt:lpstr>
      <vt:lpstr>PowerPoint Presentation</vt:lpstr>
      <vt:lpstr>Introduction</vt:lpstr>
      <vt:lpstr>Reactive Form</vt:lpstr>
      <vt:lpstr>Template-driven vs Reactive Forms</vt:lpstr>
      <vt:lpstr>FormBuilder</vt:lpstr>
      <vt:lpstr>FormBuilder: Steps</vt:lpstr>
      <vt:lpstr>Demo: Reactive Form</vt:lpstr>
      <vt:lpstr>Validation Rules</vt:lpstr>
      <vt:lpstr>Validation Rules</vt:lpstr>
      <vt:lpstr>Demo: Validations in Reactive Forms</vt:lpstr>
      <vt:lpstr>PowerPoint Presentation</vt:lpstr>
    </vt:vector>
  </TitlesOfParts>
  <Company>Siemens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ic010600</dc:creator>
  <cp:lastModifiedBy>Munish Arora</cp:lastModifiedBy>
  <cp:revision>648</cp:revision>
  <dcterms:created xsi:type="dcterms:W3CDTF">2012-05-21T11:56:42Z</dcterms:created>
  <dcterms:modified xsi:type="dcterms:W3CDTF">2022-05-06T07:21:18Z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TC018754869991</vt:lpwstr>
  </property>
</Properties>
</file>