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sldIdLst>
    <p:sldId id="399" r:id="rId3"/>
    <p:sldId id="374" r:id="rId4"/>
    <p:sldId id="452" r:id="rId5"/>
    <p:sldId id="481" r:id="rId6"/>
    <p:sldId id="482" r:id="rId7"/>
    <p:sldId id="483" r:id="rId8"/>
    <p:sldId id="484" r:id="rId9"/>
    <p:sldId id="485" r:id="rId10"/>
    <p:sldId id="480" r:id="rId11"/>
    <p:sldId id="434" r:id="rId12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95BA1"/>
    <a:srgbClr val="1893A0"/>
    <a:srgbClr val="0066FF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1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4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9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Data Binding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Property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Event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Two Way Binding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Pipes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Property binding allows us to set a property of an element to the value of a template expression.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1676400" y="3075710"/>
            <a:ext cx="4572000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</a:t>
            </a:r>
            <a:r>
              <a:rPr lang="en-IN" sz="1800" b="0" i="0" u="none" strike="noStrike" baseline="0" dirty="0" err="1">
                <a:solidFill>
                  <a:srgbClr val="810000"/>
                </a:solidFill>
                <a:latin typeface="RobotoMono-Regular"/>
              </a:rPr>
              <a:t>img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product.imageUrl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600364" y="2253673"/>
            <a:ext cx="1921163" cy="434109"/>
          </a:xfrm>
          <a:prstGeom prst="wedgeRectCallout">
            <a:avLst>
              <a:gd name="adj1" fmla="val 56090"/>
              <a:gd name="adj2" fmla="val 14973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Element Property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4596716" y="2253735"/>
            <a:ext cx="2663066" cy="369332"/>
          </a:xfrm>
          <a:prstGeom prst="wedgeRectCallout">
            <a:avLst>
              <a:gd name="adj1" fmla="val -57944"/>
              <a:gd name="adj2" fmla="val 155031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Expression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95D121-4BBD-47B8-9A70-44B61F03D885}"/>
              </a:ext>
            </a:extLst>
          </p:cNvPr>
          <p:cNvSpPr/>
          <p:nvPr/>
        </p:nvSpPr>
        <p:spPr>
          <a:xfrm>
            <a:off x="222425" y="3941619"/>
            <a:ext cx="8748583" cy="1544780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In expression above, we bind the source property of the image to the product's </a:t>
            </a:r>
            <a:r>
              <a:rPr lang="en-US" sz="2400" dirty="0" err="1"/>
              <a:t>imageUrl</a:t>
            </a:r>
            <a:r>
              <a:rPr lang="en-US" sz="2400" dirty="0"/>
              <a:t>, effectively defining the source of the image from information in our component.</a:t>
            </a:r>
          </a:p>
        </p:txBody>
      </p:sp>
    </p:spTree>
    <p:extLst>
      <p:ext uri="{BB962C8B-B14F-4D97-AF65-F5344CB8AC3E}">
        <p14:creationId xmlns:p14="http://schemas.microsoft.com/office/powerpoint/2010/main" val="38382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For comparison, here is a similar binding using interpolation. . Interpolation always assigns a string value.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1676400" y="3075710"/>
            <a:ext cx="4572000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</a:t>
            </a:r>
            <a:r>
              <a:rPr lang="en-IN" sz="1800" b="0" i="0" u="none" strike="noStrike" baseline="0" dirty="0" err="1">
                <a:solidFill>
                  <a:srgbClr val="810000"/>
                </a:solidFill>
                <a:latin typeface="RobotoMono-Regular"/>
              </a:rPr>
              <a:t>img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product.imageUrl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</a:p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&lt;h1</a:t>
            </a:r>
            <a:r>
              <a:rPr lang="en-IN" sz="1800" b="0" i="0" u="none" strike="noStrike" baseline="0" dirty="0">
                <a:solidFill>
                  <a:srgbClr val="810000"/>
                </a:solidFill>
                <a:highlight>
                  <a:srgbClr val="FFFF00"/>
                </a:highlight>
                <a:latin typeface="RobotoMono-Regular"/>
              </a:rPr>
              <a:t>&gt;</a:t>
            </a:r>
            <a:r>
              <a:rPr lang="en-IN" sz="1800" b="0" i="0" u="none" strike="noStrike" baseline="0" dirty="0">
                <a:solidFill>
                  <a:srgbClr val="404040"/>
                </a:solidFill>
                <a:highlight>
                  <a:srgbClr val="FFFF00"/>
                </a:highlight>
                <a:latin typeface="RobotoMono-Regular"/>
              </a:rPr>
              <a:t>{{</a:t>
            </a:r>
            <a:r>
              <a:rPr lang="en-IN" sz="1800" b="0" i="0" u="none" strike="noStrike" baseline="0" dirty="0" err="1">
                <a:solidFill>
                  <a:srgbClr val="404040"/>
                </a:solidFill>
                <a:highlight>
                  <a:srgbClr val="FFFF00"/>
                </a:highlight>
                <a:latin typeface="RobotoMono-Regular"/>
              </a:rPr>
              <a:t>pageTitle</a:t>
            </a:r>
            <a:r>
              <a:rPr lang="en-IN" sz="1800" b="0" i="0" u="none" strike="noStrike" baseline="0" dirty="0">
                <a:solidFill>
                  <a:srgbClr val="404040"/>
                </a:solidFill>
                <a:highlight>
                  <a:srgbClr val="FFFF00"/>
                </a:highlight>
                <a:latin typeface="RobotoMono-Regular"/>
              </a:rPr>
              <a:t>}}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&lt;/h1&gt;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600364" y="2253673"/>
            <a:ext cx="1921163" cy="434109"/>
          </a:xfrm>
          <a:prstGeom prst="wedgeRectCallout">
            <a:avLst>
              <a:gd name="adj1" fmla="val 56090"/>
              <a:gd name="adj2" fmla="val 14973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Element Property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4596716" y="2253735"/>
            <a:ext cx="2663066" cy="369332"/>
          </a:xfrm>
          <a:prstGeom prst="wedgeRectCallout">
            <a:avLst>
              <a:gd name="adj1" fmla="val -57944"/>
              <a:gd name="adj2" fmla="val 155031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Expression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95D121-4BBD-47B8-9A70-44B61F03D885}"/>
              </a:ext>
            </a:extLst>
          </p:cNvPr>
          <p:cNvSpPr/>
          <p:nvPr/>
        </p:nvSpPr>
        <p:spPr>
          <a:xfrm>
            <a:off x="172992" y="4634346"/>
            <a:ext cx="8748583" cy="1544780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When binding to element properties, many developers prefer using property binding over interpolation. Also property binding allows binding two types other than strings, such as a </a:t>
            </a:r>
            <a:r>
              <a:rPr lang="en-US" sz="2400" dirty="0" err="1"/>
              <a:t>boolean</a:t>
            </a:r>
            <a:r>
              <a:rPr lang="en-US" sz="2400" dirty="0"/>
              <a:t> true/false value.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04F5B-9C7C-4A23-B36A-C14D6F78AA4A}"/>
              </a:ext>
            </a:extLst>
          </p:cNvPr>
          <p:cNvSpPr/>
          <p:nvPr/>
        </p:nvSpPr>
        <p:spPr>
          <a:xfrm>
            <a:off x="4444316" y="4106461"/>
            <a:ext cx="2663066" cy="369332"/>
          </a:xfrm>
          <a:prstGeom prst="wedgeRectCallout">
            <a:avLst>
              <a:gd name="adj1" fmla="val -98870"/>
              <a:gd name="adj2" fmla="val -16007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Interpolation Directive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Event binding allows us to connect an event to a method in the component.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1888837" y="2216728"/>
            <a:ext cx="4572000" cy="9233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</a:t>
            </a:r>
            <a:r>
              <a:rPr lang="en-IN" sz="1800" b="0" i="0" u="none" strike="noStrike" baseline="0" dirty="0" err="1">
                <a:solidFill>
                  <a:srgbClr val="810000"/>
                </a:solidFill>
                <a:latin typeface="RobotoMono-Regular"/>
              </a:rPr>
              <a:t>img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product.imageUrl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</a:p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&lt;h1&gt;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{{</a:t>
            </a:r>
            <a:r>
              <a:rPr lang="en-IN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pageTitle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}}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&lt;/h1&gt;</a:t>
            </a:r>
          </a:p>
          <a:p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&lt;button 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RobotoMono-Regular"/>
              </a:rPr>
              <a:t>click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)='</a:t>
            </a:r>
            <a:r>
              <a:rPr lang="en-IN" sz="1800" b="0" i="0" u="none" strike="noStrike" baseline="0" dirty="0" err="1">
                <a:solidFill>
                  <a:srgbClr val="FF0000"/>
                </a:solidFill>
                <a:latin typeface="RobotoMono-Regular"/>
              </a:rPr>
              <a:t>toggleImage</a:t>
            </a:r>
            <a:r>
              <a:rPr lang="en-IN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738910" y="3592701"/>
            <a:ext cx="1921163" cy="434109"/>
          </a:xfrm>
          <a:prstGeom prst="wedgeRectCallout">
            <a:avLst>
              <a:gd name="adj1" fmla="val 65225"/>
              <a:gd name="adj2" fmla="val -160904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Event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4596716" y="3535342"/>
            <a:ext cx="2663066" cy="369332"/>
          </a:xfrm>
          <a:prstGeom prst="wedgeRectCallout">
            <a:avLst>
              <a:gd name="adj1" fmla="val -53435"/>
              <a:gd name="adj2" fmla="val -177579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CF02B3-8455-4975-A0BE-974D4C338111}"/>
              </a:ext>
            </a:extLst>
          </p:cNvPr>
          <p:cNvSpPr/>
          <p:nvPr/>
        </p:nvSpPr>
        <p:spPr>
          <a:xfrm>
            <a:off x="222424" y="4485862"/>
            <a:ext cx="8748583" cy="1610138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In the code above, we are binding the button's click event to the </a:t>
            </a:r>
            <a:r>
              <a:rPr lang="en-US" sz="2400" dirty="0" err="1"/>
              <a:t>toggleImage</a:t>
            </a:r>
            <a:r>
              <a:rPr lang="en-US" sz="2400" dirty="0"/>
              <a:t> method in our component. When the user clicks the button, the binding executes the code in the </a:t>
            </a:r>
            <a:r>
              <a:rPr lang="en-US" sz="2400" dirty="0" err="1"/>
              <a:t>toggleImage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8096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Binding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979054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often want to display a component property in the template and update that property as the user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2028196" y="3099477"/>
            <a:ext cx="4880604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810000"/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'col-md-2'</a:t>
            </a:r>
            <a:r>
              <a:rPr lang="en-US" sz="1800" b="0" i="0" u="none" strike="noStrike" baseline="0" dirty="0">
                <a:solidFill>
                  <a:srgbClr val="810000"/>
                </a:solidFill>
                <a:latin typeface="Consolas" panose="020B0609020204030204" pitchFamily="49" charset="0"/>
              </a:rPr>
              <a:t>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Filter by:</a:t>
            </a:r>
            <a:r>
              <a:rPr lang="en-US" sz="1800" b="0" i="0" u="none" strike="noStrike" baseline="0" dirty="0">
                <a:solidFill>
                  <a:srgbClr val="810000"/>
                </a:solidFill>
                <a:latin typeface="Consolas" panose="020B0609020204030204" pitchFamily="49" charset="0"/>
              </a:rPr>
              <a:t>&lt;/div&gt;</a:t>
            </a:r>
          </a:p>
          <a:p>
            <a:pPr algn="l"/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&lt;div 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RobotoMono-Regular"/>
              </a:rPr>
              <a:t>class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RobotoMono-Regular"/>
              </a:rPr>
              <a:t>=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RobotoMono-Regular"/>
              </a:rPr>
              <a:t>'col-md-4'</a:t>
            </a:r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&gt;</a:t>
            </a:r>
          </a:p>
          <a:p>
            <a:pPr lvl="1"/>
            <a:r>
              <a:rPr lang="en-IN" b="0" i="0" u="none" strike="noStrike" baseline="0" dirty="0">
                <a:solidFill>
                  <a:srgbClr val="810000"/>
                </a:solidFill>
                <a:latin typeface="RobotoMono-Regular"/>
              </a:rPr>
              <a:t>&lt;input </a:t>
            </a:r>
            <a:r>
              <a:rPr lang="en-IN" b="0" i="0" u="none" strike="noStrike" baseline="0" dirty="0">
                <a:solidFill>
                  <a:srgbClr val="FF0000"/>
                </a:solidFill>
                <a:latin typeface="RobotoMono-Regular"/>
              </a:rPr>
              <a:t>type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RobotoMono-Regular"/>
              </a:rPr>
              <a:t>=</a:t>
            </a:r>
            <a:r>
              <a:rPr lang="en-IN" b="0" i="0" u="none" strike="noStrike" baseline="0" dirty="0">
                <a:solidFill>
                  <a:srgbClr val="0000FF"/>
                </a:solidFill>
                <a:latin typeface="RobotoMono-Regular"/>
              </a:rPr>
              <a:t>'text’</a:t>
            </a:r>
          </a:p>
          <a:p>
            <a:pPr lvl="1"/>
            <a:r>
              <a:rPr lang="en-IN" b="0" i="0" u="none" strike="noStrike" baseline="0" dirty="0">
                <a:solidFill>
                  <a:srgbClr val="404040"/>
                </a:solidFill>
                <a:latin typeface="RobotoMono-Regular"/>
              </a:rPr>
              <a:t>	[(</a:t>
            </a:r>
            <a:r>
              <a:rPr lang="en-IN" b="0" i="0" u="none" strike="noStrike" baseline="0" dirty="0" err="1">
                <a:solidFill>
                  <a:srgbClr val="404040"/>
                </a:solidFill>
                <a:latin typeface="RobotoMono-Regular"/>
              </a:rPr>
              <a:t>ngModel</a:t>
            </a:r>
            <a:r>
              <a:rPr lang="en-IN" b="0" i="0" u="none" strike="noStrike" baseline="0" dirty="0">
                <a:solidFill>
                  <a:srgbClr val="404040"/>
                </a:solidFill>
                <a:latin typeface="RobotoMono-Regular"/>
              </a:rPr>
              <a:t>)]='</a:t>
            </a:r>
            <a:r>
              <a:rPr lang="en-IN" b="0" i="0" u="none" strike="noStrike" baseline="0" dirty="0" err="1">
                <a:solidFill>
                  <a:srgbClr val="FF0000"/>
                </a:solidFill>
                <a:latin typeface="RobotoMono-Regular"/>
              </a:rPr>
              <a:t>listFilter</a:t>
            </a:r>
            <a:r>
              <a:rPr lang="en-IN" b="0" i="0" u="none" strike="noStrike" baseline="0" dirty="0">
                <a:solidFill>
                  <a:srgbClr val="404040"/>
                </a:solidFill>
                <a:latin typeface="RobotoMono-Regular"/>
              </a:rPr>
              <a:t>'</a:t>
            </a:r>
            <a:r>
              <a:rPr lang="en-IN" b="0" i="0" u="none" strike="noStrike" baseline="0" dirty="0">
                <a:solidFill>
                  <a:srgbClr val="810000"/>
                </a:solidFill>
                <a:latin typeface="RobotoMono-Regular"/>
              </a:rPr>
              <a:t>/&gt;</a:t>
            </a:r>
          </a:p>
          <a:p>
            <a:pPr algn="l"/>
            <a:r>
              <a:rPr lang="en-IN" sz="1800" b="0" i="0" u="none" strike="noStrike" baseline="0" dirty="0">
                <a:solidFill>
                  <a:srgbClr val="810000"/>
                </a:solidFill>
                <a:latin typeface="RobotoMono-Regular"/>
              </a:rPr>
              <a:t>&lt;/div&gt;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7BC29B-7878-408B-883F-962099AF17C1}"/>
              </a:ext>
            </a:extLst>
          </p:cNvPr>
          <p:cNvSpPr/>
          <p:nvPr/>
        </p:nvSpPr>
        <p:spPr>
          <a:xfrm>
            <a:off x="172991" y="3911367"/>
            <a:ext cx="1544973" cy="632926"/>
          </a:xfrm>
          <a:prstGeom prst="wedgeRectCallout">
            <a:avLst>
              <a:gd name="adj1" fmla="val 104256"/>
              <a:gd name="adj2" fmla="val 26023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 err="1">
                <a:solidFill>
                  <a:srgbClr val="FFFFFF"/>
                </a:solidFill>
                <a:latin typeface="PSTTCommons-DemiBold"/>
              </a:rPr>
              <a:t>ngModel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PSTTCommons-DemiBold"/>
              </a:rPr>
              <a:t> directive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074AB8-96AE-4D1B-9D13-D741E415EDE2}"/>
              </a:ext>
            </a:extLst>
          </p:cNvPr>
          <p:cNvSpPr/>
          <p:nvPr/>
        </p:nvSpPr>
        <p:spPr>
          <a:xfrm>
            <a:off x="6258508" y="3791974"/>
            <a:ext cx="2663066" cy="369332"/>
          </a:xfrm>
          <a:prstGeom prst="wedgeRectCallout">
            <a:avLst>
              <a:gd name="adj1" fmla="val -78060"/>
              <a:gd name="adj2" fmla="val 100013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in component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107294"/>
            <a:ext cx="8748583" cy="82434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 [()] syntax combines the brackets of property binding, [], with the parentheses of event binding, (), as follows.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47AA5-1CCC-4CFE-964C-FB6AED6F70C6}"/>
              </a:ext>
            </a:extLst>
          </p:cNvPr>
          <p:cNvSpPr/>
          <p:nvPr/>
        </p:nvSpPr>
        <p:spPr>
          <a:xfrm>
            <a:off x="222424" y="5066239"/>
            <a:ext cx="8748583" cy="1473108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/>
              <a:t>ngModel</a:t>
            </a:r>
            <a:r>
              <a:rPr lang="en-US" sz="2400" dirty="0"/>
              <a:t> is a directive which binds input, select and </a:t>
            </a:r>
            <a:r>
              <a:rPr lang="en-US" sz="2400" dirty="0" err="1"/>
              <a:t>textarea</a:t>
            </a:r>
            <a:r>
              <a:rPr lang="en-US" sz="2400" dirty="0"/>
              <a:t>, and stores the required user value in a variable and we can use that variable whenever we require that value. It also is used during validations in a form.</a:t>
            </a:r>
          </a:p>
        </p:txBody>
      </p:sp>
    </p:spTree>
    <p:extLst>
      <p:ext uri="{BB962C8B-B14F-4D97-AF65-F5344CB8AC3E}">
        <p14:creationId xmlns:p14="http://schemas.microsoft.com/office/powerpoint/2010/main" val="24219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979054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Pipes transform bound properties, so we can alter the property values to make them more user friendly or more locale appropriate.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E31-F122-4AB5-BF62-60B00DF1E4C8}"/>
              </a:ext>
            </a:extLst>
          </p:cNvPr>
          <p:cNvSpPr txBox="1"/>
          <p:nvPr/>
        </p:nvSpPr>
        <p:spPr>
          <a:xfrm>
            <a:off x="892123" y="3644423"/>
            <a:ext cx="7512968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productCode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lowercase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product.imageUrl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product.productName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| uppercase'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| currency: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'USD'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'symbol'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'1.2-2'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  <a:p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87AC3E-FFAC-4487-BB9C-E2998BF812EE}"/>
              </a:ext>
            </a:extLst>
          </p:cNvPr>
          <p:cNvSpPr/>
          <p:nvPr/>
        </p:nvSpPr>
        <p:spPr>
          <a:xfrm>
            <a:off x="172991" y="2107294"/>
            <a:ext cx="8748583" cy="1207406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provides some built in pipes for formatting values, such as date, number, decimal, percent, currency, uppercase, lowercase, and so on. </a:t>
            </a:r>
          </a:p>
        </p:txBody>
      </p:sp>
    </p:spTree>
    <p:extLst>
      <p:ext uri="{BB962C8B-B14F-4D97-AF65-F5344CB8AC3E}">
        <p14:creationId xmlns:p14="http://schemas.microsoft.com/office/powerpoint/2010/main" val="110408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23430-D86F-45D8-A66A-9A96FC64D3DD}"/>
              </a:ext>
            </a:extLst>
          </p:cNvPr>
          <p:cNvSpPr/>
          <p:nvPr/>
        </p:nvSpPr>
        <p:spPr>
          <a:xfrm>
            <a:off x="443345" y="1366982"/>
            <a:ext cx="1653310" cy="4858327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2B8E-8306-48DD-BE83-2090FB9472A4}"/>
              </a:ext>
            </a:extLst>
          </p:cNvPr>
          <p:cNvSpPr/>
          <p:nvPr/>
        </p:nvSpPr>
        <p:spPr>
          <a:xfrm>
            <a:off x="7264400" y="1366982"/>
            <a:ext cx="1653310" cy="4858327"/>
          </a:xfrm>
          <a:prstGeom prst="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AC78CF-48AD-4E30-82EE-5562626FDA20}"/>
              </a:ext>
            </a:extLst>
          </p:cNvPr>
          <p:cNvSpPr/>
          <p:nvPr/>
        </p:nvSpPr>
        <p:spPr>
          <a:xfrm>
            <a:off x="2290620" y="2078182"/>
            <a:ext cx="4856011" cy="415636"/>
          </a:xfrm>
          <a:prstGeom prst="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AF9080-18E1-45F7-8531-7FE80C519695}"/>
              </a:ext>
            </a:extLst>
          </p:cNvPr>
          <p:cNvSpPr/>
          <p:nvPr/>
        </p:nvSpPr>
        <p:spPr>
          <a:xfrm>
            <a:off x="2262913" y="2987964"/>
            <a:ext cx="4856011" cy="415636"/>
          </a:xfrm>
          <a:prstGeom prst="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39C486-3B4A-4F75-8F44-25EC77D6E1DF}"/>
              </a:ext>
            </a:extLst>
          </p:cNvPr>
          <p:cNvSpPr/>
          <p:nvPr/>
        </p:nvSpPr>
        <p:spPr>
          <a:xfrm rot="10800000">
            <a:off x="2205184" y="4480584"/>
            <a:ext cx="4941447" cy="415636"/>
          </a:xfrm>
          <a:prstGeom prst="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6D95F-A36C-4387-A4EF-4DDD38E9EFB6}"/>
              </a:ext>
            </a:extLst>
          </p:cNvPr>
          <p:cNvSpPr txBox="1"/>
          <p:nvPr/>
        </p:nvSpPr>
        <p:spPr>
          <a:xfrm>
            <a:off x="2835564" y="1870364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Interpolation:{{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pageTitle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}}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43FE2-F03C-4721-8F70-5FEA84DA1E36}"/>
              </a:ext>
            </a:extLst>
          </p:cNvPr>
          <p:cNvSpPr txBox="1"/>
          <p:nvPr/>
        </p:nvSpPr>
        <p:spPr>
          <a:xfrm>
            <a:off x="2276769" y="2706256"/>
            <a:ext cx="51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04040"/>
                </a:solidFill>
                <a:latin typeface="PSTTCommons-DemiBold"/>
              </a:rPr>
              <a:t>Property Binding: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&lt;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img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[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src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]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='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product.imageUrl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'&gt;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9A447-FFDD-4396-8504-BBF6CCF5E9F2}"/>
              </a:ext>
            </a:extLst>
          </p:cNvPr>
          <p:cNvSpPr txBox="1"/>
          <p:nvPr/>
        </p:nvSpPr>
        <p:spPr>
          <a:xfrm>
            <a:off x="2286000" y="4119520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04040"/>
                </a:solidFill>
                <a:latin typeface="PSTTCommons-DemiBold"/>
              </a:rPr>
              <a:t>Event Binding: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&lt;button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(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click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)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='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toggleImage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()'&gt;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50EBA-5703-4ABC-BA35-F3F9A97C47EC}"/>
              </a:ext>
            </a:extLst>
          </p:cNvPr>
          <p:cNvSpPr txBox="1"/>
          <p:nvPr/>
        </p:nvSpPr>
        <p:spPr>
          <a:xfrm>
            <a:off x="2198256" y="5204794"/>
            <a:ext cx="501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04040"/>
                </a:solidFill>
                <a:latin typeface="PSTTCommons-DemiBold"/>
              </a:rPr>
              <a:t>Two-Way Binding: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&lt;input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[(</a:t>
            </a:r>
            <a:r>
              <a:rPr lang="en-US" sz="1800" b="0" i="0" u="none" strike="noStrike" baseline="0" dirty="0" err="1">
                <a:solidFill>
                  <a:srgbClr val="F15A28"/>
                </a:solidFill>
                <a:latin typeface="RobotoMono-Medium"/>
              </a:rPr>
              <a:t>ngModel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Medium"/>
              </a:rPr>
              <a:t>)]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='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Medium"/>
              </a:rPr>
              <a:t>listFilter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Medium"/>
              </a:rPr>
              <a:t>'/&gt;</a:t>
            </a:r>
            <a:endParaRPr lang="en-IN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201C911-1B3C-41FC-85E0-0C635A9D320D}"/>
              </a:ext>
            </a:extLst>
          </p:cNvPr>
          <p:cNvSpPr/>
          <p:nvPr/>
        </p:nvSpPr>
        <p:spPr>
          <a:xfrm>
            <a:off x="2239818" y="5657207"/>
            <a:ext cx="4595091" cy="369332"/>
          </a:xfrm>
          <a:prstGeom prst="leftRightArrow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6" grpId="0"/>
      <p:bldP spid="13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Binding And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Binding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Property Binding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Two Way Binding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	Pipeline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492B6-EB33-4F61-B109-22A43C08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3013605"/>
            <a:ext cx="7373165" cy="20583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A1A1AE-603A-F97B-7D3B-982AE46D1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9571"/>
              </p:ext>
            </p:extLst>
          </p:nvPr>
        </p:nvGraphicFramePr>
        <p:xfrm>
          <a:off x="7499927" y="5239650"/>
          <a:ext cx="1103746" cy="97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9927" y="5239650"/>
                        <a:ext cx="1103746" cy="97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5530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22968</TotalTime>
  <Words>538</Words>
  <Application>Microsoft Office PowerPoint</Application>
  <PresentationFormat>Custom</PresentationFormat>
  <Paragraphs>72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PSTTCommons-DemiBold</vt:lpstr>
      <vt:lpstr>RobotoMono-Medium</vt:lpstr>
      <vt:lpstr>RobotoMono-Regular</vt:lpstr>
      <vt:lpstr>Wingdings</vt:lpstr>
      <vt:lpstr>Slideshop_Done Deal</vt:lpstr>
      <vt:lpstr>Microsoft Word Document</vt:lpstr>
      <vt:lpstr>PowerPoint Presentation</vt:lpstr>
      <vt:lpstr>Introduction</vt:lpstr>
      <vt:lpstr>Property Binding</vt:lpstr>
      <vt:lpstr>Property Binding</vt:lpstr>
      <vt:lpstr>Event Binding</vt:lpstr>
      <vt:lpstr>Two Way Binding</vt:lpstr>
      <vt:lpstr>Pipes</vt:lpstr>
      <vt:lpstr>Data Binding</vt:lpstr>
      <vt:lpstr>Demo: Binding And Pipeline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633</cp:revision>
  <dcterms:created xsi:type="dcterms:W3CDTF">2012-05-21T11:56:42Z</dcterms:created>
  <dcterms:modified xsi:type="dcterms:W3CDTF">2022-05-06T13:10:46Z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