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9"/>
  </p:notesMasterIdLst>
  <p:sldIdLst>
    <p:sldId id="399" r:id="rId3"/>
    <p:sldId id="374" r:id="rId4"/>
    <p:sldId id="486" r:id="rId5"/>
    <p:sldId id="488" r:id="rId6"/>
    <p:sldId id="489" r:id="rId7"/>
    <p:sldId id="490" r:id="rId8"/>
    <p:sldId id="491" r:id="rId9"/>
    <p:sldId id="492" r:id="rId10"/>
    <p:sldId id="493" r:id="rId11"/>
    <p:sldId id="494" r:id="rId12"/>
    <p:sldId id="495" r:id="rId13"/>
    <p:sldId id="496" r:id="rId14"/>
    <p:sldId id="497" r:id="rId15"/>
    <p:sldId id="498" r:id="rId16"/>
    <p:sldId id="499" r:id="rId17"/>
    <p:sldId id="434" r:id="rId18"/>
  </p:sldIdLst>
  <p:sldSz cx="9144000" cy="6629400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75">
          <p15:clr>
            <a:srgbClr val="A4A3A4"/>
          </p15:clr>
        </p15:guide>
        <p15:guide id="2" pos="55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795BA1"/>
    <a:srgbClr val="1893A0"/>
    <a:srgbClr val="0066FF"/>
    <a:srgbClr val="3333FF"/>
    <a:srgbClr val="E6048B"/>
    <a:srgbClr val="00CC00"/>
    <a:srgbClr val="FD7DC9"/>
    <a:srgbClr val="FF325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8" autoAdjust="0"/>
    <p:restoredTop sz="93842" autoAdjust="0"/>
  </p:normalViewPr>
  <p:slideViewPr>
    <p:cSldViewPr snapToGrid="0">
      <p:cViewPr varScale="1">
        <p:scale>
          <a:sx n="69" d="100"/>
          <a:sy n="69" d="100"/>
        </p:scale>
        <p:origin x="1176" y="60"/>
      </p:cViewPr>
      <p:guideLst>
        <p:guide orient="horz" pos="4175"/>
        <p:guide pos="55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1957981-25F9-48DD-8CEE-9247C68FB0DC}" type="datetimeFigureOut">
              <a:rPr lang="en-US"/>
              <a:pPr>
                <a:defRPr/>
              </a:pPr>
              <a:t>5/6/2022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3625" y="685800"/>
            <a:ext cx="4730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82B9348-1D8B-4940-A3FA-2F0251CDDB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40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85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26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28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65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20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6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78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72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53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60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46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54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2"/>
          <p:cNvSpPr>
            <a:spLocks noChangeArrowheads="1"/>
          </p:cNvSpPr>
          <p:nvPr userDrawn="1"/>
        </p:nvSpPr>
        <p:spPr bwMode="auto">
          <a:xfrm>
            <a:off x="0" y="9208"/>
            <a:ext cx="9144000" cy="939165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34780" y="1022035"/>
            <a:ext cx="8736227" cy="53565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itchFamily="34" charset="0"/>
              </a:defRPr>
            </a:lvl1pPr>
            <a:lvl2pPr>
              <a:defRPr sz="1600">
                <a:solidFill>
                  <a:srgbClr val="000000"/>
                </a:solidFill>
                <a:latin typeface="Arial" pitchFamily="34" charset="0"/>
              </a:defRPr>
            </a:lvl2pPr>
            <a:lvl3pPr>
              <a:defRPr sz="1400">
                <a:solidFill>
                  <a:srgbClr val="000000"/>
                </a:solidFill>
                <a:latin typeface="Arial" pitchFamily="34" charset="0"/>
              </a:defRPr>
            </a:lvl3pPr>
            <a:lvl4pPr>
              <a:defRPr sz="1400">
                <a:solidFill>
                  <a:srgbClr val="000000"/>
                </a:solidFill>
                <a:latin typeface="Arial" pitchFamily="34" charset="0"/>
              </a:defRPr>
            </a:lvl4pPr>
            <a:lvl5pPr>
              <a:defRPr sz="1400"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22425" y="248604"/>
            <a:ext cx="8748583" cy="544776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4352" r:id="rId1"/>
    <p:sldLayoutId id="2147484354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.docx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1.docx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gray">
          <a:xfrm>
            <a:off x="323850" y="3911654"/>
            <a:ext cx="7296150" cy="58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4400" b="1" dirty="0">
                <a:solidFill>
                  <a:srgbClr val="000000"/>
                </a:solidFill>
              </a:rPr>
              <a:t>Components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323853" y="4438015"/>
            <a:ext cx="3876675" cy="134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r>
              <a:rPr lang="en-US" dirty="0">
                <a:solidFill>
                  <a:srgbClr val="000000"/>
                </a:solidFill>
              </a:rPr>
              <a:t>By: Munish Arora</a:t>
            </a:r>
          </a:p>
          <a:p>
            <a:pPr algn="r" defTabSz="801688"/>
            <a:r>
              <a:rPr lang="en-US" dirty="0">
                <a:solidFill>
                  <a:srgbClr val="000000"/>
                </a:solidFill>
              </a:rPr>
              <a:t>Munish.arora@gmail.com</a:t>
            </a:r>
          </a:p>
        </p:txBody>
      </p:sp>
      <p:sp>
        <p:nvSpPr>
          <p:cNvPr id="7" name="Rektangel 11"/>
          <p:cNvSpPr/>
          <p:nvPr/>
        </p:nvSpPr>
        <p:spPr>
          <a:xfrm>
            <a:off x="-39339" y="5911213"/>
            <a:ext cx="9180513" cy="718185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1026" name="Picture 2" descr="Image result for an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70473"/>
            <a:ext cx="4974660" cy="248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Custom Pipe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4368BA-823A-483C-8B7E-C9FF3E162AE8}"/>
              </a:ext>
            </a:extLst>
          </p:cNvPr>
          <p:cNvSpPr/>
          <p:nvPr/>
        </p:nvSpPr>
        <p:spPr>
          <a:xfrm>
            <a:off x="172992" y="1016000"/>
            <a:ext cx="8748583" cy="554132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We could build a custom pipe to replace the dashes with spaces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53E10D-A6E9-4F7B-A15C-8B9B5E846203}"/>
              </a:ext>
            </a:extLst>
          </p:cNvPr>
          <p:cNvSpPr txBox="1"/>
          <p:nvPr/>
        </p:nvSpPr>
        <p:spPr>
          <a:xfrm>
            <a:off x="840232" y="1694262"/>
            <a:ext cx="7512968" cy="341632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PipeTransform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'@angular/core'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convertToSpaces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ConvertToSpacesPipe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PipeTransform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0C38D-D798-442D-B4F4-45249B9F309B}"/>
              </a:ext>
            </a:extLst>
          </p:cNvPr>
          <p:cNvSpPr txBox="1"/>
          <p:nvPr/>
        </p:nvSpPr>
        <p:spPr>
          <a:xfrm>
            <a:off x="172992" y="6011464"/>
            <a:ext cx="8873429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product.productCode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lowercase |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convertToSpaces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:'-' }}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FC7D8D-7308-403D-A230-9DD47294ECCE}"/>
              </a:ext>
            </a:extLst>
          </p:cNvPr>
          <p:cNvSpPr/>
          <p:nvPr/>
        </p:nvSpPr>
        <p:spPr>
          <a:xfrm>
            <a:off x="222425" y="5283957"/>
            <a:ext cx="8748583" cy="554132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And use it in html as follows</a:t>
            </a:r>
          </a:p>
        </p:txBody>
      </p:sp>
    </p:spTree>
    <p:extLst>
      <p:ext uri="{BB962C8B-B14F-4D97-AF65-F5344CB8AC3E}">
        <p14:creationId xmlns:p14="http://schemas.microsoft.com/office/powerpoint/2010/main" val="2542113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 And Setter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4368BA-823A-483C-8B7E-C9FF3E162AE8}"/>
              </a:ext>
            </a:extLst>
          </p:cNvPr>
          <p:cNvSpPr/>
          <p:nvPr/>
        </p:nvSpPr>
        <p:spPr>
          <a:xfrm>
            <a:off x="172992" y="1016000"/>
            <a:ext cx="8748583" cy="554132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We can get and set the values as follows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53E10D-A6E9-4F7B-A15C-8B9B5E846203}"/>
              </a:ext>
            </a:extLst>
          </p:cNvPr>
          <p:cNvSpPr txBox="1"/>
          <p:nvPr/>
        </p:nvSpPr>
        <p:spPr>
          <a:xfrm>
            <a:off x="840232" y="1694262"/>
            <a:ext cx="7512968" cy="369331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001081"/>
                </a:solidFill>
                <a:latin typeface="RobotoMono-Regular"/>
              </a:rPr>
              <a:t>amount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: </a:t>
            </a:r>
            <a:r>
              <a:rPr lang="en-IN" sz="1800" b="0" i="0" u="none" strike="noStrike" baseline="0" dirty="0">
                <a:solidFill>
                  <a:srgbClr val="267F9A"/>
                </a:solidFill>
                <a:latin typeface="RobotoMono-Regular"/>
              </a:rPr>
              <a:t>number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= </a:t>
            </a:r>
            <a:r>
              <a:rPr lang="en-IN" sz="1800" b="0" i="0" u="none" strike="noStrike" baseline="0" dirty="0">
                <a:solidFill>
                  <a:srgbClr val="267F9A"/>
                </a:solidFill>
                <a:latin typeface="RobotoMono-Regular"/>
              </a:rPr>
              <a:t>0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;</a:t>
            </a:r>
          </a:p>
          <a:p>
            <a:r>
              <a:rPr lang="en-IN" sz="1800" b="0" i="0" u="none" strike="noStrike" baseline="0" dirty="0">
                <a:solidFill>
                  <a:srgbClr val="0000FF"/>
                </a:solidFill>
                <a:latin typeface="RobotoMono-Regular"/>
              </a:rPr>
              <a:t>private </a:t>
            </a:r>
            <a:r>
              <a:rPr lang="en-IN" sz="1800" b="0" i="0" u="none" strike="noStrike" baseline="0" dirty="0">
                <a:solidFill>
                  <a:srgbClr val="001081"/>
                </a:solidFill>
                <a:latin typeface="RobotoMono-Regular"/>
              </a:rPr>
              <a:t>_amount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: </a:t>
            </a:r>
            <a:r>
              <a:rPr lang="en-IN" sz="1800" b="0" i="0" u="none" strike="noStrike" baseline="0" dirty="0">
                <a:solidFill>
                  <a:srgbClr val="267F9A"/>
                </a:solidFill>
                <a:latin typeface="RobotoMono-Regular"/>
              </a:rPr>
              <a:t>number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= </a:t>
            </a:r>
            <a:r>
              <a:rPr lang="en-IN" sz="1800" b="0" i="0" u="none" strike="noStrike" baseline="0" dirty="0">
                <a:solidFill>
                  <a:srgbClr val="267F9A"/>
                </a:solidFill>
                <a:latin typeface="RobotoMono-Regular"/>
              </a:rPr>
              <a:t>0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;</a:t>
            </a:r>
          </a:p>
          <a:p>
            <a:endParaRPr lang="en-IN" dirty="0">
              <a:solidFill>
                <a:srgbClr val="000000"/>
              </a:solidFill>
              <a:effectLst/>
              <a:latin typeface="RobotoMono-Regular"/>
            </a:endParaRPr>
          </a:p>
          <a:p>
            <a:pPr algn="l"/>
            <a:r>
              <a:rPr lang="en-IN" sz="1800" b="0" i="0" u="none" strike="noStrike" baseline="0" dirty="0">
                <a:solidFill>
                  <a:srgbClr val="0000FF"/>
                </a:solidFill>
                <a:latin typeface="RobotoMono-Regular"/>
              </a:rPr>
              <a:t>get </a:t>
            </a:r>
            <a:r>
              <a:rPr lang="en-IN" sz="1800" b="0" i="0" u="none" strike="noStrike" baseline="0" dirty="0">
                <a:solidFill>
                  <a:srgbClr val="001081"/>
                </a:solidFill>
                <a:latin typeface="RobotoMono-Regular"/>
              </a:rPr>
              <a:t>amount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(): </a:t>
            </a:r>
            <a:r>
              <a:rPr lang="en-IN" sz="1800" b="0" i="0" u="none" strike="noStrike" baseline="0" dirty="0">
                <a:solidFill>
                  <a:srgbClr val="267F9A"/>
                </a:solidFill>
                <a:latin typeface="RobotoMono-Regular"/>
              </a:rPr>
              <a:t>number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{</a:t>
            </a:r>
          </a:p>
          <a:p>
            <a:pPr lvl="1"/>
            <a:r>
              <a:rPr lang="en-IN" b="0" i="0" u="none" strike="noStrike" baseline="0" dirty="0">
                <a:solidFill>
                  <a:srgbClr val="008100"/>
                </a:solidFill>
                <a:latin typeface="RobotoMono-Regular"/>
              </a:rPr>
              <a:t>// process the amount</a:t>
            </a:r>
          </a:p>
          <a:p>
            <a:pPr lvl="1"/>
            <a:r>
              <a:rPr lang="en-US" b="0" i="0" u="none" strike="noStrike" baseline="0" dirty="0">
                <a:solidFill>
                  <a:srgbClr val="008100"/>
                </a:solidFill>
                <a:latin typeface="RobotoMono-Regular"/>
              </a:rPr>
              <a:t>// return amount from private storage</a:t>
            </a:r>
          </a:p>
          <a:p>
            <a:pPr lvl="1"/>
            <a:r>
              <a:rPr lang="en-IN" b="0" i="0" u="none" strike="noStrike" baseline="0" dirty="0">
                <a:solidFill>
                  <a:srgbClr val="0000FF"/>
                </a:solidFill>
                <a:latin typeface="RobotoMono-Regular"/>
              </a:rPr>
              <a:t>return </a:t>
            </a:r>
            <a:r>
              <a:rPr lang="en-IN" b="0" i="0" u="none" strike="noStrike" baseline="0" dirty="0" err="1">
                <a:solidFill>
                  <a:srgbClr val="0000FF"/>
                </a:solidFill>
                <a:latin typeface="RobotoMono-Regular"/>
              </a:rPr>
              <a:t>this</a:t>
            </a:r>
            <a:r>
              <a:rPr lang="en-IN" b="0" i="0" u="none" strike="noStrike" baseline="0" dirty="0" err="1">
                <a:solidFill>
                  <a:srgbClr val="000000"/>
                </a:solidFill>
                <a:latin typeface="RobotoMono-Regular"/>
              </a:rPr>
              <a:t>.</a:t>
            </a:r>
            <a:r>
              <a:rPr lang="en-IN" b="0" i="0" u="none" strike="noStrike" baseline="0" dirty="0" err="1">
                <a:solidFill>
                  <a:srgbClr val="001081"/>
                </a:solidFill>
                <a:latin typeface="RobotoMono-Regular"/>
              </a:rPr>
              <a:t>_amount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RobotoMono-Regular"/>
              </a:rPr>
              <a:t>;</a:t>
            </a:r>
          </a:p>
          <a:p>
            <a:pPr algn="l"/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}</a:t>
            </a:r>
          </a:p>
          <a:p>
            <a:pPr algn="l"/>
            <a:r>
              <a:rPr lang="en-IN" sz="1800" b="0" i="0" u="none" strike="noStrike" baseline="0" dirty="0">
                <a:solidFill>
                  <a:srgbClr val="0000FF"/>
                </a:solidFill>
                <a:latin typeface="RobotoMono-Regular"/>
              </a:rPr>
              <a:t>set </a:t>
            </a:r>
            <a:r>
              <a:rPr lang="en-IN" sz="1800" b="0" i="0" u="none" strike="noStrike" baseline="0" dirty="0">
                <a:solidFill>
                  <a:srgbClr val="001081"/>
                </a:solidFill>
                <a:latin typeface="RobotoMono-Regular"/>
              </a:rPr>
              <a:t>amount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IN" sz="1800" b="0" i="0" u="none" strike="noStrike" baseline="0" dirty="0">
                <a:solidFill>
                  <a:srgbClr val="001081"/>
                </a:solidFill>
                <a:latin typeface="RobotoMono-Regular"/>
              </a:rPr>
              <a:t>value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: </a:t>
            </a:r>
            <a:r>
              <a:rPr lang="en-IN" sz="1800" b="0" i="0" u="none" strike="noStrike" baseline="0" dirty="0">
                <a:solidFill>
                  <a:srgbClr val="267F9A"/>
                </a:solidFill>
                <a:latin typeface="RobotoMono-Regular"/>
              </a:rPr>
              <a:t>number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) {</a:t>
            </a:r>
          </a:p>
          <a:p>
            <a:pPr lvl="1"/>
            <a:r>
              <a:rPr lang="en-IN" b="0" i="0" u="none" strike="noStrike" baseline="0" dirty="0">
                <a:solidFill>
                  <a:srgbClr val="008100"/>
                </a:solidFill>
                <a:latin typeface="RobotoMono-Regular"/>
              </a:rPr>
              <a:t>// process the amount</a:t>
            </a:r>
          </a:p>
          <a:p>
            <a:pPr lvl="1"/>
            <a:r>
              <a:rPr lang="en-US" b="0" i="0" u="none" strike="noStrike" baseline="0" dirty="0">
                <a:solidFill>
                  <a:srgbClr val="008100"/>
                </a:solidFill>
                <a:latin typeface="RobotoMono-Regular"/>
              </a:rPr>
              <a:t>// retain amount in private storage</a:t>
            </a:r>
          </a:p>
          <a:p>
            <a:pPr lvl="1"/>
            <a:r>
              <a:rPr lang="en-IN" b="0" i="0" u="none" strike="noStrike" baseline="0" dirty="0" err="1">
                <a:solidFill>
                  <a:srgbClr val="0000FF"/>
                </a:solidFill>
                <a:latin typeface="RobotoMono-Regular"/>
              </a:rPr>
              <a:t>this</a:t>
            </a:r>
            <a:r>
              <a:rPr lang="en-IN" b="0" i="0" u="none" strike="noStrike" baseline="0" dirty="0" err="1">
                <a:solidFill>
                  <a:srgbClr val="000000"/>
                </a:solidFill>
                <a:latin typeface="RobotoMono-Regular"/>
              </a:rPr>
              <a:t>.</a:t>
            </a:r>
            <a:r>
              <a:rPr lang="en-IN" b="0" i="0" u="none" strike="noStrike" baseline="0" dirty="0" err="1">
                <a:solidFill>
                  <a:srgbClr val="001081"/>
                </a:solidFill>
                <a:latin typeface="RobotoMono-Regular"/>
              </a:rPr>
              <a:t>_amount</a:t>
            </a:r>
            <a:r>
              <a:rPr lang="en-IN" b="0" i="0" u="none" strike="noStrike" baseline="0" dirty="0">
                <a:solidFill>
                  <a:srgbClr val="001081"/>
                </a:solidFill>
                <a:latin typeface="RobotoMono-Regular"/>
              </a:rPr>
              <a:t> 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RobotoMono-Regular"/>
              </a:rPr>
              <a:t>= </a:t>
            </a:r>
            <a:r>
              <a:rPr lang="en-IN" b="0" i="0" u="none" strike="noStrike" baseline="0" dirty="0">
                <a:solidFill>
                  <a:srgbClr val="001081"/>
                </a:solidFill>
                <a:latin typeface="RobotoMono-Regular"/>
              </a:rPr>
              <a:t>value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RobotoMono-Regular"/>
              </a:rPr>
              <a:t>;</a:t>
            </a:r>
          </a:p>
          <a:p>
            <a:pPr algn="l"/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}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0C38D-D798-442D-B4F4-45249B9F309B}"/>
              </a:ext>
            </a:extLst>
          </p:cNvPr>
          <p:cNvSpPr txBox="1"/>
          <p:nvPr/>
        </p:nvSpPr>
        <p:spPr>
          <a:xfrm>
            <a:off x="840231" y="6011464"/>
            <a:ext cx="7512969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 err="1">
                <a:solidFill>
                  <a:srgbClr val="0000FF"/>
                </a:solidFill>
                <a:latin typeface="RobotoMono-Regular"/>
              </a:rPr>
              <a:t>this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RobotoMono-Regular"/>
              </a:rPr>
              <a:t>.amount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 = </a:t>
            </a:r>
            <a:r>
              <a:rPr lang="en-IN" sz="1800" b="0" i="0" u="none" strike="noStrike" baseline="0" dirty="0">
                <a:solidFill>
                  <a:srgbClr val="267F9A"/>
                </a:solidFill>
                <a:latin typeface="RobotoMono-Regular"/>
              </a:rPr>
              <a:t>200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F930B0E-4CBA-455D-B445-A23F927B40F2}"/>
              </a:ext>
            </a:extLst>
          </p:cNvPr>
          <p:cNvSpPr/>
          <p:nvPr/>
        </p:nvSpPr>
        <p:spPr>
          <a:xfrm>
            <a:off x="222425" y="5457332"/>
            <a:ext cx="8748583" cy="463177"/>
          </a:xfrm>
          <a:prstGeom prst="roundRect">
            <a:avLst/>
          </a:prstGeom>
          <a:solidFill>
            <a:srgbClr val="00CC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Amount field can be set as follows</a:t>
            </a:r>
          </a:p>
        </p:txBody>
      </p:sp>
    </p:spTree>
    <p:extLst>
      <p:ext uri="{BB962C8B-B14F-4D97-AF65-F5344CB8AC3E}">
        <p14:creationId xmlns:p14="http://schemas.microsoft.com/office/powerpoint/2010/main" val="3152932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 List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4368BA-823A-483C-8B7E-C9FF3E162AE8}"/>
              </a:ext>
            </a:extLst>
          </p:cNvPr>
          <p:cNvSpPr/>
          <p:nvPr/>
        </p:nvSpPr>
        <p:spPr>
          <a:xfrm>
            <a:off x="172992" y="1016000"/>
            <a:ext cx="8748583" cy="544776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We can filter the list by making invoking function as follows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53E10D-A6E9-4F7B-A15C-8B9B5E846203}"/>
              </a:ext>
            </a:extLst>
          </p:cNvPr>
          <p:cNvSpPr txBox="1"/>
          <p:nvPr/>
        </p:nvSpPr>
        <p:spPr>
          <a:xfrm>
            <a:off x="387927" y="1687175"/>
            <a:ext cx="7512968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IProduct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[…..]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B634A6-B1C5-4DD9-94A4-314234E11605}"/>
              </a:ext>
            </a:extLst>
          </p:cNvPr>
          <p:cNvSpPr txBox="1"/>
          <p:nvPr/>
        </p:nvSpPr>
        <p:spPr>
          <a:xfrm>
            <a:off x="387927" y="2177578"/>
            <a:ext cx="8533647" cy="258532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listFilter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listFilter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listFilter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listFilter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listFilter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 setter:'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filteredProducts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performFilter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BE713D-3E53-4343-8FC2-E1D8244DB0ED}"/>
              </a:ext>
            </a:extLst>
          </p:cNvPr>
          <p:cNvSpPr txBox="1"/>
          <p:nvPr/>
        </p:nvSpPr>
        <p:spPr>
          <a:xfrm>
            <a:off x="387927" y="4874736"/>
            <a:ext cx="8583081" cy="147732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performFilter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filterBy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IProduct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filterBy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filterBy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toLocaleLowerCase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IProduct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productName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toLocaleLowerCase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filterBy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570381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1F9C59-AB83-4826-A800-D858AB87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Adding Features To Component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E4E22B-7A8F-496D-8958-EA47035F8DCD}"/>
              </a:ext>
            </a:extLst>
          </p:cNvPr>
          <p:cNvSpPr/>
          <p:nvPr/>
        </p:nvSpPr>
        <p:spPr>
          <a:xfrm>
            <a:off x="222425" y="1104900"/>
            <a:ext cx="8748583" cy="527589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8849A-D0EB-4E18-9BFB-71943153B378}"/>
              </a:ext>
            </a:extLst>
          </p:cNvPr>
          <p:cNvSpPr txBox="1"/>
          <p:nvPr/>
        </p:nvSpPr>
        <p:spPr>
          <a:xfrm>
            <a:off x="736600" y="1230576"/>
            <a:ext cx="7708900" cy="3126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	Adding Features To Component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1.1	Adding Interface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1.2	Encapsulating Component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1.3	Lifecycle Hook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1.4	Custom Pipeline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1.5	Filtering</a:t>
            </a:r>
          </a:p>
          <a:p>
            <a:pPr lvl="2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1.5.1	Getter and Setter</a:t>
            </a:r>
          </a:p>
          <a:p>
            <a:pPr lvl="2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1.5.2	Filtering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157A5A-79A1-4E97-8E06-15B8A4FD5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91" y="4480931"/>
            <a:ext cx="6858000" cy="1835785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28C3401-2A2D-F5FA-398F-F2A44F4BC8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221629"/>
              </p:ext>
            </p:extLst>
          </p:nvPr>
        </p:nvGraphicFramePr>
        <p:xfrm>
          <a:off x="7988300" y="5121275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ocument" showAsIcon="1" r:id="rId4" imgW="914597" imgH="806311" progId="Word.Document.12">
                  <p:embed/>
                </p:oleObj>
              </mc:Choice>
              <mc:Fallback>
                <p:oleObj name="Document" showAsIcon="1" r:id="rId4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88300" y="5121275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4148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185F8E-DC9A-4938-B617-50E06C641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80" y="1022035"/>
            <a:ext cx="8736227" cy="1767347"/>
          </a:xfrm>
        </p:spPr>
        <p:txBody>
          <a:bodyPr/>
          <a:lstStyle/>
          <a:p>
            <a:r>
              <a:rPr lang="en-IN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nested component receives information from its container using input properties. </a:t>
            </a:r>
          </a:p>
          <a:p>
            <a:endParaRPr lang="en-IN" sz="1800" spc="-15" dirty="0"/>
          </a:p>
          <a:p>
            <a:r>
              <a:rPr lang="en-IN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nested component outputs information back to its container by emitting events.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65C2FB-4260-48B4-874A-D049640A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Component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305FFC-EBFD-40D0-846E-266F6070AB8A}"/>
              </a:ext>
            </a:extLst>
          </p:cNvPr>
          <p:cNvSpPr/>
          <p:nvPr/>
        </p:nvSpPr>
        <p:spPr>
          <a:xfrm>
            <a:off x="1099127" y="2881745"/>
            <a:ext cx="6788728" cy="3223491"/>
          </a:xfrm>
          <a:prstGeom prst="rect">
            <a:avLst/>
          </a:prstGeom>
          <a:solidFill>
            <a:srgbClr val="00CC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Template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60A795-EADC-448B-8A7B-23D814614064}"/>
              </a:ext>
            </a:extLst>
          </p:cNvPr>
          <p:cNvSpPr/>
          <p:nvPr/>
        </p:nvSpPr>
        <p:spPr>
          <a:xfrm>
            <a:off x="3699165" y="4027053"/>
            <a:ext cx="2720109" cy="1422401"/>
          </a:xfrm>
          <a:prstGeom prst="rect">
            <a:avLst/>
          </a:prstGeom>
          <a:solidFill>
            <a:srgbClr val="795B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Nested Component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B279A94-4034-46D4-919B-C3DF043CDC66}"/>
              </a:ext>
            </a:extLst>
          </p:cNvPr>
          <p:cNvSpPr/>
          <p:nvPr/>
        </p:nvSpPr>
        <p:spPr>
          <a:xfrm>
            <a:off x="2032001" y="4299526"/>
            <a:ext cx="2050473" cy="38792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635376F-9418-4866-87E2-04E8872F058B}"/>
              </a:ext>
            </a:extLst>
          </p:cNvPr>
          <p:cNvSpPr/>
          <p:nvPr/>
        </p:nvSpPr>
        <p:spPr>
          <a:xfrm rot="10800000">
            <a:off x="2032001" y="4874489"/>
            <a:ext cx="2050473" cy="38792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54A764-2D1E-47C6-A2DC-8A352812C204}"/>
              </a:ext>
            </a:extLst>
          </p:cNvPr>
          <p:cNvSpPr txBox="1"/>
          <p:nvPr/>
        </p:nvSpPr>
        <p:spPr>
          <a:xfrm>
            <a:off x="2595418" y="4032136"/>
            <a:ext cx="84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A968A2-5F1D-4567-B3D1-605BA898F207}"/>
              </a:ext>
            </a:extLst>
          </p:cNvPr>
          <p:cNvSpPr txBox="1"/>
          <p:nvPr/>
        </p:nvSpPr>
        <p:spPr>
          <a:xfrm>
            <a:off x="2609275" y="5135879"/>
            <a:ext cx="150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EDD3ED-2D32-4C77-B452-72A98E968D5D}"/>
              </a:ext>
            </a:extLst>
          </p:cNvPr>
          <p:cNvSpPr txBox="1"/>
          <p:nvPr/>
        </p:nvSpPr>
        <p:spPr>
          <a:xfrm>
            <a:off x="4043219" y="4253747"/>
            <a:ext cx="382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@Input decorator to receive value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EFEDC1-9330-44A6-8D29-AA9974C0B213}"/>
              </a:ext>
            </a:extLst>
          </p:cNvPr>
          <p:cNvSpPr txBox="1"/>
          <p:nvPr/>
        </p:nvSpPr>
        <p:spPr>
          <a:xfrm>
            <a:off x="4140193" y="4849489"/>
            <a:ext cx="129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4785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1F9C59-AB83-4826-A800-D858AB87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Nested Component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E4E22B-7A8F-496D-8958-EA47035F8DCD}"/>
              </a:ext>
            </a:extLst>
          </p:cNvPr>
          <p:cNvSpPr/>
          <p:nvPr/>
        </p:nvSpPr>
        <p:spPr>
          <a:xfrm>
            <a:off x="222425" y="1104900"/>
            <a:ext cx="8748583" cy="527589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8849A-D0EB-4E18-9BFB-71943153B378}"/>
              </a:ext>
            </a:extLst>
          </p:cNvPr>
          <p:cNvSpPr txBox="1"/>
          <p:nvPr/>
        </p:nvSpPr>
        <p:spPr>
          <a:xfrm>
            <a:off x="736600" y="1230576"/>
            <a:ext cx="7708900" cy="1202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	Nested Components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1.1	Passing Data To A Nested Component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1.2	Pass Data from Nested Component to Parent Component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CE9FEE-8BB5-45CA-89A3-50909F02E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75" y="2744988"/>
            <a:ext cx="7046204" cy="2030211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CE2DEA0-6A62-8CC0-7F3A-EA07BC1F62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865974"/>
              </p:ext>
            </p:extLst>
          </p:nvPr>
        </p:nvGraphicFramePr>
        <p:xfrm>
          <a:off x="7649819" y="4996873"/>
          <a:ext cx="1055454" cy="930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Document" showAsIcon="1" r:id="rId4" imgW="914597" imgH="806311" progId="Word.Document.12">
                  <p:embed/>
                </p:oleObj>
              </mc:Choice>
              <mc:Fallback>
                <p:oleObj name="Document" showAsIcon="1" r:id="rId4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49819" y="4996873"/>
                        <a:ext cx="1055454" cy="9308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7849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 txBox="1">
            <a:spLocks noChangeArrowheads="1"/>
          </p:cNvSpPr>
          <p:nvPr/>
        </p:nvSpPr>
        <p:spPr bwMode="gray">
          <a:xfrm>
            <a:off x="0" y="2736164"/>
            <a:ext cx="9144000" cy="58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 eaLnBrk="0" hangingPunct="0">
              <a:lnSpc>
                <a:spcPct val="95000"/>
              </a:lnSpc>
            </a:pPr>
            <a:r>
              <a:rPr lang="en-US" sz="6000" b="1">
                <a:solidFill>
                  <a:schemeClr val="tx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3242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1022032"/>
            <a:ext cx="8324850" cy="48999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Arial" charset="0"/>
                <a:ea typeface="ＭＳ Ｐゴシック" pitchFamily="34" charset="-128"/>
              </a:rPr>
              <a:t>In this, we will cover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Features Of Component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Strong typing helps minimize errors through better syntax checking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Encapsulating styles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Lifecycle hooks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Custom pipes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Demo: </a:t>
            </a:r>
            <a:r>
              <a:rPr lang="en-US" dirty="0"/>
              <a:t>Adding Features To Component</a:t>
            </a:r>
            <a:endParaRPr lang="en-US" dirty="0">
              <a:latin typeface="Arial" charset="0"/>
              <a:ea typeface="ＭＳ Ｐゴシック" pitchFamily="34" charset="-128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Nested components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Demo: Nested Component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dirty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5123" name="Title 2"/>
          <p:cNvSpPr>
            <a:spLocks noGrp="1"/>
          </p:cNvSpPr>
          <p:nvPr>
            <p:ph type="title"/>
          </p:nvPr>
        </p:nvSpPr>
        <p:spPr bwMode="auto">
          <a:xfrm>
            <a:off x="301628" y="248603"/>
            <a:ext cx="8537575" cy="54477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  <a:ea typeface="ＭＳ Ｐゴシック" pitchFamily="34" charset="-128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4368BA-823A-483C-8B7E-C9FF3E162AE8}"/>
              </a:ext>
            </a:extLst>
          </p:cNvPr>
          <p:cNvSpPr/>
          <p:nvPr/>
        </p:nvSpPr>
        <p:spPr>
          <a:xfrm>
            <a:off x="172992" y="1015999"/>
            <a:ext cx="8748583" cy="1302327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Components are one of the key building blocks of our application. The cleaner, stronger, and more durable we make these blocks, the better our 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87AC3E-FFAC-4487-BB9C-E2998BF812EE}"/>
              </a:ext>
            </a:extLst>
          </p:cNvPr>
          <p:cNvSpPr/>
          <p:nvPr/>
        </p:nvSpPr>
        <p:spPr>
          <a:xfrm>
            <a:off x="172991" y="2540944"/>
            <a:ext cx="8748583" cy="3379565"/>
          </a:xfrm>
          <a:prstGeom prst="roundRect">
            <a:avLst/>
          </a:prstGeom>
          <a:solidFill>
            <a:srgbClr val="795B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Some of the ways we make our components better include</a:t>
            </a:r>
          </a:p>
          <a:p>
            <a:pPr algn="just"/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Strong typing helps minimize errors through better syntax checking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Encapsulating styles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Lifecycle hooks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Custom pipes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Nested components</a:t>
            </a:r>
          </a:p>
        </p:txBody>
      </p:sp>
    </p:spTree>
    <p:extLst>
      <p:ext uri="{BB962C8B-B14F-4D97-AF65-F5344CB8AC3E}">
        <p14:creationId xmlns:p14="http://schemas.microsoft.com/office/powerpoint/2010/main" val="168930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Typing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4368BA-823A-483C-8B7E-C9FF3E162AE8}"/>
              </a:ext>
            </a:extLst>
          </p:cNvPr>
          <p:cNvSpPr/>
          <p:nvPr/>
        </p:nvSpPr>
        <p:spPr>
          <a:xfrm>
            <a:off x="172992" y="1016000"/>
            <a:ext cx="8748583" cy="1311564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One of the benefits of using TypeScript is its strong typing. Every property has a type, every method has a return type, and every method parameter has 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A5E31-F122-4AB5-BF62-60B00DF1E4C8}"/>
              </a:ext>
            </a:extLst>
          </p:cNvPr>
          <p:cNvSpPr txBox="1"/>
          <p:nvPr/>
        </p:nvSpPr>
        <p:spPr>
          <a:xfrm>
            <a:off x="892123" y="3182608"/>
            <a:ext cx="7512968" cy="147732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solidFill>
                  <a:srgbClr val="0000FF"/>
                </a:solidFill>
                <a:latin typeface="RobotoMono-Regular"/>
              </a:rPr>
              <a:t>export interface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RobotoMono-Regular"/>
              </a:rPr>
              <a:t>IProduct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 {</a:t>
            </a:r>
          </a:p>
          <a:p>
            <a:pPr lvl="1"/>
            <a:r>
              <a:rPr lang="en-IN" b="0" i="0" u="none" strike="noStrike" baseline="0" dirty="0" err="1">
                <a:solidFill>
                  <a:srgbClr val="000000"/>
                </a:solidFill>
                <a:latin typeface="RobotoMono-Regular"/>
              </a:rPr>
              <a:t>productId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RobotoMono-Regular"/>
              </a:rPr>
              <a:t>: number;</a:t>
            </a:r>
          </a:p>
          <a:p>
            <a:pPr lvl="1"/>
            <a:r>
              <a:rPr lang="en-IN" b="0" i="0" u="none" strike="noStrike" baseline="0" dirty="0" err="1">
                <a:solidFill>
                  <a:srgbClr val="000000"/>
                </a:solidFill>
                <a:latin typeface="RobotoMono-Regular"/>
              </a:rPr>
              <a:t>productName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RobotoMono-Regular"/>
              </a:rPr>
              <a:t>: string;</a:t>
            </a:r>
          </a:p>
          <a:p>
            <a:pPr lvl="1"/>
            <a:r>
              <a:rPr lang="en-IN" dirty="0">
                <a:solidFill>
                  <a:srgbClr val="000000"/>
                </a:solidFill>
                <a:latin typeface="RobotoMono-Regular"/>
              </a:rPr>
              <a:t>….</a:t>
            </a:r>
            <a:endParaRPr lang="en-IN" b="0" i="0" u="none" strike="noStrike" baseline="0" dirty="0">
              <a:solidFill>
                <a:srgbClr val="000000"/>
              </a:solidFill>
              <a:latin typeface="RobotoMono-Regular"/>
            </a:endParaRPr>
          </a:p>
          <a:p>
            <a:pPr algn="l"/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}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87AC3E-FFAC-4487-BB9C-E2998BF812EE}"/>
              </a:ext>
            </a:extLst>
          </p:cNvPr>
          <p:cNvSpPr/>
          <p:nvPr/>
        </p:nvSpPr>
        <p:spPr>
          <a:xfrm>
            <a:off x="172991" y="2466108"/>
            <a:ext cx="8748583" cy="518869"/>
          </a:xfrm>
          <a:prstGeom prst="roundRect">
            <a:avLst/>
          </a:prstGeom>
          <a:solidFill>
            <a:srgbClr val="795B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We use an interface to identify the properties for a specific type.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53E10D-A6E9-4F7B-A15C-8B9B5E846203}"/>
              </a:ext>
            </a:extLst>
          </p:cNvPr>
          <p:cNvSpPr txBox="1"/>
          <p:nvPr/>
        </p:nvSpPr>
        <p:spPr>
          <a:xfrm>
            <a:off x="790798" y="5103956"/>
            <a:ext cx="7512968" cy="120032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ProductListComponent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800" b="0" i="0" u="none" strike="noStrike" baseline="0" dirty="0">
              <a:solidFill>
                <a:srgbClr val="000000"/>
              </a:solidFill>
              <a:latin typeface="RobotoMono-Regular"/>
            </a:endParaRPr>
          </a:p>
          <a:p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products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RobotoMono-Regular"/>
              </a:rPr>
              <a:t>IProduct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[….];</a:t>
            </a:r>
          </a:p>
          <a:p>
            <a:pPr lvl="1"/>
            <a:r>
              <a:rPr lang="en-IN" dirty="0">
                <a:solidFill>
                  <a:srgbClr val="000000"/>
                </a:solidFill>
                <a:latin typeface="RobotoMono-Regular"/>
              </a:rPr>
              <a:t>….</a:t>
            </a:r>
            <a:endParaRPr lang="en-IN" b="0" i="0" u="none" strike="noStrike" baseline="0" dirty="0">
              <a:solidFill>
                <a:srgbClr val="000000"/>
              </a:solidFill>
              <a:latin typeface="RobotoMono-Regular"/>
            </a:endParaRPr>
          </a:p>
          <a:p>
            <a:pPr algn="l"/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}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90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Typing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4368BA-823A-483C-8B7E-C9FF3E162AE8}"/>
              </a:ext>
            </a:extLst>
          </p:cNvPr>
          <p:cNvSpPr/>
          <p:nvPr/>
        </p:nvSpPr>
        <p:spPr>
          <a:xfrm>
            <a:off x="172992" y="1016000"/>
            <a:ext cx="8748583" cy="914400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There is another way as well, where-in you define methods in interface and implement them in the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A5E31-F122-4AB5-BF62-60B00DF1E4C8}"/>
              </a:ext>
            </a:extLst>
          </p:cNvPr>
          <p:cNvSpPr txBox="1"/>
          <p:nvPr/>
        </p:nvSpPr>
        <p:spPr>
          <a:xfrm>
            <a:off x="790798" y="2153020"/>
            <a:ext cx="7512968" cy="120032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solidFill>
                  <a:srgbClr val="0000FF"/>
                </a:solidFill>
                <a:latin typeface="RobotoMono-Regular"/>
              </a:rPr>
              <a:t>export interface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Calculate {</a:t>
            </a:r>
          </a:p>
          <a:p>
            <a:pPr lvl="1"/>
            <a:r>
              <a:rPr lang="en-IN" b="0" i="0" u="none" strike="noStrike" baseline="0" dirty="0" err="1">
                <a:solidFill>
                  <a:srgbClr val="000000"/>
                </a:solidFill>
                <a:latin typeface="RobotoMono-Regular"/>
              </a:rPr>
              <a:t>noOfItems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RobotoMono-Regular"/>
              </a:rPr>
              <a:t>: number;</a:t>
            </a:r>
          </a:p>
          <a:p>
            <a:pPr lvl="1"/>
            <a:r>
              <a:rPr lang="en-IN" b="0" i="0" u="none" strike="noStrike" baseline="0" dirty="0">
                <a:solidFill>
                  <a:srgbClr val="000000"/>
                </a:solidFill>
                <a:latin typeface="RobotoMono-Regular"/>
              </a:rPr>
              <a:t>total(quantity: number, amount: number): number;</a:t>
            </a:r>
          </a:p>
          <a:p>
            <a:pPr algn="l"/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}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53E10D-A6E9-4F7B-A15C-8B9B5E846203}"/>
              </a:ext>
            </a:extLst>
          </p:cNvPr>
          <p:cNvSpPr txBox="1"/>
          <p:nvPr/>
        </p:nvSpPr>
        <p:spPr>
          <a:xfrm>
            <a:off x="840232" y="4069484"/>
            <a:ext cx="7512968" cy="175432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solidFill>
                  <a:srgbClr val="0000FF"/>
                </a:solidFill>
                <a:latin typeface="RobotoMono-Regular"/>
              </a:rPr>
              <a:t>export class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RobotoMono-Regular"/>
              </a:rPr>
              <a:t>myComponent</a:t>
            </a:r>
            <a:r>
              <a:rPr lang="en-IN" dirty="0">
                <a:solidFill>
                  <a:srgbClr val="000000"/>
                </a:solidFill>
                <a:latin typeface="RobotoMono-Regular"/>
              </a:rPr>
              <a:t> </a:t>
            </a:r>
            <a:r>
              <a:rPr lang="en-IN" sz="1800" b="0" i="0" u="none" strike="noStrike" baseline="0" dirty="0">
                <a:solidFill>
                  <a:srgbClr val="0000FF"/>
                </a:solidFill>
                <a:latin typeface="RobotoMono-Regular"/>
              </a:rPr>
              <a:t>implements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Calculate {</a:t>
            </a:r>
          </a:p>
          <a:p>
            <a:pPr lvl="1"/>
            <a:r>
              <a:rPr lang="en-IN" b="0" i="0" u="none" strike="noStrike" baseline="0" dirty="0" err="1">
                <a:solidFill>
                  <a:srgbClr val="000000"/>
                </a:solidFill>
                <a:latin typeface="RobotoMono-Regular"/>
              </a:rPr>
              <a:t>noOfItems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RobotoMono-Regular"/>
              </a:rPr>
              <a:t> : number = 0;</a:t>
            </a:r>
          </a:p>
          <a:p>
            <a:pPr lvl="1"/>
            <a:r>
              <a:rPr lang="en-IN" b="0" i="0" u="none" strike="noStrike" baseline="0" dirty="0">
                <a:solidFill>
                  <a:srgbClr val="000000"/>
                </a:solidFill>
                <a:latin typeface="RobotoMono-Regular"/>
              </a:rPr>
              <a:t>total(quantity: number, amount: number): number {</a:t>
            </a:r>
          </a:p>
          <a:p>
            <a:pPr lvl="1"/>
            <a:r>
              <a:rPr lang="en-IN" b="0" i="0" u="none" strike="noStrike" baseline="0" dirty="0">
                <a:solidFill>
                  <a:srgbClr val="000000"/>
                </a:solidFill>
                <a:latin typeface="RobotoMono-Regular"/>
              </a:rPr>
              <a:t>...</a:t>
            </a:r>
          </a:p>
          <a:p>
            <a:pPr lvl="1"/>
            <a:r>
              <a:rPr lang="en-IN" b="0" i="0" u="none" strike="noStrike" baseline="0" dirty="0">
                <a:solidFill>
                  <a:srgbClr val="000000"/>
                </a:solidFill>
                <a:latin typeface="RobotoMono-Regular"/>
              </a:rPr>
              <a:t>}</a:t>
            </a:r>
          </a:p>
          <a:p>
            <a:pPr algn="l"/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}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37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Unique Styles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4368BA-823A-483C-8B7E-C9FF3E162AE8}"/>
              </a:ext>
            </a:extLst>
          </p:cNvPr>
          <p:cNvSpPr/>
          <p:nvPr/>
        </p:nvSpPr>
        <p:spPr>
          <a:xfrm>
            <a:off x="172992" y="1016000"/>
            <a:ext cx="8748583" cy="1431636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When we build a template for a component, we sometimes need styles unique to that template. So, we can define the styles in an external style sheet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53E10D-A6E9-4F7B-A15C-8B9B5E846203}"/>
              </a:ext>
            </a:extLst>
          </p:cNvPr>
          <p:cNvSpPr txBox="1"/>
          <p:nvPr/>
        </p:nvSpPr>
        <p:spPr>
          <a:xfrm>
            <a:off x="815516" y="2868757"/>
            <a:ext cx="7512968" cy="147732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selector: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apm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-product-list'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'./product-list.component.html'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styleUrls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'./product-list.component.css'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424644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4368BA-823A-483C-8B7E-C9FF3E162AE8}"/>
              </a:ext>
            </a:extLst>
          </p:cNvPr>
          <p:cNvSpPr/>
          <p:nvPr/>
        </p:nvSpPr>
        <p:spPr>
          <a:xfrm>
            <a:off x="172992" y="1016000"/>
            <a:ext cx="8748583" cy="683491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A component has a lifecycle managed by Angular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7249F8-4F71-4E93-AE2B-0590A30318AA}"/>
              </a:ext>
            </a:extLst>
          </p:cNvPr>
          <p:cNvSpPr/>
          <p:nvPr/>
        </p:nvSpPr>
        <p:spPr>
          <a:xfrm>
            <a:off x="197708" y="1853008"/>
            <a:ext cx="8748583" cy="1369329"/>
          </a:xfrm>
          <a:prstGeom prst="roundRect">
            <a:avLst/>
          </a:prstGeom>
          <a:solidFill>
            <a:srgbClr val="795B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Angular creates the component, renders it, creates and renders its children, processes changes when its data bound properties change, and then destroys it before removing its template from the DOM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82ABA5-B4AD-45C7-A1AF-94793111E98F}"/>
              </a:ext>
            </a:extLst>
          </p:cNvPr>
          <p:cNvSpPr/>
          <p:nvPr/>
        </p:nvSpPr>
        <p:spPr>
          <a:xfrm>
            <a:off x="222424" y="3348145"/>
            <a:ext cx="8748583" cy="906111"/>
          </a:xfrm>
          <a:prstGeom prst="roundRect">
            <a:avLst/>
          </a:prstGeom>
          <a:solidFill>
            <a:srgbClr val="00CC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Angular provides a set of lifecycle hooks (interface) we can use to tap into this lifecycle and perform operations as needed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DBE90E-32FA-42DD-9B60-BF7B1B165259}"/>
              </a:ext>
            </a:extLst>
          </p:cNvPr>
          <p:cNvSpPr/>
          <p:nvPr/>
        </p:nvSpPr>
        <p:spPr>
          <a:xfrm>
            <a:off x="222424" y="4494854"/>
            <a:ext cx="8748583" cy="90611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We implement a lifecycle hook interface to write code that is executed when the component's lifecycle event occurs.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7A3248-B9F1-43AA-8386-43D0CD49FE2A}"/>
              </a:ext>
            </a:extLst>
          </p:cNvPr>
          <p:cNvSpPr/>
          <p:nvPr/>
        </p:nvSpPr>
        <p:spPr>
          <a:xfrm>
            <a:off x="222424" y="5613400"/>
            <a:ext cx="8748583" cy="906111"/>
          </a:xfrm>
          <a:prstGeom prst="roundRect">
            <a:avLst/>
          </a:prstGeom>
          <a:solidFill>
            <a:srgbClr val="1893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For example, we may implement the </a:t>
            </a:r>
            <a:r>
              <a:rPr lang="en-US" sz="2400" dirty="0" err="1"/>
              <a:t>OnInit</a:t>
            </a:r>
            <a:r>
              <a:rPr lang="en-US" sz="2400" dirty="0"/>
              <a:t> lifecycle hook and write code in that hook method to get our data. </a:t>
            </a:r>
          </a:p>
        </p:txBody>
      </p:sp>
    </p:spTree>
    <p:extLst>
      <p:ext uri="{BB962C8B-B14F-4D97-AF65-F5344CB8AC3E}">
        <p14:creationId xmlns:p14="http://schemas.microsoft.com/office/powerpoint/2010/main" val="2077960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Lifecycle Hook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4368BA-823A-483C-8B7E-C9FF3E162AE8}"/>
              </a:ext>
            </a:extLst>
          </p:cNvPr>
          <p:cNvSpPr/>
          <p:nvPr/>
        </p:nvSpPr>
        <p:spPr>
          <a:xfrm>
            <a:off x="172992" y="1016000"/>
            <a:ext cx="8748583" cy="1431636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Here </a:t>
            </a:r>
            <a:r>
              <a:rPr lang="en-US" sz="2400" dirty="0" err="1"/>
              <a:t>ProductListComponent</a:t>
            </a:r>
            <a:r>
              <a:rPr lang="en-US" sz="2400" dirty="0"/>
              <a:t> implements </a:t>
            </a:r>
            <a:r>
              <a:rPr lang="en-US" sz="2400" dirty="0" err="1"/>
              <a:t>OnInit</a:t>
            </a:r>
            <a:r>
              <a:rPr lang="en-US" sz="2400" dirty="0"/>
              <a:t> lifecycle hook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53E10D-A6E9-4F7B-A15C-8B9B5E846203}"/>
              </a:ext>
            </a:extLst>
          </p:cNvPr>
          <p:cNvSpPr txBox="1"/>
          <p:nvPr/>
        </p:nvSpPr>
        <p:spPr>
          <a:xfrm>
            <a:off x="815516" y="2868757"/>
            <a:ext cx="7512968" cy="20313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ProductListComponent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……..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ngOnInit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647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Data with Pipes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4368BA-823A-483C-8B7E-C9FF3E162AE8}"/>
              </a:ext>
            </a:extLst>
          </p:cNvPr>
          <p:cNvSpPr/>
          <p:nvPr/>
        </p:nvSpPr>
        <p:spPr>
          <a:xfrm>
            <a:off x="172992" y="1016000"/>
            <a:ext cx="8748583" cy="683491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Transform bound properties before display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7249F8-4F71-4E93-AE2B-0590A30318AA}"/>
              </a:ext>
            </a:extLst>
          </p:cNvPr>
          <p:cNvSpPr/>
          <p:nvPr/>
        </p:nvSpPr>
        <p:spPr>
          <a:xfrm>
            <a:off x="197708" y="1853008"/>
            <a:ext cx="8748583" cy="1369329"/>
          </a:xfrm>
          <a:prstGeom prst="roundRect">
            <a:avLst/>
          </a:prstGeom>
          <a:solidFill>
            <a:srgbClr val="795B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Built-in pipes: date, number, decimal, percent, currency, json, etc.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82ABA5-B4AD-45C7-A1AF-94793111E98F}"/>
              </a:ext>
            </a:extLst>
          </p:cNvPr>
          <p:cNvSpPr/>
          <p:nvPr/>
        </p:nvSpPr>
        <p:spPr>
          <a:xfrm>
            <a:off x="222424" y="3348145"/>
            <a:ext cx="8748583" cy="906111"/>
          </a:xfrm>
          <a:prstGeom prst="roundRect">
            <a:avLst/>
          </a:prstGeom>
          <a:solidFill>
            <a:srgbClr val="00CC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Custom pipes</a:t>
            </a:r>
          </a:p>
        </p:txBody>
      </p:sp>
    </p:spTree>
    <p:extLst>
      <p:ext uri="{BB962C8B-B14F-4D97-AF65-F5344CB8AC3E}">
        <p14:creationId xmlns:p14="http://schemas.microsoft.com/office/powerpoint/2010/main" val="421155908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hop_Done Deal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76E7517-0EE9-49CF-990D-9186DC27E5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22930</TotalTime>
  <Words>893</Words>
  <Application>Microsoft Office PowerPoint</Application>
  <PresentationFormat>Custom</PresentationFormat>
  <Paragraphs>162</Paragraphs>
  <Slides>16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Narrow</vt:lpstr>
      <vt:lpstr>Calibri</vt:lpstr>
      <vt:lpstr>Consolas</vt:lpstr>
      <vt:lpstr>RobotoMono-Regular</vt:lpstr>
      <vt:lpstr>Wingdings</vt:lpstr>
      <vt:lpstr>Slideshop_Done Deal</vt:lpstr>
      <vt:lpstr>Microsoft Word Document</vt:lpstr>
      <vt:lpstr>PowerPoint Presentation</vt:lpstr>
      <vt:lpstr>Introduction</vt:lpstr>
      <vt:lpstr>Components</vt:lpstr>
      <vt:lpstr>Strong Typing</vt:lpstr>
      <vt:lpstr>Strong Typing</vt:lpstr>
      <vt:lpstr>Handling Unique Styles</vt:lpstr>
      <vt:lpstr>Component Lifecycle</vt:lpstr>
      <vt:lpstr>Using Lifecycle Hook</vt:lpstr>
      <vt:lpstr>Transforming Data with Pipes</vt:lpstr>
      <vt:lpstr>Building a Custom Pipe</vt:lpstr>
      <vt:lpstr>Getter And Setter</vt:lpstr>
      <vt:lpstr>Filtering a List</vt:lpstr>
      <vt:lpstr>Demo: Adding Features To Component</vt:lpstr>
      <vt:lpstr>Nested Component</vt:lpstr>
      <vt:lpstr>Demo: Nested Component</vt:lpstr>
      <vt:lpstr>PowerPoint Presentation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ic010600</dc:creator>
  <cp:lastModifiedBy>Munish Arora</cp:lastModifiedBy>
  <cp:revision>633</cp:revision>
  <dcterms:created xsi:type="dcterms:W3CDTF">2012-05-21T11:56:42Z</dcterms:created>
  <dcterms:modified xsi:type="dcterms:W3CDTF">2022-05-06T12:34:57Z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TC018754869991</vt:lpwstr>
  </property>
</Properties>
</file>