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28"/>
  </p:notesMasterIdLst>
  <p:sldIdLst>
    <p:sldId id="299" r:id="rId3"/>
    <p:sldId id="374" r:id="rId4"/>
    <p:sldId id="478" r:id="rId5"/>
    <p:sldId id="421" r:id="rId6"/>
    <p:sldId id="479" r:id="rId7"/>
    <p:sldId id="422" r:id="rId8"/>
    <p:sldId id="436" r:id="rId9"/>
    <p:sldId id="437" r:id="rId10"/>
    <p:sldId id="441" r:id="rId11"/>
    <p:sldId id="438" r:id="rId12"/>
    <p:sldId id="439" r:id="rId13"/>
    <p:sldId id="391" r:id="rId14"/>
    <p:sldId id="392" r:id="rId15"/>
    <p:sldId id="395" r:id="rId16"/>
    <p:sldId id="396" r:id="rId17"/>
    <p:sldId id="397" r:id="rId18"/>
    <p:sldId id="539" r:id="rId19"/>
    <p:sldId id="418" r:id="rId20"/>
    <p:sldId id="398" r:id="rId21"/>
    <p:sldId id="399" r:id="rId22"/>
    <p:sldId id="400" r:id="rId23"/>
    <p:sldId id="412" r:id="rId24"/>
    <p:sldId id="413" r:id="rId25"/>
    <p:sldId id="440" r:id="rId26"/>
    <p:sldId id="325" r:id="rId27"/>
  </p:sldIdLst>
  <p:sldSz cx="9144000" cy="6858000" type="screen4x3"/>
  <p:notesSz cx="6858000" cy="9144000"/>
  <p:defaultTextStyle>
    <a:defPPr>
      <a:defRPr lang="da-DK"/>
    </a:defPPr>
    <a:lvl1pPr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Arial" charset="0"/>
      </a:defRPr>
    </a:lvl5pPr>
    <a:lvl6pPr marL="2286000" algn="l" defTabSz="914400" rtl="0" eaLnBrk="1" latinLnBrk="0" hangingPunct="1">
      <a:defRPr kern="1200">
        <a:solidFill>
          <a:schemeClr val="tx1"/>
        </a:solidFill>
        <a:latin typeface="Arial" charset="0"/>
        <a:ea typeface="ＭＳ Ｐゴシック" pitchFamily="34" charset="-128"/>
        <a:cs typeface="Arial" charset="0"/>
      </a:defRPr>
    </a:lvl6pPr>
    <a:lvl7pPr marL="2743200" algn="l" defTabSz="914400" rtl="0" eaLnBrk="1" latinLnBrk="0" hangingPunct="1">
      <a:defRPr kern="1200">
        <a:solidFill>
          <a:schemeClr val="tx1"/>
        </a:solidFill>
        <a:latin typeface="Arial" charset="0"/>
        <a:ea typeface="ＭＳ Ｐゴシック" pitchFamily="34" charset="-128"/>
        <a:cs typeface="Arial" charset="0"/>
      </a:defRPr>
    </a:lvl7pPr>
    <a:lvl8pPr marL="3200400" algn="l" defTabSz="914400" rtl="0" eaLnBrk="1" latinLnBrk="0" hangingPunct="1">
      <a:defRPr kern="1200">
        <a:solidFill>
          <a:schemeClr val="tx1"/>
        </a:solidFill>
        <a:latin typeface="Arial" charset="0"/>
        <a:ea typeface="ＭＳ Ｐゴシック" pitchFamily="34" charset="-128"/>
        <a:cs typeface="Arial" charset="0"/>
      </a:defRPr>
    </a:lvl8pPr>
    <a:lvl9pPr marL="3657600" algn="l" defTabSz="914400" rtl="0" eaLnBrk="1" latinLnBrk="0" hangingPunct="1">
      <a:defRPr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4319">
          <p15:clr>
            <a:srgbClr val="A4A3A4"/>
          </p15:clr>
        </p15:guide>
        <p15:guide id="2" pos="554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8C3FC5"/>
    <a:srgbClr val="3366FF"/>
    <a:srgbClr val="000000"/>
    <a:srgbClr val="0066FF"/>
    <a:srgbClr val="3333FF"/>
    <a:srgbClr val="6699FF"/>
    <a:srgbClr val="FF6969"/>
    <a:srgbClr val="C6E6A2"/>
    <a:srgbClr val="A4D0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8" autoAdjust="0"/>
    <p:restoredTop sz="48148" autoAdjust="0"/>
  </p:normalViewPr>
  <p:slideViewPr>
    <p:cSldViewPr snapToGrid="0">
      <p:cViewPr varScale="1">
        <p:scale>
          <a:sx n="67" d="100"/>
          <a:sy n="67" d="100"/>
        </p:scale>
        <p:origin x="1236" y="56"/>
      </p:cViewPr>
      <p:guideLst>
        <p:guide orient="horz" pos="4319"/>
        <p:guide pos="554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mn-cs"/>
              </a:defRPr>
            </a:lvl1pPr>
          </a:lstStyle>
          <a:p>
            <a:pPr>
              <a:defRPr/>
            </a:pPr>
            <a:fld id="{B1957981-25F9-48DD-8CEE-9247C68FB0DC}" type="datetimeFigureOut">
              <a:rPr lang="en-US"/>
              <a:pPr>
                <a:defRPr/>
              </a:pPr>
              <a:t>4/22/2022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mn-cs"/>
              </a:defRPr>
            </a:lvl1pPr>
          </a:lstStyle>
          <a:p>
            <a:pPr>
              <a:defRPr/>
            </a:pPr>
            <a:fld id="{B82B9348-1D8B-4940-A3FA-2F0251CDDBB4}" type="slidenum">
              <a:rPr lang="en-US"/>
              <a:pPr>
                <a:defRPr/>
              </a:pPr>
              <a:t>‹#›</a:t>
            </a:fld>
            <a:endParaRPr lang="en-US" dirty="0"/>
          </a:p>
        </p:txBody>
      </p:sp>
    </p:spTree>
    <p:extLst>
      <p:ext uri="{BB962C8B-B14F-4D97-AF65-F5344CB8AC3E}">
        <p14:creationId xmlns:p14="http://schemas.microsoft.com/office/powerpoint/2010/main" val="10646913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1</a:t>
            </a:fld>
            <a:endParaRPr lang="en-US" dirty="0"/>
          </a:p>
        </p:txBody>
      </p:sp>
    </p:spTree>
    <p:extLst>
      <p:ext uri="{BB962C8B-B14F-4D97-AF65-F5344CB8AC3E}">
        <p14:creationId xmlns:p14="http://schemas.microsoft.com/office/powerpoint/2010/main" val="4079265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25</a:t>
            </a:fld>
            <a:endParaRPr lang="en-US" dirty="0"/>
          </a:p>
        </p:txBody>
      </p:sp>
    </p:spTree>
    <p:extLst>
      <p:ext uri="{BB962C8B-B14F-4D97-AF65-F5344CB8AC3E}">
        <p14:creationId xmlns:p14="http://schemas.microsoft.com/office/powerpoint/2010/main" val="3113881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2</a:t>
            </a:fld>
            <a:endParaRPr lang="en-US" dirty="0"/>
          </a:p>
        </p:txBody>
      </p:sp>
    </p:spTree>
    <p:extLst>
      <p:ext uri="{BB962C8B-B14F-4D97-AF65-F5344CB8AC3E}">
        <p14:creationId xmlns:p14="http://schemas.microsoft.com/office/powerpoint/2010/main" val="2540093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12</a:t>
            </a:fld>
            <a:endParaRPr lang="en-US" dirty="0"/>
          </a:p>
        </p:txBody>
      </p:sp>
    </p:spTree>
    <p:extLst>
      <p:ext uri="{BB962C8B-B14F-4D97-AF65-F5344CB8AC3E}">
        <p14:creationId xmlns:p14="http://schemas.microsoft.com/office/powerpoint/2010/main" val="4232752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13</a:t>
            </a:fld>
            <a:endParaRPr lang="en-US" dirty="0"/>
          </a:p>
        </p:txBody>
      </p:sp>
    </p:spTree>
    <p:extLst>
      <p:ext uri="{BB962C8B-B14F-4D97-AF65-F5344CB8AC3E}">
        <p14:creationId xmlns:p14="http://schemas.microsoft.com/office/powerpoint/2010/main" val="452513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14</a:t>
            </a:fld>
            <a:endParaRPr lang="en-US" dirty="0"/>
          </a:p>
        </p:txBody>
      </p:sp>
    </p:spTree>
    <p:extLst>
      <p:ext uri="{BB962C8B-B14F-4D97-AF65-F5344CB8AC3E}">
        <p14:creationId xmlns:p14="http://schemas.microsoft.com/office/powerpoint/2010/main" val="3526228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16</a:t>
            </a:fld>
            <a:endParaRPr lang="en-US" dirty="0"/>
          </a:p>
        </p:txBody>
      </p:sp>
    </p:spTree>
    <p:extLst>
      <p:ext uri="{BB962C8B-B14F-4D97-AF65-F5344CB8AC3E}">
        <p14:creationId xmlns:p14="http://schemas.microsoft.com/office/powerpoint/2010/main" val="2704465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22</a:t>
            </a:fld>
            <a:endParaRPr lang="en-US" dirty="0"/>
          </a:p>
        </p:txBody>
      </p:sp>
    </p:spTree>
    <p:extLst>
      <p:ext uri="{BB962C8B-B14F-4D97-AF65-F5344CB8AC3E}">
        <p14:creationId xmlns:p14="http://schemas.microsoft.com/office/powerpoint/2010/main" val="591500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23</a:t>
            </a:fld>
            <a:endParaRPr lang="en-US" dirty="0"/>
          </a:p>
        </p:txBody>
      </p:sp>
    </p:spTree>
    <p:extLst>
      <p:ext uri="{BB962C8B-B14F-4D97-AF65-F5344CB8AC3E}">
        <p14:creationId xmlns:p14="http://schemas.microsoft.com/office/powerpoint/2010/main" val="2013839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82B9348-1D8B-4940-A3FA-2F0251CDDBB4}" type="slidenum">
              <a:rPr lang="en-US" smtClean="0"/>
              <a:pPr>
                <a:defRPr/>
              </a:pPr>
              <a:t>24</a:t>
            </a:fld>
            <a:endParaRPr lang="en-US" dirty="0"/>
          </a:p>
        </p:txBody>
      </p:sp>
    </p:spTree>
    <p:extLst>
      <p:ext uri="{BB962C8B-B14F-4D97-AF65-F5344CB8AC3E}">
        <p14:creationId xmlns:p14="http://schemas.microsoft.com/office/powerpoint/2010/main" val="3416997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s">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fsnitsoverskrift">
    <p:spTree>
      <p:nvGrpSpPr>
        <p:cNvPr id="1" name=""/>
        <p:cNvGrpSpPr/>
        <p:nvPr/>
      </p:nvGrpSpPr>
      <p:grpSpPr>
        <a:xfrm>
          <a:off x="0" y="0"/>
          <a:ext cx="0" cy="0"/>
          <a:chOff x="0" y="0"/>
          <a:chExt cx="0" cy="0"/>
        </a:xfrm>
      </p:grpSpPr>
      <p:grpSp>
        <p:nvGrpSpPr>
          <p:cNvPr id="4" name="Gruppe 13"/>
          <p:cNvGrpSpPr/>
          <p:nvPr userDrawn="1"/>
        </p:nvGrpSpPr>
        <p:grpSpPr>
          <a:xfrm>
            <a:off x="0" y="1"/>
            <a:ext cx="9144000" cy="1095374"/>
            <a:chOff x="0" y="0"/>
            <a:chExt cx="9144000" cy="1968500"/>
          </a:xfrm>
          <a:effectLst>
            <a:outerShdw blurRad="50800" dist="38100" dir="2700000" algn="tl" rotWithShape="0">
              <a:prstClr val="black">
                <a:alpha val="40000"/>
              </a:prstClr>
            </a:outerShdw>
          </a:effectLst>
        </p:grpSpPr>
        <p:sp>
          <p:nvSpPr>
            <p:cNvPr id="5" name="Rektangel 2"/>
            <p:cNvSpPr>
              <a:spLocks noChangeArrowheads="1"/>
            </p:cNvSpPr>
            <p:nvPr/>
          </p:nvSpPr>
          <p:spPr bwMode="auto">
            <a:xfrm>
              <a:off x="0" y="0"/>
              <a:ext cx="9144000" cy="1968500"/>
            </a:xfrm>
            <a:prstGeom prst="rect">
              <a:avLst/>
            </a:prstGeom>
            <a:solidFill>
              <a:srgbClr val="3333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indent="-342900" algn="ctr">
                <a:buFont typeface="+mj-lt"/>
                <a:buAutoNum type="arabicPeriod"/>
                <a:defRPr/>
              </a:pPr>
              <a:endParaRPr lang="da-DK" noProof="1">
                <a:solidFill>
                  <a:srgbClr val="FFFFFF"/>
                </a:solidFill>
                <a:latin typeface="Arial" pitchFamily="34" charset="0"/>
              </a:endParaRPr>
            </a:p>
          </p:txBody>
        </p:sp>
        <p:sp>
          <p:nvSpPr>
            <p:cNvPr id="6" name="Rektangel 3"/>
            <p:cNvSpPr>
              <a:spLocks noChangeArrowheads="1"/>
            </p:cNvSpPr>
            <p:nvPr/>
          </p:nvSpPr>
          <p:spPr bwMode="auto">
            <a:xfrm>
              <a:off x="0" y="1661160"/>
              <a:ext cx="9144000" cy="304800"/>
            </a:xfrm>
            <a:prstGeom prst="rect">
              <a:avLst/>
            </a:prstGeom>
            <a:gradFill>
              <a:gsLst>
                <a:gs pos="0">
                  <a:schemeClr val="bg2">
                    <a:lumMod val="90000"/>
                  </a:schemeClr>
                </a:gs>
                <a:gs pos="100000">
                  <a:schemeClr val="accent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indent="-342900" algn="ctr">
                <a:buFont typeface="+mj-lt"/>
                <a:buAutoNum type="arabicPeriod"/>
                <a:defRPr/>
              </a:pPr>
              <a:endParaRPr lang="da-DK" noProof="1">
                <a:solidFill>
                  <a:srgbClr val="FFFFFF"/>
                </a:solidFill>
                <a:latin typeface="Arial" pitchFamily="34" charset="0"/>
                <a:ea typeface="ＭＳ Ｐゴシック" pitchFamily="-97" charset="-128"/>
              </a:endParaRPr>
            </a:p>
          </p:txBody>
        </p:sp>
      </p:grpSp>
      <p:sp>
        <p:nvSpPr>
          <p:cNvPr id="8" name="Pladsholder til indhold 2"/>
          <p:cNvSpPr>
            <a:spLocks noGrp="1"/>
          </p:cNvSpPr>
          <p:nvPr>
            <p:ph idx="1"/>
          </p:nvPr>
        </p:nvSpPr>
        <p:spPr>
          <a:xfrm>
            <a:off x="457200" y="1190626"/>
            <a:ext cx="8229600" cy="4935538"/>
          </a:xfrm>
          <a:prstGeom prst="rect">
            <a:avLst/>
          </a:prstGeom>
        </p:spPr>
        <p:txBody>
          <a:bodyPr/>
          <a:lstStyle>
            <a:lvl1pPr>
              <a:spcAft>
                <a:spcPts val="600"/>
              </a:spcAft>
              <a:defRPr sz="1800">
                <a:solidFill>
                  <a:srgbClr val="000000"/>
                </a:solidFill>
                <a:latin typeface="Arial" pitchFamily="34" charset="0"/>
              </a:defRPr>
            </a:lvl1pPr>
            <a:lvl2pPr>
              <a:spcAft>
                <a:spcPts val="600"/>
              </a:spcAft>
              <a:defRPr sz="1600">
                <a:solidFill>
                  <a:srgbClr val="000000"/>
                </a:solidFill>
                <a:latin typeface="Arial" pitchFamily="34" charset="0"/>
              </a:defRPr>
            </a:lvl2pPr>
            <a:lvl3pPr>
              <a:spcAft>
                <a:spcPts val="600"/>
              </a:spcAft>
              <a:defRPr sz="1400">
                <a:solidFill>
                  <a:srgbClr val="000000"/>
                </a:solidFill>
                <a:latin typeface="Arial" pitchFamily="34" charset="0"/>
              </a:defRPr>
            </a:lvl3pPr>
            <a:lvl4pPr>
              <a:spcAft>
                <a:spcPts val="600"/>
              </a:spcAft>
              <a:defRPr sz="1400">
                <a:solidFill>
                  <a:srgbClr val="000000"/>
                </a:solidFill>
                <a:latin typeface="Arial" pitchFamily="34" charset="0"/>
              </a:defRPr>
            </a:lvl4pPr>
            <a:lvl5pPr>
              <a:spcAft>
                <a:spcPts val="600"/>
              </a:spcAft>
              <a:defRPr sz="1400">
                <a:solidFill>
                  <a:srgbClr val="000000"/>
                </a:solidFill>
                <a:latin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11" name="Titel 1"/>
          <p:cNvSpPr>
            <a:spLocks noGrp="1"/>
          </p:cNvSpPr>
          <p:nvPr>
            <p:ph type="title"/>
          </p:nvPr>
        </p:nvSpPr>
        <p:spPr>
          <a:xfrm>
            <a:off x="390524" y="249238"/>
            <a:ext cx="8353425" cy="563562"/>
          </a:xfrm>
          <a:prstGeom prst="rect">
            <a:avLst/>
          </a:prstGeom>
        </p:spPr>
        <p:txBody>
          <a:bodyPr/>
          <a:lstStyle>
            <a:lvl1pPr algn="l">
              <a:defRPr sz="3200">
                <a:latin typeface="Arial" pitchFamily="34" charset="0"/>
              </a:defRPr>
            </a:lvl1pPr>
          </a:lstStyle>
          <a:p>
            <a:r>
              <a:rPr lang="en-US" dirty="0"/>
              <a:t>Click to edit Master title style</a:t>
            </a:r>
            <a:endParaRPr lang="da-DK"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og indholdsobjekt">
    <p:spTree>
      <p:nvGrpSpPr>
        <p:cNvPr id="1" name=""/>
        <p:cNvGrpSpPr/>
        <p:nvPr/>
      </p:nvGrpSpPr>
      <p:grpSpPr>
        <a:xfrm>
          <a:off x="0" y="0"/>
          <a:ext cx="0" cy="0"/>
          <a:chOff x="0" y="0"/>
          <a:chExt cx="0" cy="0"/>
        </a:xfrm>
      </p:grpSpPr>
      <p:sp>
        <p:nvSpPr>
          <p:cNvPr id="4" name="Rektangel 2"/>
          <p:cNvSpPr>
            <a:spLocks noChangeArrowheads="1"/>
          </p:cNvSpPr>
          <p:nvPr userDrawn="1"/>
        </p:nvSpPr>
        <p:spPr bwMode="auto">
          <a:xfrm>
            <a:off x="0" y="9525"/>
            <a:ext cx="9144000" cy="971550"/>
          </a:xfrm>
          <a:prstGeom prst="rect">
            <a:avLst/>
          </a:prstGeom>
          <a:solidFill>
            <a:srgbClr val="3333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indent="-342900" algn="ctr">
              <a:buFont typeface="+mj-lt"/>
              <a:buAutoNum type="arabicPeriod"/>
              <a:defRPr/>
            </a:pPr>
            <a:endParaRPr lang="da-DK" noProof="1">
              <a:solidFill>
                <a:srgbClr val="FFFFFF"/>
              </a:solidFill>
              <a:latin typeface="Arial" pitchFamily="34" charset="0"/>
            </a:endParaRPr>
          </a:p>
        </p:txBody>
      </p:sp>
      <p:sp>
        <p:nvSpPr>
          <p:cNvPr id="3" name="Pladsholder til indhold 2"/>
          <p:cNvSpPr>
            <a:spLocks noGrp="1"/>
          </p:cNvSpPr>
          <p:nvPr>
            <p:ph idx="1"/>
          </p:nvPr>
        </p:nvSpPr>
        <p:spPr>
          <a:xfrm>
            <a:off x="245660" y="1057276"/>
            <a:ext cx="8679976" cy="5589184"/>
          </a:xfrm>
          <a:prstGeom prst="rect">
            <a:avLst/>
          </a:prstGeom>
        </p:spPr>
        <p:txBody>
          <a:bodyPr/>
          <a:lstStyle>
            <a:lvl1pPr>
              <a:spcAft>
                <a:spcPts val="800"/>
              </a:spcAft>
              <a:defRPr sz="1800">
                <a:solidFill>
                  <a:srgbClr val="000000"/>
                </a:solidFill>
                <a:latin typeface="Arial" pitchFamily="34" charset="0"/>
              </a:defRPr>
            </a:lvl1pPr>
            <a:lvl2pPr>
              <a:spcAft>
                <a:spcPts val="800"/>
              </a:spcAft>
              <a:defRPr sz="1600">
                <a:solidFill>
                  <a:srgbClr val="000000"/>
                </a:solidFill>
                <a:latin typeface="Arial" pitchFamily="34" charset="0"/>
              </a:defRPr>
            </a:lvl2pPr>
            <a:lvl3pPr>
              <a:spcAft>
                <a:spcPts val="800"/>
              </a:spcAft>
              <a:defRPr sz="1400">
                <a:solidFill>
                  <a:srgbClr val="000000"/>
                </a:solidFill>
                <a:latin typeface="Arial" pitchFamily="34" charset="0"/>
              </a:defRPr>
            </a:lvl3pPr>
            <a:lvl4pPr>
              <a:spcAft>
                <a:spcPts val="800"/>
              </a:spcAft>
              <a:defRPr sz="1400">
                <a:solidFill>
                  <a:srgbClr val="000000"/>
                </a:solidFill>
                <a:latin typeface="Arial" pitchFamily="34" charset="0"/>
              </a:defRPr>
            </a:lvl4pPr>
            <a:lvl5pPr>
              <a:spcAft>
                <a:spcPts val="800"/>
              </a:spcAft>
              <a:defRPr sz="1400">
                <a:solidFill>
                  <a:srgbClr val="000000"/>
                </a:solidFill>
                <a:latin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a-DK" dirty="0"/>
          </a:p>
        </p:txBody>
      </p:sp>
      <p:sp>
        <p:nvSpPr>
          <p:cNvPr id="10" name="Titel 1"/>
          <p:cNvSpPr>
            <a:spLocks noGrp="1"/>
          </p:cNvSpPr>
          <p:nvPr>
            <p:ph type="title"/>
          </p:nvPr>
        </p:nvSpPr>
        <p:spPr>
          <a:xfrm>
            <a:off x="245660" y="257175"/>
            <a:ext cx="8693624" cy="563562"/>
          </a:xfrm>
          <a:prstGeom prst="rect">
            <a:avLst/>
          </a:prstGeom>
        </p:spPr>
        <p:txBody>
          <a:bodyPr/>
          <a:lstStyle>
            <a:lvl1pPr algn="l">
              <a:defRPr sz="3200">
                <a:latin typeface="Arial" pitchFamily="34" charset="0"/>
              </a:defRPr>
            </a:lvl1pPr>
          </a:lstStyle>
          <a:p>
            <a:r>
              <a:rPr lang="en-US" dirty="0"/>
              <a:t>Click to edit Master title style</a:t>
            </a:r>
            <a:endParaRPr lang="da-DK"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352" r:id="rId1"/>
    <p:sldLayoutId id="2147484353" r:id="rId2"/>
    <p:sldLayoutId id="2147484354" r:id="rId3"/>
  </p:sldLayoutIdLst>
  <p:txStyles>
    <p:titleStyle>
      <a:lvl1pPr algn="ctr" defTabSz="457200" rtl="0" eaLnBrk="0" fontAlgn="base" hangingPunct="0">
        <a:spcBef>
          <a:spcPct val="0"/>
        </a:spcBef>
        <a:spcAft>
          <a:spcPct val="0"/>
        </a:spcAft>
        <a:defRPr sz="4400" kern="1200">
          <a:solidFill>
            <a:schemeClr val="tx1"/>
          </a:solidFill>
          <a:latin typeface="Arial Narrow"/>
          <a:ea typeface="ＭＳ Ｐゴシック" pitchFamily="-97" charset="-128"/>
          <a:cs typeface="+mj-cs"/>
        </a:defRPr>
      </a:lvl1pPr>
      <a:lvl2pPr algn="ctr" defTabSz="457200" rtl="0" eaLnBrk="0" fontAlgn="base" hangingPunct="0">
        <a:spcBef>
          <a:spcPct val="0"/>
        </a:spcBef>
        <a:spcAft>
          <a:spcPct val="0"/>
        </a:spcAft>
        <a:defRPr sz="4400">
          <a:solidFill>
            <a:schemeClr val="tx1"/>
          </a:solidFill>
          <a:latin typeface="Arial Narrow" pitchFamily="-97" charset="0"/>
          <a:ea typeface="ＭＳ Ｐゴシック" pitchFamily="-97" charset="-128"/>
        </a:defRPr>
      </a:lvl2pPr>
      <a:lvl3pPr algn="ctr" defTabSz="457200" rtl="0" eaLnBrk="0" fontAlgn="base" hangingPunct="0">
        <a:spcBef>
          <a:spcPct val="0"/>
        </a:spcBef>
        <a:spcAft>
          <a:spcPct val="0"/>
        </a:spcAft>
        <a:defRPr sz="4400">
          <a:solidFill>
            <a:schemeClr val="tx1"/>
          </a:solidFill>
          <a:latin typeface="Arial Narrow" pitchFamily="-97" charset="0"/>
          <a:ea typeface="ＭＳ Ｐゴシック" pitchFamily="-97" charset="-128"/>
        </a:defRPr>
      </a:lvl3pPr>
      <a:lvl4pPr algn="ctr" defTabSz="457200" rtl="0" eaLnBrk="0" fontAlgn="base" hangingPunct="0">
        <a:spcBef>
          <a:spcPct val="0"/>
        </a:spcBef>
        <a:spcAft>
          <a:spcPct val="0"/>
        </a:spcAft>
        <a:defRPr sz="4400">
          <a:solidFill>
            <a:schemeClr val="tx1"/>
          </a:solidFill>
          <a:latin typeface="Arial Narrow" pitchFamily="-97" charset="0"/>
          <a:ea typeface="ＭＳ Ｐゴシック" pitchFamily="-97" charset="-128"/>
        </a:defRPr>
      </a:lvl4pPr>
      <a:lvl5pPr algn="ctr" defTabSz="457200" rtl="0" eaLnBrk="0" fontAlgn="base" hangingPunct="0">
        <a:spcBef>
          <a:spcPct val="0"/>
        </a:spcBef>
        <a:spcAft>
          <a:spcPct val="0"/>
        </a:spcAft>
        <a:defRPr sz="4400">
          <a:solidFill>
            <a:schemeClr val="tx1"/>
          </a:solidFill>
          <a:latin typeface="Arial Narrow" pitchFamily="-97" charset="0"/>
          <a:ea typeface="ＭＳ Ｐゴシック" pitchFamily="-97" charset="-128"/>
        </a:defRPr>
      </a:lvl5pPr>
      <a:lvl6pPr marL="457200" algn="ctr" defTabSz="457200" rtl="0" eaLnBrk="1" fontAlgn="base" hangingPunct="1">
        <a:spcBef>
          <a:spcPct val="0"/>
        </a:spcBef>
        <a:spcAft>
          <a:spcPct val="0"/>
        </a:spcAft>
        <a:defRPr sz="4400">
          <a:solidFill>
            <a:schemeClr val="tx1"/>
          </a:solidFill>
          <a:latin typeface="Arial Narrow" pitchFamily="-97" charset="0"/>
        </a:defRPr>
      </a:lvl6pPr>
      <a:lvl7pPr marL="914400" algn="ctr" defTabSz="457200" rtl="0" eaLnBrk="1" fontAlgn="base" hangingPunct="1">
        <a:spcBef>
          <a:spcPct val="0"/>
        </a:spcBef>
        <a:spcAft>
          <a:spcPct val="0"/>
        </a:spcAft>
        <a:defRPr sz="4400">
          <a:solidFill>
            <a:schemeClr val="tx1"/>
          </a:solidFill>
          <a:latin typeface="Arial Narrow" pitchFamily="-97" charset="0"/>
        </a:defRPr>
      </a:lvl7pPr>
      <a:lvl8pPr marL="1371600" algn="ctr" defTabSz="457200" rtl="0" eaLnBrk="1" fontAlgn="base" hangingPunct="1">
        <a:spcBef>
          <a:spcPct val="0"/>
        </a:spcBef>
        <a:spcAft>
          <a:spcPct val="0"/>
        </a:spcAft>
        <a:defRPr sz="4400">
          <a:solidFill>
            <a:schemeClr val="tx1"/>
          </a:solidFill>
          <a:latin typeface="Arial Narrow" pitchFamily="-97" charset="0"/>
        </a:defRPr>
      </a:lvl8pPr>
      <a:lvl9pPr marL="1828800" algn="ctr" defTabSz="457200" rtl="0" eaLnBrk="1" fontAlgn="base" hangingPunct="1">
        <a:spcBef>
          <a:spcPct val="0"/>
        </a:spcBef>
        <a:spcAft>
          <a:spcPct val="0"/>
        </a:spcAft>
        <a:defRPr sz="4400">
          <a:solidFill>
            <a:schemeClr val="tx1"/>
          </a:solidFill>
          <a:latin typeface="Arial Narrow" pitchFamily="-97"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Narrow"/>
          <a:ea typeface="ＭＳ Ｐゴシック" pitchFamily="-97"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Narrow"/>
          <a:ea typeface="ＭＳ Ｐゴシック" pitchFamily="-97"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Narrow"/>
          <a:ea typeface="ＭＳ Ｐゴシック" pitchFamily="-97"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ervername/api/trips/%7btripName%7d/stops/remove/%7bstopname%7d" TargetMode="External"/><Relationship Id="rId2" Type="http://schemas.openxmlformats.org/officeDocument/2006/relationships/hyperlink" Target="http://servername/api/trips/%7btripName%7d/stops"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package" Target="../embeddings/Microsoft_Word_Document.docx"/><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13.emf"/><Relationship Id="rId5" Type="http://schemas.openxmlformats.org/officeDocument/2006/relationships/package" Target="../embeddings/Microsoft_Word_Document1.docx"/><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sv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Billede 8" descr="dreamstime_Handshake.jpg"/>
          <p:cNvPicPr>
            <a:picLocks noChangeAspect="1"/>
          </p:cNvPicPr>
          <p:nvPr/>
        </p:nvPicPr>
        <p:blipFill>
          <a:blip r:embed="rId3"/>
          <a:srcRect/>
          <a:stretch>
            <a:fillRect/>
          </a:stretch>
        </p:blipFill>
        <p:spPr bwMode="auto">
          <a:xfrm>
            <a:off x="-14288" y="0"/>
            <a:ext cx="9151938" cy="6324600"/>
          </a:xfrm>
          <a:prstGeom prst="rect">
            <a:avLst/>
          </a:prstGeom>
          <a:noFill/>
          <a:ln w="9525">
            <a:noFill/>
            <a:miter lim="800000"/>
            <a:headEnd/>
            <a:tailEnd/>
          </a:ln>
        </p:spPr>
      </p:pic>
      <p:sp>
        <p:nvSpPr>
          <p:cNvPr id="12" name="Rektangel 11"/>
          <p:cNvSpPr/>
          <p:nvPr/>
        </p:nvSpPr>
        <p:spPr>
          <a:xfrm>
            <a:off x="-40414" y="6115050"/>
            <a:ext cx="9180513" cy="742950"/>
          </a:xfrm>
          <a:prstGeom prst="rect">
            <a:avLst/>
          </a:prstGeom>
          <a:solidFill>
            <a:srgbClr val="3333FF"/>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buFont typeface="+mj-lt"/>
              <a:buAutoNum type="arabicPeriod"/>
              <a:defRPr/>
            </a:pPr>
            <a:endParaRPr lang="da-DK" noProof="1">
              <a:solidFill>
                <a:srgbClr val="FFFFFF"/>
              </a:solidFill>
              <a:latin typeface="Arial" pitchFamily="34" charset="0"/>
            </a:endParaRPr>
          </a:p>
        </p:txBody>
      </p:sp>
      <p:sp>
        <p:nvSpPr>
          <p:cNvPr id="4100" name="Rectangle 4"/>
          <p:cNvSpPr>
            <a:spLocks noChangeArrowheads="1"/>
          </p:cNvSpPr>
          <p:nvPr/>
        </p:nvSpPr>
        <p:spPr bwMode="gray">
          <a:xfrm>
            <a:off x="323850" y="4591050"/>
            <a:ext cx="3876675" cy="1390650"/>
          </a:xfrm>
          <a:prstGeom prst="rect">
            <a:avLst/>
          </a:prstGeom>
          <a:noFill/>
          <a:ln w="9525">
            <a:noFill/>
            <a:miter lim="800000"/>
            <a:headEnd/>
            <a:tailEnd/>
          </a:ln>
        </p:spPr>
        <p:txBody>
          <a:bodyPr lIns="0" tIns="0" rIns="0" bIns="0" anchor="ctr"/>
          <a:lstStyle/>
          <a:p>
            <a:pPr algn="r" defTabSz="801688"/>
            <a:r>
              <a:rPr lang="en-US">
                <a:solidFill>
                  <a:srgbClr val="000000"/>
                </a:solidFill>
              </a:rPr>
              <a:t>By: Munish Arora</a:t>
            </a:r>
          </a:p>
        </p:txBody>
      </p:sp>
      <p:sp>
        <p:nvSpPr>
          <p:cNvPr id="4101" name="Rectangle 5"/>
          <p:cNvSpPr txBox="1">
            <a:spLocks noChangeArrowheads="1"/>
          </p:cNvSpPr>
          <p:nvPr/>
        </p:nvSpPr>
        <p:spPr bwMode="gray">
          <a:xfrm>
            <a:off x="323850" y="4046538"/>
            <a:ext cx="8165242" cy="600075"/>
          </a:xfrm>
          <a:prstGeom prst="rect">
            <a:avLst/>
          </a:prstGeom>
          <a:noFill/>
          <a:ln w="9525">
            <a:noFill/>
            <a:miter lim="800000"/>
            <a:headEnd/>
            <a:tailEnd/>
          </a:ln>
        </p:spPr>
        <p:txBody>
          <a:bodyPr lIns="0" rIns="0" anchor="ctr"/>
          <a:lstStyle/>
          <a:p>
            <a:pPr defTabSz="914400" eaLnBrk="0" hangingPunct="0">
              <a:lnSpc>
                <a:spcPct val="95000"/>
              </a:lnSpc>
            </a:pPr>
            <a:r>
              <a:rPr lang="en-US" sz="4400" b="1" dirty="0">
                <a:solidFill>
                  <a:srgbClr val="000000"/>
                </a:solidFill>
              </a:rPr>
              <a:t>MVC Basics</a:t>
            </a:r>
          </a:p>
        </p:txBody>
      </p:sp>
      <p:sp>
        <p:nvSpPr>
          <p:cNvPr id="4102" name="Rectangle 4"/>
          <p:cNvSpPr>
            <a:spLocks noChangeArrowheads="1"/>
          </p:cNvSpPr>
          <p:nvPr/>
        </p:nvSpPr>
        <p:spPr bwMode="gray">
          <a:xfrm>
            <a:off x="6767513" y="6162675"/>
            <a:ext cx="1538287" cy="358775"/>
          </a:xfrm>
          <a:prstGeom prst="rect">
            <a:avLst/>
          </a:prstGeom>
          <a:noFill/>
          <a:ln w="9525">
            <a:noFill/>
            <a:miter lim="800000"/>
            <a:headEnd/>
            <a:tailEnd/>
          </a:ln>
        </p:spPr>
        <p:txBody>
          <a:bodyPr lIns="0" tIns="0" rIns="0" bIns="0" anchor="ctr"/>
          <a:lstStyle/>
          <a:p>
            <a:pPr algn="r" defTabSz="801688"/>
            <a:endParaRPr lang="en-US" sz="1200"/>
          </a:p>
        </p:txBody>
      </p:sp>
      <p:sp>
        <p:nvSpPr>
          <p:cNvPr id="4103" name="Rectangle 4"/>
          <p:cNvSpPr>
            <a:spLocks noChangeArrowheads="1"/>
          </p:cNvSpPr>
          <p:nvPr/>
        </p:nvSpPr>
        <p:spPr bwMode="gray">
          <a:xfrm>
            <a:off x="874713" y="6162675"/>
            <a:ext cx="1538287" cy="358775"/>
          </a:xfrm>
          <a:prstGeom prst="rect">
            <a:avLst/>
          </a:prstGeom>
          <a:noFill/>
          <a:ln w="9525">
            <a:noFill/>
            <a:miter lim="800000"/>
            <a:headEnd/>
            <a:tailEnd/>
          </a:ln>
        </p:spPr>
        <p:txBody>
          <a:bodyPr lIns="0" tIns="0" rIns="0" bIns="0" anchor="ctr"/>
          <a:lstStyle/>
          <a:p>
            <a:pPr defTabSz="801688"/>
            <a:endParaRPr lang="en-US"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B8C37E2-51DB-41C0-90C3-4DEACDADA5DA}"/>
              </a:ext>
            </a:extLst>
          </p:cNvPr>
          <p:cNvSpPr>
            <a:spLocks noGrp="1"/>
          </p:cNvSpPr>
          <p:nvPr>
            <p:ph idx="1"/>
          </p:nvPr>
        </p:nvSpPr>
        <p:spPr/>
        <p:txBody>
          <a:bodyPr/>
          <a:lstStyle/>
          <a:p>
            <a:r>
              <a:rPr lang="en-US" dirty="0"/>
              <a:t>Attribute Route is declared at top of class Method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100" dirty="0"/>
          </a:p>
          <a:p>
            <a:endParaRPr lang="en-US" dirty="0"/>
          </a:p>
          <a:p>
            <a:r>
              <a:rPr lang="en-US" dirty="0"/>
              <a:t>Here the attribute route is defined above at class and optionally at method level</a:t>
            </a:r>
          </a:p>
        </p:txBody>
      </p:sp>
      <p:sp>
        <p:nvSpPr>
          <p:cNvPr id="3" name="Title 2">
            <a:extLst>
              <a:ext uri="{FF2B5EF4-FFF2-40B4-BE49-F238E27FC236}">
                <a16:creationId xmlns:a16="http://schemas.microsoft.com/office/drawing/2014/main" id="{F33F525A-DD02-400F-BE1D-E9104E1AFB40}"/>
              </a:ext>
            </a:extLst>
          </p:cNvPr>
          <p:cNvSpPr>
            <a:spLocks noGrp="1"/>
          </p:cNvSpPr>
          <p:nvPr>
            <p:ph type="title"/>
          </p:nvPr>
        </p:nvSpPr>
        <p:spPr/>
        <p:txBody>
          <a:bodyPr/>
          <a:lstStyle/>
          <a:p>
            <a:r>
              <a:rPr lang="en-US" dirty="0"/>
              <a:t>Attribute Route</a:t>
            </a:r>
          </a:p>
        </p:txBody>
      </p:sp>
      <p:sp>
        <p:nvSpPr>
          <p:cNvPr id="4" name="Rectangle 3">
            <a:extLst>
              <a:ext uri="{FF2B5EF4-FFF2-40B4-BE49-F238E27FC236}">
                <a16:creationId xmlns:a16="http://schemas.microsoft.com/office/drawing/2014/main" id="{76D785BA-F647-44B3-8748-293E5EB10DF0}"/>
              </a:ext>
            </a:extLst>
          </p:cNvPr>
          <p:cNvSpPr/>
          <p:nvPr/>
        </p:nvSpPr>
        <p:spPr>
          <a:xfrm>
            <a:off x="521598" y="1630071"/>
            <a:ext cx="8404038" cy="3970318"/>
          </a:xfrm>
          <a:prstGeom prst="rect">
            <a:avLst/>
          </a:prstGeom>
          <a:ln>
            <a:solidFill>
              <a:schemeClr val="accent1">
                <a:lumMod val="10000"/>
              </a:schemeClr>
            </a:solidFill>
          </a:ln>
        </p:spPr>
        <p:txBody>
          <a:bodyPr wrap="square">
            <a:spAutoFit/>
          </a:bodyPr>
          <a:lstStyle/>
          <a:p>
            <a:r>
              <a:rPr lang="en-US" dirty="0">
                <a:solidFill>
                  <a:srgbClr val="000000"/>
                </a:solidFill>
                <a:latin typeface="Consolas" panose="020B0609020204030204" pitchFamily="49" charset="0"/>
              </a:rPr>
              <a:t>[Route(</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api</a:t>
            </a:r>
            <a:r>
              <a:rPr lang="en-US" dirty="0">
                <a:solidFill>
                  <a:srgbClr val="A31515"/>
                </a:solidFill>
                <a:latin typeface="Consolas" panose="020B0609020204030204" pitchFamily="49" charset="0"/>
              </a:rPr>
              <a:t>/trips/{</a:t>
            </a:r>
            <a:r>
              <a:rPr lang="en-US" dirty="0" err="1">
                <a:solidFill>
                  <a:srgbClr val="A31515"/>
                </a:solidFill>
                <a:latin typeface="Consolas" panose="020B0609020204030204" pitchFamily="49" charset="0"/>
              </a:rPr>
              <a:t>tripName</a:t>
            </a:r>
            <a:r>
              <a:rPr lang="en-US" dirty="0">
                <a:solidFill>
                  <a:srgbClr val="A31515"/>
                </a:solidFill>
                <a:latin typeface="Consolas" panose="020B0609020204030204" pitchFamily="49" charset="0"/>
              </a:rPr>
              <a:t>}/stops"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StopController</a:t>
            </a:r>
            <a:r>
              <a:rPr lang="en-US" dirty="0">
                <a:solidFill>
                  <a:srgbClr val="000000"/>
                </a:solidFill>
                <a:latin typeface="Consolas" panose="020B0609020204030204" pitchFamily="49" charset="0"/>
              </a:rPr>
              <a:t> : Controller</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HttpGet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JsonResult</a:t>
            </a:r>
            <a:r>
              <a:rPr lang="en-US" dirty="0">
                <a:solidFill>
                  <a:srgbClr val="000000"/>
                </a:solidFill>
                <a:latin typeface="Consolas" panose="020B0609020204030204" pitchFamily="49" charset="0"/>
              </a:rPr>
              <a:t> Get(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tripName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HttpDelete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api</a:t>
            </a:r>
            <a:r>
              <a:rPr lang="en-US" dirty="0">
                <a:solidFill>
                  <a:srgbClr val="A31515"/>
                </a:solidFill>
                <a:latin typeface="Consolas" panose="020B0609020204030204" pitchFamily="49" charset="0"/>
              </a:rPr>
              <a:t>/trips/{</a:t>
            </a:r>
            <a:r>
              <a:rPr lang="en-US" dirty="0" err="1">
                <a:solidFill>
                  <a:srgbClr val="A31515"/>
                </a:solidFill>
                <a:latin typeface="Consolas" panose="020B0609020204030204" pitchFamily="49" charset="0"/>
              </a:rPr>
              <a:t>tripName</a:t>
            </a:r>
            <a:r>
              <a:rPr lang="en-US" dirty="0">
                <a:solidFill>
                  <a:srgbClr val="A31515"/>
                </a:solidFill>
                <a:latin typeface="Consolas" panose="020B0609020204030204" pitchFamily="49" charset="0"/>
              </a:rPr>
              <a:t>}/stops/remove/{</a:t>
            </a:r>
            <a:r>
              <a:rPr lang="en-US" dirty="0" err="1">
                <a:solidFill>
                  <a:srgbClr val="A31515"/>
                </a:solidFill>
                <a:latin typeface="Consolas" panose="020B0609020204030204" pitchFamily="49" charset="0"/>
              </a:rPr>
              <a:t>stopname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JsonResult</a:t>
            </a:r>
            <a:r>
              <a:rPr lang="en-US" dirty="0">
                <a:solidFill>
                  <a:srgbClr val="000000"/>
                </a:solidFill>
                <a:latin typeface="Consolas" panose="020B0609020204030204" pitchFamily="49" charset="0"/>
              </a:rPr>
              <a:t> Post(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tripName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stopname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dirty="0"/>
          </a:p>
        </p:txBody>
      </p:sp>
      <p:sp>
        <p:nvSpPr>
          <p:cNvPr id="5" name="Speech Bubble: Rectangle 4">
            <a:extLst>
              <a:ext uri="{FF2B5EF4-FFF2-40B4-BE49-F238E27FC236}">
                <a16:creationId xmlns:a16="http://schemas.microsoft.com/office/drawing/2014/main" id="{D0414BFD-E561-4419-B5F6-42F7FC47FBE5}"/>
              </a:ext>
            </a:extLst>
          </p:cNvPr>
          <p:cNvSpPr/>
          <p:nvPr/>
        </p:nvSpPr>
        <p:spPr>
          <a:xfrm>
            <a:off x="6067425" y="1046164"/>
            <a:ext cx="2871859" cy="420686"/>
          </a:xfrm>
          <a:prstGeom prst="wedgeRectCallout">
            <a:avLst>
              <a:gd name="adj1" fmla="val -63847"/>
              <a:gd name="adj2" fmla="val 57849"/>
            </a:avLst>
          </a:prstGeom>
          <a:solidFill>
            <a:schemeClr val="bg1"/>
          </a:solidFill>
          <a:ln>
            <a:solidFill>
              <a:srgbClr val="00009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tx2">
                    <a:lumMod val="10000"/>
                  </a:schemeClr>
                </a:solidFill>
                <a:latin typeface="Segoe UI" panose="020B0502040204020203" pitchFamily="34" charset="0"/>
                <a:cs typeface="Segoe UI" panose="020B0502040204020203" pitchFamily="34" charset="0"/>
              </a:rPr>
              <a:t>tripname</a:t>
            </a:r>
            <a:r>
              <a:rPr lang="en-US" sz="1400" dirty="0">
                <a:solidFill>
                  <a:schemeClr val="tx2">
                    <a:lumMod val="10000"/>
                  </a:schemeClr>
                </a:solidFill>
                <a:latin typeface="Segoe UI" panose="020B0502040204020203" pitchFamily="34" charset="0"/>
                <a:cs typeface="Segoe UI" panose="020B0502040204020203" pitchFamily="34" charset="0"/>
              </a:rPr>
              <a:t> will be fetched from </a:t>
            </a:r>
            <a:r>
              <a:rPr lang="en-US" sz="1400" dirty="0" err="1">
                <a:solidFill>
                  <a:schemeClr val="tx2">
                    <a:lumMod val="10000"/>
                  </a:schemeClr>
                </a:solidFill>
                <a:latin typeface="Segoe UI" panose="020B0502040204020203" pitchFamily="34" charset="0"/>
                <a:cs typeface="Segoe UI" panose="020B0502040204020203" pitchFamily="34" charset="0"/>
              </a:rPr>
              <a:t>uri</a:t>
            </a:r>
            <a:endParaRPr lang="en-IN" sz="1400" dirty="0">
              <a:solidFill>
                <a:schemeClr val="tx2">
                  <a:lumMod val="1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8765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B8C37E2-51DB-41C0-90C3-4DEACDADA5DA}"/>
              </a:ext>
            </a:extLst>
          </p:cNvPr>
          <p:cNvSpPr>
            <a:spLocks noGrp="1"/>
          </p:cNvSpPr>
          <p:nvPr>
            <p:ph idx="1"/>
          </p:nvPr>
        </p:nvSpPr>
        <p:spPr/>
        <p:txBody>
          <a:bodyPr/>
          <a:lstStyle/>
          <a:p>
            <a:endParaRPr lang="en-US" sz="100" dirty="0"/>
          </a:p>
          <a:p>
            <a:endParaRPr lang="en-US" dirty="0"/>
          </a:p>
          <a:p>
            <a:endParaRPr lang="en-US" dirty="0"/>
          </a:p>
          <a:p>
            <a:endParaRPr lang="en-US" dirty="0"/>
          </a:p>
          <a:p>
            <a:endParaRPr lang="en-US" dirty="0">
              <a:solidFill>
                <a:schemeClr val="tx2">
                  <a:lumMod val="10000"/>
                </a:schemeClr>
              </a:solidFill>
              <a:latin typeface="Consolas" panose="020B0609020204030204" pitchFamily="49" charset="0"/>
            </a:endParaRPr>
          </a:p>
          <a:p>
            <a:endParaRPr lang="en-US" dirty="0">
              <a:solidFill>
                <a:schemeClr val="tx2">
                  <a:lumMod val="10000"/>
                </a:schemeClr>
              </a:solidFill>
              <a:latin typeface="Consolas" panose="020B0609020204030204" pitchFamily="49" charset="0"/>
            </a:endParaRPr>
          </a:p>
          <a:p>
            <a:endParaRPr lang="en-US" dirty="0">
              <a:solidFill>
                <a:schemeClr val="tx2">
                  <a:lumMod val="10000"/>
                </a:schemeClr>
              </a:solidFill>
              <a:latin typeface="Consolas" panose="020B0609020204030204" pitchFamily="49" charset="0"/>
            </a:endParaRPr>
          </a:p>
          <a:p>
            <a:endParaRPr lang="en-US" dirty="0">
              <a:solidFill>
                <a:schemeClr val="tx2">
                  <a:lumMod val="10000"/>
                </a:schemeClr>
              </a:solidFill>
              <a:latin typeface="Consolas" panose="020B0609020204030204" pitchFamily="49" charset="0"/>
            </a:endParaRPr>
          </a:p>
        </p:txBody>
      </p:sp>
      <p:sp>
        <p:nvSpPr>
          <p:cNvPr id="3" name="Title 2">
            <a:extLst>
              <a:ext uri="{FF2B5EF4-FFF2-40B4-BE49-F238E27FC236}">
                <a16:creationId xmlns:a16="http://schemas.microsoft.com/office/drawing/2014/main" id="{F33F525A-DD02-400F-BE1D-E9104E1AFB40}"/>
              </a:ext>
            </a:extLst>
          </p:cNvPr>
          <p:cNvSpPr>
            <a:spLocks noGrp="1"/>
          </p:cNvSpPr>
          <p:nvPr>
            <p:ph type="title"/>
          </p:nvPr>
        </p:nvSpPr>
        <p:spPr/>
        <p:txBody>
          <a:bodyPr/>
          <a:lstStyle/>
          <a:p>
            <a:r>
              <a:rPr lang="en-US" dirty="0"/>
              <a:t>Attribute Route</a:t>
            </a:r>
          </a:p>
        </p:txBody>
      </p:sp>
      <p:sp>
        <p:nvSpPr>
          <p:cNvPr id="5" name="Rectangle: Rounded Corners 4">
            <a:extLst>
              <a:ext uri="{FF2B5EF4-FFF2-40B4-BE49-F238E27FC236}">
                <a16:creationId xmlns:a16="http://schemas.microsoft.com/office/drawing/2014/main" id="{EADC1726-D960-49F5-98EA-5F27504B8846}"/>
              </a:ext>
            </a:extLst>
          </p:cNvPr>
          <p:cNvSpPr/>
          <p:nvPr/>
        </p:nvSpPr>
        <p:spPr>
          <a:xfrm>
            <a:off x="245660" y="1242405"/>
            <a:ext cx="8693624" cy="769721"/>
          </a:xfrm>
          <a:prstGeom prst="round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t>Here the attribute route is defined at class level and optionally at method level</a:t>
            </a:r>
          </a:p>
        </p:txBody>
      </p:sp>
      <p:sp>
        <p:nvSpPr>
          <p:cNvPr id="7" name="TextBox 6">
            <a:extLst>
              <a:ext uri="{FF2B5EF4-FFF2-40B4-BE49-F238E27FC236}">
                <a16:creationId xmlns:a16="http://schemas.microsoft.com/office/drawing/2014/main" id="{0B71774D-7EB3-496D-A8F9-034F63F8ACC9}"/>
              </a:ext>
            </a:extLst>
          </p:cNvPr>
          <p:cNvSpPr txBox="1"/>
          <p:nvPr/>
        </p:nvSpPr>
        <p:spPr>
          <a:xfrm>
            <a:off x="800099" y="2192280"/>
            <a:ext cx="7267575" cy="707886"/>
          </a:xfrm>
          <a:prstGeom prst="rect">
            <a:avLst/>
          </a:prstGeom>
          <a:solidFill>
            <a:schemeClr val="bg1">
              <a:lumMod val="75000"/>
            </a:schemeClr>
          </a:solidFill>
        </p:spPr>
        <p:txBody>
          <a:bodyPr wrap="square">
            <a:spAutoFit/>
          </a:bodyPr>
          <a:lstStyle/>
          <a:p>
            <a:pPr algn="ctr"/>
            <a:r>
              <a:rPr lang="en-US" sz="2000" dirty="0">
                <a:latin typeface="Consolas" panose="020B0609020204030204" pitchFamily="49" charset="0"/>
                <a:cs typeface="Arial" panose="020B0604020202020204" pitchFamily="34" charset="0"/>
              </a:rPr>
              <a:t>For example, Get method of </a:t>
            </a:r>
            <a:r>
              <a:rPr lang="en-US" sz="2000" dirty="0" err="1">
                <a:latin typeface="Consolas" panose="020B0609020204030204" pitchFamily="49" charset="0"/>
                <a:cs typeface="Arial" panose="020B0604020202020204" pitchFamily="34" charset="0"/>
              </a:rPr>
              <a:t>api</a:t>
            </a:r>
            <a:r>
              <a:rPr lang="en-US" sz="2000" dirty="0">
                <a:latin typeface="Consolas" panose="020B0609020204030204" pitchFamily="49" charset="0"/>
                <a:cs typeface="Arial" panose="020B0604020202020204" pitchFamily="34" charset="0"/>
              </a:rPr>
              <a:t> may be invoked via  URL </a:t>
            </a:r>
            <a:r>
              <a:rPr lang="en-US" sz="2000" dirty="0">
                <a:solidFill>
                  <a:srgbClr val="000099"/>
                </a:solidFill>
                <a:latin typeface="Consolas" panose="020B0609020204030204" pitchFamily="49" charset="0"/>
                <a:cs typeface="Arial" panose="020B0604020202020204" pitchFamily="34" charset="0"/>
                <a:hlinkClick r:id="rId2">
                  <a:extLst>
                    <a:ext uri="{A12FA001-AC4F-418D-AE19-62706E023703}">
                      <ahyp:hlinkClr xmlns:ahyp="http://schemas.microsoft.com/office/drawing/2018/hyperlinkcolor" val="tx"/>
                    </a:ext>
                  </a:extLst>
                </a:hlinkClick>
              </a:rPr>
              <a:t>http://servername//api/trips/{tripName}/stops</a:t>
            </a:r>
            <a:endParaRPr lang="en-US" sz="2000" dirty="0">
              <a:solidFill>
                <a:srgbClr val="000099"/>
              </a:solidFill>
              <a:latin typeface="Consolas" panose="020B0609020204030204" pitchFamily="49" charset="0"/>
              <a:cs typeface="Arial" panose="020B0604020202020204" pitchFamily="34" charset="0"/>
            </a:endParaRPr>
          </a:p>
        </p:txBody>
      </p:sp>
      <p:sp>
        <p:nvSpPr>
          <p:cNvPr id="9" name="Rectangle: Rounded Corners 8">
            <a:extLst>
              <a:ext uri="{FF2B5EF4-FFF2-40B4-BE49-F238E27FC236}">
                <a16:creationId xmlns:a16="http://schemas.microsoft.com/office/drawing/2014/main" id="{77BA2B35-5643-4092-8EBA-3262F575E245}"/>
              </a:ext>
            </a:extLst>
          </p:cNvPr>
          <p:cNvSpPr/>
          <p:nvPr/>
        </p:nvSpPr>
        <p:spPr>
          <a:xfrm>
            <a:off x="245660" y="3297777"/>
            <a:ext cx="8693624" cy="769721"/>
          </a:xfrm>
          <a:prstGeom prst="round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t>If any other </a:t>
            </a:r>
            <a:r>
              <a:rPr lang="en-US" sz="2400" dirty="0" err="1"/>
              <a:t>uri</a:t>
            </a:r>
            <a:r>
              <a:rPr lang="en-US" sz="2400" dirty="0"/>
              <a:t> is motioned at </a:t>
            </a:r>
            <a:r>
              <a:rPr lang="en-US" sz="2400" dirty="0" err="1"/>
              <a:t>HttpGet</a:t>
            </a:r>
            <a:r>
              <a:rPr lang="en-US" sz="2400" dirty="0"/>
              <a:t>, that will override the </a:t>
            </a:r>
            <a:r>
              <a:rPr lang="en-US" sz="2400" dirty="0" err="1"/>
              <a:t>uri</a:t>
            </a:r>
            <a:r>
              <a:rPr lang="en-US" sz="2400" dirty="0"/>
              <a:t> mentioned at class level</a:t>
            </a:r>
          </a:p>
        </p:txBody>
      </p:sp>
      <p:sp>
        <p:nvSpPr>
          <p:cNvPr id="11" name="TextBox 10">
            <a:extLst>
              <a:ext uri="{FF2B5EF4-FFF2-40B4-BE49-F238E27FC236}">
                <a16:creationId xmlns:a16="http://schemas.microsoft.com/office/drawing/2014/main" id="{A84E31E9-FBBD-4406-9464-535293F9B31C}"/>
              </a:ext>
            </a:extLst>
          </p:cNvPr>
          <p:cNvSpPr txBox="1"/>
          <p:nvPr/>
        </p:nvSpPr>
        <p:spPr>
          <a:xfrm>
            <a:off x="459901" y="4645263"/>
            <a:ext cx="8560273" cy="707886"/>
          </a:xfrm>
          <a:prstGeom prst="rect">
            <a:avLst/>
          </a:prstGeom>
          <a:solidFill>
            <a:schemeClr val="bg1">
              <a:lumMod val="75000"/>
            </a:schemeClr>
          </a:solidFill>
        </p:spPr>
        <p:txBody>
          <a:bodyPr wrap="square">
            <a:spAutoFit/>
          </a:bodyPr>
          <a:lstStyle/>
          <a:p>
            <a:pPr algn="ctr"/>
            <a:r>
              <a:rPr lang="en-US" sz="2000" dirty="0">
                <a:solidFill>
                  <a:schemeClr val="bg1"/>
                </a:solidFill>
                <a:latin typeface="Consolas" panose="020B0609020204030204" pitchFamily="49" charset="0"/>
              </a:rPr>
              <a:t>For example, Delete method of </a:t>
            </a:r>
            <a:r>
              <a:rPr lang="en-US" sz="2000" dirty="0" err="1">
                <a:solidFill>
                  <a:schemeClr val="bg1"/>
                </a:solidFill>
                <a:latin typeface="Consolas" panose="020B0609020204030204" pitchFamily="49" charset="0"/>
              </a:rPr>
              <a:t>api</a:t>
            </a:r>
            <a:r>
              <a:rPr lang="en-US" sz="2000" dirty="0">
                <a:solidFill>
                  <a:schemeClr val="bg1"/>
                </a:solidFill>
                <a:latin typeface="Consolas" panose="020B0609020204030204" pitchFamily="49" charset="0"/>
              </a:rPr>
              <a:t> may be invoked via URL </a:t>
            </a:r>
            <a:r>
              <a:rPr lang="en-US" dirty="0">
                <a:solidFill>
                  <a:srgbClr val="000099"/>
                </a:solidFill>
                <a:latin typeface="Consolas" panose="020B0609020204030204" pitchFamily="49" charset="0"/>
                <a:hlinkClick r:id="rId3">
                  <a:extLst>
                    <a:ext uri="{A12FA001-AC4F-418D-AE19-62706E023703}">
                      <ahyp:hlinkClr xmlns:ahyp="http://schemas.microsoft.com/office/drawing/2018/hyperlinkcolor" val="tx"/>
                    </a:ext>
                  </a:extLst>
                </a:hlinkClick>
              </a:rPr>
              <a:t>http://servername//api/trips/{tripName}/stops/remove/{stopname}</a:t>
            </a:r>
            <a:r>
              <a:rPr lang="en-US" dirty="0">
                <a:solidFill>
                  <a:srgbClr val="000099"/>
                </a:solidFill>
                <a:latin typeface="Consolas" panose="020B0609020204030204" pitchFamily="49" charset="0"/>
              </a:rPr>
              <a:t> </a:t>
            </a:r>
            <a:endParaRPr lang="en-US" sz="2000" dirty="0">
              <a:solidFill>
                <a:srgbClr val="000099"/>
              </a:solidFill>
            </a:endParaRPr>
          </a:p>
        </p:txBody>
      </p:sp>
    </p:spTree>
    <p:extLst>
      <p:ext uri="{BB962C8B-B14F-4D97-AF65-F5344CB8AC3E}">
        <p14:creationId xmlns:p14="http://schemas.microsoft.com/office/powerpoint/2010/main" val="864133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There are various options for passing data from Controller to View</a:t>
            </a:r>
          </a:p>
          <a:p>
            <a:pPr marL="0" indent="0">
              <a:buNone/>
            </a:pPr>
            <a:r>
              <a:rPr lang="en-US" dirty="0"/>
              <a:t>	The various options can be</a:t>
            </a:r>
          </a:p>
          <a:p>
            <a:pPr lvl="1">
              <a:buFont typeface="+mj-lt"/>
              <a:buAutoNum type="arabicPeriod"/>
            </a:pPr>
            <a:r>
              <a:rPr lang="en-US" sz="1800" dirty="0" err="1"/>
              <a:t>ViewBag</a:t>
            </a:r>
            <a:r>
              <a:rPr lang="en-US" sz="1800" dirty="0"/>
              <a:t> </a:t>
            </a:r>
          </a:p>
          <a:p>
            <a:pPr lvl="1">
              <a:buFont typeface="+mj-lt"/>
              <a:buAutoNum type="arabicPeriod"/>
            </a:pPr>
            <a:r>
              <a:rPr lang="en-US" sz="1800" dirty="0" err="1"/>
              <a:t>ViewData</a:t>
            </a:r>
            <a:endParaRPr lang="en-US" sz="1800" dirty="0"/>
          </a:p>
          <a:p>
            <a:pPr lvl="1">
              <a:buFont typeface="+mj-lt"/>
              <a:buAutoNum type="arabicPeriod"/>
            </a:pPr>
            <a:r>
              <a:rPr lang="en-US" sz="1800" dirty="0"/>
              <a:t>Model</a:t>
            </a:r>
          </a:p>
          <a:p>
            <a:pPr lvl="1">
              <a:buFont typeface="+mj-lt"/>
              <a:buAutoNum type="arabicPeriod"/>
            </a:pPr>
            <a:endParaRPr lang="en-US" sz="1800" dirty="0"/>
          </a:p>
          <a:p>
            <a:pPr lvl="1">
              <a:buFont typeface="+mj-lt"/>
              <a:buAutoNum type="arabicPeriod"/>
            </a:pPr>
            <a:endParaRPr lang="en-US" sz="1800" dirty="0"/>
          </a:p>
          <a:p>
            <a:r>
              <a:rPr lang="en-US" sz="2000" b="1" dirty="0"/>
              <a:t>Which One to Choose:</a:t>
            </a:r>
          </a:p>
          <a:p>
            <a:pPr lvl="1"/>
            <a:r>
              <a:rPr lang="en-US" sz="1800" dirty="0"/>
              <a:t>Models are the best way to pass data from Controller to the View</a:t>
            </a:r>
          </a:p>
          <a:p>
            <a:pPr lvl="1"/>
            <a:r>
              <a:rPr lang="en-US" sz="1800" dirty="0"/>
              <a:t>In some cases, you may want to augment the model with additional data without modifying the model</a:t>
            </a:r>
          </a:p>
        </p:txBody>
      </p:sp>
      <p:sp>
        <p:nvSpPr>
          <p:cNvPr id="3" name="Title 2"/>
          <p:cNvSpPr>
            <a:spLocks noGrp="1"/>
          </p:cNvSpPr>
          <p:nvPr>
            <p:ph type="title"/>
          </p:nvPr>
        </p:nvSpPr>
        <p:spPr/>
        <p:txBody>
          <a:bodyPr/>
          <a:lstStyle/>
          <a:p>
            <a:r>
              <a:rPr lang="en-US" dirty="0"/>
              <a:t>Passing Data From Controller to View</a:t>
            </a:r>
          </a:p>
        </p:txBody>
      </p:sp>
      <p:pic>
        <p:nvPicPr>
          <p:cNvPr id="4" name="Picture 3">
            <a:extLst>
              <a:ext uri="{FF2B5EF4-FFF2-40B4-BE49-F238E27FC236}">
                <a16:creationId xmlns:a16="http://schemas.microsoft.com/office/drawing/2014/main" id="{B0C60803-FFEE-4F6D-934F-D5732E4DB954}"/>
              </a:ext>
            </a:extLst>
          </p:cNvPr>
          <p:cNvPicPr>
            <a:picLocks noChangeAspect="1"/>
          </p:cNvPicPr>
          <p:nvPr/>
        </p:nvPicPr>
        <p:blipFill>
          <a:blip r:embed="rId3"/>
          <a:stretch>
            <a:fillRect/>
          </a:stretch>
        </p:blipFill>
        <p:spPr>
          <a:xfrm>
            <a:off x="3694625" y="1854022"/>
            <a:ext cx="4679169" cy="1819677"/>
          </a:xfrm>
          <a:prstGeom prst="rect">
            <a:avLst/>
          </a:prstGeom>
        </p:spPr>
      </p:pic>
    </p:spTree>
    <p:extLst>
      <p:ext uri="{BB962C8B-B14F-4D97-AF65-F5344CB8AC3E}">
        <p14:creationId xmlns:p14="http://schemas.microsoft.com/office/powerpoint/2010/main" val="1409877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57276"/>
            <a:ext cx="8412480" cy="5068888"/>
          </a:xfrm>
        </p:spPr>
        <p:txBody>
          <a:bodyPr/>
          <a:lstStyle/>
          <a:p>
            <a:r>
              <a:rPr lang="en-US" b="1" dirty="0" err="1">
                <a:solidFill>
                  <a:srgbClr val="000099"/>
                </a:solidFill>
              </a:rPr>
              <a:t>ViewData</a:t>
            </a:r>
            <a:r>
              <a:rPr lang="en-US" b="1" dirty="0">
                <a:solidFill>
                  <a:srgbClr val="000099"/>
                </a:solidFill>
              </a:rPr>
              <a:t> /</a:t>
            </a:r>
            <a:r>
              <a:rPr lang="en-US" b="1" dirty="0" err="1">
                <a:solidFill>
                  <a:srgbClr val="000099"/>
                </a:solidFill>
              </a:rPr>
              <a:t>ViewBag</a:t>
            </a:r>
            <a:r>
              <a:rPr lang="en-US" dirty="0"/>
              <a:t> </a:t>
            </a:r>
          </a:p>
          <a:p>
            <a:pPr lvl="1"/>
            <a:r>
              <a:rPr lang="en-US" sz="1800" dirty="0"/>
              <a:t>Valid only for the duration of the current request. </a:t>
            </a:r>
          </a:p>
          <a:p>
            <a:pPr lvl="1"/>
            <a:r>
              <a:rPr lang="en-US" sz="1800" dirty="0"/>
              <a:t>You set it in a controller action and use it in the view. Then it disappears</a:t>
            </a:r>
          </a:p>
          <a:p>
            <a:pPr lvl="1"/>
            <a:r>
              <a:rPr lang="en-US" sz="1800" b="1" u="sng" dirty="0"/>
              <a:t>Difference </a:t>
            </a:r>
            <a:r>
              <a:rPr lang="en-US" sz="1800" b="1" u="sng" dirty="0" err="1"/>
              <a:t>ViewData</a:t>
            </a:r>
            <a:r>
              <a:rPr lang="en-US" sz="1800" b="1" u="sng" dirty="0"/>
              <a:t> /</a:t>
            </a:r>
            <a:r>
              <a:rPr lang="en-US" sz="1800" b="1" u="sng" dirty="0" err="1"/>
              <a:t>ViewBag</a:t>
            </a:r>
            <a:r>
              <a:rPr lang="en-US" sz="1800" b="1" u="sng" dirty="0"/>
              <a:t> :</a:t>
            </a:r>
            <a:r>
              <a:rPr lang="en-US" sz="1800" dirty="0"/>
              <a:t> </a:t>
            </a:r>
          </a:p>
          <a:p>
            <a:pPr lvl="2">
              <a:spcAft>
                <a:spcPts val="600"/>
              </a:spcAft>
            </a:pPr>
            <a:r>
              <a:rPr lang="en-US" sz="1600" dirty="0" err="1"/>
              <a:t>ViewData</a:t>
            </a:r>
            <a:r>
              <a:rPr lang="en-US" sz="1600" dirty="0"/>
              <a:t> is a dictionary, whereas </a:t>
            </a:r>
          </a:p>
          <a:p>
            <a:pPr lvl="2">
              <a:spcAft>
                <a:spcPts val="600"/>
              </a:spcAft>
            </a:pPr>
            <a:r>
              <a:rPr lang="en-US" sz="1600" dirty="0" err="1"/>
              <a:t>ViewBag</a:t>
            </a:r>
            <a:r>
              <a:rPr lang="en-US" sz="1600" dirty="0"/>
              <a:t> is just a dynamic wrapper around this dictionary.</a:t>
            </a:r>
            <a:br>
              <a:rPr lang="en-US" sz="1600" dirty="0"/>
            </a:br>
            <a:endParaRPr lang="en-US" sz="200" dirty="0"/>
          </a:p>
          <a:p>
            <a:pPr lvl="1"/>
            <a:r>
              <a:rPr lang="en-US" sz="1800" dirty="0"/>
              <a:t>Example:</a:t>
            </a:r>
          </a:p>
          <a:p>
            <a:pPr lvl="2"/>
            <a:r>
              <a:rPr lang="en-US" sz="1800" dirty="0"/>
              <a:t>In the controller you have a method</a:t>
            </a:r>
          </a:p>
          <a:p>
            <a:pPr lvl="2"/>
            <a:endParaRPr lang="en-US" sz="1800" dirty="0"/>
          </a:p>
          <a:p>
            <a:pPr lvl="2"/>
            <a:r>
              <a:rPr lang="en-US" sz="1800" dirty="0"/>
              <a:t>and inside the view, you could use these values</a:t>
            </a:r>
          </a:p>
          <a:p>
            <a:pPr lvl="3"/>
            <a:r>
              <a:rPr lang="en-US" sz="1800" dirty="0"/>
              <a:t>from </a:t>
            </a:r>
            <a:r>
              <a:rPr lang="en-US" sz="1800" dirty="0" err="1"/>
              <a:t>ViewData</a:t>
            </a:r>
            <a:r>
              <a:rPr lang="en-US" sz="1800" dirty="0"/>
              <a:t>, as you fetch from dictionary</a:t>
            </a:r>
          </a:p>
          <a:p>
            <a:pPr lvl="3"/>
            <a:r>
              <a:rPr lang="en-US" sz="1800" dirty="0"/>
              <a:t>from </a:t>
            </a:r>
            <a:r>
              <a:rPr lang="en-US" sz="1800" dirty="0" err="1"/>
              <a:t>ViewBag</a:t>
            </a:r>
            <a:r>
              <a:rPr lang="en-US" sz="1800" dirty="0"/>
              <a:t> you can access the dynamic object</a:t>
            </a:r>
          </a:p>
        </p:txBody>
      </p:sp>
      <p:sp>
        <p:nvSpPr>
          <p:cNvPr id="3" name="Title 2"/>
          <p:cNvSpPr>
            <a:spLocks noGrp="1"/>
          </p:cNvSpPr>
          <p:nvPr>
            <p:ph type="title"/>
          </p:nvPr>
        </p:nvSpPr>
        <p:spPr/>
        <p:txBody>
          <a:bodyPr/>
          <a:lstStyle/>
          <a:p>
            <a:r>
              <a:rPr lang="en-US" dirty="0"/>
              <a:t>Passing Data From Controller to View</a:t>
            </a:r>
          </a:p>
        </p:txBody>
      </p:sp>
      <p:pic>
        <p:nvPicPr>
          <p:cNvPr id="4" name="Picture 3">
            <a:extLst>
              <a:ext uri="{FF2B5EF4-FFF2-40B4-BE49-F238E27FC236}">
                <a16:creationId xmlns:a16="http://schemas.microsoft.com/office/drawing/2014/main" id="{A76D3EA1-774E-4A0C-8800-133E061CDF31}"/>
              </a:ext>
            </a:extLst>
          </p:cNvPr>
          <p:cNvPicPr>
            <a:picLocks noChangeAspect="1"/>
          </p:cNvPicPr>
          <p:nvPr/>
        </p:nvPicPr>
        <p:blipFill>
          <a:blip r:embed="rId3"/>
          <a:stretch>
            <a:fillRect/>
          </a:stretch>
        </p:blipFill>
        <p:spPr>
          <a:xfrm>
            <a:off x="5869286" y="3551921"/>
            <a:ext cx="3062216" cy="1346319"/>
          </a:xfrm>
          <a:prstGeom prst="rect">
            <a:avLst/>
          </a:prstGeom>
        </p:spPr>
      </p:pic>
      <p:pic>
        <p:nvPicPr>
          <p:cNvPr id="5" name="Picture 4">
            <a:extLst>
              <a:ext uri="{FF2B5EF4-FFF2-40B4-BE49-F238E27FC236}">
                <a16:creationId xmlns:a16="http://schemas.microsoft.com/office/drawing/2014/main" id="{D1870A89-07FC-4B88-91B6-34773E96C56B}"/>
              </a:ext>
            </a:extLst>
          </p:cNvPr>
          <p:cNvPicPr>
            <a:picLocks noChangeAspect="1"/>
          </p:cNvPicPr>
          <p:nvPr/>
        </p:nvPicPr>
        <p:blipFill>
          <a:blip r:embed="rId4"/>
          <a:stretch>
            <a:fillRect/>
          </a:stretch>
        </p:blipFill>
        <p:spPr>
          <a:xfrm>
            <a:off x="5735955" y="6126164"/>
            <a:ext cx="3133725" cy="514350"/>
          </a:xfrm>
          <a:prstGeom prst="rect">
            <a:avLst/>
          </a:prstGeom>
        </p:spPr>
      </p:pic>
    </p:spTree>
    <p:extLst>
      <p:ext uri="{BB962C8B-B14F-4D97-AF65-F5344CB8AC3E}">
        <p14:creationId xmlns:p14="http://schemas.microsoft.com/office/powerpoint/2010/main" val="2721153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ViewBag</a:t>
            </a:r>
            <a:r>
              <a:rPr lang="en-US" dirty="0"/>
              <a:t> and </a:t>
            </a:r>
            <a:r>
              <a:rPr lang="en-US" dirty="0" err="1"/>
              <a:t>ViewData</a:t>
            </a:r>
            <a:endParaRPr lang="en-US" dirty="0"/>
          </a:p>
        </p:txBody>
      </p:sp>
      <p:sp>
        <p:nvSpPr>
          <p:cNvPr id="4" name="AutoShape 32"/>
          <p:cNvSpPr>
            <a:spLocks noChangeArrowheads="1"/>
          </p:cNvSpPr>
          <p:nvPr/>
        </p:nvSpPr>
        <p:spPr bwMode="auto">
          <a:xfrm>
            <a:off x="498475" y="1081088"/>
            <a:ext cx="8147050" cy="5414962"/>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a:lnSpc>
                <a:spcPct val="90000"/>
              </a:lnSpc>
              <a:spcBef>
                <a:spcPct val="70000"/>
              </a:spcBef>
              <a:buClr>
                <a:schemeClr val="hlink"/>
              </a:buClr>
              <a:buSzPct val="90000"/>
              <a:defRPr/>
            </a:pPr>
            <a:r>
              <a:rPr lang="en-US" sz="2000" b="1" dirty="0">
                <a:solidFill>
                  <a:schemeClr val="bg1">
                    <a:lumMod val="10000"/>
                  </a:schemeClr>
                </a:solidFill>
                <a:latin typeface="Arial" charset="0"/>
                <a:cs typeface="Arial" charset="0"/>
              </a:rPr>
              <a:t>Let us create the </a:t>
            </a:r>
            <a:r>
              <a:rPr lang="en-US" sz="2000" b="1" dirty="0">
                <a:solidFill>
                  <a:schemeClr val="bg1">
                    <a:lumMod val="10000"/>
                  </a:schemeClr>
                </a:solidFill>
              </a:rPr>
              <a:t>MVC application</a:t>
            </a:r>
            <a:endParaRPr lang="en-US" sz="2400" b="1" dirty="0">
              <a:solidFill>
                <a:schemeClr val="bg1">
                  <a:lumMod val="10000"/>
                </a:schemeClr>
              </a:solidFill>
              <a:latin typeface="Arial" charset="0"/>
              <a:cs typeface="Arial" charset="0"/>
            </a:endParaRPr>
          </a:p>
        </p:txBody>
      </p:sp>
      <p:sp>
        <p:nvSpPr>
          <p:cNvPr id="5" name="AutoShape 33"/>
          <p:cNvSpPr>
            <a:spLocks noChangeArrowheads="1"/>
          </p:cNvSpPr>
          <p:nvPr/>
        </p:nvSpPr>
        <p:spPr bwMode="auto">
          <a:xfrm>
            <a:off x="665288" y="1879400"/>
            <a:ext cx="7680960" cy="4295775"/>
          </a:xfrm>
          <a:prstGeom prst="roundRect">
            <a:avLst>
              <a:gd name="adj" fmla="val 8324"/>
            </a:avLst>
          </a:prstGeom>
          <a:solidFill>
            <a:srgbClr val="6699FF"/>
          </a:solidFill>
          <a:ln w="9525" algn="ctr">
            <a:noFill/>
            <a:round/>
            <a:headEnd/>
            <a:tailEnd/>
          </a:ln>
          <a:effectLst>
            <a:outerShdw dist="35921" dir="2700000" algn="ctr" rotWithShape="0">
              <a:srgbClr val="AFAFAF"/>
            </a:outerShdw>
          </a:effectLst>
        </p:spPr>
        <p:txBody>
          <a:bodyPr lIns="182880" rIns="182880"/>
          <a:lstStyle/>
          <a:p>
            <a:pPr>
              <a:lnSpc>
                <a:spcPct val="90000"/>
              </a:lnSpc>
              <a:spcBef>
                <a:spcPct val="40000"/>
              </a:spcBef>
              <a:buClr>
                <a:schemeClr val="bg1">
                  <a:lumMod val="10000"/>
                </a:schemeClr>
              </a:buClr>
              <a:defRPr/>
            </a:pPr>
            <a:r>
              <a:rPr lang="en-US" sz="2000" dirty="0">
                <a:solidFill>
                  <a:schemeClr val="bg1">
                    <a:lumMod val="10000"/>
                  </a:schemeClr>
                </a:solidFill>
                <a:latin typeface="Arial" charset="0"/>
                <a:cs typeface="Arial" charset="0"/>
              </a:rPr>
              <a:t>Pass the data using </a:t>
            </a:r>
            <a:r>
              <a:rPr lang="en-US" sz="2000" dirty="0" err="1">
                <a:solidFill>
                  <a:schemeClr val="bg1">
                    <a:lumMod val="10000"/>
                  </a:schemeClr>
                </a:solidFill>
                <a:latin typeface="Arial" charset="0"/>
                <a:cs typeface="Arial" charset="0"/>
              </a:rPr>
              <a:t>ViewData</a:t>
            </a:r>
            <a:r>
              <a:rPr lang="en-US" sz="2000" dirty="0">
                <a:solidFill>
                  <a:schemeClr val="bg1">
                    <a:lumMod val="10000"/>
                  </a:schemeClr>
                </a:solidFill>
                <a:latin typeface="Arial" charset="0"/>
                <a:cs typeface="Arial" charset="0"/>
              </a:rPr>
              <a:t> and </a:t>
            </a:r>
            <a:r>
              <a:rPr lang="en-US" sz="2000" dirty="0" err="1">
                <a:solidFill>
                  <a:schemeClr val="bg1">
                    <a:lumMod val="10000"/>
                  </a:schemeClr>
                </a:solidFill>
                <a:latin typeface="Arial" charset="0"/>
                <a:cs typeface="Arial" charset="0"/>
              </a:rPr>
              <a:t>ViewBag</a:t>
            </a:r>
            <a:r>
              <a:rPr lang="en-US" sz="2000" dirty="0">
                <a:solidFill>
                  <a:schemeClr val="bg1">
                    <a:lumMod val="10000"/>
                  </a:schemeClr>
                </a:solidFill>
                <a:latin typeface="Arial" charset="0"/>
                <a:cs typeface="Arial" charset="0"/>
              </a:rPr>
              <a:t> from controller and access it in view</a:t>
            </a:r>
          </a:p>
        </p:txBody>
      </p:sp>
      <p:pic>
        <p:nvPicPr>
          <p:cNvPr id="7" name="Picture 6">
            <a:extLst>
              <a:ext uri="{FF2B5EF4-FFF2-40B4-BE49-F238E27FC236}">
                <a16:creationId xmlns:a16="http://schemas.microsoft.com/office/drawing/2014/main" id="{47C5A7D6-E510-4E80-85A9-74CEB95379C1}"/>
              </a:ext>
            </a:extLst>
          </p:cNvPr>
          <p:cNvPicPr>
            <a:picLocks noChangeAspect="1"/>
          </p:cNvPicPr>
          <p:nvPr/>
        </p:nvPicPr>
        <p:blipFill>
          <a:blip r:embed="rId4"/>
          <a:stretch>
            <a:fillRect/>
          </a:stretch>
        </p:blipFill>
        <p:spPr>
          <a:xfrm>
            <a:off x="1109462" y="3032051"/>
            <a:ext cx="3765744" cy="2870348"/>
          </a:xfrm>
          <a:prstGeom prst="rect">
            <a:avLst/>
          </a:prstGeom>
        </p:spPr>
      </p:pic>
      <p:graphicFrame>
        <p:nvGraphicFramePr>
          <p:cNvPr id="9" name="Object 8">
            <a:extLst>
              <a:ext uri="{FF2B5EF4-FFF2-40B4-BE49-F238E27FC236}">
                <a16:creationId xmlns:a16="http://schemas.microsoft.com/office/drawing/2014/main" id="{5409CB34-EB73-4C70-95F8-94E4375EB6AA}"/>
              </a:ext>
            </a:extLst>
          </p:cNvPr>
          <p:cNvGraphicFramePr>
            <a:graphicFrameLocks noChangeAspect="1"/>
          </p:cNvGraphicFramePr>
          <p:nvPr>
            <p:extLst>
              <p:ext uri="{D42A27DB-BD31-4B8C-83A1-F6EECF244321}">
                <p14:modId xmlns:p14="http://schemas.microsoft.com/office/powerpoint/2010/main" val="2536817497"/>
              </p:ext>
            </p:extLst>
          </p:nvPr>
        </p:nvGraphicFramePr>
        <p:xfrm>
          <a:off x="6962775" y="4957164"/>
          <a:ext cx="1071763" cy="945235"/>
        </p:xfrm>
        <a:graphic>
          <a:graphicData uri="http://schemas.openxmlformats.org/presentationml/2006/ole">
            <mc:AlternateContent xmlns:mc="http://schemas.openxmlformats.org/markup-compatibility/2006">
              <mc:Choice xmlns:v="urn:schemas-microsoft-com:vml" Requires="v">
                <p:oleObj spid="_x0000_s1026" name="Document" showAsIcon="1" r:id="rId5" imgW="914597" imgH="806311" progId="Word.Document.12">
                  <p:embed/>
                </p:oleObj>
              </mc:Choice>
              <mc:Fallback>
                <p:oleObj name="Document" showAsIcon="1" r:id="rId5" imgW="914597" imgH="806311" progId="Word.Document.12">
                  <p:embed/>
                  <p:pic>
                    <p:nvPicPr>
                      <p:cNvPr id="0" name=""/>
                      <p:cNvPicPr/>
                      <p:nvPr/>
                    </p:nvPicPr>
                    <p:blipFill>
                      <a:blip r:embed="rId6"/>
                      <a:stretch>
                        <a:fillRect/>
                      </a:stretch>
                    </p:blipFill>
                    <p:spPr>
                      <a:xfrm>
                        <a:off x="6962775" y="4957164"/>
                        <a:ext cx="1071763" cy="945235"/>
                      </a:xfrm>
                      <a:prstGeom prst="rect">
                        <a:avLst/>
                      </a:prstGeom>
                    </p:spPr>
                  </p:pic>
                </p:oleObj>
              </mc:Fallback>
            </mc:AlternateContent>
          </a:graphicData>
        </a:graphic>
      </p:graphicFrame>
    </p:spTree>
    <p:extLst>
      <p:ext uri="{BB962C8B-B14F-4D97-AF65-F5344CB8AC3E}">
        <p14:creationId xmlns:p14="http://schemas.microsoft.com/office/powerpoint/2010/main" val="2352041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Strongly typed views are used for rendering specific types of model objects. </a:t>
            </a:r>
          </a:p>
          <a:p>
            <a:endParaRPr lang="en-US" dirty="0"/>
          </a:p>
          <a:p>
            <a:r>
              <a:rPr lang="en-US" dirty="0"/>
              <a:t>When controller invokes the view, it passes the model to the view</a:t>
            </a:r>
          </a:p>
          <a:p>
            <a:endParaRPr lang="en-US" dirty="0"/>
          </a:p>
          <a:p>
            <a:r>
              <a:rPr lang="en-US" dirty="0"/>
              <a:t>Also By specifying the type of data, you get access to IntelliSense for the model class.</a:t>
            </a:r>
            <a:br>
              <a:rPr lang="en-US" dirty="0"/>
            </a:br>
            <a:endParaRPr lang="en-US" dirty="0"/>
          </a:p>
        </p:txBody>
      </p:sp>
      <p:sp>
        <p:nvSpPr>
          <p:cNvPr id="3" name="Title 2"/>
          <p:cNvSpPr>
            <a:spLocks noGrp="1"/>
          </p:cNvSpPr>
          <p:nvPr>
            <p:ph type="title"/>
          </p:nvPr>
        </p:nvSpPr>
        <p:spPr/>
        <p:txBody>
          <a:bodyPr/>
          <a:lstStyle/>
          <a:p>
            <a:r>
              <a:rPr lang="en-US" dirty="0"/>
              <a:t>Strongly Typed View</a:t>
            </a:r>
          </a:p>
        </p:txBody>
      </p:sp>
    </p:spTree>
    <p:extLst>
      <p:ext uri="{BB962C8B-B14F-4D97-AF65-F5344CB8AC3E}">
        <p14:creationId xmlns:p14="http://schemas.microsoft.com/office/powerpoint/2010/main" val="2680211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Strongly Typed Views </a:t>
            </a:r>
          </a:p>
        </p:txBody>
      </p:sp>
      <p:sp>
        <p:nvSpPr>
          <p:cNvPr id="4" name="AutoShape 32"/>
          <p:cNvSpPr>
            <a:spLocks noChangeArrowheads="1"/>
          </p:cNvSpPr>
          <p:nvPr/>
        </p:nvSpPr>
        <p:spPr bwMode="auto">
          <a:xfrm>
            <a:off x="498475" y="1081088"/>
            <a:ext cx="8147050" cy="5414962"/>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a:lnSpc>
                <a:spcPct val="90000"/>
              </a:lnSpc>
              <a:spcBef>
                <a:spcPct val="70000"/>
              </a:spcBef>
              <a:buClr>
                <a:schemeClr val="hlink"/>
              </a:buClr>
              <a:buSzPct val="90000"/>
              <a:defRPr/>
            </a:pPr>
            <a:r>
              <a:rPr lang="en-US" sz="2000" b="1" dirty="0">
                <a:solidFill>
                  <a:schemeClr val="bg1">
                    <a:lumMod val="10000"/>
                  </a:schemeClr>
                </a:solidFill>
                <a:latin typeface="Arial" charset="0"/>
                <a:cs typeface="Arial" charset="0"/>
              </a:rPr>
              <a:t>Let us create the </a:t>
            </a:r>
            <a:r>
              <a:rPr lang="en-US" sz="2000" b="1" dirty="0">
                <a:solidFill>
                  <a:schemeClr val="bg1">
                    <a:lumMod val="10000"/>
                  </a:schemeClr>
                </a:solidFill>
              </a:rPr>
              <a:t>MVC application</a:t>
            </a:r>
            <a:endParaRPr lang="en-US" sz="2400" b="1" dirty="0">
              <a:solidFill>
                <a:schemeClr val="bg1">
                  <a:lumMod val="10000"/>
                </a:schemeClr>
              </a:solidFill>
              <a:latin typeface="Arial" charset="0"/>
              <a:cs typeface="Arial" charset="0"/>
            </a:endParaRPr>
          </a:p>
        </p:txBody>
      </p:sp>
      <p:sp>
        <p:nvSpPr>
          <p:cNvPr id="5" name="AutoShape 33"/>
          <p:cNvSpPr>
            <a:spLocks noChangeArrowheads="1"/>
          </p:cNvSpPr>
          <p:nvPr/>
        </p:nvSpPr>
        <p:spPr bwMode="auto">
          <a:xfrm>
            <a:off x="665288" y="1879400"/>
            <a:ext cx="7680960" cy="4295775"/>
          </a:xfrm>
          <a:prstGeom prst="roundRect">
            <a:avLst>
              <a:gd name="adj" fmla="val 8324"/>
            </a:avLst>
          </a:prstGeom>
          <a:solidFill>
            <a:srgbClr val="6699FF"/>
          </a:solidFill>
          <a:ln w="9525" algn="ctr">
            <a:noFill/>
            <a:round/>
            <a:headEnd/>
            <a:tailEnd/>
          </a:ln>
          <a:effectLst>
            <a:outerShdw dist="35921" dir="2700000" algn="ctr" rotWithShape="0">
              <a:srgbClr val="AFAFAF"/>
            </a:outerShdw>
          </a:effectLst>
        </p:spPr>
        <p:txBody>
          <a:bodyPr lIns="182880" rIns="182880"/>
          <a:lstStyle/>
          <a:p>
            <a:pPr>
              <a:lnSpc>
                <a:spcPct val="90000"/>
              </a:lnSpc>
              <a:spcBef>
                <a:spcPct val="40000"/>
              </a:spcBef>
              <a:buClr>
                <a:schemeClr val="bg1">
                  <a:lumMod val="10000"/>
                </a:schemeClr>
              </a:buClr>
              <a:defRPr/>
            </a:pPr>
            <a:r>
              <a:rPr lang="en-US" sz="2000" dirty="0">
                <a:solidFill>
                  <a:schemeClr val="bg1">
                    <a:lumMod val="10000"/>
                  </a:schemeClr>
                </a:solidFill>
                <a:latin typeface="Arial" charset="0"/>
                <a:cs typeface="Arial" charset="0"/>
              </a:rPr>
              <a:t>We will make use of Strongly typed model</a:t>
            </a:r>
            <a:r>
              <a:rPr lang="en-US" sz="2000" dirty="0">
                <a:solidFill>
                  <a:schemeClr val="bg1">
                    <a:lumMod val="10000"/>
                  </a:schemeClr>
                </a:solidFill>
              </a:rPr>
              <a:t>, where-in we will create Strongly Typed views by storing the data in Object of Type Model and display the results by accessing the same from Model</a:t>
            </a:r>
            <a:endParaRPr lang="en-US" sz="2000" dirty="0">
              <a:solidFill>
                <a:schemeClr val="bg1">
                  <a:lumMod val="10000"/>
                </a:schemeClr>
              </a:solidFill>
              <a:latin typeface="Arial" charset="0"/>
              <a:cs typeface="Arial" charset="0"/>
            </a:endParaRPr>
          </a:p>
        </p:txBody>
      </p:sp>
      <p:pic>
        <p:nvPicPr>
          <p:cNvPr id="6" name="Picture 5">
            <a:extLst>
              <a:ext uri="{FF2B5EF4-FFF2-40B4-BE49-F238E27FC236}">
                <a16:creationId xmlns:a16="http://schemas.microsoft.com/office/drawing/2014/main" id="{36023498-D285-4072-A7CC-22D9E8823DE9}"/>
              </a:ext>
            </a:extLst>
          </p:cNvPr>
          <p:cNvPicPr>
            <a:picLocks noChangeAspect="1"/>
          </p:cNvPicPr>
          <p:nvPr/>
        </p:nvPicPr>
        <p:blipFill>
          <a:blip r:embed="rId4"/>
          <a:stretch>
            <a:fillRect/>
          </a:stretch>
        </p:blipFill>
        <p:spPr>
          <a:xfrm>
            <a:off x="797752" y="3278947"/>
            <a:ext cx="4448175" cy="2695575"/>
          </a:xfrm>
          <a:prstGeom prst="rect">
            <a:avLst/>
          </a:prstGeom>
        </p:spPr>
      </p:pic>
      <p:graphicFrame>
        <p:nvGraphicFramePr>
          <p:cNvPr id="7" name="Object 6">
            <a:extLst>
              <a:ext uri="{FF2B5EF4-FFF2-40B4-BE49-F238E27FC236}">
                <a16:creationId xmlns:a16="http://schemas.microsoft.com/office/drawing/2014/main" id="{9C9E05AB-6B37-49F1-B985-B187E7E33DF8}"/>
              </a:ext>
            </a:extLst>
          </p:cNvPr>
          <p:cNvGraphicFramePr>
            <a:graphicFrameLocks noChangeAspect="1"/>
          </p:cNvGraphicFramePr>
          <p:nvPr>
            <p:extLst>
              <p:ext uri="{D42A27DB-BD31-4B8C-83A1-F6EECF244321}">
                <p14:modId xmlns:p14="http://schemas.microsoft.com/office/powerpoint/2010/main" val="1458738398"/>
              </p:ext>
            </p:extLst>
          </p:nvPr>
        </p:nvGraphicFramePr>
        <p:xfrm>
          <a:off x="6546001" y="4762500"/>
          <a:ext cx="1150199" cy="1014412"/>
        </p:xfrm>
        <a:graphic>
          <a:graphicData uri="http://schemas.openxmlformats.org/presentationml/2006/ole">
            <mc:AlternateContent xmlns:mc="http://schemas.openxmlformats.org/markup-compatibility/2006">
              <mc:Choice xmlns:v="urn:schemas-microsoft-com:vml" Requires="v">
                <p:oleObj spid="_x0000_s2050" name="Document" showAsIcon="1" r:id="rId5" imgW="914597" imgH="806311" progId="Word.Document.12">
                  <p:embed/>
                </p:oleObj>
              </mc:Choice>
              <mc:Fallback>
                <p:oleObj name="Document" showAsIcon="1" r:id="rId5" imgW="914597" imgH="806311" progId="Word.Document.12">
                  <p:embed/>
                  <p:pic>
                    <p:nvPicPr>
                      <p:cNvPr id="0" name=""/>
                      <p:cNvPicPr/>
                      <p:nvPr/>
                    </p:nvPicPr>
                    <p:blipFill>
                      <a:blip r:embed="rId6"/>
                      <a:stretch>
                        <a:fillRect/>
                      </a:stretch>
                    </p:blipFill>
                    <p:spPr>
                      <a:xfrm>
                        <a:off x="6546001" y="4762500"/>
                        <a:ext cx="1150199" cy="1014412"/>
                      </a:xfrm>
                      <a:prstGeom prst="rect">
                        <a:avLst/>
                      </a:prstGeom>
                    </p:spPr>
                  </p:pic>
                </p:oleObj>
              </mc:Fallback>
            </mc:AlternateContent>
          </a:graphicData>
        </a:graphic>
      </p:graphicFrame>
    </p:spTree>
    <p:extLst>
      <p:ext uri="{BB962C8B-B14F-4D97-AF65-F5344CB8AC3E}">
        <p14:creationId xmlns:p14="http://schemas.microsoft.com/office/powerpoint/2010/main" val="4226266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3E11FE-0F61-4A36-BF91-6E4B36D1DAC7}"/>
              </a:ext>
            </a:extLst>
          </p:cNvPr>
          <p:cNvSpPr>
            <a:spLocks noGrp="1"/>
          </p:cNvSpPr>
          <p:nvPr>
            <p:ph type="title"/>
          </p:nvPr>
        </p:nvSpPr>
        <p:spPr/>
        <p:txBody>
          <a:bodyPr/>
          <a:lstStyle/>
          <a:p>
            <a:r>
              <a:rPr lang="en-IN" dirty="0"/>
              <a:t>Knowledge check</a:t>
            </a:r>
          </a:p>
        </p:txBody>
      </p:sp>
      <p:sp>
        <p:nvSpPr>
          <p:cNvPr id="5" name="Text Placeholder 7">
            <a:extLst>
              <a:ext uri="{FF2B5EF4-FFF2-40B4-BE49-F238E27FC236}">
                <a16:creationId xmlns:a16="http://schemas.microsoft.com/office/drawing/2014/main" id="{B5A9B6BF-0529-4432-A266-B20BE6400B37}"/>
              </a:ext>
            </a:extLst>
          </p:cNvPr>
          <p:cNvSpPr txBox="1">
            <a:spLocks/>
          </p:cNvSpPr>
          <p:nvPr/>
        </p:nvSpPr>
        <p:spPr>
          <a:xfrm>
            <a:off x="1167976" y="1228379"/>
            <a:ext cx="7242599" cy="2667346"/>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Narrow"/>
                <a:ea typeface="ＭＳ Ｐゴシック" pitchFamily="-97"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Narrow"/>
                <a:ea typeface="ＭＳ Ｐゴシック" pitchFamily="-97"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Narrow"/>
                <a:ea typeface="ＭＳ Ｐゴシック" pitchFamily="-97"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932742" eaLnBrk="1" fontAlgn="auto" hangingPunct="1">
              <a:spcBef>
                <a:spcPts val="0"/>
              </a:spcBef>
              <a:buFontTx/>
              <a:buNone/>
              <a:defRPr/>
            </a:pPr>
            <a:r>
              <a:rPr lang="en-US" sz="1800" dirty="0">
                <a:solidFill>
                  <a:schemeClr val="bg2">
                    <a:lumMod val="10000"/>
                  </a:schemeClr>
                </a:solidFill>
                <a:latin typeface="Segoe UI" panose="020B0502040204020203" pitchFamily="34" charset="0"/>
                <a:ea typeface="+mn-ea"/>
                <a:cs typeface="Segoe UI" panose="020B0502040204020203" pitchFamily="34" charset="0"/>
              </a:rPr>
              <a:t>Which of the following is true?</a:t>
            </a:r>
          </a:p>
          <a:p>
            <a:pPr marL="0" indent="0" defTabSz="932742" eaLnBrk="1" fontAlgn="auto" hangingPunct="1">
              <a:spcBef>
                <a:spcPts val="0"/>
              </a:spcBef>
              <a:buFontTx/>
              <a:buNone/>
              <a:defRPr/>
            </a:pPr>
            <a:endParaRPr lang="en-US" sz="1800" dirty="0">
              <a:solidFill>
                <a:schemeClr val="bg2">
                  <a:lumMod val="10000"/>
                </a:schemeClr>
              </a:solidFill>
              <a:latin typeface="Segoe UI" panose="020B0502040204020203" pitchFamily="34" charset="0"/>
              <a:ea typeface="+mn-ea"/>
              <a:cs typeface="Segoe UI" panose="020B0502040204020203" pitchFamily="34" charset="0"/>
            </a:endParaRPr>
          </a:p>
          <a:p>
            <a:pPr marL="288925" indent="-288925" defTabSz="932742">
              <a:spcBef>
                <a:spcPts val="300"/>
              </a:spcBef>
              <a:spcAft>
                <a:spcPts val="600"/>
              </a:spcAft>
              <a:buFont typeface="Wingdings" panose="05000000000000000000" pitchFamily="2" charset="2"/>
              <a:buChar char="q"/>
              <a:defRPr/>
            </a:pPr>
            <a:r>
              <a:rPr lang="en-US" sz="1400" dirty="0">
                <a:solidFill>
                  <a:schemeClr val="bg2">
                    <a:lumMod val="10000"/>
                  </a:schemeClr>
                </a:solidFill>
                <a:latin typeface="Segoe UI" panose="020B0502040204020203" pitchFamily="34" charset="0"/>
                <a:cs typeface="Segoe UI" panose="020B0502040204020203" pitchFamily="34" charset="0"/>
              </a:rPr>
              <a:t>Models are the best way to pass data from Controller to the View</a:t>
            </a:r>
          </a:p>
          <a:p>
            <a:pPr marL="288925" indent="-288925" defTabSz="932742">
              <a:spcBef>
                <a:spcPts val="300"/>
              </a:spcBef>
              <a:spcAft>
                <a:spcPts val="600"/>
              </a:spcAft>
              <a:buFont typeface="Wingdings" panose="05000000000000000000" pitchFamily="2" charset="2"/>
              <a:buChar char="q"/>
              <a:defRPr/>
            </a:pPr>
            <a:r>
              <a:rPr lang="en-US" sz="1400" dirty="0" err="1">
                <a:solidFill>
                  <a:schemeClr val="bg2">
                    <a:lumMod val="10000"/>
                  </a:schemeClr>
                </a:solidFill>
                <a:latin typeface="Segoe UI" panose="020B0502040204020203" pitchFamily="34" charset="0"/>
                <a:cs typeface="Segoe UI" panose="020B0502040204020203" pitchFamily="34" charset="0"/>
              </a:rPr>
              <a:t>ViewBag</a:t>
            </a:r>
            <a:r>
              <a:rPr lang="en-US" sz="1400" dirty="0">
                <a:solidFill>
                  <a:schemeClr val="bg2">
                    <a:lumMod val="10000"/>
                  </a:schemeClr>
                </a:solidFill>
                <a:latin typeface="Segoe UI" panose="020B0502040204020203" pitchFamily="34" charset="0"/>
                <a:cs typeface="Segoe UI" panose="020B0502040204020203" pitchFamily="34" charset="0"/>
              </a:rPr>
              <a:t> /</a:t>
            </a:r>
            <a:r>
              <a:rPr lang="en-US" sz="1400" dirty="0" err="1">
                <a:solidFill>
                  <a:schemeClr val="bg2">
                    <a:lumMod val="10000"/>
                  </a:schemeClr>
                </a:solidFill>
                <a:latin typeface="Segoe UI" panose="020B0502040204020203" pitchFamily="34" charset="0"/>
                <a:cs typeface="Segoe UI" panose="020B0502040204020203" pitchFamily="34" charset="0"/>
              </a:rPr>
              <a:t>ViewData</a:t>
            </a:r>
            <a:r>
              <a:rPr lang="en-US" sz="1400" dirty="0">
                <a:solidFill>
                  <a:schemeClr val="bg2">
                    <a:lumMod val="10000"/>
                  </a:schemeClr>
                </a:solidFill>
                <a:latin typeface="Segoe UI" panose="020B0502040204020203" pitchFamily="34" charset="0"/>
                <a:cs typeface="Segoe UI" panose="020B0502040204020203" pitchFamily="34" charset="0"/>
              </a:rPr>
              <a:t> are the best way to pass data from Controller to the View</a:t>
            </a:r>
          </a:p>
          <a:p>
            <a:pPr marL="288925" indent="-288925" defTabSz="932742">
              <a:spcBef>
                <a:spcPts val="300"/>
              </a:spcBef>
              <a:spcAft>
                <a:spcPts val="600"/>
              </a:spcAft>
              <a:buFont typeface="Wingdings" panose="05000000000000000000" pitchFamily="2" charset="2"/>
              <a:buChar char="q"/>
              <a:defRPr/>
            </a:pPr>
            <a:r>
              <a:rPr lang="en-US" sz="1400" dirty="0">
                <a:solidFill>
                  <a:schemeClr val="bg2">
                    <a:lumMod val="10000"/>
                  </a:schemeClr>
                </a:solidFill>
                <a:latin typeface="Segoe UI" panose="020B0502040204020203" pitchFamily="34" charset="0"/>
                <a:cs typeface="Segoe UI" panose="020B0502040204020203" pitchFamily="34" charset="0"/>
              </a:rPr>
              <a:t>In some cases, you may want to augment the model with additional data without modifying the model then </a:t>
            </a:r>
            <a:r>
              <a:rPr lang="en-US" sz="1400" dirty="0" err="1">
                <a:solidFill>
                  <a:schemeClr val="bg2">
                    <a:lumMod val="10000"/>
                  </a:schemeClr>
                </a:solidFill>
                <a:latin typeface="Segoe UI" panose="020B0502040204020203" pitchFamily="34" charset="0"/>
                <a:cs typeface="Segoe UI" panose="020B0502040204020203" pitchFamily="34" charset="0"/>
              </a:rPr>
              <a:t>ViewBag</a:t>
            </a:r>
            <a:r>
              <a:rPr lang="en-US" sz="1400" dirty="0">
                <a:solidFill>
                  <a:schemeClr val="bg2">
                    <a:lumMod val="10000"/>
                  </a:schemeClr>
                </a:solidFill>
                <a:latin typeface="Segoe UI" panose="020B0502040204020203" pitchFamily="34" charset="0"/>
                <a:cs typeface="Segoe UI" panose="020B0502040204020203" pitchFamily="34" charset="0"/>
              </a:rPr>
              <a:t> /</a:t>
            </a:r>
            <a:r>
              <a:rPr lang="en-US" sz="1400" dirty="0" err="1">
                <a:solidFill>
                  <a:schemeClr val="bg2">
                    <a:lumMod val="10000"/>
                  </a:schemeClr>
                </a:solidFill>
                <a:latin typeface="Segoe UI" panose="020B0502040204020203" pitchFamily="34" charset="0"/>
                <a:cs typeface="Segoe UI" panose="020B0502040204020203" pitchFamily="34" charset="0"/>
              </a:rPr>
              <a:t>ViewData</a:t>
            </a:r>
            <a:r>
              <a:rPr lang="en-US" sz="1400" dirty="0">
                <a:solidFill>
                  <a:schemeClr val="bg2">
                    <a:lumMod val="10000"/>
                  </a:schemeClr>
                </a:solidFill>
                <a:latin typeface="Segoe UI" panose="020B0502040204020203" pitchFamily="34" charset="0"/>
                <a:cs typeface="Segoe UI" panose="020B0502040204020203" pitchFamily="34" charset="0"/>
              </a:rPr>
              <a:t> may be utilized</a:t>
            </a:r>
          </a:p>
        </p:txBody>
      </p:sp>
      <p:pic>
        <p:nvPicPr>
          <p:cNvPr id="10" name="Graphic 9" descr="Badge Question Mark with solid fill">
            <a:extLst>
              <a:ext uri="{FF2B5EF4-FFF2-40B4-BE49-F238E27FC236}">
                <a16:creationId xmlns:a16="http://schemas.microsoft.com/office/drawing/2014/main" id="{24565F94-AD3A-4685-866C-5468A265BD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4406" y="1161703"/>
            <a:ext cx="489795" cy="603077"/>
          </a:xfrm>
          <a:prstGeom prst="rect">
            <a:avLst/>
          </a:prstGeom>
        </p:spPr>
      </p:pic>
      <p:pic>
        <p:nvPicPr>
          <p:cNvPr id="14" name="Graphic 13" descr="Checkmark">
            <a:extLst>
              <a:ext uri="{FF2B5EF4-FFF2-40B4-BE49-F238E27FC236}">
                <a16:creationId xmlns:a16="http://schemas.microsoft.com/office/drawing/2014/main" id="{B896F597-53F8-403C-B1AF-C25B67B8958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55347" y="1790527"/>
            <a:ext cx="261832" cy="261832"/>
          </a:xfrm>
          <a:prstGeom prst="rect">
            <a:avLst/>
          </a:prstGeom>
        </p:spPr>
      </p:pic>
      <p:pic>
        <p:nvPicPr>
          <p:cNvPr id="15" name="Graphic 14" descr="Checkmark">
            <a:extLst>
              <a:ext uri="{FF2B5EF4-FFF2-40B4-BE49-F238E27FC236}">
                <a16:creationId xmlns:a16="http://schemas.microsoft.com/office/drawing/2014/main" id="{3B39AD7E-C43C-4E65-AA93-E5EF8804D5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62919" y="2444087"/>
            <a:ext cx="261832" cy="261832"/>
          </a:xfrm>
          <a:prstGeom prst="rect">
            <a:avLst/>
          </a:prstGeom>
        </p:spPr>
      </p:pic>
      <p:sp>
        <p:nvSpPr>
          <p:cNvPr id="17" name="Text Placeholder 7">
            <a:extLst>
              <a:ext uri="{FF2B5EF4-FFF2-40B4-BE49-F238E27FC236}">
                <a16:creationId xmlns:a16="http://schemas.microsoft.com/office/drawing/2014/main" id="{7FF8EF80-B3C7-4F44-8539-649BC765C983}"/>
              </a:ext>
            </a:extLst>
          </p:cNvPr>
          <p:cNvSpPr txBox="1">
            <a:spLocks/>
          </p:cNvSpPr>
          <p:nvPr/>
        </p:nvSpPr>
        <p:spPr>
          <a:xfrm>
            <a:off x="1158451" y="3923954"/>
            <a:ext cx="7242599" cy="1357899"/>
          </a:xfrm>
          <a:prstGeom prst="rect">
            <a:avLst/>
          </a:prstGeom>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Arial Narrow"/>
                <a:ea typeface="ＭＳ Ｐゴシック" pitchFamily="-97" charset="-128"/>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Arial Narrow"/>
                <a:ea typeface="ＭＳ Ｐゴシック" pitchFamily="-97"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Arial Narrow"/>
                <a:ea typeface="ＭＳ Ｐゴシック" pitchFamily="-97"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932742" eaLnBrk="1" fontAlgn="auto" hangingPunct="1">
              <a:spcBef>
                <a:spcPts val="0"/>
              </a:spcBef>
              <a:buFontTx/>
              <a:buNone/>
              <a:defRPr/>
            </a:pPr>
            <a:r>
              <a:rPr lang="en-US" sz="1800" dirty="0">
                <a:solidFill>
                  <a:schemeClr val="bg2">
                    <a:lumMod val="10000"/>
                  </a:schemeClr>
                </a:solidFill>
                <a:latin typeface="Segoe UI" panose="020B0502040204020203" pitchFamily="34" charset="0"/>
                <a:ea typeface="+mn-ea"/>
                <a:cs typeface="Segoe UI" panose="020B0502040204020203" pitchFamily="34" charset="0"/>
              </a:rPr>
              <a:t>Which of the following is true?</a:t>
            </a:r>
          </a:p>
          <a:p>
            <a:pPr marL="0" indent="0" defTabSz="932742" eaLnBrk="1" fontAlgn="auto" hangingPunct="1">
              <a:spcBef>
                <a:spcPts val="0"/>
              </a:spcBef>
              <a:buFontTx/>
              <a:buNone/>
              <a:defRPr/>
            </a:pPr>
            <a:endParaRPr lang="en-US" sz="1800" dirty="0">
              <a:solidFill>
                <a:schemeClr val="bg2">
                  <a:lumMod val="10000"/>
                </a:schemeClr>
              </a:solidFill>
              <a:latin typeface="Segoe UI" panose="020B0502040204020203" pitchFamily="34" charset="0"/>
              <a:ea typeface="+mn-ea"/>
              <a:cs typeface="Segoe UI" panose="020B0502040204020203" pitchFamily="34" charset="0"/>
            </a:endParaRPr>
          </a:p>
          <a:p>
            <a:pPr marL="288925" indent="-288925" defTabSz="932742">
              <a:spcBef>
                <a:spcPts val="300"/>
              </a:spcBef>
              <a:spcAft>
                <a:spcPts val="600"/>
              </a:spcAft>
              <a:buFont typeface="Wingdings" panose="05000000000000000000" pitchFamily="2" charset="2"/>
              <a:buChar char="q"/>
              <a:defRPr/>
            </a:pPr>
            <a:r>
              <a:rPr lang="en-US" sz="1400" dirty="0">
                <a:solidFill>
                  <a:schemeClr val="bg2">
                    <a:lumMod val="10000"/>
                  </a:schemeClr>
                </a:solidFill>
                <a:latin typeface="Segoe UI" panose="020B0502040204020203" pitchFamily="34" charset="0"/>
                <a:cs typeface="Segoe UI" panose="020B0502040204020203" pitchFamily="34" charset="0"/>
              </a:rPr>
              <a:t>Attribute route is defined at class level and optionally at method level</a:t>
            </a:r>
          </a:p>
          <a:p>
            <a:pPr marL="288925" indent="-288925" defTabSz="932742">
              <a:spcBef>
                <a:spcPts val="300"/>
              </a:spcBef>
              <a:spcAft>
                <a:spcPts val="600"/>
              </a:spcAft>
              <a:buFont typeface="Wingdings" panose="05000000000000000000" pitchFamily="2" charset="2"/>
              <a:buChar char="q"/>
              <a:defRPr/>
            </a:pPr>
            <a:r>
              <a:rPr lang="en-US" sz="1400" dirty="0">
                <a:solidFill>
                  <a:schemeClr val="bg2">
                    <a:lumMod val="10000"/>
                  </a:schemeClr>
                </a:solidFill>
                <a:latin typeface="Segoe UI" panose="020B0502040204020203" pitchFamily="34" charset="0"/>
                <a:cs typeface="Segoe UI" panose="020B0502040204020203" pitchFamily="34" charset="0"/>
              </a:rPr>
              <a:t>The </a:t>
            </a:r>
            <a:r>
              <a:rPr lang="en-US" sz="1400" dirty="0" err="1">
                <a:solidFill>
                  <a:schemeClr val="bg2">
                    <a:lumMod val="10000"/>
                  </a:schemeClr>
                </a:solidFill>
                <a:latin typeface="Segoe UI" panose="020B0502040204020203" pitchFamily="34" charset="0"/>
                <a:cs typeface="Segoe UI" panose="020B0502040204020203" pitchFamily="34" charset="0"/>
              </a:rPr>
              <a:t>uri</a:t>
            </a:r>
            <a:r>
              <a:rPr lang="en-US" sz="1400" dirty="0">
                <a:solidFill>
                  <a:schemeClr val="bg2">
                    <a:lumMod val="10000"/>
                  </a:schemeClr>
                </a:solidFill>
                <a:latin typeface="Segoe UI" panose="020B0502040204020203" pitchFamily="34" charset="0"/>
                <a:cs typeface="Segoe UI" panose="020B0502040204020203" pitchFamily="34" charset="0"/>
              </a:rPr>
              <a:t> motioned at method level will override the </a:t>
            </a:r>
            <a:r>
              <a:rPr lang="en-US" sz="1400" dirty="0" err="1">
                <a:solidFill>
                  <a:schemeClr val="bg2">
                    <a:lumMod val="10000"/>
                  </a:schemeClr>
                </a:solidFill>
                <a:latin typeface="Segoe UI" panose="020B0502040204020203" pitchFamily="34" charset="0"/>
                <a:cs typeface="Segoe UI" panose="020B0502040204020203" pitchFamily="34" charset="0"/>
              </a:rPr>
              <a:t>uri</a:t>
            </a:r>
            <a:r>
              <a:rPr lang="en-US" sz="1400" dirty="0">
                <a:solidFill>
                  <a:schemeClr val="bg2">
                    <a:lumMod val="10000"/>
                  </a:schemeClr>
                </a:solidFill>
                <a:latin typeface="Segoe UI" panose="020B0502040204020203" pitchFamily="34" charset="0"/>
                <a:cs typeface="Segoe UI" panose="020B0502040204020203" pitchFamily="34" charset="0"/>
              </a:rPr>
              <a:t> mentioned at class level</a:t>
            </a:r>
          </a:p>
          <a:p>
            <a:pPr marL="288925" indent="-288925" defTabSz="932742">
              <a:spcBef>
                <a:spcPts val="300"/>
              </a:spcBef>
              <a:spcAft>
                <a:spcPts val="600"/>
              </a:spcAft>
              <a:buFont typeface="Wingdings" panose="05000000000000000000" pitchFamily="2" charset="2"/>
              <a:buChar char="q"/>
              <a:defRPr/>
            </a:pPr>
            <a:r>
              <a:rPr lang="en-US" sz="1400" dirty="0">
                <a:solidFill>
                  <a:schemeClr val="bg2">
                    <a:lumMod val="10000"/>
                  </a:schemeClr>
                </a:solidFill>
                <a:latin typeface="Segoe UI" panose="020B0502040204020203" pitchFamily="34" charset="0"/>
                <a:cs typeface="Segoe UI" panose="020B0502040204020203" pitchFamily="34" charset="0"/>
              </a:rPr>
              <a:t>The </a:t>
            </a:r>
            <a:r>
              <a:rPr lang="en-US" sz="1400" dirty="0" err="1">
                <a:solidFill>
                  <a:schemeClr val="bg2">
                    <a:lumMod val="10000"/>
                  </a:schemeClr>
                </a:solidFill>
                <a:latin typeface="Segoe UI" panose="020B0502040204020203" pitchFamily="34" charset="0"/>
                <a:cs typeface="Segoe UI" panose="020B0502040204020203" pitchFamily="34" charset="0"/>
              </a:rPr>
              <a:t>uri</a:t>
            </a:r>
            <a:r>
              <a:rPr lang="en-US" sz="1400" dirty="0">
                <a:solidFill>
                  <a:schemeClr val="bg2">
                    <a:lumMod val="10000"/>
                  </a:schemeClr>
                </a:solidFill>
                <a:latin typeface="Segoe UI" panose="020B0502040204020203" pitchFamily="34" charset="0"/>
                <a:cs typeface="Segoe UI" panose="020B0502040204020203" pitchFamily="34" charset="0"/>
              </a:rPr>
              <a:t> motioned at class level will override the </a:t>
            </a:r>
            <a:r>
              <a:rPr lang="en-US" sz="1400" dirty="0" err="1">
                <a:solidFill>
                  <a:schemeClr val="bg2">
                    <a:lumMod val="10000"/>
                  </a:schemeClr>
                </a:solidFill>
                <a:latin typeface="Segoe UI" panose="020B0502040204020203" pitchFamily="34" charset="0"/>
                <a:cs typeface="Segoe UI" panose="020B0502040204020203" pitchFamily="34" charset="0"/>
              </a:rPr>
              <a:t>uri</a:t>
            </a:r>
            <a:r>
              <a:rPr lang="en-US" sz="1400" dirty="0">
                <a:solidFill>
                  <a:schemeClr val="bg2">
                    <a:lumMod val="10000"/>
                  </a:schemeClr>
                </a:solidFill>
                <a:latin typeface="Segoe UI" panose="020B0502040204020203" pitchFamily="34" charset="0"/>
                <a:cs typeface="Segoe UI" panose="020B0502040204020203" pitchFamily="34" charset="0"/>
              </a:rPr>
              <a:t> mentioned at method level</a:t>
            </a:r>
          </a:p>
        </p:txBody>
      </p:sp>
      <p:pic>
        <p:nvPicPr>
          <p:cNvPr id="19" name="Graphic 18" descr="Badge Question Mark with solid fill">
            <a:extLst>
              <a:ext uri="{FF2B5EF4-FFF2-40B4-BE49-F238E27FC236}">
                <a16:creationId xmlns:a16="http://schemas.microsoft.com/office/drawing/2014/main" id="{0D23F1F5-05F8-4FDD-970F-D7BC699B1A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4881" y="3847753"/>
            <a:ext cx="489795" cy="603077"/>
          </a:xfrm>
          <a:prstGeom prst="rect">
            <a:avLst/>
          </a:prstGeom>
        </p:spPr>
      </p:pic>
      <p:pic>
        <p:nvPicPr>
          <p:cNvPr id="20" name="Graphic 19" descr="Checkmark">
            <a:extLst>
              <a:ext uri="{FF2B5EF4-FFF2-40B4-BE49-F238E27FC236}">
                <a16:creationId xmlns:a16="http://schemas.microsoft.com/office/drawing/2014/main" id="{BF4D27A6-CF7D-49E2-81E3-AEB508712A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30200" y="4505325"/>
            <a:ext cx="261832" cy="261832"/>
          </a:xfrm>
          <a:prstGeom prst="rect">
            <a:avLst/>
          </a:prstGeom>
        </p:spPr>
      </p:pic>
      <p:pic>
        <p:nvPicPr>
          <p:cNvPr id="12" name="Graphic 11" descr="Checkmark">
            <a:extLst>
              <a:ext uri="{FF2B5EF4-FFF2-40B4-BE49-F238E27FC236}">
                <a16:creationId xmlns:a16="http://schemas.microsoft.com/office/drawing/2014/main" id="{9381C3AA-E748-4469-8084-2A78308D34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11150" y="4819650"/>
            <a:ext cx="261832" cy="261832"/>
          </a:xfrm>
          <a:prstGeom prst="rect">
            <a:avLst/>
          </a:prstGeom>
        </p:spPr>
      </p:pic>
    </p:spTree>
    <p:extLst>
      <p:ext uri="{BB962C8B-B14F-4D97-AF65-F5344CB8AC3E}">
        <p14:creationId xmlns:p14="http://schemas.microsoft.com/office/powerpoint/2010/main" val="134181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View Engine in ASP.NET MVC is used to translate our views to HTML and then render to response</a:t>
            </a:r>
          </a:p>
          <a:p>
            <a:endParaRPr lang="en-US" dirty="0"/>
          </a:p>
          <a:p>
            <a:r>
              <a:rPr lang="en-US" dirty="0"/>
              <a:t>Code Snippet for Razor View Engine is as follows:</a:t>
            </a:r>
          </a:p>
          <a:p>
            <a:endParaRPr lang="en-US" dirty="0"/>
          </a:p>
          <a:p>
            <a:endParaRPr lang="en-US" dirty="0"/>
          </a:p>
          <a:p>
            <a:endParaRPr lang="en-US" dirty="0"/>
          </a:p>
          <a:p>
            <a:endParaRPr lang="en-US" dirty="0"/>
          </a:p>
          <a:p>
            <a:endParaRPr lang="en-US" dirty="0"/>
          </a:p>
          <a:p>
            <a:endParaRPr lang="en-US" dirty="0"/>
          </a:p>
          <a:p>
            <a:endParaRPr lang="en-US" dirty="0"/>
          </a:p>
          <a:p>
            <a:r>
              <a:rPr lang="en-US" dirty="0"/>
              <a:t>It’s quite clear that Razor syntax is clean and</a:t>
            </a:r>
          </a:p>
        </p:txBody>
      </p:sp>
      <p:sp>
        <p:nvSpPr>
          <p:cNvPr id="3" name="Title 2"/>
          <p:cNvSpPr>
            <a:spLocks noGrp="1"/>
          </p:cNvSpPr>
          <p:nvPr>
            <p:ph type="title"/>
          </p:nvPr>
        </p:nvSpPr>
        <p:spPr/>
        <p:txBody>
          <a:bodyPr/>
          <a:lstStyle/>
          <a:p>
            <a:r>
              <a:rPr lang="en-US" dirty="0"/>
              <a:t>View Engine</a:t>
            </a:r>
          </a:p>
        </p:txBody>
      </p:sp>
      <p:sp>
        <p:nvSpPr>
          <p:cNvPr id="5" name="Rectangle 4">
            <a:extLst>
              <a:ext uri="{FF2B5EF4-FFF2-40B4-BE49-F238E27FC236}">
                <a16:creationId xmlns:a16="http://schemas.microsoft.com/office/drawing/2014/main" id="{75E578C6-0917-42A3-B9DC-5180159A805E}"/>
              </a:ext>
            </a:extLst>
          </p:cNvPr>
          <p:cNvSpPr/>
          <p:nvPr/>
        </p:nvSpPr>
        <p:spPr>
          <a:xfrm>
            <a:off x="463639" y="2686756"/>
            <a:ext cx="7972023" cy="2585323"/>
          </a:xfrm>
          <a:prstGeom prst="rect">
            <a:avLst/>
          </a:prstGeom>
          <a:solidFill>
            <a:schemeClr val="bg1">
              <a:lumMod val="85000"/>
            </a:schemeClr>
          </a:solidFill>
          <a:ln>
            <a:solidFill>
              <a:schemeClr val="bg2">
                <a:lumMod val="10000"/>
              </a:schemeClr>
            </a:solidFill>
          </a:ln>
        </p:spPr>
        <p:txBody>
          <a:bodyPr wrap="square">
            <a:spAutoFit/>
          </a:bodyPr>
          <a:lstStyle/>
          <a:p>
            <a:pPr>
              <a:spcBef>
                <a:spcPts val="0"/>
              </a:spcBef>
              <a:spcAft>
                <a:spcPts val="0"/>
              </a:spcAft>
            </a:pPr>
            <a:r>
              <a:rPr lang="en-US" dirty="0">
                <a:solidFill>
                  <a:srgbClr val="000000"/>
                </a:solidFill>
                <a:latin typeface="Consolas" panose="020B0609020204030204" pitchFamily="49" charset="0"/>
                <a:ea typeface="MS PGothic" panose="020B0600070205080204" pitchFamily="34" charset="-128"/>
                <a:cs typeface="Arial" panose="020B0604020202020204" pitchFamily="34" charset="0"/>
              </a:rPr>
              <a:t>@</a:t>
            </a:r>
            <a:r>
              <a:rPr lang="en-US" dirty="0">
                <a:solidFill>
                  <a:srgbClr val="0000FF"/>
                </a:solidFill>
                <a:latin typeface="Consolas" panose="020B0609020204030204" pitchFamily="49" charset="0"/>
                <a:ea typeface="MS PGothic" panose="020B0600070205080204" pitchFamily="34" charset="-128"/>
                <a:cs typeface="Arial" panose="020B0604020202020204" pitchFamily="34" charset="0"/>
              </a:rPr>
              <a:t>foreach</a:t>
            </a:r>
            <a:r>
              <a:rPr lang="en-US" dirty="0">
                <a:solidFill>
                  <a:srgbClr val="000000"/>
                </a:solidFill>
                <a:latin typeface="Consolas" panose="020B0609020204030204" pitchFamily="49" charset="0"/>
                <a:ea typeface="MS PGothic" panose="020B0600070205080204" pitchFamily="34" charset="-128"/>
                <a:cs typeface="Arial" panose="020B0604020202020204" pitchFamily="34" charset="0"/>
              </a:rPr>
              <a:t> (var student </a:t>
            </a:r>
            <a:r>
              <a:rPr lang="en-US" dirty="0">
                <a:solidFill>
                  <a:srgbClr val="0000FF"/>
                </a:solidFill>
                <a:latin typeface="Consolas" panose="020B0609020204030204" pitchFamily="49" charset="0"/>
                <a:ea typeface="MS PGothic" panose="020B0600070205080204" pitchFamily="34" charset="-128"/>
                <a:cs typeface="Arial" panose="020B0604020202020204" pitchFamily="34" charset="0"/>
              </a:rPr>
              <a:t>in</a:t>
            </a:r>
            <a:r>
              <a:rPr lang="en-US" dirty="0">
                <a:solidFill>
                  <a:srgbClr val="000000"/>
                </a:solidFill>
                <a:latin typeface="Consolas" panose="020B0609020204030204" pitchFamily="49" charset="0"/>
                <a:ea typeface="MS PGothic" panose="020B0600070205080204" pitchFamily="34" charset="-128"/>
                <a:cs typeface="Arial" panose="020B0604020202020204" pitchFamily="34" charset="0"/>
              </a:rPr>
              <a:t> Students)</a:t>
            </a:r>
            <a:endParaRPr lang="en-US" dirty="0">
              <a:latin typeface="Times New Roman" panose="02020603050405020304" pitchFamily="18" charset="0"/>
              <a:ea typeface="Times New Roman" panose="02020603050405020304" pitchFamily="18" charset="0"/>
            </a:endParaRPr>
          </a:p>
          <a:p>
            <a:pPr>
              <a:spcBef>
                <a:spcPts val="0"/>
              </a:spcBef>
              <a:spcAft>
                <a:spcPts val="0"/>
              </a:spcAft>
            </a:pPr>
            <a:r>
              <a:rPr lang="en-US" dirty="0">
                <a:solidFill>
                  <a:srgbClr val="000000"/>
                </a:solidFill>
                <a:latin typeface="Consolas" panose="020B0609020204030204" pitchFamily="49" charset="0"/>
                <a:ea typeface="MS PGothic" panose="020B0600070205080204" pitchFamily="34" charset="-128"/>
                <a:cs typeface="Arial" panose="020B0604020202020204" pitchFamily="34" charset="0"/>
              </a:rPr>
              <a:t>{</a:t>
            </a:r>
            <a:endParaRPr lang="en-US" dirty="0">
              <a:latin typeface="Times New Roman" panose="02020603050405020304" pitchFamily="18" charset="0"/>
              <a:ea typeface="Times New Roman" panose="02020603050405020304" pitchFamily="18" charset="0"/>
            </a:endParaRPr>
          </a:p>
          <a:p>
            <a:pPr>
              <a:spcBef>
                <a:spcPts val="0"/>
              </a:spcBef>
              <a:spcAft>
                <a:spcPts val="0"/>
              </a:spcAft>
            </a:pPr>
            <a:r>
              <a:rPr lang="en-US" dirty="0">
                <a:solidFill>
                  <a:srgbClr val="000000"/>
                </a:solidFill>
                <a:latin typeface="Consolas" panose="020B0609020204030204" pitchFamily="49" charset="0"/>
                <a:ea typeface="MS PGothic" panose="020B0600070205080204" pitchFamily="34" charset="-128"/>
                <a:cs typeface="Arial" panose="020B0604020202020204" pitchFamily="34" charset="0"/>
              </a:rPr>
              <a:t>            @</a:t>
            </a:r>
            <a:r>
              <a:rPr lang="en-US" dirty="0">
                <a:solidFill>
                  <a:srgbClr val="0000FF"/>
                </a:solidFill>
                <a:latin typeface="Consolas" panose="020B0609020204030204" pitchFamily="49" charset="0"/>
                <a:ea typeface="MS PGothic" panose="020B0600070205080204" pitchFamily="34" charset="-128"/>
                <a:cs typeface="Arial" panose="020B0604020202020204" pitchFamily="34" charset="0"/>
              </a:rPr>
              <a:t>if</a:t>
            </a:r>
            <a:r>
              <a:rPr lang="en-US" dirty="0">
                <a:solidFill>
                  <a:srgbClr val="000000"/>
                </a:solidFill>
                <a:latin typeface="Consolas" panose="020B0609020204030204" pitchFamily="49" charset="0"/>
                <a:ea typeface="MS PGothic" panose="020B0600070205080204" pitchFamily="34" charset="-128"/>
                <a:cs typeface="Arial" panose="020B0604020202020204" pitchFamily="34" charset="0"/>
              </a:rPr>
              <a:t>(</a:t>
            </a:r>
            <a:r>
              <a:rPr lang="en-US" dirty="0" err="1">
                <a:solidFill>
                  <a:srgbClr val="000000"/>
                </a:solidFill>
                <a:latin typeface="Consolas" panose="020B0609020204030204" pitchFamily="49" charset="0"/>
                <a:ea typeface="MS PGothic" panose="020B0600070205080204" pitchFamily="34" charset="-128"/>
                <a:cs typeface="Arial" panose="020B0604020202020204" pitchFamily="34" charset="0"/>
              </a:rPr>
              <a:t>student.IsPassed</a:t>
            </a:r>
            <a:r>
              <a:rPr lang="en-US" dirty="0">
                <a:solidFill>
                  <a:srgbClr val="000000"/>
                </a:solidFill>
                <a:latin typeface="Consolas" panose="020B0609020204030204" pitchFamily="49" charset="0"/>
                <a:ea typeface="MS PGothic" panose="020B0600070205080204" pitchFamily="34" charset="-128"/>
                <a:cs typeface="Arial" panose="020B0604020202020204" pitchFamily="34" charset="0"/>
              </a:rPr>
              <a:t>)</a:t>
            </a:r>
            <a:endParaRPr lang="en-US" dirty="0">
              <a:latin typeface="Times New Roman" panose="02020603050405020304" pitchFamily="18" charset="0"/>
              <a:ea typeface="Times New Roman" panose="02020603050405020304" pitchFamily="18" charset="0"/>
            </a:endParaRPr>
          </a:p>
          <a:p>
            <a:pPr>
              <a:spcBef>
                <a:spcPts val="0"/>
              </a:spcBef>
              <a:spcAft>
                <a:spcPts val="0"/>
              </a:spcAft>
            </a:pPr>
            <a:r>
              <a:rPr lang="en-US" dirty="0">
                <a:solidFill>
                  <a:srgbClr val="000000"/>
                </a:solidFill>
                <a:latin typeface="Consolas" panose="020B0609020204030204" pitchFamily="49" charset="0"/>
                <a:ea typeface="MS PGothic" panose="020B0600070205080204" pitchFamily="34" charset="-128"/>
                <a:cs typeface="Arial" panose="020B0604020202020204" pitchFamily="34" charset="0"/>
              </a:rPr>
              <a:t>             {</a:t>
            </a:r>
            <a:endParaRPr lang="en-US" dirty="0">
              <a:latin typeface="Times New Roman" panose="02020603050405020304" pitchFamily="18" charset="0"/>
              <a:ea typeface="Times New Roman" panose="02020603050405020304" pitchFamily="18" charset="0"/>
            </a:endParaRPr>
          </a:p>
          <a:p>
            <a:pPr>
              <a:spcBef>
                <a:spcPts val="0"/>
              </a:spcBef>
              <a:spcAft>
                <a:spcPts val="0"/>
              </a:spcAft>
            </a:pPr>
            <a:r>
              <a:rPr lang="en-US" dirty="0">
                <a:solidFill>
                  <a:srgbClr val="000000"/>
                </a:solidFill>
                <a:latin typeface="Consolas" panose="020B0609020204030204" pitchFamily="49" charset="0"/>
                <a:ea typeface="MS PGothic" panose="020B0600070205080204" pitchFamily="34" charset="-128"/>
                <a:cs typeface="Arial" panose="020B0604020202020204" pitchFamily="34" charset="0"/>
              </a:rPr>
              <a:t>                   @</a:t>
            </a:r>
            <a:r>
              <a:rPr lang="en-US" dirty="0" err="1">
                <a:solidFill>
                  <a:srgbClr val="000000"/>
                </a:solidFill>
                <a:latin typeface="Consolas" panose="020B0609020204030204" pitchFamily="49" charset="0"/>
                <a:ea typeface="MS PGothic" panose="020B0600070205080204" pitchFamily="34" charset="-128"/>
                <a:cs typeface="Arial" panose="020B0604020202020204" pitchFamily="34" charset="0"/>
              </a:rPr>
              <a:t>student.Name</a:t>
            </a:r>
            <a:r>
              <a:rPr lang="en-US" dirty="0">
                <a:solidFill>
                  <a:srgbClr val="000000"/>
                </a:solidFill>
                <a:latin typeface="Consolas" panose="020B0609020204030204" pitchFamily="49" charset="0"/>
                <a:ea typeface="MS PGothic" panose="020B0600070205080204" pitchFamily="34" charset="-128"/>
                <a:cs typeface="Arial" panose="020B0604020202020204" pitchFamily="34" charset="0"/>
              </a:rPr>
              <a:t> promoted to next Grade.</a:t>
            </a:r>
            <a:endParaRPr lang="en-US" dirty="0">
              <a:latin typeface="Times New Roman" panose="02020603050405020304" pitchFamily="18" charset="0"/>
              <a:ea typeface="Times New Roman" panose="02020603050405020304" pitchFamily="18" charset="0"/>
            </a:endParaRPr>
          </a:p>
          <a:p>
            <a:pPr>
              <a:spcBef>
                <a:spcPts val="0"/>
              </a:spcBef>
              <a:spcAft>
                <a:spcPts val="0"/>
              </a:spcAft>
            </a:pPr>
            <a:r>
              <a:rPr lang="en-US" dirty="0">
                <a:solidFill>
                  <a:srgbClr val="000000"/>
                </a:solidFill>
                <a:latin typeface="Consolas" panose="020B0609020204030204" pitchFamily="49" charset="0"/>
                <a:ea typeface="MS PGothic" panose="020B0600070205080204" pitchFamily="34" charset="-128"/>
                <a:cs typeface="Arial" panose="020B0604020202020204" pitchFamily="34" charset="0"/>
              </a:rPr>
              <a:t>             } </a:t>
            </a:r>
            <a:r>
              <a:rPr lang="en-US" dirty="0">
                <a:solidFill>
                  <a:srgbClr val="0000FF"/>
                </a:solidFill>
                <a:latin typeface="Consolas" panose="020B0609020204030204" pitchFamily="49" charset="0"/>
                <a:ea typeface="MS PGothic" panose="020B0600070205080204" pitchFamily="34" charset="-128"/>
                <a:cs typeface="Arial" panose="020B0604020202020204" pitchFamily="34" charset="0"/>
              </a:rPr>
              <a:t>else</a:t>
            </a:r>
            <a:r>
              <a:rPr lang="en-US" dirty="0">
                <a:solidFill>
                  <a:srgbClr val="000000"/>
                </a:solidFill>
                <a:latin typeface="Consolas" panose="020B0609020204030204" pitchFamily="49" charset="0"/>
                <a:ea typeface="MS PGothic" panose="020B0600070205080204" pitchFamily="34" charset="-128"/>
                <a:cs typeface="Arial" panose="020B0604020202020204" pitchFamily="34" charset="0"/>
              </a:rPr>
              <a:t> {</a:t>
            </a:r>
            <a:endParaRPr lang="en-US" dirty="0">
              <a:latin typeface="Times New Roman" panose="02020603050405020304" pitchFamily="18" charset="0"/>
              <a:ea typeface="Times New Roman" panose="02020603050405020304" pitchFamily="18" charset="0"/>
            </a:endParaRPr>
          </a:p>
          <a:p>
            <a:pPr>
              <a:spcBef>
                <a:spcPts val="0"/>
              </a:spcBef>
              <a:spcAft>
                <a:spcPts val="0"/>
              </a:spcAft>
            </a:pPr>
            <a:r>
              <a:rPr lang="en-US" dirty="0">
                <a:solidFill>
                  <a:srgbClr val="000000"/>
                </a:solidFill>
                <a:latin typeface="Consolas" panose="020B0609020204030204" pitchFamily="49" charset="0"/>
                <a:ea typeface="MS PGothic" panose="020B0600070205080204" pitchFamily="34" charset="-128"/>
                <a:cs typeface="Arial" panose="020B0604020202020204" pitchFamily="34" charset="0"/>
              </a:rPr>
              <a:t>                  @</a:t>
            </a:r>
            <a:r>
              <a:rPr lang="en-US" dirty="0" err="1">
                <a:solidFill>
                  <a:srgbClr val="000000"/>
                </a:solidFill>
                <a:latin typeface="Consolas" panose="020B0609020204030204" pitchFamily="49" charset="0"/>
                <a:ea typeface="MS PGothic" panose="020B0600070205080204" pitchFamily="34" charset="-128"/>
                <a:cs typeface="Arial" panose="020B0604020202020204" pitchFamily="34" charset="0"/>
              </a:rPr>
              <a:t>student.Name</a:t>
            </a:r>
            <a:r>
              <a:rPr lang="en-US" dirty="0">
                <a:solidFill>
                  <a:srgbClr val="000000"/>
                </a:solidFill>
                <a:latin typeface="Consolas" panose="020B0609020204030204" pitchFamily="49" charset="0"/>
                <a:ea typeface="MS PGothic" panose="020B0600070205080204" pitchFamily="34" charset="-128"/>
                <a:cs typeface="Arial" panose="020B0604020202020204" pitchFamily="34" charset="0"/>
              </a:rPr>
              <a:t> not promoted to next Grade.</a:t>
            </a:r>
            <a:endParaRPr lang="en-US" dirty="0">
              <a:latin typeface="Times New Roman" panose="02020603050405020304" pitchFamily="18" charset="0"/>
              <a:ea typeface="Times New Roman" panose="02020603050405020304" pitchFamily="18" charset="0"/>
            </a:endParaRPr>
          </a:p>
          <a:p>
            <a:pPr>
              <a:spcBef>
                <a:spcPts val="0"/>
              </a:spcBef>
              <a:spcAft>
                <a:spcPts val="0"/>
              </a:spcAft>
            </a:pPr>
            <a:r>
              <a:rPr lang="en-US" dirty="0">
                <a:solidFill>
                  <a:srgbClr val="000000"/>
                </a:solidFill>
                <a:latin typeface="Consolas" panose="020B0609020204030204" pitchFamily="49" charset="0"/>
                <a:ea typeface="MS PGothic" panose="020B0600070205080204" pitchFamily="34" charset="-128"/>
                <a:cs typeface="Arial" panose="020B0604020202020204" pitchFamily="34" charset="0"/>
              </a:rPr>
              <a:t>             }</a:t>
            </a:r>
            <a:endParaRPr lang="en-US" dirty="0">
              <a:latin typeface="Times New Roman" panose="02020603050405020304" pitchFamily="18" charset="0"/>
              <a:ea typeface="Times New Roman" panose="02020603050405020304" pitchFamily="18" charset="0"/>
            </a:endParaRPr>
          </a:p>
          <a:p>
            <a:pPr>
              <a:spcBef>
                <a:spcPts val="0"/>
              </a:spcBef>
              <a:spcAft>
                <a:spcPts val="0"/>
              </a:spcAft>
            </a:pPr>
            <a:r>
              <a:rPr lang="en-US" dirty="0">
                <a:solidFill>
                  <a:srgbClr val="000000"/>
                </a:solidFill>
                <a:latin typeface="Consolas" panose="020B0609020204030204" pitchFamily="49" charset="0"/>
                <a:ea typeface="MS PGothic" panose="020B0600070205080204" pitchFamily="34" charset="-128"/>
                <a:cs typeface="Arial" panose="020B0604020202020204" pitchFamily="34" charset="0"/>
              </a:rPr>
              <a:t>}</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39824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Razor is a view engine, introduced with MVC 3,  that uses a simple and fluid syntax, and the code appears to quiet clean.</a:t>
            </a:r>
            <a:endParaRPr lang="en-US" dirty="0"/>
          </a:p>
        </p:txBody>
      </p:sp>
      <p:sp>
        <p:nvSpPr>
          <p:cNvPr id="3" name="Title 2"/>
          <p:cNvSpPr>
            <a:spLocks noGrp="1"/>
          </p:cNvSpPr>
          <p:nvPr>
            <p:ph type="title"/>
          </p:nvPr>
        </p:nvSpPr>
        <p:spPr/>
        <p:txBody>
          <a:bodyPr/>
          <a:lstStyle/>
          <a:p>
            <a:r>
              <a:rPr lang="en-US" dirty="0"/>
              <a:t>Razor View Engine</a:t>
            </a:r>
          </a:p>
        </p:txBody>
      </p:sp>
      <p:graphicFrame>
        <p:nvGraphicFramePr>
          <p:cNvPr id="5" name="Content Placeholder 3"/>
          <p:cNvGraphicFramePr>
            <a:graphicFrameLocks/>
          </p:cNvGraphicFramePr>
          <p:nvPr>
            <p:extLst>
              <p:ext uri="{D42A27DB-BD31-4B8C-83A1-F6EECF244321}">
                <p14:modId xmlns:p14="http://schemas.microsoft.com/office/powerpoint/2010/main" val="3349274507"/>
              </p:ext>
            </p:extLst>
          </p:nvPr>
        </p:nvGraphicFramePr>
        <p:xfrm>
          <a:off x="245661" y="1791913"/>
          <a:ext cx="8693623" cy="4815879"/>
        </p:xfrm>
        <a:graphic>
          <a:graphicData uri="http://schemas.openxmlformats.org/drawingml/2006/table">
            <a:tbl>
              <a:tblPr firstRow="1" bandRow="1">
                <a:tableStyleId>{5C22544A-7EE6-4342-B048-85BDC9FD1C3A}</a:tableStyleId>
              </a:tblPr>
              <a:tblGrid>
                <a:gridCol w="1759750">
                  <a:extLst>
                    <a:ext uri="{9D8B030D-6E8A-4147-A177-3AD203B41FA5}">
                      <a16:colId xmlns:a16="http://schemas.microsoft.com/office/drawing/2014/main" val="20000"/>
                    </a:ext>
                  </a:extLst>
                </a:gridCol>
                <a:gridCol w="6933873">
                  <a:extLst>
                    <a:ext uri="{9D8B030D-6E8A-4147-A177-3AD203B41FA5}">
                      <a16:colId xmlns:a16="http://schemas.microsoft.com/office/drawing/2014/main" val="20002"/>
                    </a:ext>
                  </a:extLst>
                </a:gridCol>
              </a:tblGrid>
              <a:tr h="336820">
                <a:tc>
                  <a:txBody>
                    <a:bodyPr/>
                    <a:lstStyle/>
                    <a:p>
                      <a:r>
                        <a:rPr lang="en-US" sz="1600" dirty="0">
                          <a:solidFill>
                            <a:sysClr val="windowText" lastClr="000000"/>
                          </a:solidFill>
                        </a:rPr>
                        <a:t>Task</a:t>
                      </a: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tc>
                  <a:txBody>
                    <a:bodyPr/>
                    <a:lstStyle/>
                    <a:p>
                      <a:r>
                        <a:rPr lang="en-US" sz="1600" dirty="0">
                          <a:solidFill>
                            <a:sysClr val="windowText" lastClr="000000"/>
                          </a:solidFill>
                        </a:rPr>
                        <a:t>Razor Syntax</a:t>
                      </a: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extLst>
                  <a:ext uri="{0D108BD9-81ED-4DB2-BD59-A6C34878D82A}">
                    <a16:rowId xmlns:a16="http://schemas.microsoft.com/office/drawing/2014/main" val="10000"/>
                  </a:ext>
                </a:extLst>
              </a:tr>
              <a:tr h="566137">
                <a:tc>
                  <a:txBody>
                    <a:bodyPr/>
                    <a:lstStyle/>
                    <a:p>
                      <a:r>
                        <a:rPr lang="en-US" sz="1600" dirty="0">
                          <a:solidFill>
                            <a:sysClr val="windowText" lastClr="000000"/>
                          </a:solidFill>
                        </a:rPr>
                        <a:t>Current </a:t>
                      </a:r>
                      <a:r>
                        <a:rPr lang="en-US" sz="1600" dirty="0" err="1">
                          <a:solidFill>
                            <a:sysClr val="windowText" lastClr="000000"/>
                          </a:solidFill>
                        </a:rPr>
                        <a:t>Dt</a:t>
                      </a:r>
                      <a:endParaRPr lang="en-US" sz="1600" dirty="0">
                        <a:solidFill>
                          <a:sysClr val="windowText" lastClr="000000"/>
                        </a:solidFill>
                      </a:endParaRP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rPr>
                        <a:t>@</a:t>
                      </a:r>
                      <a:r>
                        <a:rPr lang="en-US" sz="1600" dirty="0" err="1">
                          <a:solidFill>
                            <a:sysClr val="windowText" lastClr="000000"/>
                          </a:solidFill>
                        </a:rPr>
                        <a:t>DateTime.Now</a:t>
                      </a:r>
                      <a:endParaRPr lang="en-US" sz="1600" dirty="0">
                        <a:solidFill>
                          <a:sysClr val="windowText" lastClr="000000"/>
                        </a:solidFill>
                      </a:endParaRP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extLst>
                  <a:ext uri="{0D108BD9-81ED-4DB2-BD59-A6C34878D82A}">
                    <a16:rowId xmlns:a16="http://schemas.microsoft.com/office/drawing/2014/main" val="10001"/>
                  </a:ext>
                </a:extLst>
              </a:tr>
              <a:tr h="1411877">
                <a:tc>
                  <a:txBody>
                    <a:bodyPr/>
                    <a:lstStyle/>
                    <a:p>
                      <a:r>
                        <a:rPr lang="en-US" sz="1600" dirty="0">
                          <a:solidFill>
                            <a:sysClr val="windowText" lastClr="000000"/>
                          </a:solidFill>
                        </a:rPr>
                        <a:t>If statement</a:t>
                      </a: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rPr>
                        <a:t>@if (</a:t>
                      </a:r>
                      <a:r>
                        <a:rPr lang="en-US" sz="1600" dirty="0" err="1">
                          <a:solidFill>
                            <a:sysClr val="windowText" lastClr="000000"/>
                          </a:solidFill>
                        </a:rPr>
                        <a:t>DateTime.Today.Year</a:t>
                      </a:r>
                      <a:r>
                        <a:rPr lang="en-US" sz="1600" dirty="0">
                          <a:solidFill>
                            <a:sysClr val="windowText" lastClr="000000"/>
                          </a:solidFill>
                        </a:rPr>
                        <a:t> == 2019) {</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rPr>
                        <a:t>&lt;span&gt; Current year &lt;/span&gt;</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rPr>
                        <a:t>}else {</a:t>
                      </a:r>
                    </a:p>
                    <a:p>
                      <a:pPr marL="457200" marR="0" lvl="1" indent="0" algn="l"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rPr>
                        <a:t>&lt;span&gt; Past year &lt;/span&gt;</a:t>
                      </a:r>
                    </a:p>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rPr>
                        <a:t>}</a:t>
                      </a: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extLst>
                  <a:ext uri="{0D108BD9-81ED-4DB2-BD59-A6C34878D82A}">
                    <a16:rowId xmlns:a16="http://schemas.microsoft.com/office/drawing/2014/main" val="10002"/>
                  </a:ext>
                </a:extLst>
              </a:tr>
              <a:tr h="12968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err="1">
                          <a:solidFill>
                            <a:sysClr val="windowText" lastClr="000000"/>
                          </a:solidFill>
                        </a:rPr>
                        <a:t>foreach</a:t>
                      </a:r>
                      <a:r>
                        <a:rPr lang="en-US" sz="1600" dirty="0">
                          <a:solidFill>
                            <a:sysClr val="windowText" lastClr="000000"/>
                          </a:solidFill>
                        </a:rPr>
                        <a:t> Loop</a:t>
                      </a: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tc>
                  <a:txBody>
                    <a:bodyPr/>
                    <a:lstStyle/>
                    <a:p>
                      <a:r>
                        <a:rPr lang="en-US" sz="1600" dirty="0">
                          <a:solidFill>
                            <a:srgbClr val="0000FF"/>
                          </a:solidFill>
                          <a:latin typeface="Consolas"/>
                        </a:rPr>
                        <a:t>&lt;</a:t>
                      </a:r>
                      <a:r>
                        <a:rPr lang="en-US" sz="1600" dirty="0" err="1">
                          <a:solidFill>
                            <a:srgbClr val="800000"/>
                          </a:solidFill>
                          <a:latin typeface="Consolas"/>
                        </a:rPr>
                        <a:t>ul</a:t>
                      </a:r>
                      <a:r>
                        <a:rPr lang="en-US" sz="1600" dirty="0">
                          <a:solidFill>
                            <a:srgbClr val="0000FF"/>
                          </a:solidFill>
                          <a:latin typeface="Consolas"/>
                        </a:rPr>
                        <a:t>&gt;</a:t>
                      </a:r>
                    </a:p>
                    <a:p>
                      <a:r>
                        <a:rPr lang="nn-NO" sz="1600" dirty="0">
                          <a:solidFill>
                            <a:srgbClr val="0000FF"/>
                          </a:solidFill>
                          <a:latin typeface="Consolas"/>
                        </a:rPr>
                        <a:t>    </a:t>
                      </a:r>
                      <a:r>
                        <a:rPr lang="nn-NO" sz="1600" b="1" dirty="0">
                          <a:solidFill>
                            <a:schemeClr val="bg1">
                              <a:lumMod val="10000"/>
                            </a:schemeClr>
                          </a:solidFill>
                          <a:latin typeface="Consolas"/>
                        </a:rPr>
                        <a:t>@</a:t>
                      </a:r>
                      <a:r>
                        <a:rPr lang="nn-NO" sz="1600" dirty="0">
                          <a:solidFill>
                            <a:srgbClr val="0000FF"/>
                          </a:solidFill>
                          <a:latin typeface="Consolas"/>
                        </a:rPr>
                        <a:t>for (int i=0; i&lt;10; i++){</a:t>
                      </a:r>
                    </a:p>
                    <a:p>
                      <a:r>
                        <a:rPr lang="en-US" sz="1600" dirty="0">
                          <a:solidFill>
                            <a:srgbClr val="0000FF"/>
                          </a:solidFill>
                          <a:latin typeface="Consolas"/>
                        </a:rPr>
                        <a:t>       &lt;</a:t>
                      </a:r>
                      <a:r>
                        <a:rPr lang="en-US" sz="1600" dirty="0" err="1">
                          <a:solidFill>
                            <a:srgbClr val="800000"/>
                          </a:solidFill>
                          <a:latin typeface="Consolas"/>
                        </a:rPr>
                        <a:t>li</a:t>
                      </a:r>
                      <a:r>
                        <a:rPr lang="en-US" sz="1600" dirty="0">
                          <a:solidFill>
                            <a:srgbClr val="0000FF"/>
                          </a:solidFill>
                          <a:latin typeface="Consolas"/>
                        </a:rPr>
                        <a:t>&gt;</a:t>
                      </a:r>
                      <a:r>
                        <a:rPr lang="en-US" sz="1600" b="1" dirty="0">
                          <a:solidFill>
                            <a:schemeClr val="bg1">
                              <a:lumMod val="10000"/>
                            </a:schemeClr>
                          </a:solidFill>
                          <a:latin typeface="Consolas"/>
                        </a:rPr>
                        <a:t>@</a:t>
                      </a:r>
                      <a:r>
                        <a:rPr lang="en-US" sz="1600" dirty="0" err="1">
                          <a:solidFill>
                            <a:srgbClr val="0000FF"/>
                          </a:solidFill>
                          <a:latin typeface="Consolas"/>
                        </a:rPr>
                        <a:t>i</a:t>
                      </a:r>
                      <a:r>
                        <a:rPr lang="en-US" sz="1600" dirty="0">
                          <a:solidFill>
                            <a:srgbClr val="0000FF"/>
                          </a:solidFill>
                          <a:latin typeface="Consolas"/>
                        </a:rPr>
                        <a:t>&lt;/</a:t>
                      </a:r>
                      <a:r>
                        <a:rPr lang="en-US" sz="1600" dirty="0" err="1">
                          <a:solidFill>
                            <a:srgbClr val="800000"/>
                          </a:solidFill>
                          <a:latin typeface="Consolas"/>
                        </a:rPr>
                        <a:t>li</a:t>
                      </a:r>
                      <a:r>
                        <a:rPr lang="en-US" sz="1600" dirty="0">
                          <a:solidFill>
                            <a:srgbClr val="0000FF"/>
                          </a:solidFill>
                          <a:latin typeface="Consolas"/>
                        </a:rPr>
                        <a:t>&gt;</a:t>
                      </a:r>
                    </a:p>
                    <a:p>
                      <a:r>
                        <a:rPr lang="en-US" sz="1600" dirty="0">
                          <a:solidFill>
                            <a:srgbClr val="0000FF"/>
                          </a:solidFill>
                          <a:latin typeface="Consolas"/>
                        </a:rPr>
                        <a:t>    }</a:t>
                      </a:r>
                    </a:p>
                    <a:p>
                      <a:r>
                        <a:rPr lang="en-US" sz="1600" dirty="0">
                          <a:solidFill>
                            <a:srgbClr val="0000FF"/>
                          </a:solidFill>
                          <a:latin typeface="Consolas"/>
                        </a:rPr>
                        <a:t>&lt;/</a:t>
                      </a:r>
                      <a:r>
                        <a:rPr lang="en-US" sz="1600" dirty="0" err="1">
                          <a:solidFill>
                            <a:srgbClr val="800000"/>
                          </a:solidFill>
                          <a:latin typeface="Consolas"/>
                        </a:rPr>
                        <a:t>ul</a:t>
                      </a:r>
                      <a:r>
                        <a:rPr lang="en-US" sz="1600" dirty="0">
                          <a:solidFill>
                            <a:srgbClr val="0000FF"/>
                          </a:solidFill>
                          <a:latin typeface="Consolas"/>
                        </a:rPr>
                        <a:t>&gt;</a:t>
                      </a: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extLst>
                  <a:ext uri="{0D108BD9-81ED-4DB2-BD59-A6C34878D82A}">
                    <a16:rowId xmlns:a16="http://schemas.microsoft.com/office/drawing/2014/main" val="10003"/>
                  </a:ext>
                </a:extLst>
              </a:tr>
              <a:tr h="1190405">
                <a:tc>
                  <a:txBody>
                    <a:bodyPr/>
                    <a:lstStyle/>
                    <a:p>
                      <a:r>
                        <a:rPr lang="en-US" sz="1600" dirty="0">
                          <a:solidFill>
                            <a:sysClr val="windowText" lastClr="000000"/>
                          </a:solidFill>
                        </a:rPr>
                        <a:t>Code Blocks</a:t>
                      </a: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rPr>
                        <a:t>@{</a:t>
                      </a:r>
                      <a:r>
                        <a:rPr lang="en-US" sz="1600" baseline="0" dirty="0">
                          <a:solidFill>
                            <a:sysClr val="windowText" lastClr="000000"/>
                          </a:solidFill>
                        </a:rPr>
                        <a:t>   </a:t>
                      </a:r>
                      <a:r>
                        <a:rPr lang="en-US" sz="1600" dirty="0" err="1">
                          <a:solidFill>
                            <a:sysClr val="windowText" lastClr="000000"/>
                          </a:solidFill>
                        </a:rPr>
                        <a:t>var</a:t>
                      </a:r>
                      <a:r>
                        <a:rPr lang="en-US" sz="1600" dirty="0">
                          <a:solidFill>
                            <a:sysClr val="windowText" lastClr="000000"/>
                          </a:solidFill>
                        </a:rPr>
                        <a:t> name = "Jose";</a:t>
                      </a:r>
                    </a:p>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rPr>
                        <a:t>        </a:t>
                      </a:r>
                      <a:r>
                        <a:rPr lang="en-US" sz="1600" dirty="0" err="1">
                          <a:solidFill>
                            <a:sysClr val="windowText" lastClr="000000"/>
                          </a:solidFill>
                        </a:rPr>
                        <a:t>var</a:t>
                      </a:r>
                      <a:r>
                        <a:rPr lang="en-US" sz="1600" dirty="0">
                          <a:solidFill>
                            <a:sysClr val="windowText" lastClr="000000"/>
                          </a:solidFill>
                        </a:rPr>
                        <a:t> message = "Welcome " + name;</a:t>
                      </a:r>
                    </a:p>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rPr>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rPr>
                        <a:t>&lt;p&gt;Hello! @message &lt;/p&gt;</a:t>
                      </a:r>
                    </a:p>
                  </a:txBody>
                  <a:tcPr>
                    <a:lnL w="12700" cap="flat" cmpd="sng" algn="ctr">
                      <a:solidFill>
                        <a:schemeClr val="bg1">
                          <a:lumMod val="10000"/>
                        </a:schemeClr>
                      </a:solidFill>
                      <a:prstDash val="solid"/>
                      <a:round/>
                      <a:headEnd type="none" w="med" len="med"/>
                      <a:tailEnd type="none" w="med" len="med"/>
                    </a:lnL>
                    <a:lnR w="12700" cap="flat" cmpd="sng" algn="ctr">
                      <a:solidFill>
                        <a:schemeClr val="bg1">
                          <a:lumMod val="10000"/>
                        </a:schemeClr>
                      </a:solidFill>
                      <a:prstDash val="solid"/>
                      <a:round/>
                      <a:headEnd type="none" w="med" len="med"/>
                      <a:tailEnd type="none" w="med" len="med"/>
                    </a:lnR>
                    <a:lnT w="12700" cap="flat" cmpd="sng" algn="ctr">
                      <a:solidFill>
                        <a:schemeClr val="bg1">
                          <a:lumMod val="10000"/>
                        </a:schemeClr>
                      </a:solidFill>
                      <a:prstDash val="solid"/>
                      <a:round/>
                      <a:headEnd type="none" w="med" len="med"/>
                      <a:tailEnd type="none" w="med" len="med"/>
                    </a:lnT>
                    <a:lnB w="12700" cap="flat" cmpd="sng" algn="ctr">
                      <a:solidFill>
                        <a:schemeClr val="bg1">
                          <a:lumMod val="10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42028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1"/>
          <p:cNvSpPr>
            <a:spLocks noGrp="1"/>
          </p:cNvSpPr>
          <p:nvPr>
            <p:ph idx="1"/>
          </p:nvPr>
        </p:nvSpPr>
        <p:spPr bwMode="auto">
          <a:xfrm>
            <a:off x="457200" y="1057275"/>
            <a:ext cx="8324850" cy="5068888"/>
          </a:xfrm>
          <a:noFill/>
          <a:ln>
            <a:miter lim="800000"/>
            <a:headEnd/>
            <a:tailEnd/>
          </a:ln>
        </p:spPr>
        <p:txBody>
          <a:bodyPr vert="horz" wrap="square" lIns="91440" tIns="45720" rIns="91440" bIns="45720" numCol="1" anchor="t" anchorCtr="0" compatLnSpc="1">
            <a:prstTxWarp prst="textNoShape">
              <a:avLst/>
            </a:prstTxWarp>
          </a:bodyPr>
          <a:lstStyle/>
          <a:p>
            <a:pPr>
              <a:lnSpc>
                <a:spcPct val="200000"/>
              </a:lnSpc>
            </a:pPr>
            <a:r>
              <a:rPr lang="en-US" dirty="0">
                <a:latin typeface="Arial" charset="0"/>
                <a:ea typeface="ＭＳ Ｐゴシック" pitchFamily="34" charset="-128"/>
              </a:rPr>
              <a:t>In this, we will cover</a:t>
            </a:r>
          </a:p>
          <a:p>
            <a:pPr lvl="1">
              <a:lnSpc>
                <a:spcPct val="150000"/>
              </a:lnSpc>
              <a:buFont typeface="Wingdings" charset="2"/>
              <a:buChar char="Ø"/>
            </a:pPr>
            <a:r>
              <a:rPr lang="en-US" dirty="0">
                <a:latin typeface="Arial" charset="0"/>
                <a:ea typeface="ＭＳ Ｐゴシック" pitchFamily="34" charset="-128"/>
              </a:rPr>
              <a:t>MVC Architecture</a:t>
            </a:r>
          </a:p>
          <a:p>
            <a:pPr lvl="1">
              <a:lnSpc>
                <a:spcPct val="150000"/>
              </a:lnSpc>
              <a:buFont typeface="Wingdings" charset="2"/>
              <a:buChar char="Ø"/>
            </a:pPr>
            <a:r>
              <a:rPr lang="en-US" dirty="0">
                <a:latin typeface="Arial" charset="0"/>
                <a:ea typeface="ＭＳ Ｐゴシック" pitchFamily="34" charset="-128"/>
              </a:rPr>
              <a:t>Routes</a:t>
            </a:r>
          </a:p>
          <a:p>
            <a:pPr lvl="1">
              <a:lnSpc>
                <a:spcPct val="150000"/>
              </a:lnSpc>
              <a:buFont typeface="Wingdings" charset="2"/>
              <a:buChar char="Ø"/>
            </a:pPr>
            <a:r>
              <a:rPr lang="en-US" dirty="0">
                <a:latin typeface="Arial" charset="0"/>
                <a:ea typeface="ＭＳ Ｐゴシック" pitchFamily="34" charset="-128"/>
              </a:rPr>
              <a:t>Attribute Routing</a:t>
            </a:r>
          </a:p>
          <a:p>
            <a:pPr lvl="1">
              <a:lnSpc>
                <a:spcPct val="150000"/>
              </a:lnSpc>
              <a:buFont typeface="Wingdings" charset="2"/>
              <a:buChar char="Ø"/>
            </a:pPr>
            <a:r>
              <a:rPr lang="en-US" dirty="0">
                <a:latin typeface="Arial" charset="0"/>
                <a:ea typeface="ＭＳ Ｐゴシック" pitchFamily="34" charset="-128"/>
              </a:rPr>
              <a:t>Designing Controllers</a:t>
            </a:r>
          </a:p>
          <a:p>
            <a:pPr lvl="1">
              <a:lnSpc>
                <a:spcPct val="150000"/>
              </a:lnSpc>
              <a:buFont typeface="Wingdings" charset="2"/>
              <a:buChar char="Ø"/>
            </a:pPr>
            <a:r>
              <a:rPr lang="en-US" dirty="0">
                <a:latin typeface="Arial" charset="0"/>
                <a:ea typeface="ＭＳ Ｐゴシック" pitchFamily="34" charset="-128"/>
              </a:rPr>
              <a:t>Designing Views</a:t>
            </a:r>
          </a:p>
          <a:p>
            <a:pPr lvl="1">
              <a:lnSpc>
                <a:spcPct val="150000"/>
              </a:lnSpc>
              <a:buFont typeface="Wingdings" charset="2"/>
              <a:buChar char="Ø"/>
            </a:pPr>
            <a:r>
              <a:rPr lang="en-US" dirty="0">
                <a:latin typeface="Arial" charset="0"/>
                <a:ea typeface="ＭＳ Ｐゴシック" pitchFamily="34" charset="-128"/>
              </a:rPr>
              <a:t>Passing Data From Controller To View</a:t>
            </a:r>
          </a:p>
          <a:p>
            <a:pPr lvl="1">
              <a:lnSpc>
                <a:spcPct val="150000"/>
              </a:lnSpc>
              <a:buFont typeface="Wingdings" charset="2"/>
              <a:buChar char="Ø"/>
            </a:pPr>
            <a:r>
              <a:rPr lang="en-US" dirty="0">
                <a:latin typeface="Arial" charset="0"/>
                <a:ea typeface="ＭＳ Ｐゴシック" pitchFamily="34" charset="-128"/>
              </a:rPr>
              <a:t>Strongly Typed Views</a:t>
            </a:r>
          </a:p>
          <a:p>
            <a:pPr lvl="1">
              <a:lnSpc>
                <a:spcPct val="150000"/>
              </a:lnSpc>
              <a:buFont typeface="Wingdings" charset="2"/>
              <a:buChar char="Ø"/>
            </a:pPr>
            <a:r>
              <a:rPr lang="en-US" dirty="0">
                <a:latin typeface="Arial" charset="0"/>
                <a:ea typeface="ＭＳ Ｐゴシック" pitchFamily="34" charset="-128"/>
              </a:rPr>
              <a:t>Razor View Engine</a:t>
            </a:r>
          </a:p>
          <a:p>
            <a:pPr lvl="1">
              <a:lnSpc>
                <a:spcPct val="150000"/>
              </a:lnSpc>
              <a:buFont typeface="Wingdings" charset="2"/>
              <a:buChar char="Ø"/>
            </a:pPr>
            <a:r>
              <a:rPr lang="en-US" dirty="0">
                <a:latin typeface="Arial" charset="0"/>
                <a:ea typeface="ＭＳ Ｐゴシック" pitchFamily="34" charset="-128"/>
              </a:rPr>
              <a:t>Layout Structure Of Views</a:t>
            </a:r>
          </a:p>
        </p:txBody>
      </p:sp>
      <p:sp>
        <p:nvSpPr>
          <p:cNvPr id="5123" name="Title 2"/>
          <p:cNvSpPr>
            <a:spLocks noGrp="1"/>
          </p:cNvSpPr>
          <p:nvPr>
            <p:ph type="title"/>
          </p:nvPr>
        </p:nvSpPr>
        <p:spPr bwMode="auto">
          <a:xfrm>
            <a:off x="301625" y="257175"/>
            <a:ext cx="8537575" cy="563563"/>
          </a:xfrm>
          <a:noFill/>
          <a:ln>
            <a:miter lim="800000"/>
            <a:headEnd/>
            <a:tailEnd/>
          </a:ln>
        </p:spPr>
        <p:txBody>
          <a:bodyPr vert="horz" wrap="square" lIns="91440" tIns="45720" rIns="91440" bIns="45720" numCol="1" anchor="t" anchorCtr="0" compatLnSpc="1">
            <a:prstTxWarp prst="textNoShape">
              <a:avLst/>
            </a:prstTxWarp>
          </a:bodyPr>
          <a:lstStyle/>
          <a:p>
            <a:r>
              <a:rPr lang="en-US">
                <a:latin typeface="Arial" charset="0"/>
                <a:ea typeface="ＭＳ Ｐゴシック" pitchFamily="34" charset="-128"/>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Razor you can create blocks of code nearly anywhere using @{  }.</a:t>
            </a:r>
          </a:p>
          <a:p>
            <a:r>
              <a:rPr lang="en-US" dirty="0"/>
              <a:t>A block of code doesn't emit anything into the output, but you can use the block to manipulate a model, declare variables, and set local properties on a view. </a:t>
            </a:r>
          </a:p>
          <a:p>
            <a:r>
              <a:rPr lang="en-US" dirty="0"/>
              <a:t>Be extremely careful about having too much code in a view, however, because it's not the best place for logic.</a:t>
            </a:r>
          </a:p>
          <a:p>
            <a:r>
              <a:rPr lang="en-US" dirty="0"/>
              <a:t>E.g. following code will produce the output</a:t>
            </a:r>
          </a:p>
        </p:txBody>
      </p:sp>
      <p:sp>
        <p:nvSpPr>
          <p:cNvPr id="3" name="Title 2"/>
          <p:cNvSpPr>
            <a:spLocks noGrp="1"/>
          </p:cNvSpPr>
          <p:nvPr>
            <p:ph type="title"/>
          </p:nvPr>
        </p:nvSpPr>
        <p:spPr/>
        <p:txBody>
          <a:bodyPr/>
          <a:lstStyle/>
          <a:p>
            <a:r>
              <a:rPr lang="en-US" dirty="0"/>
              <a:t>Razor View Engine: Coding</a:t>
            </a:r>
          </a:p>
        </p:txBody>
      </p:sp>
      <p:pic>
        <p:nvPicPr>
          <p:cNvPr id="1026" name="Picture 2"/>
          <p:cNvPicPr>
            <a:picLocks noChangeAspect="1" noChangeArrowheads="1"/>
          </p:cNvPicPr>
          <p:nvPr/>
        </p:nvPicPr>
        <p:blipFill>
          <a:blip r:embed="rId2"/>
          <a:srcRect/>
          <a:stretch>
            <a:fillRect/>
          </a:stretch>
        </p:blipFill>
        <p:spPr bwMode="auto">
          <a:xfrm>
            <a:off x="624840" y="3685087"/>
            <a:ext cx="3241766" cy="2693526"/>
          </a:xfrm>
          <a:prstGeom prst="rect">
            <a:avLst/>
          </a:prstGeom>
          <a:noFill/>
          <a:ln w="9525">
            <a:noFill/>
            <a:miter lim="800000"/>
            <a:headEnd/>
            <a:tailEnd/>
          </a:ln>
        </p:spPr>
      </p:pic>
      <p:pic>
        <p:nvPicPr>
          <p:cNvPr id="1027" name="Picture 3"/>
          <p:cNvPicPr>
            <a:picLocks noChangeAspect="1" noChangeArrowheads="1"/>
          </p:cNvPicPr>
          <p:nvPr/>
        </p:nvPicPr>
        <p:blipFill>
          <a:blip r:embed="rId3"/>
          <a:srcRect/>
          <a:stretch>
            <a:fillRect/>
          </a:stretch>
        </p:blipFill>
        <p:spPr bwMode="auto">
          <a:xfrm>
            <a:off x="6095455" y="3648483"/>
            <a:ext cx="1389562" cy="2689060"/>
          </a:xfrm>
          <a:prstGeom prst="rect">
            <a:avLst/>
          </a:prstGeom>
          <a:noFill/>
          <a:ln w="9525">
            <a:noFill/>
            <a:miter lim="800000"/>
            <a:headEnd/>
            <a:tailEnd/>
          </a:ln>
        </p:spPr>
      </p:pic>
      <p:sp>
        <p:nvSpPr>
          <p:cNvPr id="6" name="Right Arrow 5"/>
          <p:cNvSpPr/>
          <p:nvPr/>
        </p:nvSpPr>
        <p:spPr>
          <a:xfrm>
            <a:off x="4153989" y="4611189"/>
            <a:ext cx="1476102" cy="561702"/>
          </a:xfrm>
          <a:prstGeom prst="rightArrow">
            <a:avLst/>
          </a:prstGeom>
          <a:gradFill>
            <a:gsLst>
              <a:gs pos="0">
                <a:srgbClr val="3399FF"/>
              </a:gs>
              <a:gs pos="16000">
                <a:srgbClr val="00CCCC"/>
              </a:gs>
              <a:gs pos="47000">
                <a:srgbClr val="9999FF"/>
              </a:gs>
              <a:gs pos="60001">
                <a:srgbClr val="2E6792"/>
              </a:gs>
              <a:gs pos="71001">
                <a:srgbClr val="3333CC"/>
              </a:gs>
              <a:gs pos="81000">
                <a:srgbClr val="1170FF"/>
              </a:gs>
              <a:gs pos="100000">
                <a:srgbClr val="006699"/>
              </a:gs>
            </a:gsLst>
            <a:lin ang="162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344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Comments in Razor can start with @* and end with *@. </a:t>
            </a:r>
          </a:p>
          <a:p>
            <a:r>
              <a:rPr lang="en-US" dirty="0"/>
              <a:t>Nothing inside a comment will execute or appear in the output, not even HTML markup.</a:t>
            </a:r>
          </a:p>
        </p:txBody>
      </p:sp>
      <p:sp>
        <p:nvSpPr>
          <p:cNvPr id="3" name="Title 2"/>
          <p:cNvSpPr>
            <a:spLocks noGrp="1"/>
          </p:cNvSpPr>
          <p:nvPr>
            <p:ph type="title"/>
          </p:nvPr>
        </p:nvSpPr>
        <p:spPr/>
        <p:txBody>
          <a:bodyPr/>
          <a:lstStyle/>
          <a:p>
            <a:r>
              <a:rPr lang="en-US" dirty="0"/>
              <a:t>Razor View Engine: </a:t>
            </a:r>
            <a:r>
              <a:rPr lang="en-US" b="1" dirty="0"/>
              <a:t>Comments</a:t>
            </a:r>
            <a:br>
              <a:rPr lang="en-US" b="1" dirty="0"/>
            </a:br>
            <a:endParaRPr lang="en-US" dirty="0"/>
          </a:p>
        </p:txBody>
      </p:sp>
      <p:pic>
        <p:nvPicPr>
          <p:cNvPr id="2050" name="Picture 2"/>
          <p:cNvPicPr>
            <a:picLocks noChangeAspect="1" noChangeArrowheads="1"/>
          </p:cNvPicPr>
          <p:nvPr/>
        </p:nvPicPr>
        <p:blipFill>
          <a:blip r:embed="rId2"/>
          <a:srcRect/>
          <a:stretch>
            <a:fillRect/>
          </a:stretch>
        </p:blipFill>
        <p:spPr bwMode="auto">
          <a:xfrm>
            <a:off x="2183811" y="2323011"/>
            <a:ext cx="3629160" cy="1585435"/>
          </a:xfrm>
          <a:prstGeom prst="rect">
            <a:avLst/>
          </a:prstGeom>
          <a:noFill/>
          <a:ln w="9525">
            <a:noFill/>
            <a:miter lim="800000"/>
            <a:headEnd/>
            <a:tailEnd/>
          </a:ln>
        </p:spPr>
      </p:pic>
    </p:spTree>
    <p:extLst>
      <p:ext uri="{BB962C8B-B14F-4D97-AF65-F5344CB8AC3E}">
        <p14:creationId xmlns:p14="http://schemas.microsoft.com/office/powerpoint/2010/main" val="2941336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057276"/>
            <a:ext cx="5617029" cy="5526404"/>
          </a:xfrm>
        </p:spPr>
        <p:txBody>
          <a:bodyPr/>
          <a:lstStyle/>
          <a:p>
            <a:r>
              <a:rPr lang="en-US" dirty="0"/>
              <a:t>The view </a:t>
            </a:r>
            <a:r>
              <a:rPr lang="en-US" b="1" dirty="0">
                <a:solidFill>
                  <a:srgbClr val="000099"/>
                </a:solidFill>
              </a:rPr>
              <a:t>_</a:t>
            </a:r>
            <a:r>
              <a:rPr lang="en-US" b="1" dirty="0" err="1">
                <a:solidFill>
                  <a:srgbClr val="000099"/>
                </a:solidFill>
              </a:rPr>
              <a:t>ViewStart.cshtml</a:t>
            </a:r>
            <a:r>
              <a:rPr lang="en-US" b="1" dirty="0">
                <a:solidFill>
                  <a:srgbClr val="000099"/>
                </a:solidFill>
              </a:rPr>
              <a:t>  </a:t>
            </a:r>
            <a:r>
              <a:rPr lang="en-US" dirty="0">
                <a:solidFill>
                  <a:schemeClr val="bg1">
                    <a:lumMod val="10000"/>
                  </a:schemeClr>
                </a:solidFill>
              </a:rPr>
              <a:t>internally </a:t>
            </a:r>
            <a:r>
              <a:rPr lang="en-US" dirty="0"/>
              <a:t>uses another view</a:t>
            </a:r>
            <a:r>
              <a:rPr lang="en-US" dirty="0">
                <a:solidFill>
                  <a:schemeClr val="bg1">
                    <a:lumMod val="10000"/>
                  </a:schemeClr>
                </a:solidFill>
              </a:rPr>
              <a:t>(</a:t>
            </a:r>
            <a:r>
              <a:rPr lang="en-US" dirty="0">
                <a:solidFill>
                  <a:srgbClr val="000099"/>
                </a:solidFill>
              </a:rPr>
              <a:t>_</a:t>
            </a:r>
            <a:r>
              <a:rPr lang="en-US" dirty="0" err="1">
                <a:solidFill>
                  <a:srgbClr val="000099"/>
                </a:solidFill>
              </a:rPr>
              <a:t>Layout.cshtml</a:t>
            </a:r>
            <a:r>
              <a:rPr lang="en-US" dirty="0"/>
              <a:t>) to render content.</a:t>
            </a:r>
          </a:p>
          <a:p>
            <a:endParaRPr lang="en-US" dirty="0"/>
          </a:p>
          <a:p>
            <a:r>
              <a:rPr lang="en-US" dirty="0"/>
              <a:t>There is a Razor feature called layouts in which the Layout property of the view defines a shared view that will be used as a template for the content in the view that implements it.</a:t>
            </a:r>
          </a:p>
        </p:txBody>
      </p:sp>
      <p:sp>
        <p:nvSpPr>
          <p:cNvPr id="3" name="Title 2"/>
          <p:cNvSpPr>
            <a:spLocks noGrp="1"/>
          </p:cNvSpPr>
          <p:nvPr>
            <p:ph type="title"/>
          </p:nvPr>
        </p:nvSpPr>
        <p:spPr/>
        <p:txBody>
          <a:bodyPr/>
          <a:lstStyle/>
          <a:p>
            <a:r>
              <a:rPr lang="en-US" dirty="0"/>
              <a:t>Understanding the Layout of Views</a:t>
            </a:r>
          </a:p>
        </p:txBody>
      </p:sp>
      <p:sp>
        <p:nvSpPr>
          <p:cNvPr id="6" name="Content Placeholder 1"/>
          <p:cNvSpPr txBox="1">
            <a:spLocks/>
          </p:cNvSpPr>
          <p:nvPr/>
        </p:nvSpPr>
        <p:spPr>
          <a:xfrm>
            <a:off x="457200" y="3661827"/>
            <a:ext cx="8324850" cy="3082517"/>
          </a:xfrm>
          <a:prstGeom prst="rect">
            <a:avLst/>
          </a:prstGeom>
        </p:spPr>
        <p:txBody>
          <a:bodyPr/>
          <a:lstStyle/>
          <a:p>
            <a:pPr marL="342900" lvl="0" indent="-342900" eaLnBrk="0" hangingPunct="0">
              <a:spcBef>
                <a:spcPct val="20000"/>
              </a:spcBef>
              <a:spcAft>
                <a:spcPts val="800"/>
              </a:spcAft>
              <a:buFont typeface="Arial" charset="0"/>
              <a:buChar char="•"/>
            </a:pPr>
            <a:r>
              <a:rPr lang="en-US" dirty="0">
                <a:solidFill>
                  <a:srgbClr val="000000"/>
                </a:solidFill>
                <a:latin typeface="Arial" pitchFamily="34" charset="0"/>
                <a:ea typeface="ＭＳ Ｐゴシック" pitchFamily="-97" charset="-128"/>
                <a:cs typeface="+mn-cs"/>
              </a:rPr>
              <a:t>Using layouts helps you to keep look-and-feel consistency across your entire web site. </a:t>
            </a:r>
          </a:p>
          <a:p>
            <a:pPr marL="342900" indent="-342900" eaLnBrk="0" hangingPunct="0">
              <a:spcBef>
                <a:spcPct val="20000"/>
              </a:spcBef>
              <a:spcAft>
                <a:spcPts val="800"/>
              </a:spcAft>
              <a:buFont typeface="Arial" charset="0"/>
              <a:buChar char="•"/>
            </a:pPr>
            <a:r>
              <a:rPr lang="en-US" dirty="0">
                <a:solidFill>
                  <a:srgbClr val="000099"/>
                </a:solidFill>
              </a:rPr>
              <a:t>Contents of  _</a:t>
            </a:r>
            <a:r>
              <a:rPr lang="en-US" dirty="0" err="1">
                <a:solidFill>
                  <a:srgbClr val="000099"/>
                </a:solidFill>
              </a:rPr>
              <a:t>ViewStart.cshtml</a:t>
            </a:r>
            <a:r>
              <a:rPr lang="en-US" dirty="0">
                <a:solidFill>
                  <a:srgbClr val="000099"/>
                </a:solidFill>
              </a:rPr>
              <a:t>:</a:t>
            </a:r>
            <a:endParaRPr lang="en-US" dirty="0">
              <a:solidFill>
                <a:schemeClr val="bg1">
                  <a:lumMod val="10000"/>
                </a:schemeClr>
              </a:solidFill>
            </a:endParaRPr>
          </a:p>
          <a:p>
            <a:pPr marL="342900" indent="-342900" eaLnBrk="0" hangingPunct="0">
              <a:spcBef>
                <a:spcPct val="20000"/>
              </a:spcBef>
              <a:spcAft>
                <a:spcPts val="800"/>
              </a:spcAft>
              <a:buFont typeface="Arial" charset="0"/>
              <a:buChar char="•"/>
            </a:pPr>
            <a:endParaRPr lang="en-US" sz="1200" dirty="0">
              <a:solidFill>
                <a:schemeClr val="bg1">
                  <a:lumMod val="10000"/>
                </a:schemeClr>
              </a:solidFill>
            </a:endParaRPr>
          </a:p>
          <a:p>
            <a:pPr marL="342900" indent="-342900" eaLnBrk="0" hangingPunct="0">
              <a:spcBef>
                <a:spcPct val="20000"/>
              </a:spcBef>
              <a:spcAft>
                <a:spcPts val="800"/>
              </a:spcAft>
              <a:buFont typeface="Arial" charset="0"/>
              <a:buChar char="•"/>
            </a:pPr>
            <a:endParaRPr lang="en-US" sz="1200" dirty="0">
              <a:solidFill>
                <a:schemeClr val="bg1">
                  <a:lumMod val="10000"/>
                </a:schemeClr>
              </a:solidFill>
            </a:endParaRPr>
          </a:p>
          <a:p>
            <a:pPr marL="342900" indent="-342900" eaLnBrk="0" hangingPunct="0">
              <a:spcBef>
                <a:spcPct val="20000"/>
              </a:spcBef>
              <a:spcAft>
                <a:spcPts val="800"/>
              </a:spcAft>
              <a:buFont typeface="Arial" charset="0"/>
              <a:buChar char="•"/>
            </a:pPr>
            <a:endParaRPr lang="en-US" sz="800" dirty="0">
              <a:solidFill>
                <a:schemeClr val="bg1">
                  <a:lumMod val="10000"/>
                </a:schemeClr>
              </a:solidFill>
            </a:endParaRPr>
          </a:p>
          <a:p>
            <a:pPr marL="342900" indent="-342900" eaLnBrk="0" hangingPunct="0">
              <a:spcBef>
                <a:spcPct val="20000"/>
              </a:spcBef>
              <a:spcAft>
                <a:spcPts val="800"/>
              </a:spcAft>
              <a:buFont typeface="Arial" charset="0"/>
              <a:buChar char="•"/>
            </a:pPr>
            <a:r>
              <a:rPr lang="en-US" dirty="0">
                <a:solidFill>
                  <a:schemeClr val="bg1">
                    <a:lumMod val="10000"/>
                  </a:schemeClr>
                </a:solidFill>
              </a:rPr>
              <a:t>So, we can think of Layout as a master page, where-in parts get filled-in by various views.</a:t>
            </a:r>
          </a:p>
        </p:txBody>
      </p:sp>
      <p:pic>
        <p:nvPicPr>
          <p:cNvPr id="3076" name="Picture 4"/>
          <p:cNvPicPr>
            <a:picLocks noChangeAspect="1" noChangeArrowheads="1"/>
          </p:cNvPicPr>
          <p:nvPr/>
        </p:nvPicPr>
        <p:blipFill>
          <a:blip r:embed="rId3"/>
          <a:srcRect/>
          <a:stretch>
            <a:fillRect/>
          </a:stretch>
        </p:blipFill>
        <p:spPr bwMode="auto">
          <a:xfrm>
            <a:off x="2177628" y="4988659"/>
            <a:ext cx="4237529" cy="644842"/>
          </a:xfrm>
          <a:prstGeom prst="rect">
            <a:avLst/>
          </a:prstGeom>
          <a:noFill/>
          <a:ln w="9525">
            <a:solidFill>
              <a:schemeClr val="bg1">
                <a:lumMod val="10000"/>
              </a:schemeClr>
            </a:solidFill>
            <a:miter lim="800000"/>
            <a:headEnd/>
            <a:tailEnd/>
          </a:ln>
        </p:spPr>
      </p:pic>
      <p:pic>
        <p:nvPicPr>
          <p:cNvPr id="56322" name="Picture 2"/>
          <p:cNvPicPr>
            <a:picLocks noChangeAspect="1" noChangeArrowheads="1"/>
          </p:cNvPicPr>
          <p:nvPr/>
        </p:nvPicPr>
        <p:blipFill>
          <a:blip r:embed="rId4"/>
          <a:srcRect/>
          <a:stretch>
            <a:fillRect/>
          </a:stretch>
        </p:blipFill>
        <p:spPr bwMode="auto">
          <a:xfrm>
            <a:off x="6237379" y="1085850"/>
            <a:ext cx="2390775" cy="19431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9" y="1057276"/>
            <a:ext cx="8373292" cy="5526404"/>
          </a:xfrm>
        </p:spPr>
        <p:txBody>
          <a:bodyPr/>
          <a:lstStyle/>
          <a:p>
            <a:r>
              <a:rPr lang="en-US" dirty="0"/>
              <a:t>The contents of the view will be shown in </a:t>
            </a:r>
            <a:r>
              <a:rPr lang="en-US" dirty="0" err="1"/>
              <a:t>RenderBody</a:t>
            </a:r>
            <a:r>
              <a:rPr lang="en-US" dirty="0"/>
              <a:t>() section.</a:t>
            </a:r>
            <a:br>
              <a:rPr lang="en-US" dirty="0"/>
            </a:br>
            <a:r>
              <a:rPr lang="en-US" dirty="0"/>
              <a:t>Rest will be generic section to be shown on all views</a:t>
            </a:r>
          </a:p>
          <a:p>
            <a:endParaRPr lang="en-US" dirty="0"/>
          </a:p>
          <a:p>
            <a:endParaRPr lang="en-US" dirty="0"/>
          </a:p>
          <a:p>
            <a:endParaRPr lang="en-US" dirty="0"/>
          </a:p>
          <a:p>
            <a:endParaRPr lang="en-US" dirty="0"/>
          </a:p>
          <a:p>
            <a:endParaRPr lang="en-US" dirty="0"/>
          </a:p>
          <a:p>
            <a:r>
              <a:rPr lang="en-US" dirty="0"/>
              <a:t>Further you can include HTML sections where content from views will be “slotted in” to the layout page called </a:t>
            </a:r>
            <a:r>
              <a:rPr lang="en-US" i="1" dirty="0"/>
              <a:t>sections.</a:t>
            </a:r>
          </a:p>
        </p:txBody>
      </p:sp>
      <p:sp>
        <p:nvSpPr>
          <p:cNvPr id="3" name="Title 2"/>
          <p:cNvSpPr>
            <a:spLocks noGrp="1"/>
          </p:cNvSpPr>
          <p:nvPr>
            <p:ph type="title"/>
          </p:nvPr>
        </p:nvSpPr>
        <p:spPr/>
        <p:txBody>
          <a:bodyPr/>
          <a:lstStyle/>
          <a:p>
            <a:r>
              <a:rPr lang="en-US" dirty="0"/>
              <a:t>Understanding the Layout of Views</a:t>
            </a:r>
          </a:p>
        </p:txBody>
      </p:sp>
      <p:sp>
        <p:nvSpPr>
          <p:cNvPr id="8" name="Rectangle 7"/>
          <p:cNvSpPr/>
          <p:nvPr/>
        </p:nvSpPr>
        <p:spPr>
          <a:xfrm>
            <a:off x="849366" y="4746563"/>
            <a:ext cx="4519186" cy="369332"/>
          </a:xfrm>
          <a:prstGeom prst="rect">
            <a:avLst/>
          </a:prstGeom>
          <a:ln>
            <a:solidFill>
              <a:schemeClr val="bg2">
                <a:lumMod val="10000"/>
              </a:schemeClr>
            </a:solidFill>
          </a:ln>
        </p:spPr>
        <p:txBody>
          <a:bodyPr wrap="none">
            <a:spAutoFit/>
          </a:bodyPr>
          <a:lstStyle/>
          <a:p>
            <a:r>
              <a:rPr lang="en-US" dirty="0">
                <a:solidFill>
                  <a:srgbClr val="000000"/>
                </a:solidFill>
              </a:rPr>
              <a:t>@</a:t>
            </a:r>
            <a:r>
              <a:rPr lang="en-US" dirty="0" err="1">
                <a:solidFill>
                  <a:srgbClr val="000000"/>
                </a:solidFill>
              </a:rPr>
              <a:t>RenderSection</a:t>
            </a:r>
            <a:r>
              <a:rPr lang="en-US" dirty="0">
                <a:solidFill>
                  <a:srgbClr val="000000"/>
                </a:solidFill>
              </a:rPr>
              <a:t>("</a:t>
            </a:r>
            <a:r>
              <a:rPr lang="en-US" dirty="0">
                <a:solidFill>
                  <a:srgbClr val="C00000"/>
                </a:solidFill>
              </a:rPr>
              <a:t>scripts</a:t>
            </a:r>
            <a:r>
              <a:rPr lang="en-US" dirty="0">
                <a:solidFill>
                  <a:srgbClr val="000000"/>
                </a:solidFill>
              </a:rPr>
              <a:t>", required: </a:t>
            </a:r>
            <a:r>
              <a:rPr lang="en-US" dirty="0">
                <a:solidFill>
                  <a:srgbClr val="000099"/>
                </a:solidFill>
              </a:rPr>
              <a:t>false</a:t>
            </a:r>
            <a:r>
              <a:rPr lang="en-US" dirty="0">
                <a:solidFill>
                  <a:srgbClr val="000000"/>
                </a:solidFill>
              </a:rPr>
              <a:t>)</a:t>
            </a:r>
          </a:p>
        </p:txBody>
      </p:sp>
      <p:sp>
        <p:nvSpPr>
          <p:cNvPr id="10" name="Rectangle 9"/>
          <p:cNvSpPr/>
          <p:nvPr/>
        </p:nvSpPr>
        <p:spPr>
          <a:xfrm>
            <a:off x="783772" y="1773258"/>
            <a:ext cx="7080068" cy="2031325"/>
          </a:xfrm>
          <a:prstGeom prst="rect">
            <a:avLst/>
          </a:prstGeom>
          <a:ln>
            <a:solidFill>
              <a:schemeClr val="bg2">
                <a:lumMod val="10000"/>
              </a:schemeClr>
            </a:solidFill>
          </a:ln>
        </p:spPr>
        <p:txBody>
          <a:bodyPr wrap="square">
            <a:spAutoFit/>
          </a:bodyPr>
          <a:lstStyle/>
          <a:p>
            <a:r>
              <a:rPr lang="en-US" dirty="0">
                <a:solidFill>
                  <a:srgbClr val="000099"/>
                </a:solidFill>
              </a:rPr>
              <a:t>&lt;div class="container body-content"&gt;</a:t>
            </a:r>
          </a:p>
          <a:p>
            <a:r>
              <a:rPr lang="en-US" dirty="0">
                <a:solidFill>
                  <a:srgbClr val="000099"/>
                </a:solidFill>
              </a:rPr>
              <a:t>        @</a:t>
            </a:r>
            <a:r>
              <a:rPr lang="en-US" dirty="0" err="1">
                <a:solidFill>
                  <a:srgbClr val="000099"/>
                </a:solidFill>
              </a:rPr>
              <a:t>RenderBody</a:t>
            </a:r>
            <a:r>
              <a:rPr lang="en-US" dirty="0">
                <a:solidFill>
                  <a:srgbClr val="000099"/>
                </a:solidFill>
              </a:rPr>
              <a:t>()</a:t>
            </a:r>
          </a:p>
          <a:p>
            <a:r>
              <a:rPr lang="en-US" dirty="0">
                <a:solidFill>
                  <a:srgbClr val="000099"/>
                </a:solidFill>
              </a:rPr>
              <a:t>        &lt;hr /&gt;</a:t>
            </a:r>
          </a:p>
          <a:p>
            <a:r>
              <a:rPr lang="en-US" dirty="0">
                <a:solidFill>
                  <a:srgbClr val="000099"/>
                </a:solidFill>
              </a:rPr>
              <a:t>        &lt;footer&gt;</a:t>
            </a:r>
          </a:p>
          <a:p>
            <a:r>
              <a:rPr lang="en-US" dirty="0">
                <a:solidFill>
                  <a:srgbClr val="000099"/>
                </a:solidFill>
              </a:rPr>
              <a:t>            &lt;p&gt;&amp;copy; 2016 - </a:t>
            </a:r>
            <a:r>
              <a:rPr lang="en-US" dirty="0" err="1">
                <a:solidFill>
                  <a:srgbClr val="000099"/>
                </a:solidFill>
              </a:rPr>
              <a:t>MvcMovie</a:t>
            </a:r>
            <a:r>
              <a:rPr lang="en-US" dirty="0">
                <a:solidFill>
                  <a:srgbClr val="000099"/>
                </a:solidFill>
              </a:rPr>
              <a:t>&lt;/p&gt;</a:t>
            </a:r>
          </a:p>
          <a:p>
            <a:r>
              <a:rPr lang="en-US" dirty="0">
                <a:solidFill>
                  <a:srgbClr val="000099"/>
                </a:solidFill>
              </a:rPr>
              <a:t>        &lt;/footer&gt;</a:t>
            </a:r>
          </a:p>
          <a:p>
            <a:r>
              <a:rPr lang="en-US" dirty="0">
                <a:solidFill>
                  <a:srgbClr val="000099"/>
                </a:solidFill>
              </a:rPr>
              <a:t>    &lt;/div&gt;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1"/>
          <p:cNvSpPr>
            <a:spLocks noGrp="1"/>
          </p:cNvSpPr>
          <p:nvPr>
            <p:ph idx="1"/>
          </p:nvPr>
        </p:nvSpPr>
        <p:spPr bwMode="auto">
          <a:xfrm>
            <a:off x="457200" y="1057275"/>
            <a:ext cx="8324850" cy="5068888"/>
          </a:xfrm>
          <a:noFill/>
          <a:ln>
            <a:miter lim="800000"/>
            <a:headEnd/>
            <a:tailEnd/>
          </a:ln>
        </p:spPr>
        <p:txBody>
          <a:bodyPr vert="horz" wrap="square" lIns="91440" tIns="45720" rIns="91440" bIns="45720" numCol="1" anchor="t" anchorCtr="0" compatLnSpc="1">
            <a:prstTxWarp prst="textNoShape">
              <a:avLst/>
            </a:prstTxWarp>
          </a:bodyPr>
          <a:lstStyle/>
          <a:p>
            <a:pPr>
              <a:lnSpc>
                <a:spcPct val="200000"/>
              </a:lnSpc>
            </a:pPr>
            <a:r>
              <a:rPr lang="en-US" dirty="0">
                <a:latin typeface="Arial" charset="0"/>
                <a:ea typeface="ＭＳ Ｐゴシック" pitchFamily="34" charset="-128"/>
              </a:rPr>
              <a:t>In this, we covered</a:t>
            </a:r>
          </a:p>
          <a:p>
            <a:pPr lvl="1">
              <a:lnSpc>
                <a:spcPct val="150000"/>
              </a:lnSpc>
              <a:buFont typeface="Wingdings" charset="2"/>
              <a:buChar char="Ø"/>
            </a:pPr>
            <a:r>
              <a:rPr lang="en-US" dirty="0">
                <a:latin typeface="Arial" charset="0"/>
                <a:ea typeface="ＭＳ Ｐゴシック" pitchFamily="34" charset="-128"/>
              </a:rPr>
              <a:t>Routes</a:t>
            </a:r>
          </a:p>
          <a:p>
            <a:pPr lvl="1">
              <a:lnSpc>
                <a:spcPct val="150000"/>
              </a:lnSpc>
              <a:buFont typeface="Wingdings" charset="2"/>
              <a:buChar char="Ø"/>
            </a:pPr>
            <a:r>
              <a:rPr lang="en-US" dirty="0">
                <a:latin typeface="Arial" charset="0"/>
                <a:ea typeface="ＭＳ Ｐゴシック" pitchFamily="34" charset="-128"/>
              </a:rPr>
              <a:t>Attribute Routing</a:t>
            </a:r>
          </a:p>
          <a:p>
            <a:pPr lvl="1">
              <a:lnSpc>
                <a:spcPct val="150000"/>
              </a:lnSpc>
              <a:buFont typeface="Wingdings" charset="2"/>
              <a:buChar char="Ø"/>
            </a:pPr>
            <a:r>
              <a:rPr lang="en-US" dirty="0">
                <a:latin typeface="Arial" charset="0"/>
                <a:ea typeface="ＭＳ Ｐゴシック" pitchFamily="34" charset="-128"/>
              </a:rPr>
              <a:t>Designing Controllers</a:t>
            </a:r>
          </a:p>
          <a:p>
            <a:pPr lvl="1">
              <a:lnSpc>
                <a:spcPct val="150000"/>
              </a:lnSpc>
              <a:buFont typeface="Wingdings" charset="2"/>
              <a:buChar char="Ø"/>
            </a:pPr>
            <a:r>
              <a:rPr lang="en-US" dirty="0">
                <a:latin typeface="Arial" charset="0"/>
                <a:ea typeface="ＭＳ Ｐゴシック" pitchFamily="34" charset="-128"/>
              </a:rPr>
              <a:t>Designing Views</a:t>
            </a:r>
          </a:p>
          <a:p>
            <a:pPr lvl="1">
              <a:lnSpc>
                <a:spcPct val="150000"/>
              </a:lnSpc>
              <a:buFont typeface="Wingdings" charset="2"/>
              <a:buChar char="Ø"/>
            </a:pPr>
            <a:r>
              <a:rPr lang="en-US" dirty="0">
                <a:latin typeface="Arial" charset="0"/>
                <a:ea typeface="ＭＳ Ｐゴシック" pitchFamily="34" charset="-128"/>
              </a:rPr>
              <a:t>Passing Data From Controller To View</a:t>
            </a:r>
          </a:p>
          <a:p>
            <a:pPr lvl="1">
              <a:lnSpc>
                <a:spcPct val="150000"/>
              </a:lnSpc>
              <a:buFont typeface="Wingdings" charset="2"/>
              <a:buChar char="Ø"/>
            </a:pPr>
            <a:r>
              <a:rPr lang="en-US" dirty="0">
                <a:latin typeface="Arial" charset="0"/>
                <a:ea typeface="ＭＳ Ｐゴシック" pitchFamily="34" charset="-128"/>
              </a:rPr>
              <a:t>Strongly Typed Views</a:t>
            </a:r>
          </a:p>
          <a:p>
            <a:pPr lvl="1">
              <a:lnSpc>
                <a:spcPct val="150000"/>
              </a:lnSpc>
              <a:buFont typeface="Wingdings" charset="2"/>
              <a:buChar char="Ø"/>
            </a:pPr>
            <a:r>
              <a:rPr lang="en-US" dirty="0">
                <a:latin typeface="Arial" charset="0"/>
                <a:ea typeface="ＭＳ Ｐゴシック" pitchFamily="34" charset="-128"/>
              </a:rPr>
              <a:t>Razor View Engine</a:t>
            </a:r>
          </a:p>
          <a:p>
            <a:pPr lvl="1">
              <a:lnSpc>
                <a:spcPct val="150000"/>
              </a:lnSpc>
              <a:buFont typeface="Wingdings" charset="2"/>
              <a:buChar char="Ø"/>
            </a:pPr>
            <a:r>
              <a:rPr lang="en-US" dirty="0">
                <a:latin typeface="Arial" charset="0"/>
                <a:ea typeface="ＭＳ Ｐゴシック" pitchFamily="34" charset="-128"/>
              </a:rPr>
              <a:t>Layout Structure Of Views</a:t>
            </a:r>
          </a:p>
        </p:txBody>
      </p:sp>
      <p:sp>
        <p:nvSpPr>
          <p:cNvPr id="5123" name="Title 2"/>
          <p:cNvSpPr>
            <a:spLocks noGrp="1"/>
          </p:cNvSpPr>
          <p:nvPr>
            <p:ph type="title"/>
          </p:nvPr>
        </p:nvSpPr>
        <p:spPr bwMode="auto">
          <a:xfrm>
            <a:off x="301625" y="257175"/>
            <a:ext cx="8537575" cy="563563"/>
          </a:xfrm>
          <a:noFill/>
          <a:ln>
            <a:miter lim="800000"/>
            <a:headEnd/>
            <a:tailEnd/>
          </a:ln>
        </p:spPr>
        <p:txBody>
          <a:bodyPr vert="horz" wrap="square" lIns="91440" tIns="45720" rIns="91440" bIns="45720" numCol="1" anchor="t" anchorCtr="0" compatLnSpc="1">
            <a:prstTxWarp prst="textNoShape">
              <a:avLst/>
            </a:prstTxWarp>
          </a:bodyPr>
          <a:lstStyle/>
          <a:p>
            <a:r>
              <a:rPr lang="en-US" dirty="0">
                <a:latin typeface="Arial" charset="0"/>
                <a:ea typeface="ＭＳ Ｐゴシック" pitchFamily="34" charset="-128"/>
              </a:rPr>
              <a:t>Summary</a:t>
            </a:r>
          </a:p>
        </p:txBody>
      </p:sp>
    </p:spTree>
    <p:extLst>
      <p:ext uri="{BB962C8B-B14F-4D97-AF65-F5344CB8AC3E}">
        <p14:creationId xmlns:p14="http://schemas.microsoft.com/office/powerpoint/2010/main" val="3311624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333FF"/>
        </a:solidFill>
        <a:effectLst/>
      </p:bgPr>
    </p:bg>
    <p:spTree>
      <p:nvGrpSpPr>
        <p:cNvPr id="1" name=""/>
        <p:cNvGrpSpPr/>
        <p:nvPr/>
      </p:nvGrpSpPr>
      <p:grpSpPr>
        <a:xfrm>
          <a:off x="0" y="0"/>
          <a:ext cx="0" cy="0"/>
          <a:chOff x="0" y="0"/>
          <a:chExt cx="0" cy="0"/>
        </a:xfrm>
      </p:grpSpPr>
      <p:sp>
        <p:nvSpPr>
          <p:cNvPr id="10242" name="Rectangle 5"/>
          <p:cNvSpPr txBox="1">
            <a:spLocks noChangeArrowheads="1"/>
          </p:cNvSpPr>
          <p:nvPr/>
        </p:nvSpPr>
        <p:spPr bwMode="gray">
          <a:xfrm>
            <a:off x="0" y="2830513"/>
            <a:ext cx="9144000" cy="600075"/>
          </a:xfrm>
          <a:prstGeom prst="rect">
            <a:avLst/>
          </a:prstGeom>
          <a:noFill/>
          <a:ln w="9525">
            <a:noFill/>
            <a:miter lim="800000"/>
            <a:headEnd/>
            <a:tailEnd/>
          </a:ln>
        </p:spPr>
        <p:txBody>
          <a:bodyPr lIns="0" rIns="0" anchor="ctr"/>
          <a:lstStyle/>
          <a:p>
            <a:pPr algn="ctr" defTabSz="914400" eaLnBrk="0" hangingPunct="0">
              <a:lnSpc>
                <a:spcPct val="95000"/>
              </a:lnSpc>
            </a:pPr>
            <a:r>
              <a:rPr lang="en-US" sz="6000" b="1" dirty="0">
                <a:solidFill>
                  <a:schemeClr val="bg1"/>
                </a:solidFil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MVC Architecture</a:t>
            </a:r>
          </a:p>
        </p:txBody>
      </p:sp>
      <p:pic>
        <p:nvPicPr>
          <p:cNvPr id="5" name="Content Placeholder 1">
            <a:extLst>
              <a:ext uri="{FF2B5EF4-FFF2-40B4-BE49-F238E27FC236}">
                <a16:creationId xmlns:a16="http://schemas.microsoft.com/office/drawing/2014/main" id="{81DEB798-E89A-4793-9C2A-4370FB288A48}"/>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2667371" y="5195794"/>
            <a:ext cx="732466" cy="1157296"/>
          </a:xfrm>
          <a:prstGeom prst="rect">
            <a:avLst/>
          </a:prstGeom>
          <a:noFill/>
          <a:ln w="9525">
            <a:noFill/>
            <a:miter lim="800000"/>
            <a:headEnd/>
            <a:tailEnd/>
          </a:ln>
        </p:spPr>
      </p:pic>
      <p:grpSp>
        <p:nvGrpSpPr>
          <p:cNvPr id="6" name="Group 5" descr="In a typical MVC application, a browser request is processed first by the MVC controller. The controller creates a new instance of an MVC model. This model loads data from a database or another kind of store. The controller passes the model to the most suitable view, which renders the model’s properties in an HTML page that is sent to the browser for display.">
            <a:extLst>
              <a:ext uri="{FF2B5EF4-FFF2-40B4-BE49-F238E27FC236}">
                <a16:creationId xmlns:a16="http://schemas.microsoft.com/office/drawing/2014/main" id="{435FE576-6435-49A1-AD84-0583F5D32EBF}"/>
              </a:ext>
            </a:extLst>
          </p:cNvPr>
          <p:cNvGrpSpPr/>
          <p:nvPr/>
        </p:nvGrpSpPr>
        <p:grpSpPr>
          <a:xfrm>
            <a:off x="348236" y="1060584"/>
            <a:ext cx="7752870" cy="5029345"/>
            <a:chOff x="373700" y="1060584"/>
            <a:chExt cx="7752870" cy="5029345"/>
          </a:xfrm>
        </p:grpSpPr>
        <p:grpSp>
          <p:nvGrpSpPr>
            <p:cNvPr id="7" name="Group 6" descr="In a typical MVC application, a browser request is processed first by the MVC controller. The controller creates a new instance of an MVC model. This model loads data from a database or another kind of store. The controller passes the model to the most suitable view, which renders the model’s properties in an HTML page that is sent to the browser for display.">
              <a:extLst>
                <a:ext uri="{FF2B5EF4-FFF2-40B4-BE49-F238E27FC236}">
                  <a16:creationId xmlns:a16="http://schemas.microsoft.com/office/drawing/2014/main" id="{9103ED02-2DA9-4094-82FA-A184294498C8}"/>
                </a:ext>
              </a:extLst>
            </p:cNvPr>
            <p:cNvGrpSpPr/>
            <p:nvPr/>
          </p:nvGrpSpPr>
          <p:grpSpPr>
            <a:xfrm>
              <a:off x="373700" y="1060584"/>
              <a:ext cx="7752870" cy="3203209"/>
              <a:chOff x="373700" y="1138218"/>
              <a:chExt cx="7752870" cy="3203209"/>
            </a:xfrm>
          </p:grpSpPr>
          <p:pic>
            <p:nvPicPr>
              <p:cNvPr id="9" name="Picture 8">
                <a:extLst>
                  <a:ext uri="{FF2B5EF4-FFF2-40B4-BE49-F238E27FC236}">
                    <a16:creationId xmlns:a16="http://schemas.microsoft.com/office/drawing/2014/main" id="{2F4D959E-BCEC-4C40-B4D7-33E1FBD9CF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4304" y="1851628"/>
                <a:ext cx="1022266" cy="672773"/>
              </a:xfrm>
              <a:prstGeom prst="rect">
                <a:avLst/>
              </a:prstGeom>
            </p:spPr>
          </p:pic>
          <p:sp>
            <p:nvSpPr>
              <p:cNvPr id="10" name="Rounded Rectangle 57">
                <a:extLst>
                  <a:ext uri="{FF2B5EF4-FFF2-40B4-BE49-F238E27FC236}">
                    <a16:creationId xmlns:a16="http://schemas.microsoft.com/office/drawing/2014/main" id="{366A845D-62BE-4E1F-A64D-0A9901689A8B}"/>
                  </a:ext>
                </a:extLst>
              </p:cNvPr>
              <p:cNvSpPr/>
              <p:nvPr/>
            </p:nvSpPr>
            <p:spPr bwMode="auto">
              <a:xfrm>
                <a:off x="373700" y="1138218"/>
                <a:ext cx="6216753" cy="3203209"/>
              </a:xfrm>
              <a:prstGeom prst="roundRect">
                <a:avLst>
                  <a:gd name="adj" fmla="val 538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dirty="0">
                  <a:ln>
                    <a:noFill/>
                  </a:ln>
                  <a:solidFill>
                    <a:schemeClr val="bg2">
                      <a:lumMod val="10000"/>
                    </a:schemeClr>
                  </a:solidFill>
                  <a:effectLst/>
                  <a:latin typeface="Verdana" pitchFamily="34" charset="0"/>
                </a:endParaRPr>
              </a:p>
            </p:txBody>
          </p:sp>
        </p:grpSp>
        <p:pic>
          <p:nvPicPr>
            <p:cNvPr id="8" name="Picture 7">
              <a:extLst>
                <a:ext uri="{FF2B5EF4-FFF2-40B4-BE49-F238E27FC236}">
                  <a16:creationId xmlns:a16="http://schemas.microsoft.com/office/drawing/2014/main" id="{EFD52BCC-5052-4520-BC47-50400ECC66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51790" y="4860965"/>
              <a:ext cx="1370911" cy="1228964"/>
            </a:xfrm>
            <a:prstGeom prst="rect">
              <a:avLst/>
            </a:prstGeom>
          </p:spPr>
        </p:pic>
      </p:grpSp>
      <p:cxnSp>
        <p:nvCxnSpPr>
          <p:cNvPr id="11" name="Straight Arrow Connector 10">
            <a:extLst>
              <a:ext uri="{FF2B5EF4-FFF2-40B4-BE49-F238E27FC236}">
                <a16:creationId xmlns:a16="http://schemas.microsoft.com/office/drawing/2014/main" id="{558DB483-DBAE-4758-8A17-765A8D80830A}"/>
              </a:ext>
            </a:extLst>
          </p:cNvPr>
          <p:cNvCxnSpPr/>
          <p:nvPr/>
        </p:nvCxnSpPr>
        <p:spPr bwMode="auto">
          <a:xfrm flipH="1" flipV="1">
            <a:off x="3719059" y="4008019"/>
            <a:ext cx="1" cy="792564"/>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12" name="Straight Arrow Connector 11">
            <a:extLst>
              <a:ext uri="{FF2B5EF4-FFF2-40B4-BE49-F238E27FC236}">
                <a16:creationId xmlns:a16="http://schemas.microsoft.com/office/drawing/2014/main" id="{971FEF46-C9C6-437C-8ED6-C28A9B7C5BC5}"/>
              </a:ext>
            </a:extLst>
          </p:cNvPr>
          <p:cNvCxnSpPr/>
          <p:nvPr/>
        </p:nvCxnSpPr>
        <p:spPr bwMode="auto">
          <a:xfrm flipV="1">
            <a:off x="5866327" y="2101754"/>
            <a:ext cx="1076991" cy="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13" name="Straight Arrow Connector 12">
            <a:extLst>
              <a:ext uri="{FF2B5EF4-FFF2-40B4-BE49-F238E27FC236}">
                <a16:creationId xmlns:a16="http://schemas.microsoft.com/office/drawing/2014/main" id="{817ABC98-6D0D-4236-AEB0-D8C3A63F05E8}"/>
              </a:ext>
            </a:extLst>
          </p:cNvPr>
          <p:cNvCxnSpPr>
            <a:cxnSpLocks/>
          </p:cNvCxnSpPr>
          <p:nvPr/>
        </p:nvCxnSpPr>
        <p:spPr bwMode="auto">
          <a:xfrm>
            <a:off x="3450272" y="3921268"/>
            <a:ext cx="0" cy="879315"/>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14" name="Straight Arrow Connector 13">
            <a:extLst>
              <a:ext uri="{FF2B5EF4-FFF2-40B4-BE49-F238E27FC236}">
                <a16:creationId xmlns:a16="http://schemas.microsoft.com/office/drawing/2014/main" id="{F932CA83-72F3-4417-86D3-FBC192089807}"/>
              </a:ext>
            </a:extLst>
          </p:cNvPr>
          <p:cNvCxnSpPr/>
          <p:nvPr/>
        </p:nvCxnSpPr>
        <p:spPr bwMode="auto">
          <a:xfrm flipH="1">
            <a:off x="4464934" y="2600319"/>
            <a:ext cx="408124" cy="50158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sp>
        <p:nvSpPr>
          <p:cNvPr id="15" name="TextBox 14">
            <a:extLst>
              <a:ext uri="{FF2B5EF4-FFF2-40B4-BE49-F238E27FC236}">
                <a16:creationId xmlns:a16="http://schemas.microsoft.com/office/drawing/2014/main" id="{3AB57217-7FF6-43F5-B3B3-D7B973E00C2A}"/>
              </a:ext>
            </a:extLst>
          </p:cNvPr>
          <p:cNvSpPr txBox="1"/>
          <p:nvPr/>
        </p:nvSpPr>
        <p:spPr>
          <a:xfrm>
            <a:off x="4579712" y="5575439"/>
            <a:ext cx="994375" cy="369332"/>
          </a:xfrm>
          <a:prstGeom prst="rect">
            <a:avLst/>
          </a:prstGeom>
          <a:noFill/>
        </p:spPr>
        <p:txBody>
          <a:bodyPr wrap="none" rtlCol="0">
            <a:spAutoFit/>
          </a:bodyPr>
          <a:lstStyle/>
          <a:p>
            <a:r>
              <a:rPr lang="en-GB" b="0" dirty="0">
                <a:solidFill>
                  <a:schemeClr val="bg2">
                    <a:lumMod val="10000"/>
                  </a:schemeClr>
                </a:solidFill>
                <a:latin typeface="Segoe UI" panose="020B0502040204020203" pitchFamily="34" charset="0"/>
                <a:cs typeface="Segoe UI" panose="020B0502040204020203" pitchFamily="34" charset="0"/>
              </a:rPr>
              <a:t>Browser</a:t>
            </a:r>
          </a:p>
        </p:txBody>
      </p:sp>
      <p:sp>
        <p:nvSpPr>
          <p:cNvPr id="16" name="TextBox 15">
            <a:extLst>
              <a:ext uri="{FF2B5EF4-FFF2-40B4-BE49-F238E27FC236}">
                <a16:creationId xmlns:a16="http://schemas.microsoft.com/office/drawing/2014/main" id="{B61FC6A0-2B13-4A4F-84E1-63B6E292DA54}"/>
              </a:ext>
            </a:extLst>
          </p:cNvPr>
          <p:cNvSpPr txBox="1"/>
          <p:nvPr/>
        </p:nvSpPr>
        <p:spPr>
          <a:xfrm>
            <a:off x="4891103" y="3551936"/>
            <a:ext cx="1194751" cy="369332"/>
          </a:xfrm>
          <a:prstGeom prst="rect">
            <a:avLst/>
          </a:prstGeom>
          <a:noFill/>
        </p:spPr>
        <p:txBody>
          <a:bodyPr wrap="none" rtlCol="0">
            <a:spAutoFit/>
          </a:bodyPr>
          <a:lstStyle/>
          <a:p>
            <a:r>
              <a:rPr lang="en-GB" b="0" dirty="0">
                <a:solidFill>
                  <a:schemeClr val="bg2">
                    <a:lumMod val="10000"/>
                  </a:schemeClr>
                </a:solidFill>
                <a:latin typeface="Segoe UI" panose="020B0502040204020203" pitchFamily="34" charset="0"/>
                <a:cs typeface="Segoe UI" panose="020B0502040204020203" pitchFamily="34" charset="0"/>
              </a:rPr>
              <a:t>Controller</a:t>
            </a:r>
          </a:p>
        </p:txBody>
      </p:sp>
      <p:sp>
        <p:nvSpPr>
          <p:cNvPr id="17" name="TextBox 16">
            <a:extLst>
              <a:ext uri="{FF2B5EF4-FFF2-40B4-BE49-F238E27FC236}">
                <a16:creationId xmlns:a16="http://schemas.microsoft.com/office/drawing/2014/main" id="{766BA0C8-2E31-40EC-A0D0-3B3A8C01DFB0}"/>
              </a:ext>
            </a:extLst>
          </p:cNvPr>
          <p:cNvSpPr txBox="1"/>
          <p:nvPr/>
        </p:nvSpPr>
        <p:spPr>
          <a:xfrm>
            <a:off x="2238296" y="1892509"/>
            <a:ext cx="670376" cy="369332"/>
          </a:xfrm>
          <a:prstGeom prst="rect">
            <a:avLst/>
          </a:prstGeom>
          <a:noFill/>
        </p:spPr>
        <p:txBody>
          <a:bodyPr wrap="none" rtlCol="0">
            <a:spAutoFit/>
          </a:bodyPr>
          <a:lstStyle/>
          <a:p>
            <a:r>
              <a:rPr lang="en-GB" b="0" dirty="0">
                <a:solidFill>
                  <a:schemeClr val="bg2">
                    <a:lumMod val="10000"/>
                  </a:schemeClr>
                </a:solidFill>
                <a:latin typeface="Segoe UI" panose="020B0502040204020203" pitchFamily="34" charset="0"/>
                <a:cs typeface="Segoe UI" panose="020B0502040204020203" pitchFamily="34" charset="0"/>
              </a:rPr>
              <a:t>View</a:t>
            </a:r>
          </a:p>
        </p:txBody>
      </p:sp>
      <p:sp>
        <p:nvSpPr>
          <p:cNvPr id="18" name="TextBox 17">
            <a:extLst>
              <a:ext uri="{FF2B5EF4-FFF2-40B4-BE49-F238E27FC236}">
                <a16:creationId xmlns:a16="http://schemas.microsoft.com/office/drawing/2014/main" id="{D4C4C930-A3A1-4D97-9924-4BB4BE7BA1B9}"/>
              </a:ext>
            </a:extLst>
          </p:cNvPr>
          <p:cNvSpPr txBox="1"/>
          <p:nvPr/>
        </p:nvSpPr>
        <p:spPr>
          <a:xfrm>
            <a:off x="4032765" y="1917088"/>
            <a:ext cx="864339" cy="369332"/>
          </a:xfrm>
          <a:prstGeom prst="rect">
            <a:avLst/>
          </a:prstGeom>
          <a:noFill/>
        </p:spPr>
        <p:txBody>
          <a:bodyPr wrap="none" rtlCol="0">
            <a:spAutoFit/>
          </a:bodyPr>
          <a:lstStyle/>
          <a:p>
            <a:r>
              <a:rPr lang="en-GB" b="0" dirty="0">
                <a:solidFill>
                  <a:schemeClr val="bg2">
                    <a:lumMod val="10000"/>
                  </a:schemeClr>
                </a:solidFill>
                <a:latin typeface="Segoe UI" panose="020B0502040204020203" pitchFamily="34" charset="0"/>
                <a:cs typeface="Segoe UI" panose="020B0502040204020203" pitchFamily="34" charset="0"/>
              </a:rPr>
              <a:t>Model</a:t>
            </a:r>
          </a:p>
        </p:txBody>
      </p:sp>
      <p:sp>
        <p:nvSpPr>
          <p:cNvPr id="19" name="TextBox 18">
            <a:extLst>
              <a:ext uri="{FF2B5EF4-FFF2-40B4-BE49-F238E27FC236}">
                <a16:creationId xmlns:a16="http://schemas.microsoft.com/office/drawing/2014/main" id="{E1E33B18-71B6-404B-B5D9-ED5D46069678}"/>
              </a:ext>
            </a:extLst>
          </p:cNvPr>
          <p:cNvSpPr txBox="1"/>
          <p:nvPr/>
        </p:nvSpPr>
        <p:spPr>
          <a:xfrm>
            <a:off x="7001158" y="2474307"/>
            <a:ext cx="1127425" cy="369332"/>
          </a:xfrm>
          <a:prstGeom prst="rect">
            <a:avLst/>
          </a:prstGeom>
          <a:noFill/>
        </p:spPr>
        <p:txBody>
          <a:bodyPr wrap="none" rtlCol="0">
            <a:spAutoFit/>
          </a:bodyPr>
          <a:lstStyle/>
          <a:p>
            <a:r>
              <a:rPr lang="en-GB" b="0" dirty="0">
                <a:solidFill>
                  <a:schemeClr val="bg2">
                    <a:lumMod val="10000"/>
                  </a:schemeClr>
                </a:solidFill>
                <a:latin typeface="Segoe UI" panose="020B0502040204020203" pitchFamily="34" charset="0"/>
                <a:cs typeface="Segoe UI" panose="020B0502040204020203" pitchFamily="34" charset="0"/>
              </a:rPr>
              <a:t>Database</a:t>
            </a:r>
          </a:p>
        </p:txBody>
      </p:sp>
      <p:sp>
        <p:nvSpPr>
          <p:cNvPr id="20" name="TextBox 19">
            <a:extLst>
              <a:ext uri="{FF2B5EF4-FFF2-40B4-BE49-F238E27FC236}">
                <a16:creationId xmlns:a16="http://schemas.microsoft.com/office/drawing/2014/main" id="{CBC1D985-3E15-429A-A9D9-F878AA41578D}"/>
              </a:ext>
            </a:extLst>
          </p:cNvPr>
          <p:cNvSpPr txBox="1"/>
          <p:nvPr/>
        </p:nvSpPr>
        <p:spPr>
          <a:xfrm>
            <a:off x="528035" y="4600195"/>
            <a:ext cx="1407565" cy="369332"/>
          </a:xfrm>
          <a:prstGeom prst="rect">
            <a:avLst/>
          </a:prstGeom>
          <a:noFill/>
        </p:spPr>
        <p:txBody>
          <a:bodyPr wrap="none" rtlCol="0">
            <a:spAutoFit/>
          </a:bodyPr>
          <a:lstStyle/>
          <a:p>
            <a:r>
              <a:rPr lang="en-GB" b="0" dirty="0">
                <a:solidFill>
                  <a:schemeClr val="bg2">
                    <a:lumMod val="10000"/>
                  </a:schemeClr>
                </a:solidFill>
                <a:latin typeface="Segoe UI" panose="020B0502040204020203" pitchFamily="34" charset="0"/>
                <a:cs typeface="Segoe UI" panose="020B0502040204020203" pitchFamily="34" charset="0"/>
              </a:rPr>
              <a:t>Web Server</a:t>
            </a:r>
          </a:p>
        </p:txBody>
      </p:sp>
      <p:sp>
        <p:nvSpPr>
          <p:cNvPr id="21" name="TextBox 20">
            <a:extLst>
              <a:ext uri="{FF2B5EF4-FFF2-40B4-BE49-F238E27FC236}">
                <a16:creationId xmlns:a16="http://schemas.microsoft.com/office/drawing/2014/main" id="{58AD79A1-A350-4254-B68D-A18780D7C8E9}"/>
              </a:ext>
            </a:extLst>
          </p:cNvPr>
          <p:cNvSpPr txBox="1"/>
          <p:nvPr/>
        </p:nvSpPr>
        <p:spPr>
          <a:xfrm>
            <a:off x="3740097" y="4311977"/>
            <a:ext cx="606448" cy="307777"/>
          </a:xfrm>
          <a:prstGeom prst="rect">
            <a:avLst/>
          </a:prstGeom>
          <a:noFill/>
        </p:spPr>
        <p:txBody>
          <a:bodyPr wrap="none" rtlCol="0">
            <a:spAutoFit/>
          </a:bodyPr>
          <a:lstStyle/>
          <a:p>
            <a:r>
              <a:rPr lang="en-GB" sz="1400" b="0" dirty="0">
                <a:solidFill>
                  <a:schemeClr val="bg2">
                    <a:lumMod val="10000"/>
                  </a:schemeClr>
                </a:solidFill>
                <a:latin typeface="Segoe UI" panose="020B0502040204020203" pitchFamily="34" charset="0"/>
                <a:cs typeface="Segoe UI" panose="020B0502040204020203" pitchFamily="34" charset="0"/>
              </a:rPr>
              <a:t>HTTP</a:t>
            </a:r>
          </a:p>
        </p:txBody>
      </p:sp>
      <p:sp>
        <p:nvSpPr>
          <p:cNvPr id="22" name="TextBox 21">
            <a:extLst>
              <a:ext uri="{FF2B5EF4-FFF2-40B4-BE49-F238E27FC236}">
                <a16:creationId xmlns:a16="http://schemas.microsoft.com/office/drawing/2014/main" id="{6E579426-A759-42EE-8D07-003C8F5A2240}"/>
              </a:ext>
            </a:extLst>
          </p:cNvPr>
          <p:cNvSpPr txBox="1"/>
          <p:nvPr/>
        </p:nvSpPr>
        <p:spPr>
          <a:xfrm>
            <a:off x="6064532" y="1693493"/>
            <a:ext cx="500458" cy="307777"/>
          </a:xfrm>
          <a:prstGeom prst="rect">
            <a:avLst/>
          </a:prstGeom>
          <a:noFill/>
        </p:spPr>
        <p:txBody>
          <a:bodyPr wrap="none" rtlCol="0">
            <a:spAutoFit/>
          </a:bodyPr>
          <a:lstStyle/>
          <a:p>
            <a:r>
              <a:rPr lang="en-GB" sz="1400" b="0" dirty="0">
                <a:solidFill>
                  <a:schemeClr val="bg2">
                    <a:lumMod val="10000"/>
                  </a:schemeClr>
                </a:solidFill>
                <a:latin typeface="Segoe UI" panose="020B0502040204020203" pitchFamily="34" charset="0"/>
                <a:cs typeface="Segoe UI" panose="020B0502040204020203" pitchFamily="34" charset="0"/>
              </a:rPr>
              <a:t>SQL</a:t>
            </a:r>
          </a:p>
        </p:txBody>
      </p:sp>
      <p:cxnSp>
        <p:nvCxnSpPr>
          <p:cNvPr id="23" name="Straight Arrow Connector 22">
            <a:extLst>
              <a:ext uri="{FF2B5EF4-FFF2-40B4-BE49-F238E27FC236}">
                <a16:creationId xmlns:a16="http://schemas.microsoft.com/office/drawing/2014/main" id="{C03940F9-7387-4811-8E06-990028ECCEC1}"/>
              </a:ext>
            </a:extLst>
          </p:cNvPr>
          <p:cNvCxnSpPr/>
          <p:nvPr/>
        </p:nvCxnSpPr>
        <p:spPr bwMode="auto">
          <a:xfrm flipH="1" flipV="1">
            <a:off x="2438750" y="2822217"/>
            <a:ext cx="1118157" cy="590684"/>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24" name="Straight Arrow Connector 23">
            <a:extLst>
              <a:ext uri="{FF2B5EF4-FFF2-40B4-BE49-F238E27FC236}">
                <a16:creationId xmlns:a16="http://schemas.microsoft.com/office/drawing/2014/main" id="{2E94EEFF-A306-4FE8-AEFA-700A5834BAB3}"/>
              </a:ext>
            </a:extLst>
          </p:cNvPr>
          <p:cNvCxnSpPr/>
          <p:nvPr/>
        </p:nvCxnSpPr>
        <p:spPr bwMode="auto">
          <a:xfrm flipV="1">
            <a:off x="4625283" y="2686045"/>
            <a:ext cx="411120" cy="498953"/>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cxnSp>
        <p:nvCxnSpPr>
          <p:cNvPr id="25" name="Straight Arrow Connector 24">
            <a:extLst>
              <a:ext uri="{FF2B5EF4-FFF2-40B4-BE49-F238E27FC236}">
                <a16:creationId xmlns:a16="http://schemas.microsoft.com/office/drawing/2014/main" id="{4CC1BF71-45CF-463D-B401-9E1532A7143C}"/>
              </a:ext>
            </a:extLst>
          </p:cNvPr>
          <p:cNvCxnSpPr/>
          <p:nvPr/>
        </p:nvCxnSpPr>
        <p:spPr bwMode="auto">
          <a:xfrm flipH="1" flipV="1">
            <a:off x="5848406" y="2286420"/>
            <a:ext cx="1076991" cy="1"/>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pic>
        <p:nvPicPr>
          <p:cNvPr id="26" name="Picture 25">
            <a:extLst>
              <a:ext uri="{FF2B5EF4-FFF2-40B4-BE49-F238E27FC236}">
                <a16:creationId xmlns:a16="http://schemas.microsoft.com/office/drawing/2014/main" id="{8B4194CA-B916-4E43-B283-25E67EA2605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54356" y="1583072"/>
            <a:ext cx="803385" cy="1342801"/>
          </a:xfrm>
          <a:prstGeom prst="rect">
            <a:avLst/>
          </a:prstGeom>
        </p:spPr>
      </p:pic>
      <p:pic>
        <p:nvPicPr>
          <p:cNvPr id="27" name="Picture 26">
            <a:extLst>
              <a:ext uri="{FF2B5EF4-FFF2-40B4-BE49-F238E27FC236}">
                <a16:creationId xmlns:a16="http://schemas.microsoft.com/office/drawing/2014/main" id="{CC5422FC-77B0-421B-B010-D024C6BF610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68455" y="1582438"/>
            <a:ext cx="803764" cy="1343435"/>
          </a:xfrm>
          <a:prstGeom prst="rect">
            <a:avLst/>
          </a:prstGeom>
        </p:spPr>
      </p:pic>
      <p:pic>
        <p:nvPicPr>
          <p:cNvPr id="28" name="Picture 27">
            <a:extLst>
              <a:ext uri="{FF2B5EF4-FFF2-40B4-BE49-F238E27FC236}">
                <a16:creationId xmlns:a16="http://schemas.microsoft.com/office/drawing/2014/main" id="{FE001298-064C-4495-91AE-9F7259F6317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40182" y="3088648"/>
            <a:ext cx="1319929" cy="1054381"/>
          </a:xfrm>
          <a:prstGeom prst="rect">
            <a:avLst/>
          </a:prstGeom>
        </p:spPr>
      </p:pic>
      <p:cxnSp>
        <p:nvCxnSpPr>
          <p:cNvPr id="30" name="Straight Arrow Connector 29">
            <a:extLst>
              <a:ext uri="{FF2B5EF4-FFF2-40B4-BE49-F238E27FC236}">
                <a16:creationId xmlns:a16="http://schemas.microsoft.com/office/drawing/2014/main" id="{F4BCFE04-9200-423B-BA89-0E3F70BA5012}"/>
              </a:ext>
            </a:extLst>
          </p:cNvPr>
          <p:cNvCxnSpPr>
            <a:cxnSpLocks/>
          </p:cNvCxnSpPr>
          <p:nvPr/>
        </p:nvCxnSpPr>
        <p:spPr bwMode="auto">
          <a:xfrm>
            <a:off x="2438750" y="3088648"/>
            <a:ext cx="961087" cy="594710"/>
          </a:xfrm>
          <a:prstGeom prst="straightConnector1">
            <a:avLst/>
          </a:prstGeom>
          <a:ln>
            <a:headEnd type="none" w="med" len="med"/>
            <a:tailEnd type="triangle"/>
          </a:ln>
        </p:spPr>
        <p:style>
          <a:lnRef idx="2">
            <a:schemeClr val="accent4"/>
          </a:lnRef>
          <a:fillRef idx="0">
            <a:schemeClr val="accent4"/>
          </a:fillRef>
          <a:effectRef idx="1">
            <a:schemeClr val="accent4"/>
          </a:effectRef>
          <a:fontRef idx="minor">
            <a:schemeClr val="tx1"/>
          </a:fontRef>
        </p:style>
      </p:cxnSp>
      <p:sp>
        <p:nvSpPr>
          <p:cNvPr id="32" name="TextBox 31">
            <a:extLst>
              <a:ext uri="{FF2B5EF4-FFF2-40B4-BE49-F238E27FC236}">
                <a16:creationId xmlns:a16="http://schemas.microsoft.com/office/drawing/2014/main" id="{E84E6F8D-2496-40B9-A69C-5E27F4817421}"/>
              </a:ext>
            </a:extLst>
          </p:cNvPr>
          <p:cNvSpPr txBox="1"/>
          <p:nvPr/>
        </p:nvSpPr>
        <p:spPr>
          <a:xfrm>
            <a:off x="2450984" y="4262694"/>
            <a:ext cx="1046184" cy="338554"/>
          </a:xfrm>
          <a:prstGeom prst="rect">
            <a:avLst/>
          </a:prstGeom>
          <a:noFill/>
        </p:spPr>
        <p:txBody>
          <a:bodyPr wrap="none" rtlCol="0">
            <a:spAutoFit/>
          </a:bodyPr>
          <a:lstStyle/>
          <a:p>
            <a:r>
              <a:rPr lang="en-GB" sz="1600" b="0" dirty="0">
                <a:solidFill>
                  <a:schemeClr val="bg2">
                    <a:lumMod val="10000"/>
                  </a:schemeClr>
                </a:solidFill>
                <a:latin typeface="Segoe UI" panose="020B0502040204020203" pitchFamily="34" charset="0"/>
                <a:cs typeface="Segoe UI" panose="020B0502040204020203" pitchFamily="34" charset="0"/>
              </a:rPr>
              <a:t>Response</a:t>
            </a:r>
          </a:p>
        </p:txBody>
      </p:sp>
    </p:spTree>
    <p:extLst>
      <p:ext uri="{BB962C8B-B14F-4D97-AF65-F5344CB8AC3E}">
        <p14:creationId xmlns:p14="http://schemas.microsoft.com/office/powerpoint/2010/main" val="1790107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27C8CE-F49D-49D1-BC85-CFBE43A56333}"/>
              </a:ext>
            </a:extLst>
          </p:cNvPr>
          <p:cNvSpPr>
            <a:spLocks noGrp="1"/>
          </p:cNvSpPr>
          <p:nvPr>
            <p:ph type="title"/>
          </p:nvPr>
        </p:nvSpPr>
        <p:spPr/>
        <p:txBody>
          <a:bodyPr/>
          <a:lstStyle/>
          <a:p>
            <a:r>
              <a:rPr lang="en-US" dirty="0"/>
              <a:t>Controllers</a:t>
            </a:r>
          </a:p>
        </p:txBody>
      </p:sp>
      <p:sp>
        <p:nvSpPr>
          <p:cNvPr id="4" name="Rectangle: Rounded Corners 3">
            <a:extLst>
              <a:ext uri="{FF2B5EF4-FFF2-40B4-BE49-F238E27FC236}">
                <a16:creationId xmlns:a16="http://schemas.microsoft.com/office/drawing/2014/main" id="{DE993F66-BDD4-416D-BD14-2731F641BE2D}"/>
              </a:ext>
            </a:extLst>
          </p:cNvPr>
          <p:cNvSpPr/>
          <p:nvPr/>
        </p:nvSpPr>
        <p:spPr>
          <a:xfrm>
            <a:off x="245660" y="1159098"/>
            <a:ext cx="8693624" cy="940157"/>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5" name="TextBox 4">
            <a:extLst>
              <a:ext uri="{FF2B5EF4-FFF2-40B4-BE49-F238E27FC236}">
                <a16:creationId xmlns:a16="http://schemas.microsoft.com/office/drawing/2014/main" id="{A5654889-BCB3-4AE6-8C8A-3599048F127C}"/>
              </a:ext>
            </a:extLst>
          </p:cNvPr>
          <p:cNvSpPr txBox="1"/>
          <p:nvPr/>
        </p:nvSpPr>
        <p:spPr>
          <a:xfrm>
            <a:off x="450761" y="1313645"/>
            <a:ext cx="8268236" cy="707886"/>
          </a:xfrm>
          <a:prstGeom prst="rect">
            <a:avLst/>
          </a:prstGeom>
          <a:noFill/>
        </p:spPr>
        <p:txBody>
          <a:bodyPr wrap="square" rtlCol="0">
            <a:spAutoFit/>
          </a:bodyPr>
          <a:lstStyle/>
          <a:p>
            <a:pPr algn="just"/>
            <a:r>
              <a:rPr lang="en-US" sz="2000" dirty="0"/>
              <a:t>Controllers are .NET Framework-based classes that inherit from the </a:t>
            </a:r>
            <a:r>
              <a:rPr lang="en-US" sz="2000" b="1" dirty="0" err="1"/>
              <a:t>Microsoft.AspNetCore.Mvc.Controller</a:t>
            </a:r>
            <a:r>
              <a:rPr lang="en-US" sz="2000" b="1" dirty="0"/>
              <a:t> </a:t>
            </a:r>
            <a:r>
              <a:rPr lang="en-US" sz="2000" dirty="0"/>
              <a:t>base class.</a:t>
            </a:r>
          </a:p>
        </p:txBody>
      </p:sp>
      <p:sp>
        <p:nvSpPr>
          <p:cNvPr id="6" name="Rectangle: Rounded Corners 5">
            <a:extLst>
              <a:ext uri="{FF2B5EF4-FFF2-40B4-BE49-F238E27FC236}">
                <a16:creationId xmlns:a16="http://schemas.microsoft.com/office/drawing/2014/main" id="{DF28CA60-7C7E-4DB3-81A3-141D18AF1774}"/>
              </a:ext>
            </a:extLst>
          </p:cNvPr>
          <p:cNvSpPr/>
          <p:nvPr/>
        </p:nvSpPr>
        <p:spPr>
          <a:xfrm>
            <a:off x="245660" y="2512742"/>
            <a:ext cx="8693624" cy="1299406"/>
          </a:xfrm>
          <a:prstGeom prst="roundRect">
            <a:avLst/>
          </a:prstGeom>
          <a:solidFill>
            <a:schemeClr val="tx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 name="TextBox 6">
            <a:extLst>
              <a:ext uri="{FF2B5EF4-FFF2-40B4-BE49-F238E27FC236}">
                <a16:creationId xmlns:a16="http://schemas.microsoft.com/office/drawing/2014/main" id="{887C0C41-2BBF-4BAB-973D-8510B77DDAEA}"/>
              </a:ext>
            </a:extLst>
          </p:cNvPr>
          <p:cNvSpPr txBox="1"/>
          <p:nvPr/>
        </p:nvSpPr>
        <p:spPr>
          <a:xfrm>
            <a:off x="450761" y="2667289"/>
            <a:ext cx="8268236" cy="1015663"/>
          </a:xfrm>
          <a:prstGeom prst="rect">
            <a:avLst/>
          </a:prstGeom>
          <a:noFill/>
        </p:spPr>
        <p:txBody>
          <a:bodyPr wrap="square" rtlCol="0">
            <a:spAutoFit/>
          </a:bodyPr>
          <a:lstStyle/>
          <a:p>
            <a:r>
              <a:rPr lang="en-US" sz="2000" dirty="0"/>
              <a:t>They implement input logic—this means that they receive input from the user in the form of HTTP requests and select both the correct model and the correct view to use, to formulate a response.</a:t>
            </a:r>
          </a:p>
        </p:txBody>
      </p:sp>
      <p:sp>
        <p:nvSpPr>
          <p:cNvPr id="8" name="Rectangle: Rounded Corners 7">
            <a:extLst>
              <a:ext uri="{FF2B5EF4-FFF2-40B4-BE49-F238E27FC236}">
                <a16:creationId xmlns:a16="http://schemas.microsoft.com/office/drawing/2014/main" id="{D2F88C21-72CB-4E63-93DB-882A54CEEF9C}"/>
              </a:ext>
            </a:extLst>
          </p:cNvPr>
          <p:cNvSpPr/>
          <p:nvPr/>
        </p:nvSpPr>
        <p:spPr>
          <a:xfrm>
            <a:off x="282149" y="4249240"/>
            <a:ext cx="8693624" cy="1785763"/>
          </a:xfrm>
          <a:prstGeom prst="roundRect">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9" name="TextBox 8">
            <a:extLst>
              <a:ext uri="{FF2B5EF4-FFF2-40B4-BE49-F238E27FC236}">
                <a16:creationId xmlns:a16="http://schemas.microsoft.com/office/drawing/2014/main" id="{4D37C0D8-2431-4ED6-81B7-7F0D0505CEFE}"/>
              </a:ext>
            </a:extLst>
          </p:cNvPr>
          <p:cNvSpPr txBox="1"/>
          <p:nvPr/>
        </p:nvSpPr>
        <p:spPr>
          <a:xfrm>
            <a:off x="487250" y="4403788"/>
            <a:ext cx="8268236" cy="1631216"/>
          </a:xfrm>
          <a:prstGeom prst="rect">
            <a:avLst/>
          </a:prstGeom>
          <a:noFill/>
        </p:spPr>
        <p:txBody>
          <a:bodyPr wrap="square" rtlCol="0">
            <a:spAutoFit/>
          </a:bodyPr>
          <a:lstStyle/>
          <a:p>
            <a:r>
              <a:rPr lang="en-US" sz="2000" dirty="0"/>
              <a:t>For each controller there can be many actions—each action is implemented as a method in the controller and usually returns a view. </a:t>
            </a:r>
          </a:p>
          <a:p>
            <a:endParaRPr lang="en-US" sz="2000" dirty="0"/>
          </a:p>
          <a:p>
            <a:r>
              <a:rPr lang="en-US" sz="2000" dirty="0"/>
              <a:t>You often require separate actions for the </a:t>
            </a:r>
            <a:r>
              <a:rPr lang="en-US" sz="2000" b="1" dirty="0"/>
              <a:t>GET </a:t>
            </a:r>
            <a:r>
              <a:rPr lang="en-US" sz="2000" dirty="0"/>
              <a:t>and </a:t>
            </a:r>
            <a:r>
              <a:rPr lang="en-US" sz="2000" b="1" dirty="0"/>
              <a:t>POST </a:t>
            </a:r>
            <a:r>
              <a:rPr lang="en-US" sz="2000" dirty="0"/>
              <a:t>HTTP request verbs</a:t>
            </a:r>
            <a:endParaRPr lang="en-US" sz="2400" dirty="0"/>
          </a:p>
        </p:txBody>
      </p:sp>
    </p:spTree>
    <p:extLst>
      <p:ext uri="{BB962C8B-B14F-4D97-AF65-F5344CB8AC3E}">
        <p14:creationId xmlns:p14="http://schemas.microsoft.com/office/powerpoint/2010/main" val="1096357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27C8CE-F49D-49D1-BC85-CFBE43A56333}"/>
              </a:ext>
            </a:extLst>
          </p:cNvPr>
          <p:cNvSpPr>
            <a:spLocks noGrp="1"/>
          </p:cNvSpPr>
          <p:nvPr>
            <p:ph type="title"/>
          </p:nvPr>
        </p:nvSpPr>
        <p:spPr/>
        <p:txBody>
          <a:bodyPr/>
          <a:lstStyle/>
          <a:p>
            <a:r>
              <a:rPr lang="en-US" dirty="0"/>
              <a:t>Model</a:t>
            </a:r>
          </a:p>
        </p:txBody>
      </p:sp>
      <p:sp>
        <p:nvSpPr>
          <p:cNvPr id="4" name="Rectangle: Rounded Corners 3">
            <a:extLst>
              <a:ext uri="{FF2B5EF4-FFF2-40B4-BE49-F238E27FC236}">
                <a16:creationId xmlns:a16="http://schemas.microsoft.com/office/drawing/2014/main" id="{DE993F66-BDD4-416D-BD14-2731F641BE2D}"/>
              </a:ext>
            </a:extLst>
          </p:cNvPr>
          <p:cNvSpPr/>
          <p:nvPr/>
        </p:nvSpPr>
        <p:spPr>
          <a:xfrm>
            <a:off x="245660" y="1159099"/>
            <a:ext cx="8693624" cy="1147578"/>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000" dirty="0">
                <a:solidFill>
                  <a:schemeClr val="tx1"/>
                </a:solidFill>
                <a:latin typeface="Arial" charset="0"/>
                <a:ea typeface="ＭＳ Ｐゴシック" pitchFamily="34" charset="-128"/>
                <a:cs typeface="Arial" charset="0"/>
              </a:rPr>
              <a:t>The MVC Model class are structures for containing all application logic (business logic, validation logic, and data access logic), except pure view and controller logic.</a:t>
            </a:r>
          </a:p>
        </p:txBody>
      </p:sp>
      <p:sp>
        <p:nvSpPr>
          <p:cNvPr id="6" name="Rectangle: Rounded Corners 5">
            <a:extLst>
              <a:ext uri="{FF2B5EF4-FFF2-40B4-BE49-F238E27FC236}">
                <a16:creationId xmlns:a16="http://schemas.microsoft.com/office/drawing/2014/main" id="{DF28CA60-7C7E-4DB3-81A3-141D18AF1774}"/>
              </a:ext>
            </a:extLst>
          </p:cNvPr>
          <p:cNvSpPr/>
          <p:nvPr/>
        </p:nvSpPr>
        <p:spPr>
          <a:xfrm>
            <a:off x="245660" y="2505079"/>
            <a:ext cx="8693624" cy="1538883"/>
          </a:xfrm>
          <a:prstGeom prst="roundRect">
            <a:avLst/>
          </a:prstGeom>
          <a:solidFill>
            <a:schemeClr val="tx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2000" dirty="0">
                <a:latin typeface="Arial" panose="020B0604020202020204" pitchFamily="34" charset="0"/>
                <a:cs typeface="Arial" panose="020B0604020202020204" pitchFamily="34" charset="0"/>
              </a:rPr>
              <a:t>The model class does not handle directly input from the browser. </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Models are also </a:t>
            </a:r>
            <a:r>
              <a:rPr lang="en-US" sz="2000" dirty="0" err="1">
                <a:latin typeface="Arial" panose="020B0604020202020204" pitchFamily="34" charset="0"/>
                <a:cs typeface="Arial" panose="020B0604020202020204" pitchFamily="34" charset="0"/>
              </a:rPr>
              <a:t>refered</a:t>
            </a:r>
            <a:r>
              <a:rPr lang="en-US" sz="2000" dirty="0">
                <a:latin typeface="Arial" panose="020B0604020202020204" pitchFamily="34" charset="0"/>
                <a:cs typeface="Arial" panose="020B0604020202020204" pitchFamily="34" charset="0"/>
              </a:rPr>
              <a:t> as objects that are used to implement conceptual logic for the application.</a:t>
            </a:r>
          </a:p>
        </p:txBody>
      </p:sp>
      <p:sp>
        <p:nvSpPr>
          <p:cNvPr id="2" name="Rectangle 2">
            <a:extLst>
              <a:ext uri="{FF2B5EF4-FFF2-40B4-BE49-F238E27FC236}">
                <a16:creationId xmlns:a16="http://schemas.microsoft.com/office/drawing/2014/main" id="{65B04751-BEFB-4E73-9B8F-C84F48071F3B}"/>
              </a:ext>
            </a:extLst>
          </p:cNvPr>
          <p:cNvSpPr>
            <a:spLocks noChangeArrowheads="1"/>
          </p:cNvSpPr>
          <p:nvPr/>
        </p:nvSpPr>
        <p:spPr bwMode="auto">
          <a:xfrm>
            <a:off x="1114425" y="4513274"/>
            <a:ext cx="6667500" cy="1538883"/>
          </a:xfrm>
          <a:prstGeom prst="rect">
            <a:avLst/>
          </a:prstGeom>
          <a:noFill/>
          <a:ln w="9525">
            <a:solidFill>
              <a:schemeClr val="tx2">
                <a:lumMod val="1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 public</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class</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2B91AF"/>
                </a:solidFill>
                <a:effectLst/>
                <a:latin typeface="Arial" panose="020B0604020202020204" pitchFamily="34" charset="0"/>
                <a:cs typeface="Arial" panose="020B0604020202020204" pitchFamily="34" charset="0"/>
              </a:rPr>
              <a:t>Person</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public</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int</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PersonId</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 </a:t>
            </a:r>
            <a:r>
              <a:rPr kumimoji="0" lang="en-US" altLang="en-US" sz="20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get</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set</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public</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string</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Name { </a:t>
            </a:r>
            <a:r>
              <a:rPr kumimoji="0" lang="en-US" altLang="en-US" sz="20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get</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set</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public</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int</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Age { </a:t>
            </a:r>
            <a:r>
              <a:rPr kumimoji="0" lang="en-US" altLang="en-US" sz="20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get</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00FF"/>
                </a:solidFill>
                <a:effectLst/>
                <a:latin typeface="Arial" panose="020B0604020202020204" pitchFamily="34" charset="0"/>
                <a:cs typeface="Arial" panose="020B0604020202020204" pitchFamily="34" charset="0"/>
              </a:rPr>
              <a:t>set</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580352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27C8CE-F49D-49D1-BC85-CFBE43A56333}"/>
              </a:ext>
            </a:extLst>
          </p:cNvPr>
          <p:cNvSpPr>
            <a:spLocks noGrp="1"/>
          </p:cNvSpPr>
          <p:nvPr>
            <p:ph type="title"/>
          </p:nvPr>
        </p:nvSpPr>
        <p:spPr/>
        <p:txBody>
          <a:bodyPr/>
          <a:lstStyle/>
          <a:p>
            <a:r>
              <a:rPr lang="en-US" dirty="0"/>
              <a:t>Views</a:t>
            </a:r>
          </a:p>
        </p:txBody>
      </p:sp>
      <p:sp>
        <p:nvSpPr>
          <p:cNvPr id="4" name="Rectangle: Rounded Corners 3">
            <a:extLst>
              <a:ext uri="{FF2B5EF4-FFF2-40B4-BE49-F238E27FC236}">
                <a16:creationId xmlns:a16="http://schemas.microsoft.com/office/drawing/2014/main" id="{DE993F66-BDD4-416D-BD14-2731F641BE2D}"/>
              </a:ext>
            </a:extLst>
          </p:cNvPr>
          <p:cNvSpPr/>
          <p:nvPr/>
        </p:nvSpPr>
        <p:spPr>
          <a:xfrm>
            <a:off x="245660" y="1159099"/>
            <a:ext cx="8693624" cy="734096"/>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5" name="TextBox 4">
            <a:extLst>
              <a:ext uri="{FF2B5EF4-FFF2-40B4-BE49-F238E27FC236}">
                <a16:creationId xmlns:a16="http://schemas.microsoft.com/office/drawing/2014/main" id="{A5654889-BCB3-4AE6-8C8A-3599048F127C}"/>
              </a:ext>
            </a:extLst>
          </p:cNvPr>
          <p:cNvSpPr txBox="1"/>
          <p:nvPr/>
        </p:nvSpPr>
        <p:spPr>
          <a:xfrm>
            <a:off x="450761" y="1313645"/>
            <a:ext cx="8268236" cy="400110"/>
          </a:xfrm>
          <a:prstGeom prst="rect">
            <a:avLst/>
          </a:prstGeom>
          <a:noFill/>
        </p:spPr>
        <p:txBody>
          <a:bodyPr wrap="square" rtlCol="0">
            <a:spAutoFit/>
          </a:bodyPr>
          <a:lstStyle/>
          <a:p>
            <a:r>
              <a:rPr lang="en-US" sz="2000" dirty="0"/>
              <a:t>The user interface is created by building views</a:t>
            </a:r>
            <a:endParaRPr lang="en-US" sz="2400" dirty="0"/>
          </a:p>
        </p:txBody>
      </p:sp>
      <p:sp>
        <p:nvSpPr>
          <p:cNvPr id="6" name="Rectangle: Rounded Corners 5">
            <a:extLst>
              <a:ext uri="{FF2B5EF4-FFF2-40B4-BE49-F238E27FC236}">
                <a16:creationId xmlns:a16="http://schemas.microsoft.com/office/drawing/2014/main" id="{DF28CA60-7C7E-4DB3-81A3-141D18AF1774}"/>
              </a:ext>
            </a:extLst>
          </p:cNvPr>
          <p:cNvSpPr/>
          <p:nvPr/>
        </p:nvSpPr>
        <p:spPr>
          <a:xfrm>
            <a:off x="245660" y="2152129"/>
            <a:ext cx="8693624" cy="1891833"/>
          </a:xfrm>
          <a:prstGeom prst="roundRect">
            <a:avLst/>
          </a:prstGeom>
          <a:solidFill>
            <a:schemeClr val="tx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 name="TextBox 6">
            <a:extLst>
              <a:ext uri="{FF2B5EF4-FFF2-40B4-BE49-F238E27FC236}">
                <a16:creationId xmlns:a16="http://schemas.microsoft.com/office/drawing/2014/main" id="{887C0C41-2BBF-4BAB-973D-8510B77DDAEA}"/>
              </a:ext>
            </a:extLst>
          </p:cNvPr>
          <p:cNvSpPr txBox="1"/>
          <p:nvPr/>
        </p:nvSpPr>
        <p:spPr>
          <a:xfrm>
            <a:off x="450761" y="2306677"/>
            <a:ext cx="8268236" cy="1631216"/>
          </a:xfrm>
          <a:prstGeom prst="rect">
            <a:avLst/>
          </a:prstGeom>
          <a:noFill/>
        </p:spPr>
        <p:txBody>
          <a:bodyPr wrap="square" rtlCol="0">
            <a:spAutoFit/>
          </a:bodyPr>
          <a:lstStyle/>
          <a:p>
            <a:pPr algn="just"/>
            <a:r>
              <a:rPr lang="en-US" sz="2000" dirty="0"/>
              <a:t>There is a one-to-many relationship between MVC controllers and views. </a:t>
            </a:r>
          </a:p>
          <a:p>
            <a:pPr algn="just"/>
            <a:r>
              <a:rPr lang="en-US" sz="2000" dirty="0"/>
              <a:t>For example, a controller might use one view to display a single photo, another view to display several photos, and a third view to enable users to upload new photos</a:t>
            </a:r>
            <a:endParaRPr lang="en-US" sz="2400" dirty="0"/>
          </a:p>
        </p:txBody>
      </p:sp>
      <p:sp>
        <p:nvSpPr>
          <p:cNvPr id="8" name="Rectangle: Rounded Corners 7">
            <a:extLst>
              <a:ext uri="{FF2B5EF4-FFF2-40B4-BE49-F238E27FC236}">
                <a16:creationId xmlns:a16="http://schemas.microsoft.com/office/drawing/2014/main" id="{D2F88C21-72CB-4E63-93DB-882A54CEEF9C}"/>
              </a:ext>
            </a:extLst>
          </p:cNvPr>
          <p:cNvSpPr/>
          <p:nvPr/>
        </p:nvSpPr>
        <p:spPr>
          <a:xfrm>
            <a:off x="282149" y="4198510"/>
            <a:ext cx="8693624" cy="2235739"/>
          </a:xfrm>
          <a:prstGeom prst="roundRect">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9" name="TextBox 8">
            <a:extLst>
              <a:ext uri="{FF2B5EF4-FFF2-40B4-BE49-F238E27FC236}">
                <a16:creationId xmlns:a16="http://schemas.microsoft.com/office/drawing/2014/main" id="{4D37C0D8-2431-4ED6-81B7-7F0D0505CEFE}"/>
              </a:ext>
            </a:extLst>
          </p:cNvPr>
          <p:cNvSpPr txBox="1"/>
          <p:nvPr/>
        </p:nvSpPr>
        <p:spPr>
          <a:xfrm>
            <a:off x="593615" y="4340109"/>
            <a:ext cx="8125382" cy="1938992"/>
          </a:xfrm>
          <a:prstGeom prst="rect">
            <a:avLst/>
          </a:prstGeom>
          <a:noFill/>
        </p:spPr>
        <p:txBody>
          <a:bodyPr wrap="square" rtlCol="0">
            <a:spAutoFit/>
          </a:bodyPr>
          <a:lstStyle/>
          <a:p>
            <a:pPr algn="just"/>
            <a:r>
              <a:rPr lang="en-US" sz="2000" dirty="0"/>
              <a:t>As you plan views, you should also consider parts of the user interface that appear on all pages. You can place these user interface components in a </a:t>
            </a:r>
            <a:r>
              <a:rPr lang="en-US" sz="2000" b="1" u="sng" dirty="0">
                <a:solidFill>
                  <a:srgbClr val="FF0000"/>
                </a:solidFill>
              </a:rPr>
              <a:t>layout</a:t>
            </a:r>
            <a:r>
              <a:rPr lang="en-US" sz="2000" dirty="0"/>
              <a:t> to create a consistent look and feel across pages.</a:t>
            </a:r>
          </a:p>
          <a:p>
            <a:pPr algn="just"/>
            <a:r>
              <a:rPr lang="en-US" sz="2000" dirty="0"/>
              <a:t>For example, the company logo, main site menu, links to legal information, and sign-in controls might need to appear on every page.</a:t>
            </a:r>
            <a:endParaRPr lang="en-US" sz="2800" dirty="0"/>
          </a:p>
        </p:txBody>
      </p:sp>
    </p:spTree>
    <p:extLst>
      <p:ext uri="{BB962C8B-B14F-4D97-AF65-F5344CB8AC3E}">
        <p14:creationId xmlns:p14="http://schemas.microsoft.com/office/powerpoint/2010/main" val="310302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0CBA67-FC88-4B26-BE34-8CDF2693FA2B}"/>
              </a:ext>
            </a:extLst>
          </p:cNvPr>
          <p:cNvSpPr>
            <a:spLocks noGrp="1"/>
          </p:cNvSpPr>
          <p:nvPr>
            <p:ph type="title"/>
          </p:nvPr>
        </p:nvSpPr>
        <p:spPr/>
        <p:txBody>
          <a:bodyPr/>
          <a:lstStyle/>
          <a:p>
            <a:r>
              <a:rPr lang="en-US" dirty="0"/>
              <a:t>Routes</a:t>
            </a:r>
          </a:p>
        </p:txBody>
      </p:sp>
      <p:sp>
        <p:nvSpPr>
          <p:cNvPr id="6" name="Rectangle: Rounded Corners 5">
            <a:extLst>
              <a:ext uri="{FF2B5EF4-FFF2-40B4-BE49-F238E27FC236}">
                <a16:creationId xmlns:a16="http://schemas.microsoft.com/office/drawing/2014/main" id="{EE79B81E-1E94-489A-911A-91B6083CC8B3}"/>
              </a:ext>
            </a:extLst>
          </p:cNvPr>
          <p:cNvSpPr/>
          <p:nvPr/>
        </p:nvSpPr>
        <p:spPr>
          <a:xfrm>
            <a:off x="245660" y="1159098"/>
            <a:ext cx="8693624" cy="1339403"/>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 name="TextBox 6">
            <a:extLst>
              <a:ext uri="{FF2B5EF4-FFF2-40B4-BE49-F238E27FC236}">
                <a16:creationId xmlns:a16="http://schemas.microsoft.com/office/drawing/2014/main" id="{1AFA40A3-8048-47C0-B5FD-25A0281C6CAC}"/>
              </a:ext>
            </a:extLst>
          </p:cNvPr>
          <p:cNvSpPr txBox="1"/>
          <p:nvPr/>
        </p:nvSpPr>
        <p:spPr>
          <a:xfrm>
            <a:off x="450761" y="1339403"/>
            <a:ext cx="8268236" cy="1015663"/>
          </a:xfrm>
          <a:prstGeom prst="rect">
            <a:avLst/>
          </a:prstGeom>
          <a:noFill/>
        </p:spPr>
        <p:txBody>
          <a:bodyPr wrap="square" rtlCol="0">
            <a:spAutoFit/>
          </a:bodyPr>
          <a:lstStyle/>
          <a:p>
            <a:pPr algn="just"/>
            <a:r>
              <a:rPr lang="en-US" sz="2000" dirty="0"/>
              <a:t>Routing is the replacement of the concrete, physical files used in the URLs. In other words, routing is the phenomenon in which controller and actions execute rather than the concrete physical files.</a:t>
            </a:r>
          </a:p>
        </p:txBody>
      </p:sp>
      <p:sp>
        <p:nvSpPr>
          <p:cNvPr id="8" name="Rectangle: Rounded Corners 7">
            <a:extLst>
              <a:ext uri="{FF2B5EF4-FFF2-40B4-BE49-F238E27FC236}">
                <a16:creationId xmlns:a16="http://schemas.microsoft.com/office/drawing/2014/main" id="{3F1E2568-04FB-4D0A-BB97-95DB3D99EA13}"/>
              </a:ext>
            </a:extLst>
          </p:cNvPr>
          <p:cNvSpPr/>
          <p:nvPr/>
        </p:nvSpPr>
        <p:spPr>
          <a:xfrm>
            <a:off x="245660" y="3104770"/>
            <a:ext cx="8693624" cy="916258"/>
          </a:xfrm>
          <a:prstGeom prst="roundRect">
            <a:avLst/>
          </a:prstGeom>
          <a:solidFill>
            <a:schemeClr val="tx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9" name="TextBox 8">
            <a:extLst>
              <a:ext uri="{FF2B5EF4-FFF2-40B4-BE49-F238E27FC236}">
                <a16:creationId xmlns:a16="http://schemas.microsoft.com/office/drawing/2014/main" id="{152A5C2D-628D-4DC7-851A-29EF52DF143D}"/>
              </a:ext>
            </a:extLst>
          </p:cNvPr>
          <p:cNvSpPr txBox="1"/>
          <p:nvPr/>
        </p:nvSpPr>
        <p:spPr>
          <a:xfrm>
            <a:off x="450761" y="3182043"/>
            <a:ext cx="8268236" cy="707886"/>
          </a:xfrm>
          <a:prstGeom prst="rect">
            <a:avLst/>
          </a:prstGeom>
          <a:noFill/>
        </p:spPr>
        <p:txBody>
          <a:bodyPr wrap="square" rtlCol="0">
            <a:spAutoFit/>
          </a:bodyPr>
          <a:lstStyle/>
          <a:p>
            <a:r>
              <a:rPr lang="en-US" sz="2000" dirty="0"/>
              <a:t>Routing is a pattern matching system that matches the incoming request to the registered URL pattern (/s)</a:t>
            </a:r>
          </a:p>
        </p:txBody>
      </p:sp>
    </p:spTree>
    <p:extLst>
      <p:ext uri="{BB962C8B-B14F-4D97-AF65-F5344CB8AC3E}">
        <p14:creationId xmlns:p14="http://schemas.microsoft.com/office/powerpoint/2010/main" val="32002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B8C37E2-51DB-41C0-90C3-4DEACDADA5DA}"/>
              </a:ext>
            </a:extLst>
          </p:cNvPr>
          <p:cNvSpPr>
            <a:spLocks noGrp="1"/>
          </p:cNvSpPr>
          <p:nvPr>
            <p:ph idx="1"/>
          </p:nvPr>
        </p:nvSpPr>
        <p:spPr/>
        <p:txBody>
          <a:bodyPr/>
          <a:lstStyle/>
          <a:p>
            <a:r>
              <a:rPr lang="en-US" dirty="0"/>
              <a:t>Route is declared in </a:t>
            </a:r>
            <a:r>
              <a:rPr lang="en-US" dirty="0" err="1"/>
              <a:t>Program.cs</a:t>
            </a:r>
            <a:endParaRPr lang="en-US" dirty="0"/>
          </a:p>
        </p:txBody>
      </p:sp>
      <p:sp>
        <p:nvSpPr>
          <p:cNvPr id="3" name="Title 2">
            <a:extLst>
              <a:ext uri="{FF2B5EF4-FFF2-40B4-BE49-F238E27FC236}">
                <a16:creationId xmlns:a16="http://schemas.microsoft.com/office/drawing/2014/main" id="{F33F525A-DD02-400F-BE1D-E9104E1AFB40}"/>
              </a:ext>
            </a:extLst>
          </p:cNvPr>
          <p:cNvSpPr>
            <a:spLocks noGrp="1"/>
          </p:cNvSpPr>
          <p:nvPr>
            <p:ph type="title"/>
          </p:nvPr>
        </p:nvSpPr>
        <p:spPr/>
        <p:txBody>
          <a:bodyPr/>
          <a:lstStyle/>
          <a:p>
            <a:r>
              <a:rPr lang="en-US" dirty="0"/>
              <a:t>Route</a:t>
            </a:r>
          </a:p>
        </p:txBody>
      </p:sp>
      <p:sp>
        <p:nvSpPr>
          <p:cNvPr id="5" name="Rectangle 4">
            <a:extLst>
              <a:ext uri="{FF2B5EF4-FFF2-40B4-BE49-F238E27FC236}">
                <a16:creationId xmlns:a16="http://schemas.microsoft.com/office/drawing/2014/main" id="{97CC5465-5BF6-4583-B06F-EFF7779D4581}"/>
              </a:ext>
            </a:extLst>
          </p:cNvPr>
          <p:cNvSpPr/>
          <p:nvPr/>
        </p:nvSpPr>
        <p:spPr>
          <a:xfrm>
            <a:off x="309091" y="1604111"/>
            <a:ext cx="8422785" cy="4801314"/>
          </a:xfrm>
          <a:prstGeom prst="rect">
            <a:avLst/>
          </a:prstGeom>
          <a:solidFill>
            <a:schemeClr val="bg1">
              <a:lumMod val="85000"/>
            </a:schemeClr>
          </a:solidFill>
        </p:spPr>
        <p:txBody>
          <a:bodyPr wrap="square">
            <a:spAutoFit/>
          </a:bodyPr>
          <a:lstStyle/>
          <a:p>
            <a:r>
              <a:rPr lang="en-US" sz="1400" dirty="0">
                <a:solidFill>
                  <a:srgbClr val="0000FF"/>
                </a:solidFill>
                <a:latin typeface="Cascadia Mono" panose="020B0609020000020004" pitchFamily="49" charset="0"/>
              </a:rPr>
              <a:t>var</a:t>
            </a:r>
            <a:r>
              <a:rPr lang="en-US" sz="1400" dirty="0">
                <a:solidFill>
                  <a:srgbClr val="000000"/>
                </a:solidFill>
                <a:latin typeface="Cascadia Mono" panose="020B0609020000020004" pitchFamily="49" charset="0"/>
              </a:rPr>
              <a:t> builder = </a:t>
            </a:r>
            <a:r>
              <a:rPr lang="en-US" sz="1400" dirty="0" err="1">
                <a:solidFill>
                  <a:srgbClr val="000000"/>
                </a:solidFill>
                <a:latin typeface="Cascadia Mono" panose="020B0609020000020004" pitchFamily="49" charset="0"/>
              </a:rPr>
              <a:t>WebApplication.CreateBuilder</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args</a:t>
            </a:r>
            <a:r>
              <a:rPr lang="en-US" sz="1400" dirty="0">
                <a:solidFill>
                  <a:srgbClr val="000000"/>
                </a:solidFill>
                <a:latin typeface="Cascadia Mono" panose="020B0609020000020004" pitchFamily="49" charset="0"/>
              </a:rPr>
              <a:t>);</a:t>
            </a:r>
          </a:p>
          <a:p>
            <a:endParaRPr lang="en-US" sz="800" dirty="0">
              <a:solidFill>
                <a:srgbClr val="008000"/>
              </a:solidFill>
              <a:latin typeface="Cascadia Mono" panose="020B0609020000020004" pitchFamily="49" charset="0"/>
            </a:endParaRPr>
          </a:p>
          <a:p>
            <a:r>
              <a:rPr lang="en-US" sz="1400" dirty="0">
                <a:solidFill>
                  <a:srgbClr val="008000"/>
                </a:solidFill>
                <a:latin typeface="Cascadia Mono" panose="020B0609020000020004" pitchFamily="49" charset="0"/>
              </a:rPr>
              <a:t>// Add services to the container.</a:t>
            </a:r>
            <a:endParaRPr lang="en-US" sz="1400" dirty="0">
              <a:solidFill>
                <a:srgbClr val="000000"/>
              </a:solidFill>
              <a:latin typeface="Cascadia Mono" panose="020B0609020000020004" pitchFamily="49" charset="0"/>
            </a:endParaRPr>
          </a:p>
          <a:p>
            <a:r>
              <a:rPr lang="en-IN" sz="1400" dirty="0" err="1">
                <a:solidFill>
                  <a:srgbClr val="000000"/>
                </a:solidFill>
                <a:latin typeface="Cascadia Mono" panose="020B0609020000020004" pitchFamily="49" charset="0"/>
              </a:rPr>
              <a:t>builder.Services.AddControllersWithViews</a:t>
            </a:r>
            <a:r>
              <a:rPr lang="en-IN" sz="1400" dirty="0">
                <a:solidFill>
                  <a:srgbClr val="000000"/>
                </a:solidFill>
                <a:latin typeface="Cascadia Mono" panose="020B0609020000020004" pitchFamily="49" charset="0"/>
              </a:rPr>
              <a:t>();</a:t>
            </a:r>
          </a:p>
          <a:p>
            <a:endParaRPr lang="en-IN" sz="1000" dirty="0">
              <a:solidFill>
                <a:srgbClr val="000000"/>
              </a:solidFill>
              <a:latin typeface="Cascadia Mono" panose="020B0609020000020004" pitchFamily="49" charset="0"/>
            </a:endParaRPr>
          </a:p>
          <a:p>
            <a:r>
              <a:rPr lang="en-IN" sz="1400" dirty="0">
                <a:solidFill>
                  <a:srgbClr val="0000FF"/>
                </a:solidFill>
                <a:latin typeface="Cascadia Mono" panose="020B0609020000020004" pitchFamily="49" charset="0"/>
              </a:rPr>
              <a:t>var</a:t>
            </a:r>
            <a:r>
              <a:rPr lang="en-IN" sz="1400" dirty="0">
                <a:solidFill>
                  <a:srgbClr val="000000"/>
                </a:solidFill>
                <a:latin typeface="Cascadia Mono" panose="020B0609020000020004" pitchFamily="49" charset="0"/>
              </a:rPr>
              <a:t> app = </a:t>
            </a:r>
            <a:r>
              <a:rPr lang="en-IN" sz="1400" dirty="0" err="1">
                <a:solidFill>
                  <a:srgbClr val="000000"/>
                </a:solidFill>
                <a:latin typeface="Cascadia Mono" panose="020B0609020000020004" pitchFamily="49" charset="0"/>
              </a:rPr>
              <a:t>builder.Build</a:t>
            </a:r>
            <a:r>
              <a:rPr lang="en-IN" sz="1400" dirty="0">
                <a:solidFill>
                  <a:srgbClr val="000000"/>
                </a:solidFill>
                <a:latin typeface="Cascadia Mono" panose="020B0609020000020004" pitchFamily="49" charset="0"/>
              </a:rPr>
              <a:t>();</a:t>
            </a:r>
          </a:p>
          <a:p>
            <a:endParaRPr lang="en-IN" sz="1000" dirty="0">
              <a:solidFill>
                <a:srgbClr val="000000"/>
              </a:solidFill>
              <a:latin typeface="Cascadia Mono" panose="020B0609020000020004" pitchFamily="49" charset="0"/>
            </a:endParaRPr>
          </a:p>
          <a:p>
            <a:r>
              <a:rPr lang="en-US" sz="1400" dirty="0">
                <a:solidFill>
                  <a:srgbClr val="008000"/>
                </a:solidFill>
                <a:latin typeface="Cascadia Mono" panose="020B0609020000020004" pitchFamily="49" charset="0"/>
              </a:rPr>
              <a:t>// Configure the HTTP request pipeline.</a:t>
            </a:r>
            <a:endParaRPr lang="en-US" sz="1400" dirty="0">
              <a:solidFill>
                <a:srgbClr val="000000"/>
              </a:solidFill>
              <a:latin typeface="Cascadia Mono" panose="020B0609020000020004" pitchFamily="49" charset="0"/>
            </a:endParaRPr>
          </a:p>
          <a:p>
            <a:r>
              <a:rPr lang="en-IN" sz="1400" dirty="0">
                <a:solidFill>
                  <a:srgbClr val="0000FF"/>
                </a:solidFill>
                <a:latin typeface="Cascadia Mono" panose="020B0609020000020004" pitchFamily="49" charset="0"/>
              </a:rPr>
              <a:t>if</a:t>
            </a:r>
            <a:r>
              <a:rPr lang="en-IN" sz="1400" dirty="0">
                <a:solidFill>
                  <a:srgbClr val="000000"/>
                </a:solidFill>
                <a:latin typeface="Cascadia Mono" panose="020B0609020000020004" pitchFamily="49" charset="0"/>
              </a:rPr>
              <a:t> (!</a:t>
            </a:r>
            <a:r>
              <a:rPr lang="en-IN" sz="1400" dirty="0" err="1">
                <a:solidFill>
                  <a:srgbClr val="000000"/>
                </a:solidFill>
                <a:latin typeface="Cascadia Mono" panose="020B0609020000020004" pitchFamily="49" charset="0"/>
              </a:rPr>
              <a:t>app.Environment.IsDevelopment</a:t>
            </a:r>
            <a:r>
              <a:rPr lang="en-IN" sz="1400" dirty="0">
                <a:solidFill>
                  <a:srgbClr val="000000"/>
                </a:solidFill>
                <a:latin typeface="Cascadia Mono" panose="020B0609020000020004" pitchFamily="49" charset="0"/>
              </a:rPr>
              <a:t>())</a:t>
            </a:r>
          </a:p>
          <a:p>
            <a:r>
              <a:rPr lang="en-IN" sz="1400" dirty="0">
                <a:solidFill>
                  <a:srgbClr val="000000"/>
                </a:solidFill>
                <a:latin typeface="Cascadia Mono" panose="020B0609020000020004" pitchFamily="49" charset="0"/>
              </a:rPr>
              <a:t>{</a:t>
            </a:r>
          </a:p>
          <a:p>
            <a:r>
              <a:rPr lang="en-IN" sz="1400" dirty="0">
                <a:solidFill>
                  <a:srgbClr val="000000"/>
                </a:solidFill>
                <a:latin typeface="Cascadia Mono" panose="020B0609020000020004" pitchFamily="49" charset="0"/>
              </a:rPr>
              <a:t>  </a:t>
            </a:r>
            <a:r>
              <a:rPr lang="en-IN" sz="1400" dirty="0" err="1">
                <a:solidFill>
                  <a:srgbClr val="000000"/>
                </a:solidFill>
                <a:latin typeface="Cascadia Mono" panose="020B0609020000020004" pitchFamily="49" charset="0"/>
              </a:rPr>
              <a:t>app.UseExceptionHandler</a:t>
            </a:r>
            <a:r>
              <a:rPr lang="en-IN" sz="1400" dirty="0">
                <a:solidFill>
                  <a:srgbClr val="000000"/>
                </a:solidFill>
                <a:latin typeface="Cascadia Mono" panose="020B0609020000020004" pitchFamily="49" charset="0"/>
              </a:rPr>
              <a:t>(</a:t>
            </a:r>
            <a:r>
              <a:rPr lang="en-IN" sz="1400" dirty="0">
                <a:solidFill>
                  <a:srgbClr val="A31515"/>
                </a:solidFill>
                <a:latin typeface="Cascadia Mono" panose="020B0609020000020004" pitchFamily="49" charset="0"/>
              </a:rPr>
              <a:t>"/Home/Error"</a:t>
            </a:r>
            <a:r>
              <a:rPr lang="en-IN" sz="1400" dirty="0">
                <a:solidFill>
                  <a:srgbClr val="000000"/>
                </a:solidFill>
                <a:latin typeface="Cascadia Mono" panose="020B0609020000020004" pitchFamily="49" charset="0"/>
              </a:rPr>
              <a:t>);</a:t>
            </a:r>
          </a:p>
          <a:p>
            <a:r>
              <a:rPr lang="en-IN" sz="1400" dirty="0">
                <a:solidFill>
                  <a:srgbClr val="000000"/>
                </a:solidFill>
                <a:latin typeface="Cascadia Mono" panose="020B0609020000020004" pitchFamily="49" charset="0"/>
              </a:rPr>
              <a:t>}</a:t>
            </a:r>
          </a:p>
          <a:p>
            <a:r>
              <a:rPr lang="en-IN" sz="1400" dirty="0" err="1">
                <a:solidFill>
                  <a:srgbClr val="000000"/>
                </a:solidFill>
                <a:latin typeface="Cascadia Mono" panose="020B0609020000020004" pitchFamily="49" charset="0"/>
              </a:rPr>
              <a:t>app.UseHttpsRedirection</a:t>
            </a:r>
            <a:r>
              <a:rPr lang="en-IN" sz="1400" dirty="0">
                <a:solidFill>
                  <a:srgbClr val="000000"/>
                </a:solidFill>
                <a:latin typeface="Cascadia Mono" panose="020B0609020000020004" pitchFamily="49" charset="0"/>
              </a:rPr>
              <a:t>();</a:t>
            </a:r>
          </a:p>
          <a:p>
            <a:r>
              <a:rPr lang="en-IN" sz="1400" dirty="0" err="1">
                <a:solidFill>
                  <a:srgbClr val="000000"/>
                </a:solidFill>
                <a:latin typeface="Cascadia Mono" panose="020B0609020000020004" pitchFamily="49" charset="0"/>
              </a:rPr>
              <a:t>app.UseStaticFiles</a:t>
            </a:r>
            <a:r>
              <a:rPr lang="en-IN" sz="1400" dirty="0">
                <a:solidFill>
                  <a:srgbClr val="000000"/>
                </a:solidFill>
                <a:latin typeface="Cascadia Mono" panose="020B0609020000020004" pitchFamily="49" charset="0"/>
              </a:rPr>
              <a:t>();</a:t>
            </a:r>
          </a:p>
          <a:p>
            <a:r>
              <a:rPr lang="en-IN" sz="1400" dirty="0" err="1">
                <a:solidFill>
                  <a:srgbClr val="000000"/>
                </a:solidFill>
                <a:latin typeface="Cascadia Mono" panose="020B0609020000020004" pitchFamily="49" charset="0"/>
              </a:rPr>
              <a:t>app.UseRouting</a:t>
            </a:r>
            <a:r>
              <a:rPr lang="en-IN" sz="1400" dirty="0">
                <a:solidFill>
                  <a:srgbClr val="000000"/>
                </a:solidFill>
                <a:latin typeface="Cascadia Mono" panose="020B0609020000020004" pitchFamily="49" charset="0"/>
              </a:rPr>
              <a:t>();</a:t>
            </a:r>
          </a:p>
          <a:p>
            <a:r>
              <a:rPr lang="en-IN" sz="1400" dirty="0" err="1">
                <a:solidFill>
                  <a:srgbClr val="000000"/>
                </a:solidFill>
                <a:latin typeface="Cascadia Mono" panose="020B0609020000020004" pitchFamily="49" charset="0"/>
              </a:rPr>
              <a:t>app.UseAuthorization</a:t>
            </a:r>
            <a:r>
              <a:rPr lang="en-IN" sz="1400" dirty="0">
                <a:solidFill>
                  <a:srgbClr val="000000"/>
                </a:solidFill>
                <a:latin typeface="Cascadia Mono" panose="020B0609020000020004" pitchFamily="49" charset="0"/>
              </a:rPr>
              <a:t>();</a:t>
            </a:r>
          </a:p>
          <a:p>
            <a:endParaRPr lang="en-IN" sz="1400" dirty="0">
              <a:solidFill>
                <a:srgbClr val="000000"/>
              </a:solidFill>
              <a:latin typeface="Cascadia Mono" panose="020B0609020000020004" pitchFamily="49" charset="0"/>
            </a:endParaRPr>
          </a:p>
          <a:p>
            <a:r>
              <a:rPr lang="en-IN" sz="1400" dirty="0" err="1">
                <a:solidFill>
                  <a:srgbClr val="000000"/>
                </a:solidFill>
                <a:latin typeface="Cascadia Mono" panose="020B0609020000020004" pitchFamily="49" charset="0"/>
              </a:rPr>
              <a:t>app.MapControllerRoute</a:t>
            </a:r>
            <a:r>
              <a:rPr lang="en-IN" sz="1400" dirty="0">
                <a:solidFill>
                  <a:srgbClr val="000000"/>
                </a:solidFill>
                <a:latin typeface="Cascadia Mono" panose="020B0609020000020004" pitchFamily="49" charset="0"/>
              </a:rPr>
              <a:t>(</a:t>
            </a:r>
          </a:p>
          <a:p>
            <a:r>
              <a:rPr lang="en-IN" sz="1400" dirty="0">
                <a:solidFill>
                  <a:srgbClr val="000000"/>
                </a:solidFill>
                <a:latin typeface="Cascadia Mono" panose="020B0609020000020004" pitchFamily="49" charset="0"/>
              </a:rPr>
              <a:t>    name: </a:t>
            </a:r>
            <a:r>
              <a:rPr lang="en-IN" sz="1400" dirty="0">
                <a:solidFill>
                  <a:srgbClr val="A31515"/>
                </a:solidFill>
                <a:latin typeface="Cascadia Mono" panose="020B0609020000020004" pitchFamily="49" charset="0"/>
              </a:rPr>
              <a:t>"default"</a:t>
            </a:r>
            <a:r>
              <a:rPr lang="en-IN" sz="1400" dirty="0">
                <a:solidFill>
                  <a:srgbClr val="000000"/>
                </a:solidFill>
                <a:latin typeface="Cascadia Mono" panose="020B0609020000020004" pitchFamily="49" charset="0"/>
              </a:rPr>
              <a:t>,</a:t>
            </a:r>
          </a:p>
          <a:p>
            <a:r>
              <a:rPr lang="en-IN" sz="1400" dirty="0">
                <a:solidFill>
                  <a:srgbClr val="000000"/>
                </a:solidFill>
                <a:latin typeface="Cascadia Mono" panose="020B0609020000020004" pitchFamily="49" charset="0"/>
              </a:rPr>
              <a:t>    pattern: </a:t>
            </a:r>
            <a:r>
              <a:rPr lang="en-IN" sz="1400" dirty="0">
                <a:solidFill>
                  <a:srgbClr val="A31515"/>
                </a:solidFill>
                <a:latin typeface="Cascadia Mono" panose="020B0609020000020004" pitchFamily="49" charset="0"/>
              </a:rPr>
              <a:t>"{controller=Home}/{action=Index}/{id?}"</a:t>
            </a:r>
            <a:r>
              <a:rPr lang="en-IN" sz="1400" dirty="0">
                <a:solidFill>
                  <a:srgbClr val="000000"/>
                </a:solidFill>
                <a:latin typeface="Cascadia Mono" panose="020B0609020000020004" pitchFamily="49" charset="0"/>
              </a:rPr>
              <a:t>);</a:t>
            </a:r>
          </a:p>
          <a:p>
            <a:endParaRPr lang="en-IN" sz="1400" dirty="0">
              <a:solidFill>
                <a:srgbClr val="000000"/>
              </a:solidFill>
              <a:latin typeface="Cascadia Mono" panose="020B0609020000020004" pitchFamily="49" charset="0"/>
            </a:endParaRPr>
          </a:p>
          <a:p>
            <a:r>
              <a:rPr lang="en-IN" sz="1400" dirty="0" err="1">
                <a:solidFill>
                  <a:srgbClr val="000000"/>
                </a:solidFill>
                <a:latin typeface="Cascadia Mono" panose="020B0609020000020004" pitchFamily="49" charset="0"/>
              </a:rPr>
              <a:t>app.Run</a:t>
            </a:r>
            <a:r>
              <a:rPr lang="en-IN" sz="1400" dirty="0">
                <a:solidFill>
                  <a:srgbClr val="000000"/>
                </a:solidFill>
                <a:latin typeface="Cascadia Mono" panose="020B0609020000020004" pitchFamily="49" charset="0"/>
              </a:rPr>
              <a:t>();</a:t>
            </a:r>
          </a:p>
          <a:p>
            <a:endParaRPr lang="en-US" sz="1200" dirty="0"/>
          </a:p>
        </p:txBody>
      </p:sp>
      <p:sp>
        <p:nvSpPr>
          <p:cNvPr id="7" name="Rectangle 6">
            <a:extLst>
              <a:ext uri="{FF2B5EF4-FFF2-40B4-BE49-F238E27FC236}">
                <a16:creationId xmlns:a16="http://schemas.microsoft.com/office/drawing/2014/main" id="{7A0E5037-B9D6-4FD6-9694-53F5DE2184BF}"/>
              </a:ext>
            </a:extLst>
          </p:cNvPr>
          <p:cNvSpPr/>
          <p:nvPr/>
        </p:nvSpPr>
        <p:spPr>
          <a:xfrm>
            <a:off x="309091" y="4953000"/>
            <a:ext cx="8422784" cy="923925"/>
          </a:xfrm>
          <a:prstGeom prst="rect">
            <a:avLst/>
          </a:prstGeom>
          <a:noFill/>
          <a:ln>
            <a:solidFill>
              <a:srgbClr val="0000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1041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0CBA67-FC88-4B26-BE34-8CDF2693FA2B}"/>
              </a:ext>
            </a:extLst>
          </p:cNvPr>
          <p:cNvSpPr>
            <a:spLocks noGrp="1"/>
          </p:cNvSpPr>
          <p:nvPr>
            <p:ph type="title"/>
          </p:nvPr>
        </p:nvSpPr>
        <p:spPr/>
        <p:txBody>
          <a:bodyPr/>
          <a:lstStyle/>
          <a:p>
            <a:r>
              <a:rPr lang="en-US" dirty="0"/>
              <a:t>Attribute Routes</a:t>
            </a:r>
          </a:p>
        </p:txBody>
      </p:sp>
      <p:sp>
        <p:nvSpPr>
          <p:cNvPr id="6" name="Rectangle: Rounded Corners 5">
            <a:extLst>
              <a:ext uri="{FF2B5EF4-FFF2-40B4-BE49-F238E27FC236}">
                <a16:creationId xmlns:a16="http://schemas.microsoft.com/office/drawing/2014/main" id="{EE79B81E-1E94-489A-911A-91B6083CC8B3}"/>
              </a:ext>
            </a:extLst>
          </p:cNvPr>
          <p:cNvSpPr/>
          <p:nvPr/>
        </p:nvSpPr>
        <p:spPr>
          <a:xfrm>
            <a:off x="245660" y="1159098"/>
            <a:ext cx="8693624" cy="769721"/>
          </a:xfrm>
          <a:prstGeom prst="roundRect">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7" name="TextBox 6">
            <a:extLst>
              <a:ext uri="{FF2B5EF4-FFF2-40B4-BE49-F238E27FC236}">
                <a16:creationId xmlns:a16="http://schemas.microsoft.com/office/drawing/2014/main" id="{1AFA40A3-8048-47C0-B5FD-25A0281C6CAC}"/>
              </a:ext>
            </a:extLst>
          </p:cNvPr>
          <p:cNvSpPr txBox="1"/>
          <p:nvPr/>
        </p:nvSpPr>
        <p:spPr>
          <a:xfrm>
            <a:off x="450761" y="1339403"/>
            <a:ext cx="8268236" cy="461665"/>
          </a:xfrm>
          <a:prstGeom prst="rect">
            <a:avLst/>
          </a:prstGeom>
          <a:noFill/>
        </p:spPr>
        <p:txBody>
          <a:bodyPr wrap="square" rtlCol="0">
            <a:spAutoFit/>
          </a:bodyPr>
          <a:lstStyle/>
          <a:p>
            <a:pPr algn="just"/>
            <a:r>
              <a:rPr lang="en-US" sz="2400" dirty="0">
                <a:solidFill>
                  <a:schemeClr val="lt1"/>
                </a:solidFill>
                <a:latin typeface="+mn-lt"/>
                <a:ea typeface="+mn-ea"/>
                <a:cs typeface="+mn-cs"/>
              </a:rPr>
              <a:t>Attribute routing uses attributes to define routes.  </a:t>
            </a:r>
          </a:p>
        </p:txBody>
      </p:sp>
      <p:sp>
        <p:nvSpPr>
          <p:cNvPr id="8" name="Rectangle: Rounded Corners 7">
            <a:extLst>
              <a:ext uri="{FF2B5EF4-FFF2-40B4-BE49-F238E27FC236}">
                <a16:creationId xmlns:a16="http://schemas.microsoft.com/office/drawing/2014/main" id="{3F1E2568-04FB-4D0A-BB97-95DB3D99EA13}"/>
              </a:ext>
            </a:extLst>
          </p:cNvPr>
          <p:cNvSpPr/>
          <p:nvPr/>
        </p:nvSpPr>
        <p:spPr>
          <a:xfrm>
            <a:off x="225188" y="3535512"/>
            <a:ext cx="8693624" cy="916258"/>
          </a:xfrm>
          <a:prstGeom prst="roundRect">
            <a:avLst/>
          </a:prstGeom>
          <a:solidFill>
            <a:schemeClr val="tx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t>Attribute routing gives you more control over the URIs in your web application.</a:t>
            </a:r>
          </a:p>
        </p:txBody>
      </p:sp>
      <p:sp>
        <p:nvSpPr>
          <p:cNvPr id="10" name="Rectangle: Rounded Corners 9">
            <a:extLst>
              <a:ext uri="{FF2B5EF4-FFF2-40B4-BE49-F238E27FC236}">
                <a16:creationId xmlns:a16="http://schemas.microsoft.com/office/drawing/2014/main" id="{BF030E9E-C000-4453-A244-498B9E215400}"/>
              </a:ext>
            </a:extLst>
          </p:cNvPr>
          <p:cNvSpPr/>
          <p:nvPr/>
        </p:nvSpPr>
        <p:spPr>
          <a:xfrm>
            <a:off x="282149" y="4727381"/>
            <a:ext cx="8693624" cy="1658423"/>
          </a:xfrm>
          <a:prstGeom prst="roundRect">
            <a:avLst/>
          </a:prstGeom>
          <a:solidFill>
            <a:srgbClr val="8C3FC5"/>
          </a:solidFill>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sz="2400" dirty="0"/>
          </a:p>
          <a:p>
            <a:pPr algn="just"/>
            <a:r>
              <a:rPr lang="en-US" sz="2400" dirty="0"/>
              <a:t>At run time, when the request comes, then ASP.Net Core routing handler checks if the route matches with the route attribute  specified at the top of action method (/controller), and is thereby invoked</a:t>
            </a:r>
            <a:endParaRPr lang="en-US" sz="2800" dirty="0"/>
          </a:p>
          <a:p>
            <a:pPr algn="just"/>
            <a:endParaRPr lang="en-US" sz="2400" dirty="0"/>
          </a:p>
        </p:txBody>
      </p:sp>
      <p:sp>
        <p:nvSpPr>
          <p:cNvPr id="2" name="Rectangle: Rounded Corners 1">
            <a:extLst>
              <a:ext uri="{FF2B5EF4-FFF2-40B4-BE49-F238E27FC236}">
                <a16:creationId xmlns:a16="http://schemas.microsoft.com/office/drawing/2014/main" id="{1615A3C5-1FE1-4F0D-9230-69E36CD70447}"/>
              </a:ext>
            </a:extLst>
          </p:cNvPr>
          <p:cNvSpPr/>
          <p:nvPr/>
        </p:nvSpPr>
        <p:spPr>
          <a:xfrm>
            <a:off x="282149" y="2385405"/>
            <a:ext cx="8693624" cy="769722"/>
          </a:xfrm>
          <a:prstGeom prst="round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t>In Attribute Routing,  the route attribute is defined at the top of the action method.</a:t>
            </a:r>
          </a:p>
        </p:txBody>
      </p:sp>
    </p:spTree>
    <p:extLst>
      <p:ext uri="{BB962C8B-B14F-4D97-AF65-F5344CB8AC3E}">
        <p14:creationId xmlns:p14="http://schemas.microsoft.com/office/powerpoint/2010/main" val="1453026560"/>
      </p:ext>
    </p:extLst>
  </p:cSld>
  <p:clrMapOvr>
    <a:masterClrMapping/>
  </p:clrMapOvr>
</p:sld>
</file>

<file path=ppt/theme/theme1.xml><?xml version="1.0" encoding="utf-8"?>
<a:theme xmlns:a="http://schemas.openxmlformats.org/drawingml/2006/main" name="Slideshop_Done Deal">
  <a:themeElements>
    <a:clrScheme name="Brugerdefineret 6">
      <a:dk1>
        <a:srgbClr val="FFFCF9"/>
      </a:dk1>
      <a:lt1>
        <a:sysClr val="window" lastClr="FFFFFF"/>
      </a:lt1>
      <a:dk2>
        <a:srgbClr val="D7D8D9"/>
      </a:dk2>
      <a:lt2>
        <a:srgbClr val="FFFFFF"/>
      </a:lt2>
      <a:accent1>
        <a:srgbClr val="E6E6E6"/>
      </a:accent1>
      <a:accent2>
        <a:srgbClr val="F9AF18"/>
      </a:accent2>
      <a:accent3>
        <a:srgbClr val="78C5DD"/>
      </a:accent3>
      <a:accent4>
        <a:srgbClr val="0081BE"/>
      </a:accent4>
      <a:accent5>
        <a:srgbClr val="FAB900"/>
      </a:accent5>
      <a:accent6>
        <a:srgbClr val="E7711C"/>
      </a:accent6>
      <a:hlink>
        <a:srgbClr val="7EB220"/>
      </a:hlink>
      <a:folHlink>
        <a:srgbClr val="7EB22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76E7517-0EE9-49CF-990D-9186DC27E5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35191</TotalTime>
  <Words>1759</Words>
  <Application>Microsoft Office PowerPoint</Application>
  <PresentationFormat>On-screen Show (4:3)</PresentationFormat>
  <Paragraphs>264</Paragraphs>
  <Slides>25</Slides>
  <Notes>10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6" baseType="lpstr">
      <vt:lpstr>Arial</vt:lpstr>
      <vt:lpstr>Arial Narrow</vt:lpstr>
      <vt:lpstr>Calibri</vt:lpstr>
      <vt:lpstr>Cascadia Mono</vt:lpstr>
      <vt:lpstr>Consolas</vt:lpstr>
      <vt:lpstr>Segoe UI</vt:lpstr>
      <vt:lpstr>Times New Roman</vt:lpstr>
      <vt:lpstr>Verdana</vt:lpstr>
      <vt:lpstr>Wingdings</vt:lpstr>
      <vt:lpstr>Slideshop_Done Deal</vt:lpstr>
      <vt:lpstr>Microsoft Word Document</vt:lpstr>
      <vt:lpstr>PowerPoint Presentation</vt:lpstr>
      <vt:lpstr>Introduction</vt:lpstr>
      <vt:lpstr>MVC Architecture</vt:lpstr>
      <vt:lpstr>Controllers</vt:lpstr>
      <vt:lpstr>Model</vt:lpstr>
      <vt:lpstr>Views</vt:lpstr>
      <vt:lpstr>Routes</vt:lpstr>
      <vt:lpstr>Route</vt:lpstr>
      <vt:lpstr>Attribute Routes</vt:lpstr>
      <vt:lpstr>Attribute Route</vt:lpstr>
      <vt:lpstr>Attribute Route</vt:lpstr>
      <vt:lpstr>Passing Data From Controller to View</vt:lpstr>
      <vt:lpstr>Passing Data From Controller to View</vt:lpstr>
      <vt:lpstr>ViewBag and ViewData</vt:lpstr>
      <vt:lpstr>Strongly Typed View</vt:lpstr>
      <vt:lpstr>Strongly Typed Views </vt:lpstr>
      <vt:lpstr>Knowledge check</vt:lpstr>
      <vt:lpstr>View Engine</vt:lpstr>
      <vt:lpstr>Razor View Engine</vt:lpstr>
      <vt:lpstr>Razor View Engine: Coding</vt:lpstr>
      <vt:lpstr>Razor View Engine: Comments </vt:lpstr>
      <vt:lpstr>Understanding the Layout of Views</vt:lpstr>
      <vt:lpstr>Understanding the Layout of Views</vt:lpstr>
      <vt:lpstr>Summary</vt:lpstr>
      <vt:lpstr>PowerPoint Presentation</vt:lpstr>
    </vt:vector>
  </TitlesOfParts>
  <Company>Siemens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ic010600</dc:creator>
  <cp:keywords/>
  <dc:description/>
  <cp:lastModifiedBy>Munish Arora</cp:lastModifiedBy>
  <cp:revision>994</cp:revision>
  <dcterms:created xsi:type="dcterms:W3CDTF">2012-05-21T11:56:42Z</dcterms:created>
  <dcterms:modified xsi:type="dcterms:W3CDTF">2022-04-22T07:10:41Z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TC018754869991</vt:lpwstr>
  </property>
</Properties>
</file>