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43"/>
  </p:notesMasterIdLst>
  <p:sldIdLst>
    <p:sldId id="299" r:id="rId3"/>
    <p:sldId id="374" r:id="rId4"/>
    <p:sldId id="461" r:id="rId5"/>
    <p:sldId id="541" r:id="rId6"/>
    <p:sldId id="462" r:id="rId7"/>
    <p:sldId id="441" r:id="rId8"/>
    <p:sldId id="442" r:id="rId9"/>
    <p:sldId id="463" r:id="rId10"/>
    <p:sldId id="464" r:id="rId11"/>
    <p:sldId id="443" r:id="rId12"/>
    <p:sldId id="444" r:id="rId13"/>
    <p:sldId id="445" r:id="rId14"/>
    <p:sldId id="446" r:id="rId15"/>
    <p:sldId id="454" r:id="rId16"/>
    <p:sldId id="465" r:id="rId17"/>
    <p:sldId id="455" r:id="rId18"/>
    <p:sldId id="456" r:id="rId19"/>
    <p:sldId id="457" r:id="rId20"/>
    <p:sldId id="447" r:id="rId21"/>
    <p:sldId id="539" r:id="rId22"/>
    <p:sldId id="448" r:id="rId23"/>
    <p:sldId id="449" r:id="rId24"/>
    <p:sldId id="450" r:id="rId25"/>
    <p:sldId id="451" r:id="rId26"/>
    <p:sldId id="540" r:id="rId27"/>
    <p:sldId id="452" r:id="rId28"/>
    <p:sldId id="453" r:id="rId29"/>
    <p:sldId id="407" r:id="rId30"/>
    <p:sldId id="408" r:id="rId31"/>
    <p:sldId id="410" r:id="rId32"/>
    <p:sldId id="411" r:id="rId33"/>
    <p:sldId id="429" r:id="rId34"/>
    <p:sldId id="430" r:id="rId35"/>
    <p:sldId id="431" r:id="rId36"/>
    <p:sldId id="432" r:id="rId37"/>
    <p:sldId id="466" r:id="rId38"/>
    <p:sldId id="467" r:id="rId39"/>
    <p:sldId id="468" r:id="rId40"/>
    <p:sldId id="440" r:id="rId41"/>
    <p:sldId id="325" r:id="rId42"/>
  </p:sldIdLst>
  <p:sldSz cx="9144000" cy="6858000" type="screen4x3"/>
  <p:notesSz cx="6858000" cy="9144000"/>
  <p:defaultTextStyle>
    <a:defPPr>
      <a:defRPr lang="da-DK"/>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4319">
          <p15:clr>
            <a:srgbClr val="A4A3A4"/>
          </p15:clr>
        </p15:guide>
        <p15:guide id="2" pos="5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66FF"/>
    <a:srgbClr val="000000"/>
    <a:srgbClr val="0066FF"/>
    <a:srgbClr val="3333FF"/>
    <a:srgbClr val="6699FF"/>
    <a:srgbClr val="FF6969"/>
    <a:srgbClr val="C6E6A2"/>
    <a:srgbClr val="A4D0B9"/>
    <a:srgbClr val="E83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48148" autoAdjust="0"/>
  </p:normalViewPr>
  <p:slideViewPr>
    <p:cSldViewPr snapToGrid="0">
      <p:cViewPr varScale="1">
        <p:scale>
          <a:sx n="67" d="100"/>
          <a:sy n="67" d="100"/>
        </p:scale>
        <p:origin x="684" y="56"/>
      </p:cViewPr>
      <p:guideLst>
        <p:guide orient="horz" pos="4319"/>
        <p:guide pos="55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B1957981-25F9-48DD-8CEE-9247C68FB0DC}" type="datetimeFigureOut">
              <a:rPr lang="en-US"/>
              <a:pPr>
                <a:defRPr/>
              </a:pPr>
              <a:t>4/22/2022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B82B9348-1D8B-4940-A3FA-2F0251CDDBB4}" type="slidenum">
              <a:rPr lang="en-US"/>
              <a:pPr>
                <a:defRPr/>
              </a:pPr>
              <a:t>‹#›</a:t>
            </a:fld>
            <a:endParaRPr lang="en-US" dirty="0"/>
          </a:p>
        </p:txBody>
      </p:sp>
    </p:spTree>
    <p:extLst>
      <p:ext uri="{BB962C8B-B14F-4D97-AF65-F5344CB8AC3E}">
        <p14:creationId xmlns:p14="http://schemas.microsoft.com/office/powerpoint/2010/main" val="1064691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a:t>
            </a:fld>
            <a:endParaRPr lang="en-US" dirty="0"/>
          </a:p>
        </p:txBody>
      </p:sp>
    </p:spTree>
    <p:extLst>
      <p:ext uri="{BB962C8B-B14F-4D97-AF65-F5344CB8AC3E}">
        <p14:creationId xmlns:p14="http://schemas.microsoft.com/office/powerpoint/2010/main" val="4079265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35</a:t>
            </a:fld>
            <a:endParaRPr lang="en-US" dirty="0"/>
          </a:p>
        </p:txBody>
      </p:sp>
    </p:spTree>
    <p:extLst>
      <p:ext uri="{BB962C8B-B14F-4D97-AF65-F5344CB8AC3E}">
        <p14:creationId xmlns:p14="http://schemas.microsoft.com/office/powerpoint/2010/main" val="2510357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37</a:t>
            </a:fld>
            <a:endParaRPr lang="en-US" dirty="0"/>
          </a:p>
        </p:txBody>
      </p:sp>
    </p:spTree>
    <p:extLst>
      <p:ext uri="{BB962C8B-B14F-4D97-AF65-F5344CB8AC3E}">
        <p14:creationId xmlns:p14="http://schemas.microsoft.com/office/powerpoint/2010/main" val="3286306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38</a:t>
            </a:fld>
            <a:endParaRPr lang="en-US" dirty="0"/>
          </a:p>
        </p:txBody>
      </p:sp>
    </p:spTree>
    <p:extLst>
      <p:ext uri="{BB962C8B-B14F-4D97-AF65-F5344CB8AC3E}">
        <p14:creationId xmlns:p14="http://schemas.microsoft.com/office/powerpoint/2010/main" val="281510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39</a:t>
            </a:fld>
            <a:endParaRPr lang="en-US" dirty="0"/>
          </a:p>
        </p:txBody>
      </p:sp>
    </p:spTree>
    <p:extLst>
      <p:ext uri="{BB962C8B-B14F-4D97-AF65-F5344CB8AC3E}">
        <p14:creationId xmlns:p14="http://schemas.microsoft.com/office/powerpoint/2010/main" val="341699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40</a:t>
            </a:fld>
            <a:endParaRPr lang="en-US" dirty="0"/>
          </a:p>
        </p:txBody>
      </p:sp>
    </p:spTree>
    <p:extLst>
      <p:ext uri="{BB962C8B-B14F-4D97-AF65-F5344CB8AC3E}">
        <p14:creationId xmlns:p14="http://schemas.microsoft.com/office/powerpoint/2010/main" val="311388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a:t>
            </a:fld>
            <a:endParaRPr lang="en-US" dirty="0"/>
          </a:p>
        </p:txBody>
      </p:sp>
    </p:spTree>
    <p:extLst>
      <p:ext uri="{BB962C8B-B14F-4D97-AF65-F5344CB8AC3E}">
        <p14:creationId xmlns:p14="http://schemas.microsoft.com/office/powerpoint/2010/main" val="254009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6</a:t>
            </a:fld>
            <a:endParaRPr lang="en-US" dirty="0"/>
          </a:p>
        </p:txBody>
      </p:sp>
    </p:spTree>
    <p:extLst>
      <p:ext uri="{BB962C8B-B14F-4D97-AF65-F5344CB8AC3E}">
        <p14:creationId xmlns:p14="http://schemas.microsoft.com/office/powerpoint/2010/main" val="401465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10</a:t>
            </a:fld>
            <a:endParaRPr lang="en-US" dirty="0"/>
          </a:p>
        </p:txBody>
      </p:sp>
    </p:spTree>
    <p:extLst>
      <p:ext uri="{BB962C8B-B14F-4D97-AF65-F5344CB8AC3E}">
        <p14:creationId xmlns:p14="http://schemas.microsoft.com/office/powerpoint/2010/main" val="168413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12</a:t>
            </a:fld>
            <a:endParaRPr lang="en-US" dirty="0"/>
          </a:p>
        </p:txBody>
      </p:sp>
    </p:spTree>
    <p:extLst>
      <p:ext uri="{BB962C8B-B14F-4D97-AF65-F5344CB8AC3E}">
        <p14:creationId xmlns:p14="http://schemas.microsoft.com/office/powerpoint/2010/main" val="2913482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13</a:t>
            </a:fld>
            <a:endParaRPr lang="en-US" dirty="0"/>
          </a:p>
        </p:txBody>
      </p:sp>
    </p:spTree>
    <p:extLst>
      <p:ext uri="{BB962C8B-B14F-4D97-AF65-F5344CB8AC3E}">
        <p14:creationId xmlns:p14="http://schemas.microsoft.com/office/powerpoint/2010/main" val="33081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19</a:t>
            </a:fld>
            <a:endParaRPr lang="en-US" dirty="0"/>
          </a:p>
        </p:txBody>
      </p:sp>
    </p:spTree>
    <p:extLst>
      <p:ext uri="{BB962C8B-B14F-4D97-AF65-F5344CB8AC3E}">
        <p14:creationId xmlns:p14="http://schemas.microsoft.com/office/powerpoint/2010/main" val="3444900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27</a:t>
            </a:fld>
            <a:endParaRPr lang="en-US" dirty="0"/>
          </a:p>
        </p:txBody>
      </p:sp>
    </p:spTree>
    <p:extLst>
      <p:ext uri="{BB962C8B-B14F-4D97-AF65-F5344CB8AC3E}">
        <p14:creationId xmlns:p14="http://schemas.microsoft.com/office/powerpoint/2010/main" val="1931094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31</a:t>
            </a:fld>
            <a:endParaRPr lang="en-US" dirty="0"/>
          </a:p>
        </p:txBody>
      </p:sp>
    </p:spTree>
    <p:extLst>
      <p:ext uri="{BB962C8B-B14F-4D97-AF65-F5344CB8AC3E}">
        <p14:creationId xmlns:p14="http://schemas.microsoft.com/office/powerpoint/2010/main" val="314260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grpSp>
        <p:nvGrpSpPr>
          <p:cNvPr id="4" name="Gruppe 13"/>
          <p:cNvGrpSpPr/>
          <p:nvPr userDrawn="1"/>
        </p:nvGrpSpPr>
        <p:grpSpPr>
          <a:xfrm>
            <a:off x="0" y="1"/>
            <a:ext cx="9144000" cy="1095374"/>
            <a:chOff x="0" y="0"/>
            <a:chExt cx="9144000" cy="1968500"/>
          </a:xfrm>
          <a:effectLst>
            <a:outerShdw blurRad="50800" dist="38100" dir="2700000" algn="tl" rotWithShape="0">
              <a:prstClr val="black">
                <a:alpha val="40000"/>
              </a:prstClr>
            </a:outerShdw>
          </a:effectLst>
        </p:grpSpPr>
        <p:sp>
          <p:nvSpPr>
            <p:cNvPr id="5" name="Rektangel 2"/>
            <p:cNvSpPr>
              <a:spLocks noChangeArrowheads="1"/>
            </p:cNvSpPr>
            <p:nvPr/>
          </p:nvSpPr>
          <p:spPr bwMode="auto">
            <a:xfrm>
              <a:off x="0" y="0"/>
              <a:ext cx="9144000" cy="1968500"/>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6" name="Rektangel 3"/>
            <p:cNvSpPr>
              <a:spLocks noChangeArrowheads="1"/>
            </p:cNvSpPr>
            <p:nvPr/>
          </p:nvSpPr>
          <p:spPr bwMode="auto">
            <a:xfrm>
              <a:off x="0" y="1661160"/>
              <a:ext cx="9144000" cy="304800"/>
            </a:xfrm>
            <a:prstGeom prst="rect">
              <a:avLst/>
            </a:prstGeom>
            <a:gradFill>
              <a:gsLst>
                <a:gs pos="0">
                  <a:schemeClr val="bg2">
                    <a:lumMod val="90000"/>
                  </a:schemeClr>
                </a:gs>
                <a:gs pos="100000">
                  <a:schemeClr val="accent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a typeface="ＭＳ Ｐゴシック" pitchFamily="-97" charset="-128"/>
              </a:endParaRPr>
            </a:p>
          </p:txBody>
        </p:sp>
      </p:grpSp>
      <p:sp>
        <p:nvSpPr>
          <p:cNvPr id="8" name="Pladsholder til indhold 2"/>
          <p:cNvSpPr>
            <a:spLocks noGrp="1"/>
          </p:cNvSpPr>
          <p:nvPr>
            <p:ph idx="1"/>
          </p:nvPr>
        </p:nvSpPr>
        <p:spPr>
          <a:xfrm>
            <a:off x="457200" y="1190626"/>
            <a:ext cx="8229600" cy="4935538"/>
          </a:xfrm>
          <a:prstGeom prst="rect">
            <a:avLst/>
          </a:prstGeom>
        </p:spPr>
        <p:txBody>
          <a:bodyPr/>
          <a:lstStyle>
            <a:lvl1pPr>
              <a:spcAft>
                <a:spcPts val="600"/>
              </a:spcAft>
              <a:defRPr sz="1800">
                <a:solidFill>
                  <a:srgbClr val="000000"/>
                </a:solidFill>
                <a:latin typeface="Arial" pitchFamily="34" charset="0"/>
              </a:defRPr>
            </a:lvl1pPr>
            <a:lvl2pPr>
              <a:spcAft>
                <a:spcPts val="600"/>
              </a:spcAft>
              <a:defRPr sz="1600">
                <a:solidFill>
                  <a:srgbClr val="000000"/>
                </a:solidFill>
                <a:latin typeface="Arial" pitchFamily="34" charset="0"/>
              </a:defRPr>
            </a:lvl2pPr>
            <a:lvl3pPr>
              <a:spcAft>
                <a:spcPts val="600"/>
              </a:spcAft>
              <a:defRPr sz="1400">
                <a:solidFill>
                  <a:srgbClr val="000000"/>
                </a:solidFill>
                <a:latin typeface="Arial" pitchFamily="34" charset="0"/>
              </a:defRPr>
            </a:lvl3pPr>
            <a:lvl4pPr>
              <a:spcAft>
                <a:spcPts val="600"/>
              </a:spcAft>
              <a:defRPr sz="1400">
                <a:solidFill>
                  <a:srgbClr val="000000"/>
                </a:solidFill>
                <a:latin typeface="Arial" pitchFamily="34" charset="0"/>
              </a:defRPr>
            </a:lvl4pPr>
            <a:lvl5pPr>
              <a:spcAft>
                <a:spcPts val="600"/>
              </a:spcAft>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1" name="Titel 1"/>
          <p:cNvSpPr>
            <a:spLocks noGrp="1"/>
          </p:cNvSpPr>
          <p:nvPr>
            <p:ph type="title"/>
          </p:nvPr>
        </p:nvSpPr>
        <p:spPr>
          <a:xfrm>
            <a:off x="390524" y="249238"/>
            <a:ext cx="8353425" cy="563562"/>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4" name="Rektangel 2"/>
          <p:cNvSpPr>
            <a:spLocks noChangeArrowheads="1"/>
          </p:cNvSpPr>
          <p:nvPr userDrawn="1"/>
        </p:nvSpPr>
        <p:spPr bwMode="auto">
          <a:xfrm>
            <a:off x="0" y="9525"/>
            <a:ext cx="9144000" cy="971550"/>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3" name="Pladsholder til indhold 2"/>
          <p:cNvSpPr>
            <a:spLocks noGrp="1"/>
          </p:cNvSpPr>
          <p:nvPr>
            <p:ph idx="1"/>
          </p:nvPr>
        </p:nvSpPr>
        <p:spPr>
          <a:xfrm>
            <a:off x="245660" y="1057276"/>
            <a:ext cx="8679976" cy="5589184"/>
          </a:xfrm>
          <a:prstGeom prst="rect">
            <a:avLst/>
          </a:prstGeom>
        </p:spPr>
        <p:txBody>
          <a:bodyPr/>
          <a:lstStyle>
            <a:lvl1pPr>
              <a:spcAft>
                <a:spcPts val="800"/>
              </a:spcAft>
              <a:defRPr sz="1800">
                <a:solidFill>
                  <a:srgbClr val="000000"/>
                </a:solidFill>
                <a:latin typeface="Arial" pitchFamily="34" charset="0"/>
              </a:defRPr>
            </a:lvl1pPr>
            <a:lvl2pPr>
              <a:spcAft>
                <a:spcPts val="800"/>
              </a:spcAft>
              <a:defRPr sz="1600">
                <a:solidFill>
                  <a:srgbClr val="000000"/>
                </a:solidFill>
                <a:latin typeface="Arial" pitchFamily="34" charset="0"/>
              </a:defRPr>
            </a:lvl2pPr>
            <a:lvl3pPr>
              <a:spcAft>
                <a:spcPts val="800"/>
              </a:spcAft>
              <a:defRPr sz="1400">
                <a:solidFill>
                  <a:srgbClr val="000000"/>
                </a:solidFill>
                <a:latin typeface="Arial" pitchFamily="34" charset="0"/>
              </a:defRPr>
            </a:lvl3pPr>
            <a:lvl4pPr>
              <a:spcAft>
                <a:spcPts val="800"/>
              </a:spcAft>
              <a:defRPr sz="1400">
                <a:solidFill>
                  <a:srgbClr val="000000"/>
                </a:solidFill>
                <a:latin typeface="Arial" pitchFamily="34" charset="0"/>
              </a:defRPr>
            </a:lvl4pPr>
            <a:lvl5pPr>
              <a:spcAft>
                <a:spcPts val="800"/>
              </a:spcAft>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0" name="Titel 1"/>
          <p:cNvSpPr>
            <a:spLocks noGrp="1"/>
          </p:cNvSpPr>
          <p:nvPr>
            <p:ph type="title"/>
          </p:nvPr>
        </p:nvSpPr>
        <p:spPr>
          <a:xfrm>
            <a:off x="245660" y="257175"/>
            <a:ext cx="8693624" cy="563562"/>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Lst>
  <p:txStyles>
    <p:titleStyle>
      <a:lvl1pPr algn="ctr" defTabSz="457200" rtl="0" eaLnBrk="0" fontAlgn="base" hangingPunct="0">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package" Target="../embeddings/Microsoft_Word_Document1.docx"/><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package" Target="../embeddings/Microsoft_Word_Document2.docx"/><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package" Target="../embeddings/Microsoft_Word_Document3.docx"/><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aspnet/core/mvc/views/tag-helpers/authoring?view=aspnetcore-3.1"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package" Target="../embeddings/Microsoft_Word_Document4.docx"/><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sv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package" Target="../embeddings/Microsoft_Word_Document5.docx"/><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package" Target="../embeddings/Microsoft_Word_Document6.docx"/><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23.emf"/><Relationship Id="rId5" Type="http://schemas.openxmlformats.org/officeDocument/2006/relationships/oleObject" Target="../embeddings/oleObject1.bin"/><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package" Target="../embeddings/Microsoft_Word_Document7.docx"/><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27.emf"/><Relationship Id="rId5" Type="http://schemas.openxmlformats.org/officeDocument/2006/relationships/package" Target="../embeddings/Microsoft_Word_Document8.docx"/><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Word_Document.docx"/><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Billede 8" descr="dreamstime_Handshake.jpg"/>
          <p:cNvPicPr>
            <a:picLocks noChangeAspect="1"/>
          </p:cNvPicPr>
          <p:nvPr/>
        </p:nvPicPr>
        <p:blipFill>
          <a:blip r:embed="rId3"/>
          <a:srcRect/>
          <a:stretch>
            <a:fillRect/>
          </a:stretch>
        </p:blipFill>
        <p:spPr bwMode="auto">
          <a:xfrm>
            <a:off x="-14288" y="0"/>
            <a:ext cx="9151938" cy="6324600"/>
          </a:xfrm>
          <a:prstGeom prst="rect">
            <a:avLst/>
          </a:prstGeom>
          <a:noFill/>
          <a:ln w="9525">
            <a:noFill/>
            <a:miter lim="800000"/>
            <a:headEnd/>
            <a:tailEnd/>
          </a:ln>
        </p:spPr>
      </p:pic>
      <p:sp>
        <p:nvSpPr>
          <p:cNvPr id="12" name="Rektangel 11"/>
          <p:cNvSpPr/>
          <p:nvPr/>
        </p:nvSpPr>
        <p:spPr>
          <a:xfrm>
            <a:off x="-40414" y="6115050"/>
            <a:ext cx="9180513" cy="742950"/>
          </a:xfrm>
          <a:prstGeom prst="rect">
            <a:avLst/>
          </a:prstGeom>
          <a:solidFill>
            <a:srgbClr val="333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4100" name="Rectangle 4"/>
          <p:cNvSpPr>
            <a:spLocks noChangeArrowheads="1"/>
          </p:cNvSpPr>
          <p:nvPr/>
        </p:nvSpPr>
        <p:spPr bwMode="gray">
          <a:xfrm>
            <a:off x="323850" y="4591050"/>
            <a:ext cx="3876675" cy="1390650"/>
          </a:xfrm>
          <a:prstGeom prst="rect">
            <a:avLst/>
          </a:prstGeom>
          <a:noFill/>
          <a:ln w="9525">
            <a:noFill/>
            <a:miter lim="800000"/>
            <a:headEnd/>
            <a:tailEnd/>
          </a:ln>
        </p:spPr>
        <p:txBody>
          <a:bodyPr lIns="0" tIns="0" rIns="0" bIns="0" anchor="ctr"/>
          <a:lstStyle/>
          <a:p>
            <a:pPr algn="r" defTabSz="801688"/>
            <a:r>
              <a:rPr lang="en-US">
                <a:solidFill>
                  <a:srgbClr val="000000"/>
                </a:solidFill>
              </a:rPr>
              <a:t>By: Munish Arora</a:t>
            </a:r>
          </a:p>
        </p:txBody>
      </p:sp>
      <p:sp>
        <p:nvSpPr>
          <p:cNvPr id="4101" name="Rectangle 5"/>
          <p:cNvSpPr txBox="1">
            <a:spLocks noChangeArrowheads="1"/>
          </p:cNvSpPr>
          <p:nvPr/>
        </p:nvSpPr>
        <p:spPr bwMode="gray">
          <a:xfrm>
            <a:off x="323850" y="4046538"/>
            <a:ext cx="8165242" cy="600075"/>
          </a:xfrm>
          <a:prstGeom prst="rect">
            <a:avLst/>
          </a:prstGeom>
          <a:noFill/>
          <a:ln w="9525">
            <a:noFill/>
            <a:miter lim="800000"/>
            <a:headEnd/>
            <a:tailEnd/>
          </a:ln>
        </p:spPr>
        <p:txBody>
          <a:bodyPr lIns="0" rIns="0" anchor="ctr"/>
          <a:lstStyle/>
          <a:p>
            <a:pPr defTabSz="914400" eaLnBrk="0" hangingPunct="0">
              <a:lnSpc>
                <a:spcPct val="95000"/>
              </a:lnSpc>
            </a:pPr>
            <a:r>
              <a:rPr lang="en-US" sz="4400" b="1" dirty="0">
                <a:solidFill>
                  <a:srgbClr val="000000"/>
                </a:solidFill>
              </a:rPr>
              <a:t>Building Apps</a:t>
            </a:r>
          </a:p>
        </p:txBody>
      </p:sp>
      <p:sp>
        <p:nvSpPr>
          <p:cNvPr id="4102"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endParaRPr lang="en-US" sz="1200"/>
          </a:p>
        </p:txBody>
      </p:sp>
      <p:sp>
        <p:nvSpPr>
          <p:cNvPr id="4103"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MVC Application</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rPr>
              <a:t>Let us Convert existing App to MVC architecture</a:t>
            </a: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marL="0" marR="0">
              <a:lnSpc>
                <a:spcPct val="107000"/>
              </a:lnSpc>
              <a:spcBef>
                <a:spcPts val="0"/>
              </a:spcBef>
              <a:spcAft>
                <a:spcPts val="800"/>
              </a:spcAft>
            </a:pPr>
            <a:r>
              <a:rPr lang="en-US" sz="2000" dirty="0">
                <a:solidFill>
                  <a:schemeClr val="tx2">
                    <a:lumMod val="10000"/>
                  </a:schemeClr>
                </a:solidFill>
              </a:rPr>
              <a:t>1	Converting Existing App to MVC Architecture</a:t>
            </a:r>
          </a:p>
          <a:p>
            <a:pPr lvl="1">
              <a:lnSpc>
                <a:spcPct val="107000"/>
              </a:lnSpc>
              <a:spcBef>
                <a:spcPts val="0"/>
              </a:spcBef>
              <a:spcAft>
                <a:spcPts val="800"/>
              </a:spcAft>
            </a:pPr>
            <a:r>
              <a:rPr lang="en-US" sz="2000" dirty="0">
                <a:solidFill>
                  <a:schemeClr val="tx2">
                    <a:lumMod val="10000"/>
                  </a:schemeClr>
                </a:solidFill>
              </a:rPr>
              <a:t>1.1	Creating Controllers And Views</a:t>
            </a:r>
          </a:p>
          <a:p>
            <a:pPr lvl="1">
              <a:lnSpc>
                <a:spcPct val="107000"/>
              </a:lnSpc>
              <a:spcBef>
                <a:spcPts val="0"/>
              </a:spcBef>
              <a:spcAft>
                <a:spcPts val="800"/>
              </a:spcAft>
            </a:pPr>
            <a:r>
              <a:rPr lang="en-US" sz="2000" dirty="0">
                <a:solidFill>
                  <a:schemeClr val="tx2">
                    <a:lumMod val="10000"/>
                  </a:schemeClr>
                </a:solidFill>
              </a:rPr>
              <a:t>1.2	Configuring the Application</a:t>
            </a:r>
          </a:p>
          <a:p>
            <a:pPr lvl="1">
              <a:lnSpc>
                <a:spcPct val="107000"/>
              </a:lnSpc>
              <a:spcBef>
                <a:spcPts val="0"/>
              </a:spcBef>
              <a:spcAft>
                <a:spcPts val="800"/>
              </a:spcAft>
            </a:pPr>
            <a:r>
              <a:rPr lang="en-US" sz="2000" dirty="0">
                <a:solidFill>
                  <a:schemeClr val="tx2">
                    <a:lumMod val="10000"/>
                  </a:schemeClr>
                </a:solidFill>
              </a:rPr>
              <a:t>1.3	Running the Application</a:t>
            </a:r>
          </a:p>
          <a:p>
            <a:pPr lvl="1">
              <a:lnSpc>
                <a:spcPct val="107000"/>
              </a:lnSpc>
              <a:spcBef>
                <a:spcPts val="0"/>
              </a:spcBef>
              <a:spcAft>
                <a:spcPts val="800"/>
              </a:spcAft>
            </a:pPr>
            <a:r>
              <a:rPr lang="en-US" sz="2000" dirty="0">
                <a:solidFill>
                  <a:schemeClr val="tx2">
                    <a:lumMod val="10000"/>
                  </a:schemeClr>
                </a:solidFill>
              </a:rPr>
              <a:t>1.4	Specifying the relative path of referenced files</a:t>
            </a:r>
          </a:p>
          <a:p>
            <a:pPr marL="0" marR="0">
              <a:lnSpc>
                <a:spcPct val="107000"/>
              </a:lnSpc>
              <a:spcBef>
                <a:spcPts val="0"/>
              </a:spcBef>
              <a:spcAft>
                <a:spcPts val="800"/>
              </a:spcAft>
            </a:pPr>
            <a:endParaRPr lang="en-US" sz="2000" dirty="0">
              <a:solidFill>
                <a:schemeClr val="tx2">
                  <a:lumMod val="10000"/>
                </a:schemeClr>
              </a:solidFill>
            </a:endParaRPr>
          </a:p>
        </p:txBody>
      </p:sp>
      <p:pic>
        <p:nvPicPr>
          <p:cNvPr id="6" name="Picture 5"/>
          <p:cNvPicPr>
            <a:picLocks noChangeAspect="1"/>
          </p:cNvPicPr>
          <p:nvPr/>
        </p:nvPicPr>
        <p:blipFill>
          <a:blip r:embed="rId4"/>
          <a:stretch>
            <a:fillRect/>
          </a:stretch>
        </p:blipFill>
        <p:spPr>
          <a:xfrm>
            <a:off x="1711325" y="4136710"/>
            <a:ext cx="2860675" cy="1908490"/>
          </a:xfrm>
          <a:prstGeom prst="rect">
            <a:avLst/>
          </a:prstGeom>
        </p:spPr>
      </p:pic>
      <p:graphicFrame>
        <p:nvGraphicFramePr>
          <p:cNvPr id="2" name="Object 1">
            <a:extLst>
              <a:ext uri="{FF2B5EF4-FFF2-40B4-BE49-F238E27FC236}">
                <a16:creationId xmlns:a16="http://schemas.microsoft.com/office/drawing/2014/main" id="{4276FD16-324A-499D-BB2E-696946D3F5F3}"/>
              </a:ext>
            </a:extLst>
          </p:cNvPr>
          <p:cNvGraphicFramePr>
            <a:graphicFrameLocks noChangeAspect="1"/>
          </p:cNvGraphicFramePr>
          <p:nvPr>
            <p:extLst>
              <p:ext uri="{D42A27DB-BD31-4B8C-83A1-F6EECF244321}">
                <p14:modId xmlns:p14="http://schemas.microsoft.com/office/powerpoint/2010/main" val="2856985098"/>
              </p:ext>
            </p:extLst>
          </p:nvPr>
        </p:nvGraphicFramePr>
        <p:xfrm>
          <a:off x="6746287" y="4905375"/>
          <a:ext cx="1292400" cy="1139825"/>
        </p:xfrm>
        <a:graphic>
          <a:graphicData uri="http://schemas.openxmlformats.org/presentationml/2006/ole">
            <mc:AlternateContent xmlns:mc="http://schemas.openxmlformats.org/markup-compatibility/2006">
              <mc:Choice xmlns:v="urn:schemas-microsoft-com:vml" Requires="v">
                <p:oleObj spid="_x0000_s2054"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746287" y="4905375"/>
                        <a:ext cx="1292400" cy="1139825"/>
                      </a:xfrm>
                      <a:prstGeom prst="rect">
                        <a:avLst/>
                      </a:prstGeom>
                    </p:spPr>
                  </p:pic>
                </p:oleObj>
              </mc:Fallback>
            </mc:AlternateContent>
          </a:graphicData>
        </a:graphic>
      </p:graphicFrame>
    </p:spTree>
    <p:extLst>
      <p:ext uri="{BB962C8B-B14F-4D97-AF65-F5344CB8AC3E}">
        <p14:creationId xmlns:p14="http://schemas.microsoft.com/office/powerpoint/2010/main" val="92811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Instead of creating the same parts again and again in the views, the duplicate parts are moved to _Layout view and each view contains the main part</a:t>
            </a:r>
          </a:p>
        </p:txBody>
      </p:sp>
      <p:sp>
        <p:nvSpPr>
          <p:cNvPr id="3" name="Title 2"/>
          <p:cNvSpPr>
            <a:spLocks noGrp="1"/>
          </p:cNvSpPr>
          <p:nvPr>
            <p:ph type="title"/>
          </p:nvPr>
        </p:nvSpPr>
        <p:spPr/>
        <p:txBody>
          <a:bodyPr/>
          <a:lstStyle/>
          <a:p>
            <a:r>
              <a:rPr lang="en-US" dirty="0"/>
              <a:t>Layout</a:t>
            </a:r>
          </a:p>
        </p:txBody>
      </p:sp>
    </p:spTree>
    <p:extLst>
      <p:ext uri="{BB962C8B-B14F-4D97-AF65-F5344CB8AC3E}">
        <p14:creationId xmlns:p14="http://schemas.microsoft.com/office/powerpoint/2010/main" val="7373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Layout</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 and apply  a common layout to our existing </a:t>
            </a:r>
            <a:r>
              <a:rPr lang="en-US" sz="2000" b="1" dirty="0">
                <a:solidFill>
                  <a:schemeClr val="bg1">
                    <a:lumMod val="10000"/>
                  </a:schemeClr>
                </a:solidFill>
              </a:rPr>
              <a:t>MVC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Add the common layout</a:t>
            </a:r>
          </a:p>
        </p:txBody>
      </p:sp>
      <p:pic>
        <p:nvPicPr>
          <p:cNvPr id="11" name="Picture 10">
            <a:extLst>
              <a:ext uri="{FF2B5EF4-FFF2-40B4-BE49-F238E27FC236}">
                <a16:creationId xmlns:a16="http://schemas.microsoft.com/office/drawing/2014/main" id="{559401CB-BB0C-44CD-B6D4-7801D465CD0E}"/>
              </a:ext>
            </a:extLst>
          </p:cNvPr>
          <p:cNvPicPr>
            <a:picLocks noChangeAspect="1"/>
          </p:cNvPicPr>
          <p:nvPr/>
        </p:nvPicPr>
        <p:blipFill>
          <a:blip r:embed="rId4"/>
          <a:stretch>
            <a:fillRect/>
          </a:stretch>
        </p:blipFill>
        <p:spPr>
          <a:xfrm>
            <a:off x="904875" y="2446683"/>
            <a:ext cx="5925311" cy="3503167"/>
          </a:xfrm>
          <a:prstGeom prst="rect">
            <a:avLst/>
          </a:prstGeom>
        </p:spPr>
      </p:pic>
      <p:graphicFrame>
        <p:nvGraphicFramePr>
          <p:cNvPr id="6" name="Object 5">
            <a:extLst>
              <a:ext uri="{FF2B5EF4-FFF2-40B4-BE49-F238E27FC236}">
                <a16:creationId xmlns:a16="http://schemas.microsoft.com/office/drawing/2014/main" id="{9568660A-3518-4210-89B9-D472A56798FD}"/>
              </a:ext>
            </a:extLst>
          </p:cNvPr>
          <p:cNvGraphicFramePr>
            <a:graphicFrameLocks noChangeAspect="1"/>
          </p:cNvGraphicFramePr>
          <p:nvPr>
            <p:extLst>
              <p:ext uri="{D42A27DB-BD31-4B8C-83A1-F6EECF244321}">
                <p14:modId xmlns:p14="http://schemas.microsoft.com/office/powerpoint/2010/main" val="1731477811"/>
              </p:ext>
            </p:extLst>
          </p:nvPr>
        </p:nvGraphicFramePr>
        <p:xfrm>
          <a:off x="7069772" y="4818062"/>
          <a:ext cx="995401" cy="877888"/>
        </p:xfrm>
        <a:graphic>
          <a:graphicData uri="http://schemas.openxmlformats.org/presentationml/2006/ole">
            <mc:AlternateContent xmlns:mc="http://schemas.openxmlformats.org/markup-compatibility/2006">
              <mc:Choice xmlns:v="urn:schemas-microsoft-com:vml" Requires="v">
                <p:oleObj spid="_x0000_s3078"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7069772" y="4818062"/>
                        <a:ext cx="995401" cy="877888"/>
                      </a:xfrm>
                      <a:prstGeom prst="rect">
                        <a:avLst/>
                      </a:prstGeom>
                    </p:spPr>
                  </p:pic>
                </p:oleObj>
              </mc:Fallback>
            </mc:AlternateContent>
          </a:graphicData>
        </a:graphic>
      </p:graphicFrame>
    </p:spTree>
    <p:extLst>
      <p:ext uri="{BB962C8B-B14F-4D97-AF65-F5344CB8AC3E}">
        <p14:creationId xmlns:p14="http://schemas.microsoft.com/office/powerpoint/2010/main" val="296282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More Views</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rPr>
              <a:t>MVC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Add two more views for About and Contact page</a:t>
            </a:r>
          </a:p>
        </p:txBody>
      </p:sp>
      <p:pic>
        <p:nvPicPr>
          <p:cNvPr id="10" name="Picture 9">
            <a:extLst>
              <a:ext uri="{FF2B5EF4-FFF2-40B4-BE49-F238E27FC236}">
                <a16:creationId xmlns:a16="http://schemas.microsoft.com/office/drawing/2014/main" id="{7E19F28A-B3D5-4A90-B787-B9E1B3A69945}"/>
              </a:ext>
            </a:extLst>
          </p:cNvPr>
          <p:cNvPicPr>
            <a:picLocks noChangeAspect="1"/>
          </p:cNvPicPr>
          <p:nvPr/>
        </p:nvPicPr>
        <p:blipFill>
          <a:blip r:embed="rId4"/>
          <a:stretch>
            <a:fillRect/>
          </a:stretch>
        </p:blipFill>
        <p:spPr>
          <a:xfrm>
            <a:off x="904875" y="2523435"/>
            <a:ext cx="6023959" cy="3561490"/>
          </a:xfrm>
          <a:prstGeom prst="rect">
            <a:avLst/>
          </a:prstGeom>
        </p:spPr>
      </p:pic>
      <p:graphicFrame>
        <p:nvGraphicFramePr>
          <p:cNvPr id="2" name="Object 1">
            <a:extLst>
              <a:ext uri="{FF2B5EF4-FFF2-40B4-BE49-F238E27FC236}">
                <a16:creationId xmlns:a16="http://schemas.microsoft.com/office/drawing/2014/main" id="{258A21AD-AFB8-405A-9D32-E2F1DA951BDE}"/>
              </a:ext>
            </a:extLst>
          </p:cNvPr>
          <p:cNvGraphicFramePr>
            <a:graphicFrameLocks noChangeAspect="1"/>
          </p:cNvGraphicFramePr>
          <p:nvPr>
            <p:extLst>
              <p:ext uri="{D42A27DB-BD31-4B8C-83A1-F6EECF244321}">
                <p14:modId xmlns:p14="http://schemas.microsoft.com/office/powerpoint/2010/main" val="2434276241"/>
              </p:ext>
            </p:extLst>
          </p:nvPr>
        </p:nvGraphicFramePr>
        <p:xfrm>
          <a:off x="6965605" y="4867275"/>
          <a:ext cx="1380643" cy="1217650"/>
        </p:xfrm>
        <a:graphic>
          <a:graphicData uri="http://schemas.openxmlformats.org/presentationml/2006/ole">
            <mc:AlternateContent xmlns:mc="http://schemas.openxmlformats.org/markup-compatibility/2006">
              <mc:Choice xmlns:v="urn:schemas-microsoft-com:vml" Requires="v">
                <p:oleObj spid="_x0000_s4102"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965605" y="4867275"/>
                        <a:ext cx="1380643" cy="1217650"/>
                      </a:xfrm>
                      <a:prstGeom prst="rect">
                        <a:avLst/>
                      </a:prstGeom>
                    </p:spPr>
                  </p:pic>
                </p:oleObj>
              </mc:Fallback>
            </mc:AlternateContent>
          </a:graphicData>
        </a:graphic>
      </p:graphicFrame>
    </p:spTree>
    <p:extLst>
      <p:ext uri="{BB962C8B-B14F-4D97-AF65-F5344CB8AC3E}">
        <p14:creationId xmlns:p14="http://schemas.microsoft.com/office/powerpoint/2010/main" val="148530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5660" y="1070155"/>
            <a:ext cx="8679976" cy="5589184"/>
          </a:xfrm>
        </p:spPr>
        <p:txBody>
          <a:bodyPr/>
          <a:lstStyle/>
          <a:p>
            <a:r>
              <a:rPr lang="en-US" dirty="0"/>
              <a:t>It is one of the new features introduced in </a:t>
            </a:r>
            <a:r>
              <a:rPr lang="en-US" dirty="0" err="1"/>
              <a:t>ASP.Net</a:t>
            </a:r>
            <a:r>
              <a:rPr lang="en-US" dirty="0"/>
              <a:t> Core, and is quiet clean approach. </a:t>
            </a:r>
          </a:p>
          <a:p>
            <a:r>
              <a:rPr lang="en-US" dirty="0"/>
              <a:t>The syntax looks like HTML (elements and attributes) but is processed by Razor on the server.</a:t>
            </a:r>
            <a:endParaRPr lang="en-US" b="1" dirty="0"/>
          </a:p>
          <a:p>
            <a:r>
              <a:rPr lang="en-US" dirty="0"/>
              <a:t>Role is similar to the one played in previous versions of ASP.NET MVC by </a:t>
            </a:r>
            <a:r>
              <a:rPr lang="en-US" dirty="0" err="1"/>
              <a:t>HtmlHelpers</a:t>
            </a:r>
            <a:endParaRPr lang="en-US" dirty="0"/>
          </a:p>
          <a:p>
            <a:endParaRPr lang="en-US" dirty="0"/>
          </a:p>
          <a:p>
            <a:r>
              <a:rPr lang="en-US" dirty="0"/>
              <a:t>E.g. For action link, you specify in following ways for HTML Helper </a:t>
            </a:r>
            <a:r>
              <a:rPr lang="en-US" dirty="0" err="1"/>
              <a:t>vs</a:t>
            </a:r>
            <a:r>
              <a:rPr lang="en-US" dirty="0"/>
              <a:t> Tag Helper </a:t>
            </a:r>
          </a:p>
          <a:p>
            <a:r>
              <a:rPr lang="en-US" dirty="0"/>
              <a:t>HTML Helper</a:t>
            </a:r>
          </a:p>
          <a:p>
            <a:endParaRPr lang="en-US" dirty="0"/>
          </a:p>
          <a:p>
            <a:r>
              <a:rPr lang="en-US" dirty="0"/>
              <a:t>Tag Helper </a:t>
            </a:r>
          </a:p>
          <a:p>
            <a:endParaRPr lang="en-US" dirty="0"/>
          </a:p>
          <a:p>
            <a:r>
              <a:rPr lang="en-US" dirty="0"/>
              <a:t>The HTML produced by both approaches is identical:</a:t>
            </a:r>
          </a:p>
        </p:txBody>
      </p:sp>
      <p:sp>
        <p:nvSpPr>
          <p:cNvPr id="3" name="Title 2"/>
          <p:cNvSpPr>
            <a:spLocks noGrp="1"/>
          </p:cNvSpPr>
          <p:nvPr>
            <p:ph type="title"/>
          </p:nvPr>
        </p:nvSpPr>
        <p:spPr/>
        <p:txBody>
          <a:bodyPr/>
          <a:lstStyle/>
          <a:p>
            <a:r>
              <a:rPr lang="en-US" dirty="0" err="1"/>
              <a:t>TagHelpers</a:t>
            </a:r>
            <a:endParaRPr lang="en-US" dirty="0"/>
          </a:p>
        </p:txBody>
      </p:sp>
      <p:sp>
        <p:nvSpPr>
          <p:cNvPr id="5" name="Rectangle 4"/>
          <p:cNvSpPr/>
          <p:nvPr/>
        </p:nvSpPr>
        <p:spPr>
          <a:xfrm>
            <a:off x="1204174" y="4458800"/>
            <a:ext cx="6909515" cy="369332"/>
          </a:xfrm>
          <a:prstGeom prst="rect">
            <a:avLst/>
          </a:prstGeom>
        </p:spPr>
        <p:txBody>
          <a:bodyPr wrap="square">
            <a:spAutoFit/>
          </a:bodyPr>
          <a:lstStyle/>
          <a:p>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Html.ActionLink</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"Back Home"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"Home"</a:t>
            </a:r>
            <a:r>
              <a:rPr lang="en-US" dirty="0">
                <a:solidFill>
                  <a:srgbClr val="000000"/>
                </a:solidFill>
                <a:highlight>
                  <a:srgbClr val="FFFFFF"/>
                </a:highlight>
                <a:latin typeface="Consolas" panose="020B0609020204030204" pitchFamily="49" charset="0"/>
              </a:rPr>
              <a:t>)</a:t>
            </a:r>
          </a:p>
        </p:txBody>
      </p:sp>
      <p:sp>
        <p:nvSpPr>
          <p:cNvPr id="6" name="Rectangle 5"/>
          <p:cNvSpPr/>
          <p:nvPr/>
        </p:nvSpPr>
        <p:spPr>
          <a:xfrm>
            <a:off x="1268568" y="5222976"/>
            <a:ext cx="7514823" cy="36933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asp-action</a:t>
            </a:r>
            <a:r>
              <a:rPr lang="en-US" dirty="0">
                <a:solidFill>
                  <a:srgbClr val="0000FF"/>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asp-controller</a:t>
            </a:r>
            <a:r>
              <a:rPr lang="en-US" dirty="0">
                <a:solidFill>
                  <a:srgbClr val="0000FF"/>
                </a:solidFill>
                <a:highlight>
                  <a:srgbClr val="FFFFFF"/>
                </a:highlight>
                <a:latin typeface="Consolas" panose="020B0609020204030204" pitchFamily="49" charset="0"/>
              </a:rPr>
              <a:t>="Home"&gt;</a:t>
            </a:r>
            <a:r>
              <a:rPr lang="en-US" dirty="0">
                <a:solidFill>
                  <a:srgbClr val="000000"/>
                </a:solidFill>
                <a:highlight>
                  <a:srgbClr val="FFFFFF"/>
                </a:highlight>
                <a:latin typeface="Consolas" panose="020B0609020204030204" pitchFamily="49" charset="0"/>
              </a:rPr>
              <a:t>Back Home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a</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p:txBody>
      </p:sp>
      <p:sp>
        <p:nvSpPr>
          <p:cNvPr id="7" name="Rectangle 6"/>
          <p:cNvSpPr/>
          <p:nvPr/>
        </p:nvSpPr>
        <p:spPr>
          <a:xfrm>
            <a:off x="1265134" y="5999724"/>
            <a:ext cx="6909515" cy="369332"/>
          </a:xfrm>
          <a:prstGeom prst="rect">
            <a:avLst/>
          </a:prstGeom>
        </p:spPr>
        <p:txBody>
          <a:bodyPr wrap="square">
            <a:spAutoFit/>
          </a:bodyPr>
          <a:lstStyle/>
          <a:p>
            <a:r>
              <a:rPr lang="en-US" dirty="0">
                <a:solidFill>
                  <a:srgbClr val="0000FF"/>
                </a:solidFill>
              </a:rPr>
              <a:t>&lt;</a:t>
            </a:r>
            <a:r>
              <a:rPr lang="en-US" dirty="0">
                <a:solidFill>
                  <a:srgbClr val="800080"/>
                </a:solidFill>
              </a:rPr>
              <a:t>a </a:t>
            </a:r>
            <a:r>
              <a:rPr lang="en-US" dirty="0" err="1">
                <a:solidFill>
                  <a:srgbClr val="FF0000"/>
                </a:solidFill>
              </a:rPr>
              <a:t>href</a:t>
            </a:r>
            <a:r>
              <a:rPr lang="en-US" dirty="0">
                <a:solidFill>
                  <a:srgbClr val="0000FF"/>
                </a:solidFill>
              </a:rPr>
              <a:t>="/"&gt;</a:t>
            </a:r>
            <a:r>
              <a:rPr lang="en-US" dirty="0">
                <a:solidFill>
                  <a:srgbClr val="000000"/>
                </a:solidFill>
              </a:rPr>
              <a:t>Back Home</a:t>
            </a:r>
            <a:r>
              <a:rPr lang="en-US" dirty="0">
                <a:solidFill>
                  <a:srgbClr val="0000FF"/>
                </a:solidFill>
              </a:rPr>
              <a:t>&lt;/</a:t>
            </a:r>
            <a:r>
              <a:rPr lang="en-US" dirty="0">
                <a:solidFill>
                  <a:srgbClr val="800080"/>
                </a:solidFill>
              </a:rPr>
              <a:t>a</a:t>
            </a:r>
            <a:r>
              <a:rPr lang="en-US" dirty="0">
                <a:solidFill>
                  <a:srgbClr val="0000FF"/>
                </a:solidFill>
              </a:rPr>
              <a:t>&gt;</a:t>
            </a: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56585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5AFD-12F1-46D2-8C2C-F40F45CD6693}"/>
              </a:ext>
            </a:extLst>
          </p:cNvPr>
          <p:cNvSpPr>
            <a:spLocks noGrp="1"/>
          </p:cNvSpPr>
          <p:nvPr>
            <p:ph type="title"/>
          </p:nvPr>
        </p:nvSpPr>
        <p:spPr/>
        <p:txBody>
          <a:bodyPr/>
          <a:lstStyle/>
          <a:p>
            <a:r>
              <a:rPr lang="en-US" dirty="0"/>
              <a:t>Tag Helpers vs HTML Helpers</a:t>
            </a:r>
          </a:p>
        </p:txBody>
      </p:sp>
      <p:sp>
        <p:nvSpPr>
          <p:cNvPr id="4" name="Rectangle: Rounded Corners 3">
            <a:extLst>
              <a:ext uri="{FF2B5EF4-FFF2-40B4-BE49-F238E27FC236}">
                <a16:creationId xmlns:a16="http://schemas.microsoft.com/office/drawing/2014/main" id="{E930AC6B-F78F-487B-ABE7-B8C049351778}"/>
              </a:ext>
            </a:extLst>
          </p:cNvPr>
          <p:cNvSpPr/>
          <p:nvPr/>
        </p:nvSpPr>
        <p:spPr>
          <a:xfrm>
            <a:off x="245660" y="1249251"/>
            <a:ext cx="8693624" cy="914400"/>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HTML Helpers are invoked as methods that are mixed with HTML inside your Razor views.</a:t>
            </a:r>
          </a:p>
        </p:txBody>
      </p:sp>
      <p:sp>
        <p:nvSpPr>
          <p:cNvPr id="6" name="Rectangle 5">
            <a:extLst>
              <a:ext uri="{FF2B5EF4-FFF2-40B4-BE49-F238E27FC236}">
                <a16:creationId xmlns:a16="http://schemas.microsoft.com/office/drawing/2014/main" id="{FAD040D2-286F-4B20-BAF7-BB082D97DBA2}"/>
              </a:ext>
            </a:extLst>
          </p:cNvPr>
          <p:cNvSpPr/>
          <p:nvPr/>
        </p:nvSpPr>
        <p:spPr>
          <a:xfrm>
            <a:off x="245660" y="2282994"/>
            <a:ext cx="8693624" cy="1815882"/>
          </a:xfrm>
          <a:prstGeom prst="rect">
            <a:avLst/>
          </a:prstGeom>
          <a:ln>
            <a:solidFill>
              <a:schemeClr val="accent1"/>
            </a:solidFill>
          </a:ln>
        </p:spPr>
        <p:txBody>
          <a:bodyPr wrap="square">
            <a:spAutoFit/>
          </a:bodyPr>
          <a:lstStyle/>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class</a:t>
            </a:r>
            <a:r>
              <a:rPr lang="en-US" sz="1600" dirty="0">
                <a:solidFill>
                  <a:srgbClr val="0000FF"/>
                </a:solidFill>
                <a:latin typeface="Consolas" panose="020B0609020204030204" pitchFamily="49" charset="0"/>
              </a:rPr>
              <a:t>="form-group"&gt;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Html.LabelFor</a:t>
            </a:r>
            <a:r>
              <a:rPr lang="en-US" sz="1600" dirty="0">
                <a:solidFill>
                  <a:srgbClr val="000000"/>
                </a:solidFill>
                <a:latin typeface="Consolas" panose="020B0609020204030204" pitchFamily="49" charset="0"/>
              </a:rPr>
              <a:t>(m =&gt; </a:t>
            </a:r>
            <a:r>
              <a:rPr lang="en-US" sz="1600" dirty="0" err="1">
                <a:solidFill>
                  <a:srgbClr val="000000"/>
                </a:solidFill>
                <a:latin typeface="Consolas" panose="020B0609020204030204" pitchFamily="49" charset="0"/>
              </a:rPr>
              <a:t>m.Email</a:t>
            </a:r>
            <a:r>
              <a:rPr lang="en-US" sz="1600" dirty="0">
                <a:solidFill>
                  <a:srgbClr val="000000"/>
                </a:solidFill>
                <a:latin typeface="Consolas" panose="020B0609020204030204" pitchFamily="49" charset="0"/>
              </a:rPr>
              <a:t>, new {@class = "col-md-2 control-label"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class</a:t>
            </a:r>
            <a:r>
              <a:rPr lang="en-US" sz="1600" dirty="0">
                <a:solidFill>
                  <a:srgbClr val="0000FF"/>
                </a:solidFill>
                <a:latin typeface="Consolas" panose="020B0609020204030204" pitchFamily="49" charset="0"/>
              </a:rPr>
              <a:t>="col-md-10"&gt;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Html.TextBoxFor</a:t>
            </a:r>
            <a:r>
              <a:rPr lang="en-US" sz="1600" dirty="0">
                <a:solidFill>
                  <a:srgbClr val="000000"/>
                </a:solidFill>
                <a:latin typeface="Consolas" panose="020B0609020204030204" pitchFamily="49" charset="0"/>
              </a:rPr>
              <a:t>(m =&gt; </a:t>
            </a:r>
            <a:r>
              <a:rPr lang="en-US" sz="1600" dirty="0" err="1">
                <a:solidFill>
                  <a:srgbClr val="000000"/>
                </a:solidFill>
                <a:latin typeface="Consolas" panose="020B0609020204030204" pitchFamily="49" charset="0"/>
              </a:rPr>
              <a:t>m.Email</a:t>
            </a:r>
            <a:r>
              <a:rPr lang="en-US" sz="1600" dirty="0">
                <a:solidFill>
                  <a:srgbClr val="000000"/>
                </a:solidFill>
                <a:latin typeface="Consolas" panose="020B0609020204030204" pitchFamily="49" charset="0"/>
              </a:rPr>
              <a:t>, new {@class="col-md-10 form-control"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p:txBody>
      </p:sp>
      <p:sp>
        <p:nvSpPr>
          <p:cNvPr id="7" name="Rectangle: Rounded Corners 6">
            <a:extLst>
              <a:ext uri="{FF2B5EF4-FFF2-40B4-BE49-F238E27FC236}">
                <a16:creationId xmlns:a16="http://schemas.microsoft.com/office/drawing/2014/main" id="{B65F0D58-F7F0-4519-B43A-27A1D1B66C05}"/>
              </a:ext>
            </a:extLst>
          </p:cNvPr>
          <p:cNvSpPr/>
          <p:nvPr/>
        </p:nvSpPr>
        <p:spPr>
          <a:xfrm>
            <a:off x="245660" y="4211714"/>
            <a:ext cx="8693624" cy="91440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Tag Helpers are attached to HTML elements inside your Razor views and can help you write markup that is cleaner and easier to read</a:t>
            </a:r>
          </a:p>
        </p:txBody>
      </p:sp>
      <p:sp>
        <p:nvSpPr>
          <p:cNvPr id="8" name="Rectangle 7">
            <a:extLst>
              <a:ext uri="{FF2B5EF4-FFF2-40B4-BE49-F238E27FC236}">
                <a16:creationId xmlns:a16="http://schemas.microsoft.com/office/drawing/2014/main" id="{D4E32CD5-FE1C-4692-8C20-F662AF0A9F80}"/>
              </a:ext>
            </a:extLst>
          </p:cNvPr>
          <p:cNvSpPr/>
          <p:nvPr/>
        </p:nvSpPr>
        <p:spPr>
          <a:xfrm>
            <a:off x="245660" y="5310665"/>
            <a:ext cx="8693624" cy="1077218"/>
          </a:xfrm>
          <a:prstGeom prst="rect">
            <a:avLst/>
          </a:prstGeom>
          <a:ln>
            <a:solidFill>
              <a:schemeClr val="accent1"/>
            </a:solidFill>
          </a:ln>
        </p:spPr>
        <p:txBody>
          <a:bodyPr wrap="square">
            <a:spAutoFit/>
          </a:bodyPr>
          <a:lstStyle/>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class</a:t>
            </a:r>
            <a:r>
              <a:rPr lang="en-US" sz="1600" dirty="0">
                <a:solidFill>
                  <a:srgbClr val="0000FF"/>
                </a:solidFill>
                <a:latin typeface="Consolas" panose="020B0609020204030204" pitchFamily="49" charset="0"/>
              </a:rPr>
              <a:t>="form-group"&gt;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label</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asp-for</a:t>
            </a:r>
            <a:r>
              <a:rPr lang="en-US" sz="1600" dirty="0">
                <a:solidFill>
                  <a:srgbClr val="0000FF"/>
                </a:solidFill>
                <a:latin typeface="Consolas" panose="020B0609020204030204" pitchFamily="49" charset="0"/>
              </a:rPr>
              <a:t>="Email" </a:t>
            </a:r>
            <a:r>
              <a:rPr lang="en-US" sz="1600" dirty="0">
                <a:solidFill>
                  <a:srgbClr val="FF0000"/>
                </a:solidFill>
                <a:highlight>
                  <a:srgbClr val="FFFFFF"/>
                </a:highlight>
                <a:latin typeface="Consolas" panose="020B0609020204030204" pitchFamily="49" charset="0"/>
              </a:rPr>
              <a:t>class</a:t>
            </a:r>
            <a:r>
              <a:rPr lang="en-US" sz="1600" dirty="0">
                <a:solidFill>
                  <a:srgbClr val="0000FF"/>
                </a:solidFill>
                <a:highlight>
                  <a:srgbClr val="FFFFFF"/>
                </a:highlight>
                <a:latin typeface="Consolas" panose="020B0609020204030204" pitchFamily="49" charset="0"/>
              </a:rPr>
              <a:t>="col-md-2 control-label"</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Email Id</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label</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asp-for</a:t>
            </a:r>
            <a:r>
              <a:rPr lang="en-US" sz="1600" dirty="0">
                <a:solidFill>
                  <a:srgbClr val="0000FF"/>
                </a:solidFill>
                <a:latin typeface="Consolas" panose="020B0609020204030204" pitchFamily="49" charset="0"/>
              </a:rPr>
              <a:t>="Email"</a:t>
            </a:r>
            <a:r>
              <a:rPr lang="en-US" sz="1600" dirty="0">
                <a:solidFill>
                  <a:srgbClr val="000000"/>
                </a:solidFill>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class</a:t>
            </a:r>
            <a:r>
              <a:rPr lang="en-US" sz="1600" dirty="0">
                <a:solidFill>
                  <a:srgbClr val="0000FF"/>
                </a:solidFill>
                <a:highlight>
                  <a:srgbClr val="FFFFFF"/>
                </a:highlight>
                <a:latin typeface="Consolas" panose="020B0609020204030204" pitchFamily="49" charset="0"/>
              </a:rPr>
              <a:t>="col-md-10 form-control"</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div</a:t>
            </a:r>
            <a:r>
              <a:rPr lang="en-US" sz="1600" dirty="0">
                <a:solidFill>
                  <a:srgbClr val="0000FF"/>
                </a:solidFill>
                <a:latin typeface="Consolas" panose="020B0609020204030204" pitchFamily="49" charset="0"/>
              </a:rPr>
              <a:t>&gt;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8506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Taghelpers</a:t>
            </a:r>
            <a:endParaRPr lang="en-US" dirty="0"/>
          </a:p>
        </p:txBody>
      </p:sp>
      <p:sp>
        <p:nvSpPr>
          <p:cNvPr id="5" name="Rectangle: Rounded Corners 4">
            <a:extLst>
              <a:ext uri="{FF2B5EF4-FFF2-40B4-BE49-F238E27FC236}">
                <a16:creationId xmlns:a16="http://schemas.microsoft.com/office/drawing/2014/main" id="{83CF73DE-2BEE-4A46-9CE2-F505524EA62F}"/>
              </a:ext>
            </a:extLst>
          </p:cNvPr>
          <p:cNvSpPr/>
          <p:nvPr/>
        </p:nvSpPr>
        <p:spPr>
          <a:xfrm>
            <a:off x="245660" y="1731137"/>
            <a:ext cx="8693624" cy="2116629"/>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lvl="1"/>
            <a:r>
              <a:rPr lang="en-US" sz="2400" dirty="0"/>
              <a:t>You need to add a view _</a:t>
            </a:r>
            <a:r>
              <a:rPr lang="en-US" sz="2400" dirty="0" err="1"/>
              <a:t>ViewImports.cshtml</a:t>
            </a:r>
            <a:r>
              <a:rPr lang="en-US" sz="2400" dirty="0"/>
              <a:t> and add associated tag helpers</a:t>
            </a:r>
          </a:p>
          <a:p>
            <a:pPr lvl="1"/>
            <a:endParaRPr lang="en-US" sz="2400" dirty="0"/>
          </a:p>
          <a:p>
            <a:pPr lvl="1">
              <a:buNone/>
            </a:pPr>
            <a:r>
              <a:rPr lang="en-US" sz="2400" dirty="0"/>
              <a:t>Or you may add this to your </a:t>
            </a:r>
            <a:r>
              <a:rPr lang="en-US" sz="2400" dirty="0" err="1"/>
              <a:t>cshtml</a:t>
            </a:r>
            <a:r>
              <a:rPr lang="en-US" sz="2400" dirty="0"/>
              <a:t> file</a:t>
            </a:r>
          </a:p>
        </p:txBody>
      </p:sp>
      <p:sp>
        <p:nvSpPr>
          <p:cNvPr id="8" name="Rectangle 7">
            <a:extLst>
              <a:ext uri="{FF2B5EF4-FFF2-40B4-BE49-F238E27FC236}">
                <a16:creationId xmlns:a16="http://schemas.microsoft.com/office/drawing/2014/main" id="{B63B8937-5C99-4680-BEF8-E2762B79A9B9}"/>
              </a:ext>
            </a:extLst>
          </p:cNvPr>
          <p:cNvSpPr/>
          <p:nvPr/>
        </p:nvSpPr>
        <p:spPr>
          <a:xfrm>
            <a:off x="887703" y="2792560"/>
            <a:ext cx="7044743" cy="369332"/>
          </a:xfrm>
          <a:prstGeom prst="rect">
            <a:avLst/>
          </a:prstGeom>
        </p:spPr>
        <p:txBody>
          <a:bodyPr wrap="square">
            <a:spAutoFit/>
          </a:bodyPr>
          <a:lstStyle/>
          <a:p>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addTagHelper</a:t>
            </a:r>
            <a:r>
              <a:rPr lang="en-US" dirty="0">
                <a:solidFill>
                  <a:srgbClr val="000000"/>
                </a:solidFill>
                <a:highlight>
                  <a:srgbClr val="FFFF00"/>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a:t>
            </a:r>
            <a:r>
              <a:rPr lang="en-US" dirty="0" err="1">
                <a:solidFill>
                  <a:srgbClr val="A31515"/>
                </a:solidFill>
                <a:highlight>
                  <a:srgbClr val="FFFFFF"/>
                </a:highlight>
                <a:latin typeface="Consolas" panose="020B0609020204030204" pitchFamily="49" charset="0"/>
              </a:rPr>
              <a:t>Microsoft.AspNetCore.Mvc.TagHelpers</a:t>
            </a:r>
            <a:r>
              <a:rPr lang="en-US" dirty="0">
                <a:solidFill>
                  <a:srgbClr val="A31515"/>
                </a:solidFill>
                <a:highlight>
                  <a:srgbClr val="FFFFFF"/>
                </a:highlight>
                <a:latin typeface="Consolas" panose="020B0609020204030204" pitchFamily="49" charset="0"/>
              </a:rPr>
              <a:t>"</a:t>
            </a:r>
            <a:endParaRPr lang="en-US" dirty="0"/>
          </a:p>
        </p:txBody>
      </p:sp>
      <p:sp>
        <p:nvSpPr>
          <p:cNvPr id="2" name="Rectangle: Rounded Corners 1">
            <a:extLst>
              <a:ext uri="{FF2B5EF4-FFF2-40B4-BE49-F238E27FC236}">
                <a16:creationId xmlns:a16="http://schemas.microsoft.com/office/drawing/2014/main" id="{93EDE5EA-448C-4993-8053-01FF865FFDBF}"/>
              </a:ext>
            </a:extLst>
          </p:cNvPr>
          <p:cNvSpPr/>
          <p:nvPr/>
        </p:nvSpPr>
        <p:spPr>
          <a:xfrm>
            <a:off x="256391" y="4199011"/>
            <a:ext cx="8693624" cy="2116628"/>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lvl="1"/>
            <a:r>
              <a:rPr lang="en-US" sz="2400" dirty="0"/>
              <a:t>The code above uses the wildcard syntax ("*") to specify that all Tag Helpers in the specified assembly (</a:t>
            </a:r>
            <a:r>
              <a:rPr lang="en-US" sz="2400" i="1" dirty="0" err="1"/>
              <a:t>Microsoft.AspNetCore.Mvc.TagHelpers</a:t>
            </a:r>
            <a:r>
              <a:rPr lang="en-US" sz="2400" dirty="0"/>
              <a:t>) will be available to every view file in the </a:t>
            </a:r>
            <a:r>
              <a:rPr lang="en-US" sz="2400" i="1" dirty="0"/>
              <a:t>Views</a:t>
            </a:r>
            <a:r>
              <a:rPr lang="en-US" sz="2400" dirty="0"/>
              <a:t> directory or sub-directory. </a:t>
            </a:r>
            <a:endParaRPr lang="en-US" sz="3200" dirty="0"/>
          </a:p>
        </p:txBody>
      </p:sp>
      <p:sp>
        <p:nvSpPr>
          <p:cNvPr id="7" name="TextBox 6">
            <a:extLst>
              <a:ext uri="{FF2B5EF4-FFF2-40B4-BE49-F238E27FC236}">
                <a16:creationId xmlns:a16="http://schemas.microsoft.com/office/drawing/2014/main" id="{97BE493D-1762-42BE-B085-F6F808085EFD}"/>
              </a:ext>
            </a:extLst>
          </p:cNvPr>
          <p:cNvSpPr txBox="1"/>
          <p:nvPr/>
        </p:nvSpPr>
        <p:spPr>
          <a:xfrm>
            <a:off x="800100" y="1360428"/>
            <a:ext cx="1695450" cy="369332"/>
          </a:xfrm>
          <a:prstGeom prst="rect">
            <a:avLst/>
          </a:prstGeom>
          <a:noFill/>
        </p:spPr>
        <p:txBody>
          <a:bodyPr wrap="square">
            <a:spAutoFit/>
          </a:bodyPr>
          <a:lstStyle/>
          <a:p>
            <a:r>
              <a:rPr lang="en-US" sz="1800" dirty="0">
                <a:solidFill>
                  <a:srgbClr val="FF0000"/>
                </a:solidFill>
              </a:rPr>
              <a:t>Prerequisite</a:t>
            </a:r>
          </a:p>
        </p:txBody>
      </p:sp>
    </p:spTree>
    <p:extLst>
      <p:ext uri="{BB962C8B-B14F-4D97-AF65-F5344CB8AC3E}">
        <p14:creationId xmlns:p14="http://schemas.microsoft.com/office/powerpoint/2010/main" val="299786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Add a link for redirecting to Home page, on click of ‘Back Home’ link</a:t>
            </a:r>
          </a:p>
        </p:txBody>
      </p:sp>
      <p:sp>
        <p:nvSpPr>
          <p:cNvPr id="3" name="Title 2"/>
          <p:cNvSpPr>
            <a:spLocks noGrp="1"/>
          </p:cNvSpPr>
          <p:nvPr>
            <p:ph type="title"/>
          </p:nvPr>
        </p:nvSpPr>
        <p:spPr/>
        <p:txBody>
          <a:bodyPr/>
          <a:lstStyle/>
          <a:p>
            <a:r>
              <a:rPr lang="en-US" sz="2400" dirty="0"/>
              <a:t>Tag Helper: Link (Action Tag Helper)</a:t>
            </a:r>
          </a:p>
        </p:txBody>
      </p:sp>
      <p:sp>
        <p:nvSpPr>
          <p:cNvPr id="6" name="Rectangle 5"/>
          <p:cNvSpPr/>
          <p:nvPr/>
        </p:nvSpPr>
        <p:spPr>
          <a:xfrm>
            <a:off x="245660" y="1595021"/>
            <a:ext cx="8081493" cy="4770537"/>
          </a:xfrm>
          <a:prstGeom prst="rect">
            <a:avLst/>
          </a:prstGeom>
          <a:solidFill>
            <a:schemeClr val="bg1">
              <a:lumMod val="85000"/>
            </a:schemeClr>
          </a:solidFill>
          <a:ln>
            <a:solidFill>
              <a:schemeClr val="tx2">
                <a:lumMod val="10000"/>
              </a:schemeClr>
            </a:solidFill>
          </a:ln>
        </p:spPr>
        <p:txBody>
          <a:bodyPr wrap="square">
            <a:spAutoFit/>
          </a:bodyPr>
          <a:lstStyle/>
          <a:p>
            <a:r>
              <a:rPr lang="en-US" sz="1600" dirty="0">
                <a:solidFill>
                  <a:srgbClr val="0000FF"/>
                </a:solidFill>
                <a:latin typeface="Consolas" panose="020B0609020204030204" pitchFamily="49" charset="0"/>
              </a:rPr>
              <a:t>@model</a:t>
            </a:r>
            <a:r>
              <a:rPr lang="en-US" sz="1600" dirty="0">
                <a:solidFill>
                  <a:srgbClr val="000000"/>
                </a:solidFill>
                <a:latin typeface="Consolas" panose="020B0609020204030204" pitchFamily="49" charset="0"/>
              </a:rPr>
              <a:t> </a:t>
            </a:r>
            <a:r>
              <a:rPr lang="en-US" sz="1600" dirty="0" err="1">
                <a:solidFill>
                  <a:srgbClr val="800000"/>
                </a:solidFill>
                <a:latin typeface="Consolas" panose="020B0609020204030204" pitchFamily="49" charset="0"/>
              </a:rPr>
              <a:t>FirstMVCApp</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Model</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CompanyInfo</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ViewBag</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Title</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"About"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&lt;!</a:t>
            </a:r>
            <a:r>
              <a:rPr lang="en-US" sz="1600" dirty="0">
                <a:solidFill>
                  <a:srgbClr val="000000"/>
                </a:solidFill>
                <a:latin typeface="Consolas" panose="020B0609020204030204" pitchFamily="49" charset="0"/>
              </a:rPr>
              <a:t>DOCTYPE html</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&lt;html&gt;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	&lt;head&gt;&lt;/head&gt;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	&lt;body&gt;</a:t>
            </a:r>
            <a:endParaRPr lang="en-US" sz="1600" dirty="0">
              <a:solidFill>
                <a:srgbClr val="000000"/>
              </a:solidFill>
              <a:latin typeface="Consolas" panose="020B0609020204030204" pitchFamily="49" charset="0"/>
            </a:endParaRPr>
          </a:p>
          <a:p>
            <a:pPr lvl="1"/>
            <a:r>
              <a:rPr lang="en-US" sz="1600" dirty="0">
                <a:solidFill>
                  <a:srgbClr val="800000"/>
                </a:solidFill>
                <a:latin typeface="Consolas" panose="020B0609020204030204" pitchFamily="49" charset="0"/>
              </a:rPr>
              <a:t>	&lt;h2&gt;</a:t>
            </a:r>
            <a:r>
              <a:rPr lang="en-US" sz="1600" dirty="0">
                <a:solidFill>
                  <a:srgbClr val="000000"/>
                </a:solidFill>
                <a:latin typeface="Consolas" panose="020B0609020204030204" pitchFamily="49" charset="0"/>
              </a:rPr>
              <a:t>About Us</a:t>
            </a:r>
            <a:r>
              <a:rPr lang="en-US" sz="1600" dirty="0">
                <a:solidFill>
                  <a:srgbClr val="800000"/>
                </a:solidFill>
                <a:latin typeface="Consolas" panose="020B0609020204030204" pitchFamily="49" charset="0"/>
              </a:rPr>
              <a:t>&lt;/h2&gt;</a:t>
            </a:r>
            <a:endParaRPr lang="en-US" sz="1600" dirty="0">
              <a:solidFill>
                <a:srgbClr val="000000"/>
              </a:solidFill>
              <a:latin typeface="Consolas" panose="020B0609020204030204" pitchFamily="49" charset="0"/>
            </a:endParaRPr>
          </a:p>
          <a:p>
            <a:pPr lvl="1"/>
            <a:r>
              <a:rPr lang="en-US" sz="1600" dirty="0">
                <a:solidFill>
                  <a:srgbClr val="000000"/>
                </a:solidFill>
                <a:latin typeface="Consolas" panose="020B0609020204030204" pitchFamily="49" charset="0"/>
              </a:rPr>
              <a:t>	We </a:t>
            </a:r>
            <a:r>
              <a:rPr lang="en-US" sz="1600" dirty="0">
                <a:solidFill>
                  <a:srgbClr val="800000"/>
                </a:solidFill>
                <a:latin typeface="Consolas" panose="020B0609020204030204" pitchFamily="49" charset="0"/>
              </a:rPr>
              <a:t>&lt;b&gt;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Model</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Name</a:t>
            </a:r>
            <a:r>
              <a:rPr lang="en-US" sz="1600" dirty="0">
                <a:solidFill>
                  <a:srgbClr val="800000"/>
                </a:solidFill>
                <a:latin typeface="Consolas" panose="020B0609020204030204" pitchFamily="49" charset="0"/>
              </a:rPr>
              <a:t>&lt;/b&gt;</a:t>
            </a:r>
            <a:r>
              <a:rPr lang="en-US" sz="1600" dirty="0">
                <a:solidFill>
                  <a:srgbClr val="0000FF"/>
                </a:solidFill>
                <a:latin typeface="Consolas" panose="020B0609020204030204" pitchFamily="49" charset="0"/>
              </a:rPr>
              <a:t> </a:t>
            </a:r>
            <a:r>
              <a:rPr lang="en-US" sz="1600" dirty="0">
                <a:solidFill>
                  <a:srgbClr val="000000"/>
                </a:solidFill>
                <a:latin typeface="Consolas" panose="020B0609020204030204" pitchFamily="49" charset="0"/>
              </a:rPr>
              <a:t>are operational at </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Model</a:t>
            </a:r>
            <a:r>
              <a:rPr lang="en-US" sz="1600" dirty="0" err="1">
                <a:solidFill>
                  <a:srgbClr val="000000"/>
                </a:solidFill>
                <a:latin typeface="Consolas" panose="020B0609020204030204" pitchFamily="49" charset="0"/>
              </a:rPr>
              <a:t>.</a:t>
            </a:r>
            <a:r>
              <a:rPr lang="en-US" sz="1600" dirty="0" err="1">
                <a:solidFill>
                  <a:srgbClr val="800000"/>
                </a:solidFill>
                <a:latin typeface="Consolas" panose="020B0609020204030204" pitchFamily="49" charset="0"/>
              </a:rPr>
              <a:t>Location</a:t>
            </a:r>
            <a:endParaRPr lang="en-US" sz="1600" dirty="0">
              <a:solidFill>
                <a:srgbClr val="000000"/>
              </a:solidFill>
              <a:latin typeface="Consolas" panose="020B0609020204030204" pitchFamily="49" charset="0"/>
            </a:endParaRPr>
          </a:p>
          <a:p>
            <a:pPr lvl="1"/>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800000"/>
                </a:solidFill>
                <a:latin typeface="Consolas" panose="020B0609020204030204" pitchFamily="49" charset="0"/>
              </a:rPr>
              <a:t>&lt;h3&gt;</a:t>
            </a:r>
            <a:r>
              <a:rPr lang="en-US" sz="1600" dirty="0">
                <a:solidFill>
                  <a:srgbClr val="000000"/>
                </a:solidFill>
                <a:latin typeface="Consolas" panose="020B0609020204030204" pitchFamily="49" charset="0"/>
              </a:rPr>
              <a:t>List of Developers</a:t>
            </a:r>
            <a:r>
              <a:rPr lang="en-US" sz="1600" dirty="0">
                <a:solidFill>
                  <a:srgbClr val="800000"/>
                </a:solidFill>
                <a:latin typeface="Consolas" panose="020B0609020204030204" pitchFamily="49" charset="0"/>
              </a:rPr>
              <a:t>&lt;/h3&gt;</a:t>
            </a:r>
            <a:endParaRPr lang="en-US" sz="1600" dirty="0">
              <a:solidFill>
                <a:srgbClr val="000000"/>
              </a:solidFill>
              <a:latin typeface="Consolas" panose="020B0609020204030204" pitchFamily="49" charset="0"/>
            </a:endParaRPr>
          </a:p>
          <a:p>
            <a:pPr lvl="2"/>
            <a:r>
              <a:rPr lang="en-US" sz="1600" dirty="0">
                <a:solidFill>
                  <a:srgbClr val="800000"/>
                </a:solidFill>
                <a:latin typeface="Consolas" panose="020B0609020204030204" pitchFamily="49" charset="0"/>
              </a:rPr>
              <a:t>&lt;</a:t>
            </a:r>
            <a:r>
              <a:rPr lang="en-US" sz="1600" dirty="0" err="1">
                <a:solidFill>
                  <a:srgbClr val="800000"/>
                </a:solidFill>
                <a:latin typeface="Consolas" panose="020B0609020204030204" pitchFamily="49" charset="0"/>
              </a:rPr>
              <a:t>ul</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lvl="2"/>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foreach</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var</a:t>
            </a:r>
            <a:r>
              <a:rPr lang="en-US" sz="1600" dirty="0">
                <a:solidFill>
                  <a:srgbClr val="A31515"/>
                </a:solidFill>
                <a:latin typeface="Consolas" panose="020B0609020204030204" pitchFamily="49" charset="0"/>
              </a:rPr>
              <a:t> item in @</a:t>
            </a:r>
            <a:r>
              <a:rPr lang="en-US" sz="1600" dirty="0" err="1">
                <a:solidFill>
                  <a:srgbClr val="A31515"/>
                </a:solidFill>
                <a:latin typeface="Consolas" panose="020B0609020204030204" pitchFamily="49" charset="0"/>
              </a:rPr>
              <a:t>Model.Developers</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pPr lvl="2"/>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pPr lvl="2"/>
            <a:r>
              <a:rPr lang="en-US" sz="1600" dirty="0">
                <a:solidFill>
                  <a:srgbClr val="800000"/>
                </a:solidFill>
                <a:latin typeface="Consolas" panose="020B0609020204030204" pitchFamily="49" charset="0"/>
              </a:rPr>
              <a:t>	&lt;li&gt;</a:t>
            </a:r>
            <a:r>
              <a:rPr lang="en-US" sz="1600" dirty="0">
                <a:solidFill>
                  <a:srgbClr val="0000FF"/>
                </a:solidFill>
                <a:latin typeface="Consolas" panose="020B0609020204030204" pitchFamily="49" charset="0"/>
              </a:rPr>
              <a:t>@item</a:t>
            </a:r>
            <a:r>
              <a:rPr lang="en-US" sz="1600" dirty="0">
                <a:solidFill>
                  <a:srgbClr val="800000"/>
                </a:solidFill>
                <a:latin typeface="Consolas" panose="020B0609020204030204" pitchFamily="49" charset="0"/>
              </a:rPr>
              <a:t>&lt;/li&gt;</a:t>
            </a:r>
            <a:endParaRPr lang="en-US" sz="1600" dirty="0">
              <a:solidFill>
                <a:srgbClr val="000000"/>
              </a:solidFill>
              <a:latin typeface="Consolas" panose="020B0609020204030204" pitchFamily="49" charset="0"/>
            </a:endParaRPr>
          </a:p>
          <a:p>
            <a:pPr lvl="2"/>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pPr lvl="2"/>
            <a:r>
              <a:rPr lang="en-US" sz="1600" dirty="0">
                <a:solidFill>
                  <a:srgbClr val="800000"/>
                </a:solidFill>
                <a:latin typeface="Consolas" panose="020B0609020204030204" pitchFamily="49" charset="0"/>
              </a:rPr>
              <a:t>&lt;/</a:t>
            </a:r>
            <a:r>
              <a:rPr lang="en-US" sz="1600" dirty="0" err="1">
                <a:solidFill>
                  <a:srgbClr val="800000"/>
                </a:solidFill>
                <a:latin typeface="Consolas" panose="020B0609020204030204" pitchFamily="49" charset="0"/>
              </a:rPr>
              <a:t>ul</a:t>
            </a:r>
            <a:r>
              <a:rPr lang="en-US" sz="1600" dirty="0">
                <a:solidFill>
                  <a:srgbClr val="800000"/>
                </a:solidFill>
                <a:latin typeface="Consolas" panose="020B0609020204030204" pitchFamily="49" charset="0"/>
              </a:rPr>
              <a:t>&gt;</a:t>
            </a:r>
            <a:endParaRPr lang="en-US" sz="1600" dirty="0">
              <a:solidFill>
                <a:srgbClr val="000000"/>
              </a:solidFill>
              <a:latin typeface="Consolas" panose="020B0609020204030204" pitchFamily="49" charset="0"/>
            </a:endParaRPr>
          </a:p>
          <a:p>
            <a:pPr lvl="2"/>
            <a:r>
              <a:rPr lang="en-US" sz="1600" b="1" dirty="0">
                <a:solidFill>
                  <a:srgbClr val="800000"/>
                </a:solidFill>
                <a:highlight>
                  <a:srgbClr val="FFFF00"/>
                </a:highlight>
                <a:latin typeface="Consolas" panose="020B0609020204030204" pitchFamily="49" charset="0"/>
              </a:rPr>
              <a:t>&lt;a</a:t>
            </a:r>
            <a:r>
              <a:rPr lang="en-US" sz="1600" b="1" dirty="0">
                <a:solidFill>
                  <a:srgbClr val="000000"/>
                </a:solidFill>
                <a:highlight>
                  <a:srgbClr val="FFFF00"/>
                </a:highlight>
                <a:latin typeface="Consolas" panose="020B0609020204030204" pitchFamily="49" charset="0"/>
              </a:rPr>
              <a:t> </a:t>
            </a:r>
            <a:r>
              <a:rPr lang="en-US" sz="1600" b="1" dirty="0">
                <a:solidFill>
                  <a:srgbClr val="FF0000"/>
                </a:solidFill>
                <a:highlight>
                  <a:srgbClr val="FFFF00"/>
                </a:highlight>
                <a:latin typeface="Consolas" panose="020B0609020204030204" pitchFamily="49" charset="0"/>
              </a:rPr>
              <a:t>asp-action</a:t>
            </a:r>
            <a:r>
              <a:rPr lang="en-US" sz="1600" b="1" dirty="0">
                <a:solidFill>
                  <a:srgbClr val="000000"/>
                </a:solidFill>
                <a:highlight>
                  <a:srgbClr val="FFFF00"/>
                </a:highlight>
                <a:latin typeface="Consolas" panose="020B0609020204030204" pitchFamily="49" charset="0"/>
              </a:rPr>
              <a:t>=</a:t>
            </a:r>
            <a:r>
              <a:rPr lang="en-US" sz="1600" b="1" dirty="0">
                <a:solidFill>
                  <a:srgbClr val="0000FF"/>
                </a:solidFill>
                <a:highlight>
                  <a:srgbClr val="FFFF00"/>
                </a:highlight>
                <a:latin typeface="Consolas" panose="020B0609020204030204" pitchFamily="49" charset="0"/>
              </a:rPr>
              <a:t>"Index"</a:t>
            </a:r>
            <a:r>
              <a:rPr lang="en-US" sz="1600" b="1" dirty="0">
                <a:solidFill>
                  <a:srgbClr val="000000"/>
                </a:solidFill>
                <a:highlight>
                  <a:srgbClr val="FFFF00"/>
                </a:highlight>
                <a:latin typeface="Consolas" panose="020B0609020204030204" pitchFamily="49" charset="0"/>
              </a:rPr>
              <a:t> </a:t>
            </a:r>
            <a:r>
              <a:rPr lang="en-US" sz="1600" b="1" dirty="0">
                <a:solidFill>
                  <a:srgbClr val="FF0000"/>
                </a:solidFill>
                <a:highlight>
                  <a:srgbClr val="FFFF00"/>
                </a:highlight>
                <a:latin typeface="Consolas" panose="020B0609020204030204" pitchFamily="49" charset="0"/>
              </a:rPr>
              <a:t>asp-controller</a:t>
            </a:r>
            <a:r>
              <a:rPr lang="en-US" sz="1600" b="1" dirty="0">
                <a:solidFill>
                  <a:srgbClr val="000000"/>
                </a:solidFill>
                <a:highlight>
                  <a:srgbClr val="FFFF00"/>
                </a:highlight>
                <a:latin typeface="Consolas" panose="020B0609020204030204" pitchFamily="49" charset="0"/>
              </a:rPr>
              <a:t>=</a:t>
            </a:r>
            <a:r>
              <a:rPr lang="en-US" sz="1600" b="1" dirty="0">
                <a:solidFill>
                  <a:srgbClr val="0000FF"/>
                </a:solidFill>
                <a:highlight>
                  <a:srgbClr val="FFFF00"/>
                </a:highlight>
                <a:latin typeface="Consolas" panose="020B0609020204030204" pitchFamily="49" charset="0"/>
              </a:rPr>
              <a:t>"Home"</a:t>
            </a:r>
            <a:r>
              <a:rPr lang="en-US" sz="1600" b="1" dirty="0">
                <a:solidFill>
                  <a:srgbClr val="800000"/>
                </a:solidFill>
                <a:highlight>
                  <a:srgbClr val="FFFF00"/>
                </a:highlight>
                <a:latin typeface="Consolas" panose="020B0609020204030204" pitchFamily="49" charset="0"/>
              </a:rPr>
              <a:t>&gt;</a:t>
            </a:r>
            <a:r>
              <a:rPr lang="en-US" sz="1600" b="1" dirty="0">
                <a:solidFill>
                  <a:srgbClr val="000000"/>
                </a:solidFill>
                <a:highlight>
                  <a:srgbClr val="FFFF00"/>
                </a:highlight>
                <a:latin typeface="Consolas" panose="020B0609020204030204" pitchFamily="49" charset="0"/>
              </a:rPr>
              <a:t>Back Home</a:t>
            </a:r>
            <a:r>
              <a:rPr lang="en-US" sz="1600" b="1" dirty="0">
                <a:solidFill>
                  <a:srgbClr val="800000"/>
                </a:solidFill>
                <a:highlight>
                  <a:srgbClr val="FFFF00"/>
                </a:highlight>
                <a:latin typeface="Consolas" panose="020B0609020204030204" pitchFamily="49" charset="0"/>
              </a:rPr>
              <a:t>&lt;/a&gt;</a:t>
            </a:r>
            <a:endParaRPr lang="en-US" sz="1600" b="1" dirty="0">
              <a:solidFill>
                <a:srgbClr val="000000"/>
              </a:solidFill>
              <a:highlight>
                <a:srgbClr val="FFFF00"/>
              </a:highlight>
              <a:latin typeface="Consolas" panose="020B0609020204030204" pitchFamily="49" charset="0"/>
            </a:endParaRPr>
          </a:p>
          <a:p>
            <a:pPr lvl="1"/>
            <a:r>
              <a:rPr lang="en-US" sz="1600" dirty="0">
                <a:solidFill>
                  <a:srgbClr val="800000"/>
                </a:solidFill>
                <a:latin typeface="Consolas" panose="020B0609020204030204" pitchFamily="49" charset="0"/>
              </a:rPr>
              <a:t>&lt;/body&gt;</a:t>
            </a:r>
            <a:endParaRPr lang="en-US" sz="1600" dirty="0">
              <a:solidFill>
                <a:srgbClr val="000000"/>
              </a:solidFill>
              <a:latin typeface="Consolas" panose="020B0609020204030204" pitchFamily="49" charset="0"/>
            </a:endParaRPr>
          </a:p>
          <a:p>
            <a:r>
              <a:rPr lang="en-US" sz="1600" dirty="0">
                <a:solidFill>
                  <a:srgbClr val="800000"/>
                </a:solidFill>
                <a:latin typeface="Consolas" panose="020B0609020204030204" pitchFamily="49" charset="0"/>
              </a:rPr>
              <a:t>&lt;/html&gt;</a:t>
            </a:r>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05405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432"/>
              </a:spcAft>
            </a:pPr>
            <a:r>
              <a:rPr lang="en-US" dirty="0"/>
              <a:t>MVC 6 includes a set of predefined </a:t>
            </a:r>
            <a:r>
              <a:rPr lang="en-US" dirty="0" err="1"/>
              <a:t>TagHelpers</a:t>
            </a:r>
            <a:r>
              <a:rPr lang="en-US" dirty="0"/>
              <a:t>:</a:t>
            </a:r>
          </a:p>
          <a:p>
            <a:pPr lvl="1">
              <a:spcAft>
                <a:spcPts val="432"/>
              </a:spcAft>
            </a:pPr>
            <a:r>
              <a:rPr lang="en-US" b="1" dirty="0"/>
              <a:t>Anchor </a:t>
            </a:r>
            <a:r>
              <a:rPr lang="en-US" dirty="0"/>
              <a:t>(for generating hyperlinks)</a:t>
            </a:r>
          </a:p>
          <a:p>
            <a:pPr lvl="1">
              <a:spcAft>
                <a:spcPts val="432"/>
              </a:spcAft>
            </a:pPr>
            <a:r>
              <a:rPr lang="en-US" b="1" dirty="0"/>
              <a:t>Cache </a:t>
            </a:r>
            <a:r>
              <a:rPr lang="en-US" dirty="0"/>
              <a:t>(for managing partial page caching)</a:t>
            </a:r>
          </a:p>
          <a:p>
            <a:pPr lvl="1">
              <a:spcAft>
                <a:spcPts val="432"/>
              </a:spcAft>
            </a:pPr>
            <a:r>
              <a:rPr lang="en-US" b="1" dirty="0"/>
              <a:t>Environmen</a:t>
            </a:r>
            <a:r>
              <a:rPr lang="en-US" dirty="0"/>
              <a:t>t (for controlling content rendering based on the runtime environment)</a:t>
            </a:r>
          </a:p>
          <a:p>
            <a:pPr lvl="1">
              <a:spcAft>
                <a:spcPts val="432"/>
              </a:spcAft>
            </a:pPr>
            <a:r>
              <a:rPr lang="en-US" b="1" dirty="0"/>
              <a:t>Form </a:t>
            </a:r>
            <a:r>
              <a:rPr lang="en-US" dirty="0"/>
              <a:t>(for generating form elements)</a:t>
            </a:r>
          </a:p>
          <a:p>
            <a:pPr lvl="1">
              <a:spcAft>
                <a:spcPts val="432"/>
              </a:spcAft>
            </a:pPr>
            <a:r>
              <a:rPr lang="en-US" b="1" dirty="0"/>
              <a:t>Input </a:t>
            </a:r>
            <a:r>
              <a:rPr lang="en-US" dirty="0"/>
              <a:t>(generation of input elements)</a:t>
            </a:r>
          </a:p>
          <a:p>
            <a:pPr lvl="1">
              <a:spcAft>
                <a:spcPts val="432"/>
              </a:spcAft>
            </a:pPr>
            <a:r>
              <a:rPr lang="en-US" b="1" dirty="0"/>
              <a:t>Label</a:t>
            </a:r>
            <a:r>
              <a:rPr lang="en-US" dirty="0"/>
              <a:t> (outputs label elements)</a:t>
            </a:r>
          </a:p>
          <a:p>
            <a:pPr lvl="1">
              <a:spcAft>
                <a:spcPts val="432"/>
              </a:spcAft>
            </a:pPr>
            <a:r>
              <a:rPr lang="en-US" b="1" dirty="0"/>
              <a:t>Link</a:t>
            </a:r>
            <a:r>
              <a:rPr lang="en-US" dirty="0"/>
              <a:t> (processes link elements)</a:t>
            </a:r>
          </a:p>
          <a:p>
            <a:pPr lvl="1">
              <a:spcAft>
                <a:spcPts val="432"/>
              </a:spcAft>
            </a:pPr>
            <a:r>
              <a:rPr lang="en-US" b="1" dirty="0"/>
              <a:t>Option</a:t>
            </a:r>
            <a:r>
              <a:rPr lang="en-US" dirty="0"/>
              <a:t> (targets individual options in a select list)</a:t>
            </a:r>
          </a:p>
          <a:p>
            <a:pPr lvl="1">
              <a:spcAft>
                <a:spcPts val="432"/>
              </a:spcAft>
            </a:pPr>
            <a:r>
              <a:rPr lang="en-US" b="1" dirty="0"/>
              <a:t>Script </a:t>
            </a:r>
            <a:r>
              <a:rPr lang="en-US" dirty="0"/>
              <a:t>(processes script tags)</a:t>
            </a:r>
          </a:p>
          <a:p>
            <a:pPr lvl="1">
              <a:spcAft>
                <a:spcPts val="432"/>
              </a:spcAft>
            </a:pPr>
            <a:r>
              <a:rPr lang="en-US" b="1" dirty="0"/>
              <a:t>Select </a:t>
            </a:r>
            <a:r>
              <a:rPr lang="en-US" dirty="0"/>
              <a:t>(generates dropdown lists)</a:t>
            </a:r>
          </a:p>
          <a:p>
            <a:pPr lvl="1">
              <a:spcAft>
                <a:spcPts val="432"/>
              </a:spcAft>
            </a:pPr>
            <a:r>
              <a:rPr lang="en-US" b="1" dirty="0" err="1"/>
              <a:t>TextArea</a:t>
            </a:r>
            <a:r>
              <a:rPr lang="en-US" dirty="0"/>
              <a:t> (processes </a:t>
            </a:r>
            <a:r>
              <a:rPr lang="en-US" dirty="0" err="1"/>
              <a:t>textarea</a:t>
            </a:r>
            <a:r>
              <a:rPr lang="en-US" dirty="0"/>
              <a:t> tags)</a:t>
            </a:r>
          </a:p>
          <a:p>
            <a:pPr lvl="1">
              <a:spcAft>
                <a:spcPts val="432"/>
              </a:spcAft>
            </a:pPr>
            <a:r>
              <a:rPr lang="en-US" b="1" dirty="0" err="1"/>
              <a:t>ValidationMessage</a:t>
            </a:r>
            <a:r>
              <a:rPr lang="en-US" dirty="0"/>
              <a:t> (generates individual validation errors)</a:t>
            </a:r>
          </a:p>
          <a:p>
            <a:pPr lvl="1">
              <a:spcAft>
                <a:spcPts val="432"/>
              </a:spcAft>
            </a:pPr>
            <a:r>
              <a:rPr lang="en-US" b="1" dirty="0" err="1"/>
              <a:t>ValidationSummary</a:t>
            </a:r>
            <a:r>
              <a:rPr lang="en-US" b="1" dirty="0"/>
              <a:t> </a:t>
            </a:r>
            <a:r>
              <a:rPr lang="en-US" dirty="0"/>
              <a:t>(renders the validation summary message)</a:t>
            </a:r>
          </a:p>
          <a:p>
            <a:pPr lvl="1">
              <a:spcAft>
                <a:spcPts val="432"/>
              </a:spcAft>
            </a:pPr>
            <a:endParaRPr lang="en-US" sz="600" dirty="0"/>
          </a:p>
          <a:p>
            <a:pPr>
              <a:spcAft>
                <a:spcPts val="432"/>
              </a:spcAft>
            </a:pPr>
            <a:r>
              <a:rPr lang="en-US" dirty="0"/>
              <a:t>For details, pls. refer to </a:t>
            </a:r>
            <a:r>
              <a:rPr lang="en-US" dirty="0">
                <a:hlinkClick r:id="rId2"/>
              </a:rPr>
              <a:t>https://docs.microsoft.com/en-us/aspnet/core/mvc/views/tag-helpers/authoring?view=aspnetcore-3.1</a:t>
            </a:r>
            <a:endParaRPr lang="en-US" dirty="0"/>
          </a:p>
        </p:txBody>
      </p:sp>
      <p:sp>
        <p:nvSpPr>
          <p:cNvPr id="3" name="Title 2"/>
          <p:cNvSpPr>
            <a:spLocks noGrp="1"/>
          </p:cNvSpPr>
          <p:nvPr>
            <p:ph type="title"/>
          </p:nvPr>
        </p:nvSpPr>
        <p:spPr/>
        <p:txBody>
          <a:bodyPr/>
          <a:lstStyle/>
          <a:p>
            <a:r>
              <a:rPr lang="en-US" dirty="0"/>
              <a:t>How </a:t>
            </a:r>
            <a:r>
              <a:rPr lang="en-US" dirty="0" err="1"/>
              <a:t>TagHelpers</a:t>
            </a:r>
            <a:r>
              <a:rPr lang="en-US" dirty="0"/>
              <a:t> Work</a:t>
            </a:r>
          </a:p>
        </p:txBody>
      </p:sp>
    </p:spTree>
    <p:extLst>
      <p:ext uri="{BB962C8B-B14F-4D97-AF65-F5344CB8AC3E}">
        <p14:creationId xmlns:p14="http://schemas.microsoft.com/office/powerpoint/2010/main" val="30430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a:t>
            </a:r>
            <a:r>
              <a:rPr lang="en-US" dirty="0" err="1"/>
              <a:t>TagHelpers</a:t>
            </a:r>
            <a:endParaRPr lang="en-US" dirty="0"/>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400" b="1" dirty="0">
                <a:solidFill>
                  <a:schemeClr val="bg1">
                    <a:lumMod val="10000"/>
                  </a:schemeClr>
                </a:solidFill>
              </a:rPr>
              <a:t>GreatWorld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26100" y="1892463"/>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Using </a:t>
            </a:r>
            <a:r>
              <a:rPr lang="en-US" sz="2000" dirty="0" err="1">
                <a:solidFill>
                  <a:schemeClr val="bg1">
                    <a:lumMod val="10000"/>
                  </a:schemeClr>
                </a:solidFill>
                <a:latin typeface="Arial" charset="0"/>
                <a:cs typeface="Arial" charset="0"/>
              </a:rPr>
              <a:t>TagHelpers</a:t>
            </a:r>
            <a:r>
              <a:rPr lang="en-US" sz="2000" dirty="0">
                <a:solidFill>
                  <a:schemeClr val="bg1">
                    <a:lumMod val="10000"/>
                  </a:schemeClr>
                </a:solidFill>
                <a:latin typeface="Arial" charset="0"/>
                <a:cs typeface="Arial" charset="0"/>
              </a:rPr>
              <a:t> in the links on sidebar to invoke the Views</a:t>
            </a:r>
          </a:p>
        </p:txBody>
      </p:sp>
      <p:pic>
        <p:nvPicPr>
          <p:cNvPr id="9" name="Picture 8">
            <a:extLst>
              <a:ext uri="{FF2B5EF4-FFF2-40B4-BE49-F238E27FC236}">
                <a16:creationId xmlns:a16="http://schemas.microsoft.com/office/drawing/2014/main" id="{32CABEBB-8780-489F-8939-64A9484AA5A6}"/>
              </a:ext>
            </a:extLst>
          </p:cNvPr>
          <p:cNvPicPr>
            <a:picLocks noChangeAspect="1"/>
          </p:cNvPicPr>
          <p:nvPr/>
        </p:nvPicPr>
        <p:blipFill>
          <a:blip r:embed="rId4"/>
          <a:stretch>
            <a:fillRect/>
          </a:stretch>
        </p:blipFill>
        <p:spPr>
          <a:xfrm>
            <a:off x="884373" y="2445980"/>
            <a:ext cx="5906625" cy="3492120"/>
          </a:xfrm>
          <a:prstGeom prst="rect">
            <a:avLst/>
          </a:prstGeom>
        </p:spPr>
      </p:pic>
      <p:graphicFrame>
        <p:nvGraphicFramePr>
          <p:cNvPr id="2" name="Object 1">
            <a:extLst>
              <a:ext uri="{FF2B5EF4-FFF2-40B4-BE49-F238E27FC236}">
                <a16:creationId xmlns:a16="http://schemas.microsoft.com/office/drawing/2014/main" id="{59A876A3-6004-4AED-A48D-607ABD67B193}"/>
              </a:ext>
            </a:extLst>
          </p:cNvPr>
          <p:cNvGraphicFramePr>
            <a:graphicFrameLocks noChangeAspect="1"/>
          </p:cNvGraphicFramePr>
          <p:nvPr>
            <p:extLst>
              <p:ext uri="{D42A27DB-BD31-4B8C-83A1-F6EECF244321}">
                <p14:modId xmlns:p14="http://schemas.microsoft.com/office/powerpoint/2010/main" val="3306505179"/>
              </p:ext>
            </p:extLst>
          </p:nvPr>
        </p:nvGraphicFramePr>
        <p:xfrm>
          <a:off x="6918623" y="4934800"/>
          <a:ext cx="1137600" cy="1003300"/>
        </p:xfrm>
        <a:graphic>
          <a:graphicData uri="http://schemas.openxmlformats.org/presentationml/2006/ole">
            <mc:AlternateContent xmlns:mc="http://schemas.openxmlformats.org/markup-compatibility/2006">
              <mc:Choice xmlns:v="urn:schemas-microsoft-com:vml" Requires="v">
                <p:oleObj spid="_x0000_s5126"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918623" y="4934800"/>
                        <a:ext cx="1137600" cy="1003300"/>
                      </a:xfrm>
                      <a:prstGeom prst="rect">
                        <a:avLst/>
                      </a:prstGeom>
                    </p:spPr>
                  </p:pic>
                </p:oleObj>
              </mc:Fallback>
            </mc:AlternateContent>
          </a:graphicData>
        </a:graphic>
      </p:graphicFrame>
    </p:spTree>
    <p:extLst>
      <p:ext uri="{BB962C8B-B14F-4D97-AF65-F5344CB8AC3E}">
        <p14:creationId xmlns:p14="http://schemas.microsoft.com/office/powerpoint/2010/main" val="99661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57275"/>
            <a:ext cx="8324850" cy="5068888"/>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will cover</a:t>
            </a:r>
          </a:p>
          <a:p>
            <a:pPr lvl="1">
              <a:lnSpc>
                <a:spcPct val="150000"/>
              </a:lnSpc>
              <a:buFont typeface="Wingdings" charset="2"/>
              <a:buChar char="Ø"/>
            </a:pPr>
            <a:r>
              <a:rPr lang="en-US" dirty="0">
                <a:latin typeface="Arial" charset="0"/>
                <a:ea typeface="ＭＳ Ｐゴシック" pitchFamily="34" charset="-128"/>
              </a:rPr>
              <a:t>Creating ASP.Net Core Web App Using Static Files</a:t>
            </a:r>
          </a:p>
          <a:p>
            <a:pPr lvl="1">
              <a:lnSpc>
                <a:spcPct val="150000"/>
              </a:lnSpc>
              <a:buFont typeface="Wingdings" charset="2"/>
              <a:buChar char="Ø"/>
            </a:pPr>
            <a:r>
              <a:rPr lang="en-US" dirty="0">
                <a:latin typeface="Arial" charset="0"/>
                <a:ea typeface="ＭＳ Ｐゴシック" pitchFamily="34" charset="-128"/>
              </a:rPr>
              <a:t>Convert existing App to MVC architecture</a:t>
            </a:r>
          </a:p>
          <a:p>
            <a:pPr lvl="1">
              <a:lnSpc>
                <a:spcPct val="150000"/>
              </a:lnSpc>
              <a:buFont typeface="Wingdings" charset="2"/>
              <a:buChar char="Ø"/>
            </a:pPr>
            <a:r>
              <a:rPr lang="en-US" dirty="0">
                <a:latin typeface="Arial" charset="0"/>
                <a:ea typeface="ＭＳ Ｐゴシック" pitchFamily="34" charset="-128"/>
              </a:rPr>
              <a:t>Creating Layout</a:t>
            </a:r>
          </a:p>
          <a:p>
            <a:pPr lvl="1">
              <a:lnSpc>
                <a:spcPct val="150000"/>
              </a:lnSpc>
              <a:buFont typeface="Wingdings" charset="2"/>
              <a:buChar char="Ø"/>
            </a:pPr>
            <a:r>
              <a:rPr lang="en-US" dirty="0">
                <a:latin typeface="Arial" charset="0"/>
                <a:ea typeface="ＭＳ Ｐゴシック" pitchFamily="34" charset="-128"/>
              </a:rPr>
              <a:t>Using Tag Helpers</a:t>
            </a:r>
          </a:p>
          <a:p>
            <a:pPr lvl="1">
              <a:lnSpc>
                <a:spcPct val="150000"/>
              </a:lnSpc>
              <a:buFont typeface="Wingdings" charset="2"/>
              <a:buChar char="Ø"/>
            </a:pPr>
            <a:r>
              <a:rPr lang="en-US" dirty="0">
                <a:latin typeface="Arial" charset="0"/>
                <a:ea typeface="ＭＳ Ｐゴシック" pitchFamily="34" charset="-128"/>
              </a:rPr>
              <a:t>ViewModel classes</a:t>
            </a:r>
          </a:p>
          <a:p>
            <a:pPr lvl="1">
              <a:lnSpc>
                <a:spcPct val="150000"/>
              </a:lnSpc>
              <a:buFont typeface="Wingdings" charset="2"/>
              <a:buChar char="Ø"/>
            </a:pPr>
            <a:r>
              <a:rPr lang="en-US" dirty="0">
                <a:latin typeface="Arial" charset="0"/>
                <a:ea typeface="ＭＳ Ｐゴシック" pitchFamily="34" charset="-128"/>
              </a:rPr>
              <a:t>Dependency Injection </a:t>
            </a:r>
          </a:p>
          <a:p>
            <a:pPr lvl="1">
              <a:lnSpc>
                <a:spcPct val="150000"/>
              </a:lnSpc>
              <a:buFont typeface="Wingdings" charset="2"/>
              <a:buChar char="Ø"/>
            </a:pPr>
            <a:r>
              <a:rPr lang="en-US" dirty="0">
                <a:latin typeface="Arial" charset="0"/>
                <a:ea typeface="ＭＳ Ｐゴシック" pitchFamily="34" charset="-128"/>
              </a:rPr>
              <a:t>Validations</a:t>
            </a:r>
          </a:p>
          <a:p>
            <a:pPr lvl="1">
              <a:lnSpc>
                <a:spcPct val="150000"/>
              </a:lnSpc>
              <a:buFont typeface="Wingdings" charset="2"/>
              <a:buChar char="Ø"/>
            </a:pPr>
            <a:r>
              <a:rPr lang="en-US" dirty="0">
                <a:latin typeface="Arial" charset="0"/>
                <a:ea typeface="ＭＳ Ｐゴシック" pitchFamily="34" charset="-128"/>
              </a:rPr>
              <a:t>Partial Views</a:t>
            </a:r>
          </a:p>
          <a:p>
            <a:pPr lvl="1">
              <a:lnSpc>
                <a:spcPct val="150000"/>
              </a:lnSpc>
              <a:buFont typeface="Wingdings" charset="2"/>
              <a:buChar char="Ø"/>
            </a:pPr>
            <a:r>
              <a:rPr lang="en-US" dirty="0">
                <a:latin typeface="Arial" charset="0"/>
                <a:ea typeface="ＭＳ Ｐゴシック" pitchFamily="34" charset="-128"/>
              </a:rPr>
              <a:t>Filters</a:t>
            </a:r>
          </a:p>
          <a:p>
            <a:pPr lvl="1">
              <a:lnSpc>
                <a:spcPct val="150000"/>
              </a:lnSpc>
              <a:buFont typeface="Wingdings" charset="2"/>
              <a:buChar char="Ø"/>
            </a:pPr>
            <a:endParaRPr lang="en-US" dirty="0">
              <a:latin typeface="Arial" charset="0"/>
              <a:ea typeface="ＭＳ Ｐゴシック" pitchFamily="34" charset="-128"/>
            </a:endParaRPr>
          </a:p>
        </p:txBody>
      </p:sp>
      <p:sp>
        <p:nvSpPr>
          <p:cNvPr id="5123" name="Title 2"/>
          <p:cNvSpPr>
            <a:spLocks noGrp="1"/>
          </p:cNvSpPr>
          <p:nvPr>
            <p:ph type="title"/>
          </p:nvPr>
        </p:nvSpPr>
        <p:spPr bwMode="auto">
          <a:xfrm>
            <a:off x="301625" y="257175"/>
            <a:ext cx="8537575" cy="563563"/>
          </a:xfrm>
          <a:noFill/>
          <a:ln>
            <a:miter lim="800000"/>
            <a:headEnd/>
            <a:tailEnd/>
          </a:ln>
        </p:spPr>
        <p:txBody>
          <a:bodyPr vert="horz" wrap="square" lIns="91440" tIns="45720" rIns="91440" bIns="45720" numCol="1" anchor="t" anchorCtr="0" compatLnSpc="1">
            <a:prstTxWarp prst="textNoShape">
              <a:avLst/>
            </a:prstTxWarp>
          </a:bodyPr>
          <a:lstStyle/>
          <a:p>
            <a:r>
              <a:rPr lang="en-US">
                <a:latin typeface="Arial" charset="0"/>
                <a:ea typeface="ＭＳ Ｐゴシック" pitchFamily="34" charset="-128"/>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3E11FE-0F61-4A36-BF91-6E4B36D1DAC7}"/>
              </a:ext>
            </a:extLst>
          </p:cNvPr>
          <p:cNvSpPr>
            <a:spLocks noGrp="1"/>
          </p:cNvSpPr>
          <p:nvPr>
            <p:ph type="title"/>
          </p:nvPr>
        </p:nvSpPr>
        <p:spPr/>
        <p:txBody>
          <a:bodyPr/>
          <a:lstStyle/>
          <a:p>
            <a:r>
              <a:rPr lang="en-IN" dirty="0"/>
              <a:t>Knowledge check</a:t>
            </a:r>
          </a:p>
        </p:txBody>
      </p:sp>
      <p:sp>
        <p:nvSpPr>
          <p:cNvPr id="5" name="Text Placeholder 7">
            <a:extLst>
              <a:ext uri="{FF2B5EF4-FFF2-40B4-BE49-F238E27FC236}">
                <a16:creationId xmlns:a16="http://schemas.microsoft.com/office/drawing/2014/main" id="{B5A9B6BF-0529-4432-A266-B20BE6400B37}"/>
              </a:ext>
            </a:extLst>
          </p:cNvPr>
          <p:cNvSpPr txBox="1">
            <a:spLocks/>
          </p:cNvSpPr>
          <p:nvPr/>
        </p:nvSpPr>
        <p:spPr>
          <a:xfrm>
            <a:off x="1167976" y="1228379"/>
            <a:ext cx="7242599" cy="20577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32742" eaLnBrk="1" fontAlgn="auto" hangingPunct="1">
              <a:spcBef>
                <a:spcPts val="0"/>
              </a:spcBef>
              <a:buFontTx/>
              <a:buNone/>
              <a:defRPr/>
            </a:pPr>
            <a:r>
              <a:rPr lang="en-US" sz="1800" dirty="0">
                <a:solidFill>
                  <a:schemeClr val="bg2">
                    <a:lumMod val="10000"/>
                  </a:schemeClr>
                </a:solidFill>
                <a:latin typeface="Segoe UI" panose="020B0502040204020203" pitchFamily="34" charset="0"/>
                <a:ea typeface="+mn-ea"/>
                <a:cs typeface="Segoe UI" panose="020B0502040204020203" pitchFamily="34" charset="0"/>
              </a:rPr>
              <a:t>Which of the following is true?</a:t>
            </a:r>
          </a:p>
          <a:p>
            <a:pPr marL="0" indent="0" defTabSz="932742" eaLnBrk="1" fontAlgn="auto" hangingPunct="1">
              <a:spcBef>
                <a:spcPts val="0"/>
              </a:spcBef>
              <a:buFontTx/>
              <a:buNone/>
              <a:defRPr/>
            </a:pPr>
            <a:endParaRPr lang="en-US" sz="1800" dirty="0">
              <a:solidFill>
                <a:schemeClr val="bg2">
                  <a:lumMod val="10000"/>
                </a:schemeClr>
              </a:solidFill>
              <a:latin typeface="Segoe UI" panose="020B0502040204020203" pitchFamily="34" charset="0"/>
              <a:ea typeface="+mn-ea"/>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cs typeface="Segoe UI" panose="020B0502040204020203" pitchFamily="34" charset="0"/>
              </a:rPr>
              <a:t>UseDefaultFiles</a:t>
            </a:r>
            <a:r>
              <a:rPr lang="en-US" sz="1400" dirty="0">
                <a:solidFill>
                  <a:schemeClr val="bg2">
                    <a:lumMod val="10000"/>
                  </a:schemeClr>
                </a:solidFill>
                <a:latin typeface="Segoe UI" panose="020B0502040204020203" pitchFamily="34" charset="0"/>
                <a:cs typeface="Segoe UI" panose="020B0502040204020203" pitchFamily="34" charset="0"/>
              </a:rPr>
              <a:t> method enables default file mapping on the current path</a:t>
            </a: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cs typeface="Segoe UI" panose="020B0502040204020203" pitchFamily="34" charset="0"/>
              </a:rPr>
              <a:t>UseStaticFiles</a:t>
            </a:r>
            <a:r>
              <a:rPr lang="en-US" sz="1400" dirty="0">
                <a:solidFill>
                  <a:schemeClr val="bg2">
                    <a:lumMod val="10000"/>
                  </a:schemeClr>
                </a:solidFill>
                <a:latin typeface="Segoe UI" panose="020B0502040204020203" pitchFamily="34" charset="0"/>
                <a:cs typeface="Segoe UI" panose="020B0502040204020203" pitchFamily="34" charset="0"/>
              </a:rPr>
              <a:t> method enables default file mapping on the current path</a:t>
            </a: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cs typeface="Segoe UI" panose="020B0502040204020203" pitchFamily="34" charset="0"/>
              </a:rPr>
              <a:t>UseStaticFiles</a:t>
            </a:r>
            <a:r>
              <a:rPr lang="en-US" sz="1400" dirty="0">
                <a:solidFill>
                  <a:schemeClr val="bg2">
                    <a:lumMod val="10000"/>
                  </a:schemeClr>
                </a:solidFill>
                <a:latin typeface="Segoe UI" panose="020B0502040204020203" pitchFamily="34" charset="0"/>
                <a:cs typeface="Segoe UI" panose="020B0502040204020203" pitchFamily="34" charset="0"/>
              </a:rPr>
              <a:t> method enables the application to automatically match relative paths to files inside the wwwroot folder</a:t>
            </a:r>
          </a:p>
        </p:txBody>
      </p:sp>
      <p:pic>
        <p:nvPicPr>
          <p:cNvPr id="10" name="Graphic 9" descr="Badge Question Mark with solid fill">
            <a:extLst>
              <a:ext uri="{FF2B5EF4-FFF2-40B4-BE49-F238E27FC236}">
                <a16:creationId xmlns:a16="http://schemas.microsoft.com/office/drawing/2014/main" id="{24565F94-AD3A-4685-866C-5468A265BD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406" y="1161703"/>
            <a:ext cx="489795" cy="603077"/>
          </a:xfrm>
          <a:prstGeom prst="rect">
            <a:avLst/>
          </a:prstGeom>
        </p:spPr>
      </p:pic>
      <p:pic>
        <p:nvPicPr>
          <p:cNvPr id="14" name="Graphic 13" descr="Checkmark">
            <a:extLst>
              <a:ext uri="{FF2B5EF4-FFF2-40B4-BE49-F238E27FC236}">
                <a16:creationId xmlns:a16="http://schemas.microsoft.com/office/drawing/2014/main" id="{B896F597-53F8-403C-B1AF-C25B67B895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5347" y="1790527"/>
            <a:ext cx="261832" cy="261832"/>
          </a:xfrm>
          <a:prstGeom prst="rect">
            <a:avLst/>
          </a:prstGeom>
        </p:spPr>
      </p:pic>
      <p:pic>
        <p:nvPicPr>
          <p:cNvPr id="15" name="Graphic 14" descr="Checkmark">
            <a:extLst>
              <a:ext uri="{FF2B5EF4-FFF2-40B4-BE49-F238E27FC236}">
                <a16:creationId xmlns:a16="http://schemas.microsoft.com/office/drawing/2014/main" id="{3B39AD7E-C43C-4E65-AA93-E5EF8804D5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2919" y="2444087"/>
            <a:ext cx="261832" cy="261832"/>
          </a:xfrm>
          <a:prstGeom prst="rect">
            <a:avLst/>
          </a:prstGeom>
        </p:spPr>
      </p:pic>
      <p:sp>
        <p:nvSpPr>
          <p:cNvPr id="17" name="Text Placeholder 7">
            <a:extLst>
              <a:ext uri="{FF2B5EF4-FFF2-40B4-BE49-F238E27FC236}">
                <a16:creationId xmlns:a16="http://schemas.microsoft.com/office/drawing/2014/main" id="{7FF8EF80-B3C7-4F44-8539-649BC765C983}"/>
              </a:ext>
            </a:extLst>
          </p:cNvPr>
          <p:cNvSpPr txBox="1">
            <a:spLocks/>
          </p:cNvSpPr>
          <p:nvPr/>
        </p:nvSpPr>
        <p:spPr>
          <a:xfrm>
            <a:off x="1158451" y="3923954"/>
            <a:ext cx="7242599" cy="135789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32742" eaLnBrk="1" fontAlgn="auto" hangingPunct="1">
              <a:spcBef>
                <a:spcPts val="0"/>
              </a:spcBef>
              <a:buFontTx/>
              <a:buNone/>
              <a:defRPr/>
            </a:pPr>
            <a:r>
              <a:rPr lang="en-US" sz="1800" dirty="0">
                <a:solidFill>
                  <a:schemeClr val="bg2">
                    <a:lumMod val="10000"/>
                  </a:schemeClr>
                </a:solidFill>
                <a:latin typeface="Segoe UI" panose="020B0502040204020203" pitchFamily="34" charset="0"/>
                <a:ea typeface="+mn-ea"/>
                <a:cs typeface="Segoe UI" panose="020B0502040204020203" pitchFamily="34" charset="0"/>
              </a:rPr>
              <a:t>Which of the following is true?</a:t>
            </a:r>
          </a:p>
          <a:p>
            <a:pPr marL="0" indent="0" defTabSz="932742" eaLnBrk="1" fontAlgn="auto" hangingPunct="1">
              <a:spcBef>
                <a:spcPts val="0"/>
              </a:spcBef>
              <a:buFontTx/>
              <a:buNone/>
              <a:defRPr/>
            </a:pPr>
            <a:endParaRPr lang="en-US" sz="1800" dirty="0">
              <a:solidFill>
                <a:schemeClr val="bg2">
                  <a:lumMod val="10000"/>
                </a:schemeClr>
              </a:solidFill>
              <a:latin typeface="Segoe UI" panose="020B0502040204020203" pitchFamily="34" charset="0"/>
              <a:ea typeface="+mn-ea"/>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ea typeface="+mn-ea"/>
                <a:cs typeface="Segoe UI" panose="020B0502040204020203" pitchFamily="34" charset="0"/>
              </a:rPr>
              <a:t>HTML Helpers are invoked as methods that are mixed with HTML inside your Razor views.</a:t>
            </a:r>
            <a:endParaRPr lang="en-US" sz="1400" dirty="0">
              <a:solidFill>
                <a:schemeClr val="bg2">
                  <a:lumMod val="10000"/>
                </a:schemeClr>
              </a:solidFill>
              <a:latin typeface="Segoe UI" panose="020B0502040204020203" pitchFamily="34" charset="0"/>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ea typeface="+mn-ea"/>
                <a:cs typeface="Segoe UI" panose="020B0502040204020203" pitchFamily="34" charset="0"/>
              </a:rPr>
              <a:t>TagHelpers</a:t>
            </a:r>
            <a:r>
              <a:rPr lang="en-US" sz="1400" dirty="0">
                <a:solidFill>
                  <a:schemeClr val="bg2">
                    <a:lumMod val="10000"/>
                  </a:schemeClr>
                </a:solidFill>
                <a:latin typeface="Segoe UI" panose="020B0502040204020203" pitchFamily="34" charset="0"/>
                <a:ea typeface="+mn-ea"/>
                <a:cs typeface="Segoe UI" panose="020B0502040204020203" pitchFamily="34" charset="0"/>
              </a:rPr>
              <a:t> are invoked as methods that are mixed with HTML inside your Razor views. </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Tag Helpers are attached to HTML elements inside your Razor views and can help you write markup that is cleaner and easier to read</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Compared to </a:t>
            </a:r>
            <a:r>
              <a:rPr lang="en-US" sz="1400" dirty="0" err="1">
                <a:solidFill>
                  <a:schemeClr val="bg2">
                    <a:lumMod val="10000"/>
                  </a:schemeClr>
                </a:solidFill>
                <a:latin typeface="Segoe UI" panose="020B0502040204020203" pitchFamily="34" charset="0"/>
                <a:cs typeface="Segoe UI" panose="020B0502040204020203" pitchFamily="34" charset="0"/>
              </a:rPr>
              <a:t>TagHelpers</a:t>
            </a:r>
            <a:r>
              <a:rPr lang="en-US" sz="1400" dirty="0">
                <a:solidFill>
                  <a:schemeClr val="bg2">
                    <a:lumMod val="10000"/>
                  </a:schemeClr>
                </a:solidFill>
                <a:latin typeface="Segoe UI" panose="020B0502040204020203" pitchFamily="34" charset="0"/>
                <a:cs typeface="Segoe UI" panose="020B0502040204020203" pitchFamily="34" charset="0"/>
              </a:rPr>
              <a:t>, HTML Helpers can help you write markup that is cleaner and easier to read</a:t>
            </a:r>
          </a:p>
        </p:txBody>
      </p:sp>
      <p:pic>
        <p:nvPicPr>
          <p:cNvPr id="19" name="Graphic 18" descr="Badge Question Mark with solid fill">
            <a:extLst>
              <a:ext uri="{FF2B5EF4-FFF2-40B4-BE49-F238E27FC236}">
                <a16:creationId xmlns:a16="http://schemas.microsoft.com/office/drawing/2014/main" id="{0D23F1F5-05F8-4FDD-970F-D7BC699B1A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881" y="3847753"/>
            <a:ext cx="489795" cy="603077"/>
          </a:xfrm>
          <a:prstGeom prst="rect">
            <a:avLst/>
          </a:prstGeom>
        </p:spPr>
      </p:pic>
      <p:pic>
        <p:nvPicPr>
          <p:cNvPr id="20" name="Graphic 19" descr="Checkmark">
            <a:extLst>
              <a:ext uri="{FF2B5EF4-FFF2-40B4-BE49-F238E27FC236}">
                <a16:creationId xmlns:a16="http://schemas.microsoft.com/office/drawing/2014/main" id="{BF4D27A6-CF7D-49E2-81E3-AEB508712A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0200" y="4505325"/>
            <a:ext cx="261832" cy="261832"/>
          </a:xfrm>
          <a:prstGeom prst="rect">
            <a:avLst/>
          </a:prstGeom>
        </p:spPr>
      </p:pic>
      <p:pic>
        <p:nvPicPr>
          <p:cNvPr id="12" name="Graphic 11" descr="Checkmark">
            <a:extLst>
              <a:ext uri="{FF2B5EF4-FFF2-40B4-BE49-F238E27FC236}">
                <a16:creationId xmlns:a16="http://schemas.microsoft.com/office/drawing/2014/main" id="{9381C3AA-E748-4469-8084-2A78308D34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1150" y="5562600"/>
            <a:ext cx="261832" cy="261832"/>
          </a:xfrm>
          <a:prstGeom prst="rect">
            <a:avLst/>
          </a:prstGeom>
        </p:spPr>
      </p:pic>
    </p:spTree>
    <p:extLst>
      <p:ext uri="{BB962C8B-B14F-4D97-AF65-F5344CB8AC3E}">
        <p14:creationId xmlns:p14="http://schemas.microsoft.com/office/powerpoint/2010/main" val="13418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sz="2000" b="0" i="0" dirty="0" err="1">
                <a:solidFill>
                  <a:srgbClr val="232629"/>
                </a:solidFill>
                <a:effectLst/>
                <a:latin typeface="-apple-system"/>
              </a:rPr>
              <a:t>ViewModels</a:t>
            </a:r>
            <a:r>
              <a:rPr lang="en-US" sz="2000" b="0" i="0" dirty="0">
                <a:solidFill>
                  <a:srgbClr val="232629"/>
                </a:solidFill>
                <a:effectLst/>
                <a:latin typeface="-apple-system"/>
              </a:rPr>
              <a:t> are the model of the view. </a:t>
            </a:r>
          </a:p>
          <a:p>
            <a:pPr lvl="1"/>
            <a:endParaRPr lang="en-US" sz="2000" dirty="0">
              <a:solidFill>
                <a:srgbClr val="232629"/>
              </a:solidFill>
              <a:latin typeface="-apple-system"/>
            </a:endParaRPr>
          </a:p>
          <a:p>
            <a:pPr lvl="1"/>
            <a:r>
              <a:rPr lang="en-US" sz="1800" dirty="0"/>
              <a:t>The </a:t>
            </a:r>
            <a:r>
              <a:rPr lang="en-US" sz="1800" dirty="0">
                <a:solidFill>
                  <a:srgbClr val="000099"/>
                </a:solidFill>
              </a:rPr>
              <a:t>view model classes provide information passed in from controllers to views</a:t>
            </a:r>
            <a:r>
              <a:rPr lang="en-US" sz="1800" dirty="0"/>
              <a:t>, so that the views know what to render in the user’s browser. </a:t>
            </a:r>
          </a:p>
          <a:p>
            <a:pPr lvl="1"/>
            <a:endParaRPr lang="en-US" sz="1800" dirty="0"/>
          </a:p>
          <a:p>
            <a:pPr lvl="1"/>
            <a:r>
              <a:rPr lang="en-US" sz="1800" dirty="0"/>
              <a:t>For example, a view model class can contain product information that is used by a view to display the product name, price, and images.</a:t>
            </a:r>
          </a:p>
        </p:txBody>
      </p:sp>
      <p:sp>
        <p:nvSpPr>
          <p:cNvPr id="3" name="Title 2"/>
          <p:cNvSpPr>
            <a:spLocks noGrp="1"/>
          </p:cNvSpPr>
          <p:nvPr>
            <p:ph type="title"/>
          </p:nvPr>
        </p:nvSpPr>
        <p:spPr/>
        <p:txBody>
          <a:bodyPr/>
          <a:lstStyle/>
          <a:p>
            <a:pPr lvl="0"/>
            <a:r>
              <a:rPr lang="en-IN" dirty="0"/>
              <a:t>View-Model classes</a:t>
            </a:r>
            <a:endParaRPr lang="en-US" dirty="0"/>
          </a:p>
        </p:txBody>
      </p:sp>
    </p:spTree>
    <p:extLst>
      <p:ext uri="{BB962C8B-B14F-4D97-AF65-F5344CB8AC3E}">
        <p14:creationId xmlns:p14="http://schemas.microsoft.com/office/powerpoint/2010/main" val="2432183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E.g. view model may appear like</a:t>
            </a:r>
          </a:p>
        </p:txBody>
      </p:sp>
      <p:sp>
        <p:nvSpPr>
          <p:cNvPr id="3" name="Title 2"/>
          <p:cNvSpPr>
            <a:spLocks noGrp="1"/>
          </p:cNvSpPr>
          <p:nvPr>
            <p:ph type="title"/>
          </p:nvPr>
        </p:nvSpPr>
        <p:spPr/>
        <p:txBody>
          <a:bodyPr/>
          <a:lstStyle/>
          <a:p>
            <a:pPr lvl="0"/>
            <a:r>
              <a:rPr lang="en-IN" dirty="0"/>
              <a:t>View-Model classes</a:t>
            </a:r>
            <a:endParaRPr lang="en-US" dirty="0"/>
          </a:p>
        </p:txBody>
      </p:sp>
      <p:sp>
        <p:nvSpPr>
          <p:cNvPr id="4" name="TextBox 3"/>
          <p:cNvSpPr txBox="1"/>
          <p:nvPr/>
        </p:nvSpPr>
        <p:spPr>
          <a:xfrm>
            <a:off x="261257" y="1645920"/>
            <a:ext cx="8451669" cy="4278094"/>
          </a:xfrm>
          <a:prstGeom prst="rect">
            <a:avLst/>
          </a:prstGeom>
          <a:solidFill>
            <a:schemeClr val="bg1">
              <a:lumMod val="85000"/>
            </a:schemeClr>
          </a:solidFill>
        </p:spPr>
        <p:txBody>
          <a:bodyPr wrap="square" rtlCol="0">
            <a:spAutoFit/>
          </a:bodyPr>
          <a:lstStyle/>
          <a:p>
            <a:r>
              <a:rPr lang="en-US" sz="1600" dirty="0">
                <a:solidFill>
                  <a:srgbClr val="0000FF"/>
                </a:solidFill>
                <a:latin typeface="Consolas"/>
              </a:rPr>
              <a:t>namespace</a:t>
            </a:r>
            <a:r>
              <a:rPr lang="en-US" sz="1600" dirty="0">
                <a:solidFill>
                  <a:srgbClr val="000000"/>
                </a:solidFill>
                <a:latin typeface="Consolas"/>
              </a:rPr>
              <a:t> </a:t>
            </a:r>
            <a:r>
              <a:rPr lang="en-US" sz="1600" dirty="0" err="1">
                <a:solidFill>
                  <a:srgbClr val="000000"/>
                </a:solidFill>
                <a:latin typeface="Consolas"/>
              </a:rPr>
              <a:t>MvcMovie.Models.AccountViewModels</a:t>
            </a:r>
            <a:endParaRPr lang="en-US" sz="1600" dirty="0">
              <a:solidFill>
                <a:srgbClr val="000000"/>
              </a:solidFill>
              <a:latin typeface="Consolas"/>
            </a:endParaRPr>
          </a:p>
          <a:p>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class</a:t>
            </a:r>
            <a:r>
              <a:rPr lang="en-US" sz="1600" dirty="0">
                <a:solidFill>
                  <a:srgbClr val="000000"/>
                </a:solidFill>
                <a:latin typeface="Consolas"/>
              </a:rPr>
              <a:t> </a:t>
            </a:r>
            <a:r>
              <a:rPr lang="en-US" sz="1600" dirty="0" err="1">
                <a:solidFill>
                  <a:srgbClr val="2B91AF"/>
                </a:solidFill>
                <a:latin typeface="Consolas"/>
              </a:rPr>
              <a:t>LoginViewModel</a:t>
            </a:r>
            <a:endParaRPr lang="en-US" sz="1600" dirty="0">
              <a:solidFill>
                <a:srgbClr val="000000"/>
              </a:solidFill>
              <a:latin typeface="Consolas"/>
            </a:endParaRP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2B91AF"/>
                </a:solidFill>
                <a:latin typeface="Consolas"/>
              </a:rPr>
              <a:t>Required</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2B91AF"/>
                </a:solidFill>
                <a:latin typeface="Consolas"/>
              </a:rPr>
              <a:t>EmailAddress</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Email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endParaRPr lang="en-US" sz="1600" dirty="0">
              <a:solidFill>
                <a:srgbClr val="000000"/>
              </a:solidFill>
              <a:latin typeface="Consolas"/>
            </a:endParaRPr>
          </a:p>
          <a:p>
            <a:r>
              <a:rPr lang="en-US" sz="1600" dirty="0">
                <a:solidFill>
                  <a:srgbClr val="000000"/>
                </a:solidFill>
                <a:latin typeface="Consolas"/>
              </a:rPr>
              <a:t>        [</a:t>
            </a:r>
            <a:r>
              <a:rPr lang="en-US" sz="1600" dirty="0">
                <a:solidFill>
                  <a:srgbClr val="2B91AF"/>
                </a:solidFill>
                <a:latin typeface="Consolas"/>
              </a:rPr>
              <a:t>Required</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2B91AF"/>
                </a:solidFill>
                <a:latin typeface="Consolas"/>
              </a:rPr>
              <a:t>DataType</a:t>
            </a:r>
            <a:r>
              <a:rPr lang="en-US" sz="1600" dirty="0">
                <a:solidFill>
                  <a:srgbClr val="000000"/>
                </a:solidFill>
                <a:latin typeface="Consolas"/>
              </a:rPr>
              <a:t>(</a:t>
            </a:r>
            <a:r>
              <a:rPr lang="en-US" sz="1600" dirty="0" err="1">
                <a:solidFill>
                  <a:srgbClr val="2B91AF"/>
                </a:solidFill>
                <a:latin typeface="Consolas"/>
              </a:rPr>
              <a:t>DataType</a:t>
            </a:r>
            <a:r>
              <a:rPr lang="en-US" sz="1600" dirty="0" err="1">
                <a:solidFill>
                  <a:srgbClr val="000000"/>
                </a:solidFill>
                <a:latin typeface="Consolas"/>
              </a:rPr>
              <a:t>.Password</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a:solidFill>
                  <a:srgbClr val="0000FF"/>
                </a:solidFill>
                <a:latin typeface="Consolas"/>
              </a:rPr>
              <a:t>string</a:t>
            </a:r>
            <a:r>
              <a:rPr lang="en-US" sz="1600" dirty="0">
                <a:solidFill>
                  <a:srgbClr val="000000"/>
                </a:solidFill>
                <a:latin typeface="Consolas"/>
              </a:rPr>
              <a:t> Password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endParaRPr lang="en-US" sz="1600" dirty="0">
              <a:solidFill>
                <a:srgbClr val="000000"/>
              </a:solidFill>
              <a:latin typeface="Consolas"/>
            </a:endParaRPr>
          </a:p>
          <a:p>
            <a:r>
              <a:rPr lang="en-US" sz="1600" dirty="0">
                <a:solidFill>
                  <a:srgbClr val="000000"/>
                </a:solidFill>
                <a:latin typeface="Consolas"/>
              </a:rPr>
              <a:t>        [</a:t>
            </a:r>
            <a:r>
              <a:rPr lang="en-US" sz="1600" dirty="0">
                <a:solidFill>
                  <a:srgbClr val="2B91AF"/>
                </a:solidFill>
                <a:latin typeface="Consolas"/>
              </a:rPr>
              <a:t>Display</a:t>
            </a:r>
            <a:r>
              <a:rPr lang="en-US" sz="1600" dirty="0">
                <a:solidFill>
                  <a:srgbClr val="000000"/>
                </a:solidFill>
                <a:latin typeface="Consolas"/>
              </a:rPr>
              <a:t>(Name = </a:t>
            </a:r>
            <a:r>
              <a:rPr lang="en-US" sz="1600" dirty="0">
                <a:solidFill>
                  <a:srgbClr val="A31515"/>
                </a:solidFill>
                <a:latin typeface="Consolas"/>
              </a:rPr>
              <a:t>"Remember me?"</a:t>
            </a:r>
            <a:r>
              <a:rPr lang="en-US" sz="1600" dirty="0">
                <a:solidFill>
                  <a:srgbClr val="000000"/>
                </a:solidFill>
                <a:latin typeface="Consolas"/>
              </a:rPr>
              <a:t>)]</a:t>
            </a:r>
          </a:p>
          <a:p>
            <a:r>
              <a:rPr lang="en-US" sz="1600" dirty="0">
                <a:solidFill>
                  <a:srgbClr val="000000"/>
                </a:solidFill>
                <a:latin typeface="Consolas"/>
              </a:rPr>
              <a:t>        </a:t>
            </a:r>
            <a:r>
              <a:rPr lang="en-US" sz="1600" dirty="0">
                <a:solidFill>
                  <a:srgbClr val="0000FF"/>
                </a:solidFill>
                <a:latin typeface="Consolas"/>
              </a:rPr>
              <a:t>public</a:t>
            </a:r>
            <a:r>
              <a:rPr lang="en-US" sz="1600" dirty="0">
                <a:solidFill>
                  <a:srgbClr val="000000"/>
                </a:solidFill>
                <a:latin typeface="Consolas"/>
              </a:rPr>
              <a:t> </a:t>
            </a:r>
            <a:r>
              <a:rPr lang="en-US" sz="1600" dirty="0" err="1">
                <a:solidFill>
                  <a:srgbClr val="0000FF"/>
                </a:solidFill>
                <a:latin typeface="Consolas"/>
              </a:rPr>
              <a:t>bool</a:t>
            </a:r>
            <a:r>
              <a:rPr lang="en-US" sz="1600" dirty="0">
                <a:solidFill>
                  <a:srgbClr val="000000"/>
                </a:solidFill>
                <a:latin typeface="Consolas"/>
              </a:rPr>
              <a:t> </a:t>
            </a:r>
            <a:r>
              <a:rPr lang="en-US" sz="1600" dirty="0" err="1">
                <a:solidFill>
                  <a:srgbClr val="000000"/>
                </a:solidFill>
                <a:latin typeface="Consolas"/>
              </a:rPr>
              <a:t>RememberMe</a:t>
            </a:r>
            <a:r>
              <a:rPr lang="en-US" sz="1600" dirty="0">
                <a:solidFill>
                  <a:srgbClr val="000000"/>
                </a:solidFill>
                <a:latin typeface="Consolas"/>
              </a:rPr>
              <a:t> { </a:t>
            </a:r>
            <a:r>
              <a:rPr lang="en-US" sz="1600" dirty="0">
                <a:solidFill>
                  <a:srgbClr val="0000FF"/>
                </a:solidFill>
                <a:latin typeface="Consolas"/>
              </a:rPr>
              <a:t>get</a:t>
            </a:r>
            <a:r>
              <a:rPr lang="en-US" sz="1600" dirty="0">
                <a:solidFill>
                  <a:srgbClr val="000000"/>
                </a:solidFill>
                <a:latin typeface="Consolas"/>
              </a:rPr>
              <a:t>; </a:t>
            </a:r>
            <a:r>
              <a:rPr lang="en-US" sz="1600" dirty="0">
                <a:solidFill>
                  <a:srgbClr val="0000FF"/>
                </a:solidFill>
                <a:latin typeface="Consolas"/>
              </a:rPr>
              <a:t>set</a:t>
            </a:r>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a:p>
            <a:endParaRPr lang="en-US" sz="1600" dirty="0"/>
          </a:p>
        </p:txBody>
      </p:sp>
    </p:spTree>
    <p:extLst>
      <p:ext uri="{BB962C8B-B14F-4D97-AF65-F5344CB8AC3E}">
        <p14:creationId xmlns:p14="http://schemas.microsoft.com/office/powerpoint/2010/main" val="141188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Then you refer this </a:t>
            </a:r>
            <a:r>
              <a:rPr lang="en-US" dirty="0" err="1"/>
              <a:t>viewmodel</a:t>
            </a:r>
            <a:r>
              <a:rPr lang="en-US" dirty="0"/>
              <a:t> in the view  as follows</a:t>
            </a:r>
          </a:p>
        </p:txBody>
      </p:sp>
      <p:sp>
        <p:nvSpPr>
          <p:cNvPr id="3" name="Title 2"/>
          <p:cNvSpPr>
            <a:spLocks noGrp="1"/>
          </p:cNvSpPr>
          <p:nvPr>
            <p:ph type="title"/>
          </p:nvPr>
        </p:nvSpPr>
        <p:spPr/>
        <p:txBody>
          <a:bodyPr/>
          <a:lstStyle/>
          <a:p>
            <a:pPr lvl="0"/>
            <a:r>
              <a:rPr lang="en-IN" dirty="0"/>
              <a:t>View-Model classes</a:t>
            </a:r>
            <a:endParaRPr lang="en-US" dirty="0"/>
          </a:p>
        </p:txBody>
      </p:sp>
      <p:sp>
        <p:nvSpPr>
          <p:cNvPr id="5" name="TextBox 4"/>
          <p:cNvSpPr txBox="1"/>
          <p:nvPr/>
        </p:nvSpPr>
        <p:spPr>
          <a:xfrm>
            <a:off x="313509" y="1606731"/>
            <a:ext cx="8490857" cy="4862870"/>
          </a:xfrm>
          <a:prstGeom prst="rect">
            <a:avLst/>
          </a:prstGeom>
          <a:solidFill>
            <a:schemeClr val="bg1">
              <a:lumMod val="85000"/>
            </a:schemeClr>
          </a:solidFill>
        </p:spPr>
        <p:txBody>
          <a:bodyPr wrap="square" rtlCol="0">
            <a:spAutoFit/>
          </a:bodyPr>
          <a:lstStyle/>
          <a:p>
            <a:r>
              <a:rPr lang="en-US" dirty="0">
                <a:solidFill>
                  <a:srgbClr val="000000"/>
                </a:solidFill>
                <a:highlight>
                  <a:srgbClr val="FFFF00"/>
                </a:highlight>
                <a:latin typeface="Consolas"/>
              </a:rPr>
              <a:t>........</a:t>
            </a:r>
          </a:p>
          <a:p>
            <a:r>
              <a:rPr lang="en-US" dirty="0">
                <a:solidFill>
                  <a:srgbClr val="000000"/>
                </a:solidFill>
                <a:highlight>
                  <a:srgbClr val="FFFF00"/>
                </a:highlight>
                <a:latin typeface="Consolas"/>
              </a:rPr>
              <a:t> @model </a:t>
            </a:r>
            <a:r>
              <a:rPr lang="en-US" dirty="0" err="1">
                <a:solidFill>
                  <a:schemeClr val="bg2">
                    <a:lumMod val="10000"/>
                  </a:schemeClr>
                </a:solidFill>
                <a:highlight>
                  <a:srgbClr val="FFFF00"/>
                </a:highlight>
                <a:latin typeface="Consolas"/>
              </a:rPr>
              <a:t>LoginViewModel</a:t>
            </a:r>
            <a:endParaRPr lang="en-US" dirty="0">
              <a:solidFill>
                <a:schemeClr val="bg2">
                  <a:lumMod val="10000"/>
                </a:schemeClr>
              </a:solidFill>
              <a:highlight>
                <a:srgbClr val="FFFF00"/>
              </a:highlight>
              <a:latin typeface="Consolas"/>
            </a:endParaRPr>
          </a:p>
          <a:p>
            <a:endParaRPr lang="en-US" dirty="0">
              <a:solidFill>
                <a:schemeClr val="bg2">
                  <a:lumMod val="10000"/>
                </a:schemeClr>
              </a:solidFill>
            </a:endParaRPr>
          </a:p>
          <a:p>
            <a:r>
              <a:rPr lang="en-US" sz="1600" dirty="0">
                <a:solidFill>
                  <a:schemeClr val="bg2">
                    <a:lumMod val="10000"/>
                  </a:schemeClr>
                </a:solidFill>
              </a:rPr>
              <a:t>@{</a:t>
            </a:r>
          </a:p>
          <a:p>
            <a:r>
              <a:rPr lang="en-US" sz="1600" dirty="0">
                <a:solidFill>
                  <a:schemeClr val="bg2">
                    <a:lumMod val="10000"/>
                  </a:schemeClr>
                </a:solidFill>
              </a:rPr>
              <a:t>    </a:t>
            </a:r>
            <a:r>
              <a:rPr lang="en-US" sz="1600" dirty="0" err="1">
                <a:solidFill>
                  <a:schemeClr val="bg2">
                    <a:lumMod val="10000"/>
                  </a:schemeClr>
                </a:solidFill>
              </a:rPr>
              <a:t>ViewData</a:t>
            </a:r>
            <a:r>
              <a:rPr lang="en-US" sz="1600" dirty="0">
                <a:solidFill>
                  <a:schemeClr val="bg2">
                    <a:lumMod val="10000"/>
                  </a:schemeClr>
                </a:solidFill>
              </a:rPr>
              <a:t>["Title"] = "Log in";</a:t>
            </a:r>
          </a:p>
          <a:p>
            <a:r>
              <a:rPr lang="en-US" sz="1600" dirty="0">
                <a:solidFill>
                  <a:schemeClr val="bg2">
                    <a:lumMod val="10000"/>
                  </a:schemeClr>
                </a:solidFill>
              </a:rPr>
              <a:t>}</a:t>
            </a:r>
          </a:p>
          <a:p>
            <a:r>
              <a:rPr lang="en-US" sz="1600" dirty="0">
                <a:solidFill>
                  <a:schemeClr val="bg2">
                    <a:lumMod val="10000"/>
                  </a:schemeClr>
                </a:solidFill>
              </a:rPr>
              <a:t>&lt;h2&gt;@</a:t>
            </a:r>
            <a:r>
              <a:rPr lang="en-US" sz="1600" dirty="0" err="1">
                <a:solidFill>
                  <a:schemeClr val="bg2">
                    <a:lumMod val="10000"/>
                  </a:schemeClr>
                </a:solidFill>
              </a:rPr>
              <a:t>ViewData</a:t>
            </a:r>
            <a:r>
              <a:rPr lang="en-US" sz="1600" dirty="0">
                <a:solidFill>
                  <a:schemeClr val="bg2">
                    <a:lumMod val="10000"/>
                  </a:schemeClr>
                </a:solidFill>
              </a:rPr>
              <a:t>["Title"].&lt;/h2&gt;</a:t>
            </a:r>
          </a:p>
          <a:p>
            <a:r>
              <a:rPr lang="en-US" sz="1600" dirty="0">
                <a:solidFill>
                  <a:schemeClr val="bg2">
                    <a:lumMod val="10000"/>
                  </a:schemeClr>
                </a:solidFill>
              </a:rPr>
              <a:t>&lt;div class="row"&gt;</a:t>
            </a:r>
          </a:p>
          <a:p>
            <a:r>
              <a:rPr lang="en-US" sz="1600" dirty="0">
                <a:solidFill>
                  <a:schemeClr val="bg2">
                    <a:lumMod val="10000"/>
                  </a:schemeClr>
                </a:solidFill>
              </a:rPr>
              <a:t>    &lt;div class="col-md-8"&gt;</a:t>
            </a:r>
          </a:p>
          <a:p>
            <a:r>
              <a:rPr lang="en-US" sz="1600" dirty="0">
                <a:solidFill>
                  <a:schemeClr val="bg2">
                    <a:lumMod val="10000"/>
                  </a:schemeClr>
                </a:solidFill>
              </a:rPr>
              <a:t>        &lt;section&gt;</a:t>
            </a:r>
          </a:p>
          <a:p>
            <a:r>
              <a:rPr lang="en-US" sz="1600" dirty="0">
                <a:solidFill>
                  <a:schemeClr val="bg2">
                    <a:lumMod val="10000"/>
                  </a:schemeClr>
                </a:solidFill>
              </a:rPr>
              <a:t>            &lt;form asp-controller="Account" asp-action="</a:t>
            </a:r>
            <a:r>
              <a:rPr lang="en-US" sz="1600" dirty="0">
                <a:solidFill>
                  <a:srgbClr val="000099"/>
                </a:solidFill>
              </a:rPr>
              <a:t>Login</a:t>
            </a:r>
            <a:r>
              <a:rPr lang="en-US" sz="1600" dirty="0">
                <a:solidFill>
                  <a:schemeClr val="bg2">
                    <a:lumMod val="10000"/>
                  </a:schemeClr>
                </a:solidFill>
              </a:rPr>
              <a:t>" asp-route-</a:t>
            </a:r>
            <a:r>
              <a:rPr lang="en-US" sz="1600" dirty="0" err="1">
                <a:solidFill>
                  <a:schemeClr val="bg2">
                    <a:lumMod val="10000"/>
                  </a:schemeClr>
                </a:solidFill>
              </a:rPr>
              <a:t>returnurl</a:t>
            </a:r>
            <a:r>
              <a:rPr lang="en-US" sz="1600" dirty="0">
                <a:solidFill>
                  <a:schemeClr val="bg2">
                    <a:lumMod val="10000"/>
                  </a:schemeClr>
                </a:solidFill>
              </a:rPr>
              <a:t>="@</a:t>
            </a:r>
            <a:r>
              <a:rPr lang="en-US" sz="1600" dirty="0" err="1">
                <a:solidFill>
                  <a:schemeClr val="bg2">
                    <a:lumMod val="10000"/>
                  </a:schemeClr>
                </a:solidFill>
              </a:rPr>
              <a:t>ViewData</a:t>
            </a:r>
            <a:r>
              <a:rPr lang="en-US" sz="1600" dirty="0">
                <a:solidFill>
                  <a:schemeClr val="bg2">
                    <a:lumMod val="10000"/>
                  </a:schemeClr>
                </a:solidFill>
              </a:rPr>
              <a:t>["</a:t>
            </a:r>
            <a:r>
              <a:rPr lang="en-US" sz="1600" dirty="0" err="1">
                <a:solidFill>
                  <a:schemeClr val="bg2">
                    <a:lumMod val="10000"/>
                  </a:schemeClr>
                </a:solidFill>
              </a:rPr>
              <a:t>ReturnUrl</a:t>
            </a:r>
            <a:r>
              <a:rPr lang="en-US" sz="1600" dirty="0">
                <a:solidFill>
                  <a:schemeClr val="bg2">
                    <a:lumMod val="10000"/>
                  </a:schemeClr>
                </a:solidFill>
              </a:rPr>
              <a:t>"]" method="post" class="form-horizontal"&gt;</a:t>
            </a:r>
          </a:p>
          <a:p>
            <a:r>
              <a:rPr lang="en-US" sz="1600" dirty="0">
                <a:solidFill>
                  <a:schemeClr val="bg2">
                    <a:lumMod val="10000"/>
                  </a:schemeClr>
                </a:solidFill>
              </a:rPr>
              <a:t>                &lt;h4&gt;Use a local account to log in.&lt;/h4&gt;</a:t>
            </a:r>
          </a:p>
          <a:p>
            <a:r>
              <a:rPr lang="en-US" sz="1600" dirty="0">
                <a:solidFill>
                  <a:schemeClr val="bg2">
                    <a:lumMod val="10000"/>
                  </a:schemeClr>
                </a:solidFill>
              </a:rPr>
              <a:t>                &lt;hr /&gt;</a:t>
            </a:r>
          </a:p>
          <a:p>
            <a:r>
              <a:rPr lang="en-US" sz="1600" dirty="0">
                <a:solidFill>
                  <a:schemeClr val="bg2">
                    <a:lumMod val="10000"/>
                  </a:schemeClr>
                </a:solidFill>
              </a:rPr>
              <a:t>                &lt;div asp-validation-summary="All" class="text-danger"&gt;&lt;/div&gt;</a:t>
            </a:r>
          </a:p>
          <a:p>
            <a:r>
              <a:rPr lang="en-US" sz="1600" dirty="0">
                <a:solidFill>
                  <a:schemeClr val="bg2">
                    <a:lumMod val="10000"/>
                  </a:schemeClr>
                </a:solidFill>
              </a:rPr>
              <a:t>                &lt;div class="form-group"&gt;</a:t>
            </a:r>
          </a:p>
          <a:p>
            <a:r>
              <a:rPr lang="en-US" sz="1600" dirty="0">
                <a:solidFill>
                  <a:schemeClr val="bg2">
                    <a:lumMod val="10000"/>
                  </a:schemeClr>
                </a:solidFill>
              </a:rPr>
              <a:t>                    &lt;label asp-for="</a:t>
            </a:r>
            <a:r>
              <a:rPr lang="en-US" sz="1600" dirty="0">
                <a:solidFill>
                  <a:srgbClr val="000099"/>
                </a:solidFill>
              </a:rPr>
              <a:t>Email</a:t>
            </a:r>
            <a:r>
              <a:rPr lang="en-US" sz="1600" dirty="0">
                <a:solidFill>
                  <a:schemeClr val="bg2">
                    <a:lumMod val="10000"/>
                  </a:schemeClr>
                </a:solidFill>
              </a:rPr>
              <a:t>" class="col-md-2 control-label"&gt;&lt;/label&gt;</a:t>
            </a:r>
          </a:p>
          <a:p>
            <a:r>
              <a:rPr lang="en-US" sz="1600" dirty="0">
                <a:solidFill>
                  <a:schemeClr val="bg2">
                    <a:lumMod val="10000"/>
                  </a:schemeClr>
                </a:solidFill>
              </a:rPr>
              <a:t>                    &lt;div class="col-md-10"&gt;</a:t>
            </a:r>
          </a:p>
          <a:p>
            <a:r>
              <a:rPr lang="en-US" sz="1600" dirty="0">
                <a:solidFill>
                  <a:schemeClr val="bg2">
                    <a:lumMod val="10000"/>
                  </a:schemeClr>
                </a:solidFill>
              </a:rPr>
              <a:t>……….</a:t>
            </a:r>
          </a:p>
        </p:txBody>
      </p:sp>
    </p:spTree>
    <p:extLst>
      <p:ext uri="{BB962C8B-B14F-4D97-AF65-F5344CB8AC3E}">
        <p14:creationId xmlns:p14="http://schemas.microsoft.com/office/powerpoint/2010/main" val="1252026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5660" y="2286000"/>
            <a:ext cx="8679976" cy="1323975"/>
          </a:xfrm>
        </p:spPr>
        <p:txBody>
          <a:bodyPr/>
          <a:lstStyle/>
          <a:p>
            <a:pPr marL="0" indent="0">
              <a:buNone/>
            </a:pPr>
            <a:r>
              <a:rPr lang="en-US" sz="2000" b="0" i="0" dirty="0">
                <a:solidFill>
                  <a:srgbClr val="222222"/>
                </a:solidFill>
                <a:effectLst/>
                <a:latin typeface="Arial" panose="020B0604020202020204" pitchFamily="34" charset="0"/>
              </a:rPr>
              <a:t>A coding pattern in which of class receives instances of the objects it needs (called </a:t>
            </a:r>
            <a:r>
              <a:rPr lang="en-US" sz="2000" b="0" i="0" dirty="0">
                <a:solidFill>
                  <a:srgbClr val="FF0000"/>
                </a:solidFill>
                <a:effectLst/>
                <a:latin typeface="Arial" panose="020B0604020202020204" pitchFamily="34" charset="0"/>
              </a:rPr>
              <a:t>dependencies</a:t>
            </a:r>
            <a:r>
              <a:rPr lang="en-US" sz="2000" b="0" i="0" dirty="0">
                <a:solidFill>
                  <a:srgbClr val="222222"/>
                </a:solidFill>
                <a:effectLst/>
                <a:latin typeface="Arial" panose="020B0604020202020204" pitchFamily="34" charset="0"/>
              </a:rPr>
              <a:t>) from external source rather than creating them itself</a:t>
            </a:r>
            <a:endParaRPr lang="en-US" sz="2000" dirty="0"/>
          </a:p>
        </p:txBody>
      </p:sp>
      <p:sp>
        <p:nvSpPr>
          <p:cNvPr id="3" name="Title 2"/>
          <p:cNvSpPr>
            <a:spLocks noGrp="1"/>
          </p:cNvSpPr>
          <p:nvPr>
            <p:ph type="title"/>
          </p:nvPr>
        </p:nvSpPr>
        <p:spPr/>
        <p:txBody>
          <a:bodyPr/>
          <a:lstStyle/>
          <a:p>
            <a:r>
              <a:rPr lang="en-US" dirty="0"/>
              <a:t>Dependency Injection</a:t>
            </a:r>
          </a:p>
        </p:txBody>
      </p:sp>
    </p:spTree>
    <p:extLst>
      <p:ext uri="{BB962C8B-B14F-4D97-AF65-F5344CB8AC3E}">
        <p14:creationId xmlns:p14="http://schemas.microsoft.com/office/powerpoint/2010/main" val="1886045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Dependency injection is a technique that follows the Dependency Inversion Principle, allowing for applications to be composed of loosely coupled modules.</a:t>
            </a:r>
          </a:p>
          <a:p>
            <a:r>
              <a:rPr lang="en-US" dirty="0"/>
              <a:t>ASP.NET Core has built-in support for dependency injection, which makes applications easier to test and maintain.</a:t>
            </a:r>
          </a:p>
          <a:p>
            <a:r>
              <a:rPr lang="en-US" dirty="0">
                <a:solidFill>
                  <a:srgbClr val="000099"/>
                </a:solidFill>
              </a:rPr>
              <a:t>Dependency Inversion: </a:t>
            </a:r>
            <a:r>
              <a:rPr lang="en-US" dirty="0"/>
              <a:t>The Dependency Inversion Principle (DIP) states that </a:t>
            </a:r>
          </a:p>
          <a:p>
            <a:pPr lvl="1"/>
            <a:r>
              <a:rPr lang="en-US" i="1" dirty="0"/>
              <a:t>high level modules should not depend on low level modules; both should depend on abstractions.</a:t>
            </a:r>
          </a:p>
          <a:p>
            <a:pPr lvl="1"/>
            <a:r>
              <a:rPr lang="en-US" i="1" dirty="0"/>
              <a:t>Abstractions should not depend on details.  </a:t>
            </a:r>
          </a:p>
          <a:p>
            <a:pPr lvl="1"/>
            <a:r>
              <a:rPr lang="en-US" i="1" dirty="0"/>
              <a:t>Details should depend upon abstractions</a:t>
            </a:r>
            <a:r>
              <a:rPr lang="en-US" dirty="0"/>
              <a:t>.</a:t>
            </a:r>
          </a:p>
          <a:p>
            <a:pPr lvl="1"/>
            <a:endParaRPr lang="en-US" dirty="0"/>
          </a:p>
          <a:p>
            <a:pPr lvl="1"/>
            <a:r>
              <a:rPr lang="en-US" dirty="0"/>
              <a:t>E.g. we have a button class implementing </a:t>
            </a:r>
            <a:r>
              <a:rPr lang="en-US" dirty="0" err="1"/>
              <a:t>Ibutton</a:t>
            </a:r>
            <a:endParaRPr lang="en-US" dirty="0"/>
          </a:p>
          <a:p>
            <a:pPr lvl="1"/>
            <a:endParaRPr lang="en-US" dirty="0"/>
          </a:p>
          <a:p>
            <a:pPr lvl="1"/>
            <a:r>
              <a:rPr lang="en-US" dirty="0"/>
              <a:t>Lets say in our </a:t>
            </a:r>
            <a:r>
              <a:rPr lang="en-US" dirty="0" err="1"/>
              <a:t>webform</a:t>
            </a:r>
            <a:r>
              <a:rPr lang="en-US" dirty="0"/>
              <a:t>, we have buttons. But these buttons should depend on abstraction i.e. </a:t>
            </a:r>
            <a:r>
              <a:rPr lang="en-US" dirty="0" err="1"/>
              <a:t>IButton</a:t>
            </a:r>
            <a:endParaRPr lang="en-US" dirty="0"/>
          </a:p>
        </p:txBody>
      </p:sp>
      <p:sp>
        <p:nvSpPr>
          <p:cNvPr id="3" name="Title 2"/>
          <p:cNvSpPr>
            <a:spLocks noGrp="1"/>
          </p:cNvSpPr>
          <p:nvPr>
            <p:ph type="title"/>
          </p:nvPr>
        </p:nvSpPr>
        <p:spPr/>
        <p:txBody>
          <a:bodyPr/>
          <a:lstStyle/>
          <a:p>
            <a:r>
              <a:rPr lang="en-US" dirty="0"/>
              <a:t>Dependency Injection</a:t>
            </a:r>
          </a:p>
        </p:txBody>
      </p:sp>
      <p:pic>
        <p:nvPicPr>
          <p:cNvPr id="34818" name="Picture 2"/>
          <p:cNvPicPr>
            <a:picLocks noChangeAspect="1" noChangeArrowheads="1"/>
          </p:cNvPicPr>
          <p:nvPr/>
        </p:nvPicPr>
        <p:blipFill>
          <a:blip r:embed="rId2"/>
          <a:srcRect/>
          <a:stretch>
            <a:fillRect/>
          </a:stretch>
        </p:blipFill>
        <p:spPr bwMode="auto">
          <a:xfrm>
            <a:off x="5690099" y="4477837"/>
            <a:ext cx="3185860" cy="1021626"/>
          </a:xfrm>
          <a:prstGeom prst="rect">
            <a:avLst/>
          </a:prstGeom>
          <a:noFill/>
          <a:ln w="9525">
            <a:noFill/>
            <a:miter lim="800000"/>
            <a:headEnd/>
            <a:tailEnd/>
          </a:ln>
        </p:spPr>
      </p:pic>
    </p:spTree>
    <p:extLst>
      <p:ext uri="{BB962C8B-B14F-4D97-AF65-F5344CB8AC3E}">
        <p14:creationId xmlns:p14="http://schemas.microsoft.com/office/powerpoint/2010/main" val="728611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B169-F67B-44CF-A672-8BF711F5B937}"/>
              </a:ext>
            </a:extLst>
          </p:cNvPr>
          <p:cNvSpPr>
            <a:spLocks noGrp="1"/>
          </p:cNvSpPr>
          <p:nvPr>
            <p:ph idx="1"/>
          </p:nvPr>
        </p:nvSpPr>
        <p:spPr/>
        <p:txBody>
          <a:bodyPr/>
          <a:lstStyle/>
          <a:p>
            <a:r>
              <a:rPr lang="en-US" dirty="0"/>
              <a:t>In </a:t>
            </a:r>
            <a:r>
              <a:rPr lang="en-US" dirty="0" err="1"/>
              <a:t>ASP.Net</a:t>
            </a:r>
            <a:r>
              <a:rPr lang="en-US" dirty="0"/>
              <a:t> Core, </a:t>
            </a:r>
          </a:p>
          <a:p>
            <a:pPr marL="800100" lvl="1" indent="-342900">
              <a:lnSpc>
                <a:spcPct val="150000"/>
              </a:lnSpc>
              <a:buFont typeface="+mj-lt"/>
              <a:buAutoNum type="arabicPeriod"/>
            </a:pPr>
            <a:r>
              <a:rPr lang="en-US" sz="1800" dirty="0"/>
              <a:t>It has built in service container </a:t>
            </a:r>
          </a:p>
          <a:p>
            <a:pPr marL="800100" lvl="1" indent="-342900">
              <a:lnSpc>
                <a:spcPct val="150000"/>
              </a:lnSpc>
              <a:buFont typeface="+mj-lt"/>
              <a:buAutoNum type="arabicPeriod"/>
            </a:pPr>
            <a:r>
              <a:rPr lang="en-US" sz="1800" dirty="0"/>
              <a:t>Register the Service Type (Interface), and its implementation with service container in ConfigureServices method in </a:t>
            </a:r>
            <a:r>
              <a:rPr lang="en-US" sz="1800" dirty="0" err="1"/>
              <a:t>Startup.cs</a:t>
            </a:r>
            <a:r>
              <a:rPr lang="en-US" sz="1800" dirty="0"/>
              <a:t> </a:t>
            </a:r>
          </a:p>
          <a:p>
            <a:pPr marL="800100" lvl="1" indent="-342900">
              <a:lnSpc>
                <a:spcPct val="150000"/>
              </a:lnSpc>
              <a:buFont typeface="+mj-lt"/>
              <a:buAutoNum type="arabicPeriod"/>
            </a:pPr>
            <a:r>
              <a:rPr lang="en-US" sz="1800" dirty="0"/>
              <a:t>If we have only a class without any corresponding interface, then class is registered with service container in ConfigureServices method in </a:t>
            </a:r>
            <a:r>
              <a:rPr lang="en-US" sz="1800" dirty="0" err="1"/>
              <a:t>Startup.cs</a:t>
            </a:r>
            <a:r>
              <a:rPr lang="en-US" sz="1800" dirty="0"/>
              <a:t> </a:t>
            </a:r>
          </a:p>
          <a:p>
            <a:pPr marL="800100" lvl="1" indent="-342900">
              <a:lnSpc>
                <a:spcPct val="150000"/>
              </a:lnSpc>
              <a:buFont typeface="+mj-lt"/>
              <a:buAutoNum type="arabicPeriod"/>
            </a:pPr>
            <a:r>
              <a:rPr lang="en-US" sz="1800" dirty="0"/>
              <a:t>Now when client requests for object of type interface (as in step 2), the container will supply the instance as registered in step 2.</a:t>
            </a:r>
          </a:p>
          <a:p>
            <a:pPr lvl="1">
              <a:lnSpc>
                <a:spcPct val="150000"/>
              </a:lnSpc>
            </a:pPr>
            <a:endParaRPr lang="en-US" dirty="0"/>
          </a:p>
        </p:txBody>
      </p:sp>
      <p:sp>
        <p:nvSpPr>
          <p:cNvPr id="3" name="Title 2">
            <a:extLst>
              <a:ext uri="{FF2B5EF4-FFF2-40B4-BE49-F238E27FC236}">
                <a16:creationId xmlns:a16="http://schemas.microsoft.com/office/drawing/2014/main" id="{16F4CFC7-8B8C-4BFF-BB26-6FE5800CFE31}"/>
              </a:ext>
            </a:extLst>
          </p:cNvPr>
          <p:cNvSpPr>
            <a:spLocks noGrp="1"/>
          </p:cNvSpPr>
          <p:nvPr>
            <p:ph type="title"/>
          </p:nvPr>
        </p:nvSpPr>
        <p:spPr/>
        <p:txBody>
          <a:bodyPr/>
          <a:lstStyle/>
          <a:p>
            <a:r>
              <a:rPr lang="en-US" dirty="0"/>
              <a:t>Dependency Injection</a:t>
            </a:r>
          </a:p>
        </p:txBody>
      </p:sp>
    </p:spTree>
    <p:extLst>
      <p:ext uri="{BB962C8B-B14F-4D97-AF65-F5344CB8AC3E}">
        <p14:creationId xmlns:p14="http://schemas.microsoft.com/office/powerpoint/2010/main" val="1228397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Validation</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endParaRPr lang="en-US" sz="2000" dirty="0">
              <a:solidFill>
                <a:schemeClr val="bg1">
                  <a:lumMod val="10000"/>
                </a:schemeClr>
              </a:solidFill>
              <a:latin typeface="Arial" charset="0"/>
              <a:cs typeface="Arial" charset="0"/>
            </a:endParaRPr>
          </a:p>
        </p:txBody>
      </p:sp>
      <p:sp>
        <p:nvSpPr>
          <p:cNvPr id="6" name="TextBox 5">
            <a:extLst>
              <a:ext uri="{FF2B5EF4-FFF2-40B4-BE49-F238E27FC236}">
                <a16:creationId xmlns:a16="http://schemas.microsoft.com/office/drawing/2014/main" id="{B65223CA-1668-4FEE-8FCD-01292C5CD3C0}"/>
              </a:ext>
            </a:extLst>
          </p:cNvPr>
          <p:cNvSpPr txBox="1"/>
          <p:nvPr/>
        </p:nvSpPr>
        <p:spPr>
          <a:xfrm>
            <a:off x="837127" y="2047739"/>
            <a:ext cx="3567448" cy="4010778"/>
          </a:xfrm>
          <a:prstGeom prst="rect">
            <a:avLst/>
          </a:prstGeom>
          <a:noFill/>
        </p:spPr>
        <p:txBody>
          <a:bodyPr wrap="square" rtlCol="0">
            <a:spAutoFit/>
          </a:bodyPr>
          <a:lstStyle/>
          <a:p>
            <a:pPr>
              <a:lnSpc>
                <a:spcPts val="2800"/>
              </a:lnSpc>
            </a:pPr>
            <a:r>
              <a:rPr lang="en-US" dirty="0">
                <a:solidFill>
                  <a:schemeClr val="tx2">
                    <a:lumMod val="10000"/>
                  </a:schemeClr>
                </a:solidFill>
              </a:rPr>
              <a:t>1	Contact Page</a:t>
            </a:r>
          </a:p>
          <a:p>
            <a:pPr lvl="1">
              <a:lnSpc>
                <a:spcPts val="2800"/>
              </a:lnSpc>
            </a:pPr>
            <a:r>
              <a:rPr lang="en-US" dirty="0">
                <a:solidFill>
                  <a:schemeClr val="tx2">
                    <a:lumMod val="10000"/>
                  </a:schemeClr>
                </a:solidFill>
              </a:rPr>
              <a:t>1.1	Create Contact View</a:t>
            </a:r>
          </a:p>
          <a:p>
            <a:pPr lvl="1">
              <a:lnSpc>
                <a:spcPts val="2800"/>
              </a:lnSpc>
            </a:pPr>
            <a:r>
              <a:rPr lang="en-US" dirty="0">
                <a:solidFill>
                  <a:schemeClr val="tx2">
                    <a:lumMod val="10000"/>
                  </a:schemeClr>
                </a:solidFill>
              </a:rPr>
              <a:t>1.2	Bind Contact View with View Model for Validations</a:t>
            </a:r>
          </a:p>
          <a:p>
            <a:pPr lvl="1">
              <a:lnSpc>
                <a:spcPts val="2800"/>
              </a:lnSpc>
            </a:pPr>
            <a:r>
              <a:rPr lang="en-US" dirty="0">
                <a:solidFill>
                  <a:schemeClr val="tx2">
                    <a:lumMod val="10000"/>
                  </a:schemeClr>
                </a:solidFill>
              </a:rPr>
              <a:t>1.3	Add a service for sending the mail</a:t>
            </a:r>
          </a:p>
          <a:p>
            <a:pPr lvl="1">
              <a:lnSpc>
                <a:spcPts val="2800"/>
              </a:lnSpc>
            </a:pPr>
            <a:r>
              <a:rPr lang="en-US" dirty="0">
                <a:solidFill>
                  <a:schemeClr val="tx2">
                    <a:lumMod val="10000"/>
                  </a:schemeClr>
                </a:solidFill>
              </a:rPr>
              <a:t>1.4	Read sender’s email id from config file</a:t>
            </a:r>
          </a:p>
          <a:p>
            <a:pPr lvl="1">
              <a:lnSpc>
                <a:spcPts val="2800"/>
              </a:lnSpc>
            </a:pPr>
            <a:r>
              <a:rPr lang="en-US" dirty="0">
                <a:solidFill>
                  <a:schemeClr val="tx2">
                    <a:lumMod val="10000"/>
                  </a:schemeClr>
                </a:solidFill>
              </a:rPr>
              <a:t>1.5	Display Message after mail has been sent</a:t>
            </a:r>
          </a:p>
          <a:p>
            <a:pPr lvl="1">
              <a:lnSpc>
                <a:spcPts val="2800"/>
              </a:lnSpc>
            </a:pPr>
            <a:r>
              <a:rPr lang="en-US" dirty="0">
                <a:solidFill>
                  <a:schemeClr val="tx2">
                    <a:lumMod val="10000"/>
                  </a:schemeClr>
                </a:solidFill>
              </a:rPr>
              <a:t>1.6	Send Mail via service</a:t>
            </a:r>
            <a:endParaRPr lang="en-US" sz="2000" dirty="0">
              <a:solidFill>
                <a:schemeClr val="tx2">
                  <a:lumMod val="10000"/>
                </a:schemeClr>
              </a:solidFill>
            </a:endParaRPr>
          </a:p>
        </p:txBody>
      </p:sp>
      <p:pic>
        <p:nvPicPr>
          <p:cNvPr id="9" name="Picture 8">
            <a:extLst>
              <a:ext uri="{FF2B5EF4-FFF2-40B4-BE49-F238E27FC236}">
                <a16:creationId xmlns:a16="http://schemas.microsoft.com/office/drawing/2014/main" id="{13051840-3F32-45D3-BD0F-4423E2AF7E31}"/>
              </a:ext>
            </a:extLst>
          </p:cNvPr>
          <p:cNvPicPr>
            <a:picLocks noChangeAspect="1"/>
          </p:cNvPicPr>
          <p:nvPr/>
        </p:nvPicPr>
        <p:blipFill>
          <a:blip r:embed="rId4"/>
          <a:stretch>
            <a:fillRect/>
          </a:stretch>
        </p:blipFill>
        <p:spPr>
          <a:xfrm>
            <a:off x="4404575" y="2135419"/>
            <a:ext cx="3902298" cy="2397504"/>
          </a:xfrm>
          <a:prstGeom prst="rect">
            <a:avLst/>
          </a:prstGeom>
        </p:spPr>
      </p:pic>
      <p:graphicFrame>
        <p:nvGraphicFramePr>
          <p:cNvPr id="7" name="Object 6">
            <a:extLst>
              <a:ext uri="{FF2B5EF4-FFF2-40B4-BE49-F238E27FC236}">
                <a16:creationId xmlns:a16="http://schemas.microsoft.com/office/drawing/2014/main" id="{CFB78946-7E03-4A18-A460-148806ADDF60}"/>
              </a:ext>
            </a:extLst>
          </p:cNvPr>
          <p:cNvGraphicFramePr>
            <a:graphicFrameLocks noChangeAspect="1"/>
          </p:cNvGraphicFramePr>
          <p:nvPr>
            <p:extLst>
              <p:ext uri="{D42A27DB-BD31-4B8C-83A1-F6EECF244321}">
                <p14:modId xmlns:p14="http://schemas.microsoft.com/office/powerpoint/2010/main" val="2290373903"/>
              </p:ext>
            </p:extLst>
          </p:nvPr>
        </p:nvGraphicFramePr>
        <p:xfrm>
          <a:off x="6731813" y="5048250"/>
          <a:ext cx="1002487" cy="884138"/>
        </p:xfrm>
        <a:graphic>
          <a:graphicData uri="http://schemas.openxmlformats.org/presentationml/2006/ole">
            <mc:AlternateContent xmlns:mc="http://schemas.openxmlformats.org/markup-compatibility/2006">
              <mc:Choice xmlns:v="urn:schemas-microsoft-com:vml" Requires="v">
                <p:oleObj spid="_x0000_s6150"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731813" y="5048250"/>
                        <a:ext cx="1002487" cy="884138"/>
                      </a:xfrm>
                      <a:prstGeom prst="rect">
                        <a:avLst/>
                      </a:prstGeom>
                    </p:spPr>
                  </p:pic>
                </p:oleObj>
              </mc:Fallback>
            </mc:AlternateContent>
          </a:graphicData>
        </a:graphic>
      </p:graphicFrame>
    </p:spTree>
    <p:extLst>
      <p:ext uri="{BB962C8B-B14F-4D97-AF65-F5344CB8AC3E}">
        <p14:creationId xmlns:p14="http://schemas.microsoft.com/office/powerpoint/2010/main" val="294573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partial</a:t>
            </a:r>
            <a:r>
              <a:rPr lang="en-US" dirty="0"/>
              <a:t> view is a view that is rendered within another view.</a:t>
            </a:r>
          </a:p>
          <a:p>
            <a:r>
              <a:rPr lang="en-US" dirty="0"/>
              <a:t> It is a reusable view. </a:t>
            </a:r>
          </a:p>
          <a:p>
            <a:r>
              <a:rPr lang="en-US" dirty="0"/>
              <a:t>You can create partial view in ASP.NET MVC for re-usability of code. Thereby Reducing the duplication of common markup content across markup files.</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HTML output generated by executing the </a:t>
            </a:r>
            <a:r>
              <a:rPr lang="en-US" b="1" dirty="0"/>
              <a:t>partial</a:t>
            </a:r>
            <a:r>
              <a:rPr lang="en-US" dirty="0"/>
              <a:t> view is rendered into the calling (or parent) view. </a:t>
            </a:r>
          </a:p>
          <a:p>
            <a:endParaRPr lang="en-US" dirty="0">
              <a:solidFill>
                <a:srgbClr val="C00000"/>
              </a:solidFill>
            </a:endParaRPr>
          </a:p>
          <a:p>
            <a:endParaRPr lang="en-US" dirty="0">
              <a:solidFill>
                <a:srgbClr val="C00000"/>
              </a:solidFill>
            </a:endParaRPr>
          </a:p>
        </p:txBody>
      </p:sp>
      <p:sp>
        <p:nvSpPr>
          <p:cNvPr id="3" name="Title 2"/>
          <p:cNvSpPr>
            <a:spLocks noGrp="1"/>
          </p:cNvSpPr>
          <p:nvPr>
            <p:ph type="title"/>
          </p:nvPr>
        </p:nvSpPr>
        <p:spPr/>
        <p:txBody>
          <a:bodyPr/>
          <a:lstStyle/>
          <a:p>
            <a:r>
              <a:rPr lang="en-US" dirty="0"/>
              <a:t>Partial Views</a:t>
            </a:r>
          </a:p>
        </p:txBody>
      </p:sp>
      <p:pic>
        <p:nvPicPr>
          <p:cNvPr id="50178" name="Picture 2"/>
          <p:cNvPicPr>
            <a:picLocks noChangeAspect="1" noChangeArrowheads="1"/>
          </p:cNvPicPr>
          <p:nvPr/>
        </p:nvPicPr>
        <p:blipFill>
          <a:blip r:embed="rId2"/>
          <a:srcRect/>
          <a:stretch>
            <a:fillRect/>
          </a:stretch>
        </p:blipFill>
        <p:spPr bwMode="auto">
          <a:xfrm>
            <a:off x="1316923" y="2741826"/>
            <a:ext cx="5828918" cy="2654421"/>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simplest is to use </a:t>
            </a:r>
            <a:r>
              <a:rPr lang="en-US" b="1" dirty="0">
                <a:solidFill>
                  <a:srgbClr val="000099"/>
                </a:solidFill>
              </a:rPr>
              <a:t>partial tag helper</a:t>
            </a:r>
            <a:r>
              <a:rPr lang="en-US" dirty="0"/>
              <a:t>, as follows</a:t>
            </a:r>
            <a:r>
              <a:rPr lang="en-US" dirty="0">
                <a:solidFill>
                  <a:srgbClr val="C00000"/>
                </a:solidFill>
              </a:rPr>
              <a:t>:</a:t>
            </a:r>
          </a:p>
          <a:p>
            <a:endParaRPr lang="en-US" dirty="0">
              <a:solidFill>
                <a:srgbClr val="C00000"/>
              </a:solidFill>
            </a:endParaRPr>
          </a:p>
          <a:p>
            <a:endParaRPr lang="en-US" dirty="0">
              <a:solidFill>
                <a:srgbClr val="C00000"/>
              </a:solidFill>
            </a:endParaRPr>
          </a:p>
          <a:p>
            <a:pPr algn="just">
              <a:lnSpc>
                <a:spcPct val="150000"/>
              </a:lnSpc>
            </a:pPr>
            <a:r>
              <a:rPr lang="en-US" dirty="0"/>
              <a:t>When using an HTML Helper, the best practice is to use  </a:t>
            </a:r>
            <a:r>
              <a:rPr lang="en-US" dirty="0" err="1"/>
              <a:t>PartialAsync</a:t>
            </a:r>
            <a:r>
              <a:rPr lang="en-US" dirty="0"/>
              <a:t>. </a:t>
            </a:r>
            <a:r>
              <a:rPr lang="en-US" dirty="0" err="1"/>
              <a:t>PartialAsyncreturns</a:t>
            </a:r>
            <a:r>
              <a:rPr lang="en-US" dirty="0"/>
              <a:t> an </a:t>
            </a:r>
            <a:r>
              <a:rPr lang="en-US" dirty="0" err="1"/>
              <a:t>IHtmlContent</a:t>
            </a:r>
            <a:r>
              <a:rPr lang="en-US" dirty="0"/>
              <a:t> type wrapped in a Task&lt;</a:t>
            </a:r>
            <a:r>
              <a:rPr lang="en-US" dirty="0" err="1"/>
              <a:t>TResult</a:t>
            </a:r>
            <a:r>
              <a:rPr lang="en-US" dirty="0"/>
              <a:t>&gt;. The method is referenced by prefixing the awaited call with an @ character: </a:t>
            </a:r>
          </a:p>
          <a:p>
            <a:pPr algn="just">
              <a:lnSpc>
                <a:spcPct val="150000"/>
              </a:lnSpc>
            </a:pPr>
            <a:endParaRPr lang="en-US" dirty="0"/>
          </a:p>
          <a:p>
            <a:pPr algn="just">
              <a:lnSpc>
                <a:spcPct val="150000"/>
              </a:lnSpc>
            </a:pPr>
            <a:endParaRPr lang="en-US" sz="1050" dirty="0"/>
          </a:p>
          <a:p>
            <a:pPr algn="just">
              <a:lnSpc>
                <a:spcPct val="150000"/>
              </a:lnSpc>
            </a:pPr>
            <a:r>
              <a:rPr lang="en-US" dirty="0"/>
              <a:t>The following example references a partial view with a relative path:</a:t>
            </a:r>
          </a:p>
          <a:p>
            <a:pPr algn="just">
              <a:lnSpc>
                <a:spcPct val="150000"/>
              </a:lnSpc>
            </a:pPr>
            <a:endParaRPr lang="en-US" dirty="0"/>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p:txBody>
      </p:sp>
      <p:sp>
        <p:nvSpPr>
          <p:cNvPr id="3" name="Title 2"/>
          <p:cNvSpPr>
            <a:spLocks noGrp="1"/>
          </p:cNvSpPr>
          <p:nvPr>
            <p:ph type="title"/>
          </p:nvPr>
        </p:nvSpPr>
        <p:spPr/>
        <p:txBody>
          <a:bodyPr/>
          <a:lstStyle/>
          <a:p>
            <a:r>
              <a:rPr lang="en-US" dirty="0"/>
              <a:t>Referencing Partial Views</a:t>
            </a:r>
          </a:p>
        </p:txBody>
      </p:sp>
      <p:sp>
        <p:nvSpPr>
          <p:cNvPr id="51201" name="Rectangle 1"/>
          <p:cNvSpPr>
            <a:spLocks noChangeArrowheads="1"/>
          </p:cNvSpPr>
          <p:nvPr/>
        </p:nvSpPr>
        <p:spPr bwMode="auto">
          <a:xfrm>
            <a:off x="666939" y="1466297"/>
            <a:ext cx="3409407" cy="27699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lvl="0" defTabSz="914400" eaLnBrk="0" hangingPunct="0">
              <a:spcBef>
                <a:spcPct val="30000"/>
              </a:spcBef>
            </a:pPr>
            <a:r>
              <a:rPr lang="en-US" dirty="0">
                <a:solidFill>
                  <a:srgbClr val="404040"/>
                </a:solidFill>
                <a:latin typeface="+mj-lt"/>
                <a:cs typeface="Arial" pitchFamily="34" charset="0"/>
              </a:rPr>
              <a:t> &lt;partial name="_</a:t>
            </a:r>
            <a:r>
              <a:rPr lang="en-US" dirty="0" err="1">
                <a:solidFill>
                  <a:srgbClr val="404040"/>
                </a:solidFill>
                <a:latin typeface="+mj-lt"/>
                <a:cs typeface="Arial" pitchFamily="34" charset="0"/>
              </a:rPr>
              <a:t>footer.cshtml</a:t>
            </a:r>
            <a:r>
              <a:rPr lang="en-US" dirty="0">
                <a:solidFill>
                  <a:srgbClr val="404040"/>
                </a:solidFill>
                <a:latin typeface="+mj-lt"/>
                <a:cs typeface="Arial" pitchFamily="34" charset="0"/>
              </a:rPr>
              <a:t>" /&gt;</a:t>
            </a:r>
            <a:endParaRPr kumimoji="0" lang="en-US" b="0" i="0" u="none" strike="noStrike" cap="none" normalizeH="0" baseline="0" dirty="0">
              <a:ln>
                <a:noFill/>
              </a:ln>
              <a:solidFill>
                <a:schemeClr val="tx1"/>
              </a:solidFill>
              <a:effectLst/>
              <a:latin typeface="+mj-lt"/>
              <a:cs typeface="Arial" pitchFamily="34" charset="0"/>
            </a:endParaRPr>
          </a:p>
        </p:txBody>
      </p:sp>
      <p:sp>
        <p:nvSpPr>
          <p:cNvPr id="4" name="Rectangle 3">
            <a:extLst>
              <a:ext uri="{FF2B5EF4-FFF2-40B4-BE49-F238E27FC236}">
                <a16:creationId xmlns:a16="http://schemas.microsoft.com/office/drawing/2014/main" id="{267B603E-8543-48A8-A315-EBCBBF8889C4}"/>
              </a:ext>
            </a:extLst>
          </p:cNvPr>
          <p:cNvSpPr/>
          <p:nvPr/>
        </p:nvSpPr>
        <p:spPr>
          <a:xfrm>
            <a:off x="666939" y="3825546"/>
            <a:ext cx="4212435" cy="369332"/>
          </a:xfrm>
          <a:prstGeom prst="rect">
            <a:avLst/>
          </a:prstGeom>
        </p:spPr>
        <p:txBody>
          <a:bodyPr wrap="none">
            <a:spAutoFit/>
          </a:bodyPr>
          <a:lstStyle/>
          <a:p>
            <a:r>
              <a:rPr lang="en-US" dirty="0">
                <a:solidFill>
                  <a:srgbClr val="0101FD"/>
                </a:solidFill>
                <a:latin typeface="SFMono-Regular"/>
              </a:rPr>
              <a:t>@await </a:t>
            </a:r>
            <a:r>
              <a:rPr lang="en-US" dirty="0" err="1">
                <a:solidFill>
                  <a:srgbClr val="000000"/>
                </a:solidFill>
                <a:latin typeface="SFMono-Regular"/>
              </a:rPr>
              <a:t>Html.PartialAsync</a:t>
            </a:r>
            <a:r>
              <a:rPr lang="en-US" dirty="0">
                <a:solidFill>
                  <a:srgbClr val="000000"/>
                </a:solidFill>
                <a:latin typeface="SFMono-Regular"/>
              </a:rPr>
              <a:t>(</a:t>
            </a:r>
            <a:r>
              <a:rPr lang="en-US" dirty="0">
                <a:solidFill>
                  <a:srgbClr val="A31515"/>
                </a:solidFill>
                <a:latin typeface="SFMono-Regular"/>
              </a:rPr>
              <a:t>"_</a:t>
            </a:r>
            <a:r>
              <a:rPr lang="en-US" dirty="0" err="1">
                <a:solidFill>
                  <a:srgbClr val="A31515"/>
                </a:solidFill>
                <a:latin typeface="SFMono-Regular"/>
              </a:rPr>
              <a:t>PartialName</a:t>
            </a:r>
            <a:r>
              <a:rPr lang="en-US" dirty="0">
                <a:solidFill>
                  <a:srgbClr val="A31515"/>
                </a:solidFill>
                <a:latin typeface="SFMono-Regular"/>
              </a:rPr>
              <a:t>"</a:t>
            </a:r>
            <a:r>
              <a:rPr lang="en-US" dirty="0">
                <a:solidFill>
                  <a:srgbClr val="000000"/>
                </a:solidFill>
                <a:latin typeface="SFMono-Regular"/>
              </a:rPr>
              <a:t>)</a:t>
            </a:r>
            <a:endParaRPr lang="en-US" dirty="0"/>
          </a:p>
        </p:txBody>
      </p:sp>
      <p:sp>
        <p:nvSpPr>
          <p:cNvPr id="5" name="Rectangle 4">
            <a:extLst>
              <a:ext uri="{FF2B5EF4-FFF2-40B4-BE49-F238E27FC236}">
                <a16:creationId xmlns:a16="http://schemas.microsoft.com/office/drawing/2014/main" id="{7A3F29BF-3566-4BA9-ACC0-46FDC2AA81B3}"/>
              </a:ext>
            </a:extLst>
          </p:cNvPr>
          <p:cNvSpPr/>
          <p:nvPr/>
        </p:nvSpPr>
        <p:spPr>
          <a:xfrm>
            <a:off x="666939" y="5359624"/>
            <a:ext cx="6622503" cy="369332"/>
          </a:xfrm>
          <a:prstGeom prst="rect">
            <a:avLst/>
          </a:prstGeom>
        </p:spPr>
        <p:txBody>
          <a:bodyPr wrap="square">
            <a:spAutoFit/>
          </a:bodyPr>
          <a:lstStyle/>
          <a:p>
            <a:r>
              <a:rPr lang="en-US" dirty="0">
                <a:solidFill>
                  <a:srgbClr val="0101FD"/>
                </a:solidFill>
                <a:latin typeface="SFMono-Regular"/>
              </a:rPr>
              <a:t>@await </a:t>
            </a:r>
            <a:r>
              <a:rPr lang="en-US" dirty="0" err="1">
                <a:solidFill>
                  <a:srgbClr val="000000"/>
                </a:solidFill>
                <a:latin typeface="SFMono-Regular"/>
              </a:rPr>
              <a:t>Html.PartialAsync</a:t>
            </a:r>
            <a:r>
              <a:rPr lang="en-US" dirty="0">
                <a:solidFill>
                  <a:srgbClr val="000000"/>
                </a:solidFill>
                <a:latin typeface="SFMono-Regular"/>
              </a:rPr>
              <a:t>(</a:t>
            </a:r>
            <a:r>
              <a:rPr lang="en-US" dirty="0">
                <a:solidFill>
                  <a:srgbClr val="A31515"/>
                </a:solidFill>
                <a:latin typeface="SFMono-Regular"/>
              </a:rPr>
              <a:t>"../Account/_</a:t>
            </a:r>
            <a:r>
              <a:rPr lang="en-US" dirty="0" err="1">
                <a:solidFill>
                  <a:srgbClr val="A31515"/>
                </a:solidFill>
                <a:latin typeface="SFMono-Regular"/>
              </a:rPr>
              <a:t>LoginPartial.cshtml</a:t>
            </a:r>
            <a:r>
              <a:rPr lang="en-US" dirty="0">
                <a:solidFill>
                  <a:srgbClr val="A31515"/>
                </a:solidFill>
                <a:latin typeface="SFMono-Regular"/>
              </a:rPr>
              <a:t>"</a:t>
            </a:r>
            <a:r>
              <a:rPr lang="en-US" dirty="0">
                <a:solidFill>
                  <a:srgbClr val="000000"/>
                </a:solidFill>
                <a:latin typeface="SFMono-Regular"/>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03AA28-5FF6-4B02-BC7A-E3DC1DA37658}"/>
              </a:ext>
            </a:extLst>
          </p:cNvPr>
          <p:cNvSpPr>
            <a:spLocks noGrp="1"/>
          </p:cNvSpPr>
          <p:nvPr>
            <p:ph idx="1"/>
          </p:nvPr>
        </p:nvSpPr>
        <p:spPr>
          <a:xfrm>
            <a:off x="245659" y="1057276"/>
            <a:ext cx="8652681" cy="5589184"/>
          </a:xfrm>
        </p:spPr>
        <p:txBody>
          <a:bodyPr/>
          <a:lstStyle/>
          <a:p>
            <a:pPr algn="just">
              <a:lnSpc>
                <a:spcPct val="150000"/>
              </a:lnSpc>
            </a:pPr>
            <a:r>
              <a:rPr lang="en-US" dirty="0"/>
              <a:t>An important part of every web application is the ability to serve static files, these may be images or CSS stylesheets or JavaScript files.</a:t>
            </a:r>
          </a:p>
        </p:txBody>
      </p:sp>
      <p:sp>
        <p:nvSpPr>
          <p:cNvPr id="3" name="Title 2">
            <a:extLst>
              <a:ext uri="{FF2B5EF4-FFF2-40B4-BE49-F238E27FC236}">
                <a16:creationId xmlns:a16="http://schemas.microsoft.com/office/drawing/2014/main" id="{4E9BEC4C-D0FC-4618-A02B-BA20E94ED988}"/>
              </a:ext>
            </a:extLst>
          </p:cNvPr>
          <p:cNvSpPr>
            <a:spLocks noGrp="1"/>
          </p:cNvSpPr>
          <p:nvPr>
            <p:ph type="title"/>
          </p:nvPr>
        </p:nvSpPr>
        <p:spPr/>
        <p:txBody>
          <a:bodyPr/>
          <a:lstStyle/>
          <a:p>
            <a:r>
              <a:rPr lang="en-US" dirty="0"/>
              <a:t>Static Files</a:t>
            </a:r>
          </a:p>
        </p:txBody>
      </p:sp>
      <p:pic>
        <p:nvPicPr>
          <p:cNvPr id="8" name="Picture 7">
            <a:extLst>
              <a:ext uri="{FF2B5EF4-FFF2-40B4-BE49-F238E27FC236}">
                <a16:creationId xmlns:a16="http://schemas.microsoft.com/office/drawing/2014/main" id="{5D2FAAEE-C9DC-49B8-B6DF-508199475DEA}"/>
              </a:ext>
            </a:extLst>
          </p:cNvPr>
          <p:cNvPicPr>
            <a:picLocks noChangeAspect="1"/>
          </p:cNvPicPr>
          <p:nvPr/>
        </p:nvPicPr>
        <p:blipFill>
          <a:blip r:embed="rId2"/>
          <a:stretch>
            <a:fillRect/>
          </a:stretch>
        </p:blipFill>
        <p:spPr>
          <a:xfrm>
            <a:off x="894540" y="2043552"/>
            <a:ext cx="7354917" cy="4557273"/>
          </a:xfrm>
          <a:prstGeom prst="rect">
            <a:avLst/>
          </a:prstGeom>
        </p:spPr>
      </p:pic>
      <p:sp>
        <p:nvSpPr>
          <p:cNvPr id="9" name="Speech Bubble: Rectangle 8">
            <a:extLst>
              <a:ext uri="{FF2B5EF4-FFF2-40B4-BE49-F238E27FC236}">
                <a16:creationId xmlns:a16="http://schemas.microsoft.com/office/drawing/2014/main" id="{86CF3FBE-7571-4C99-BA35-CBA5572C73C6}"/>
              </a:ext>
            </a:extLst>
          </p:cNvPr>
          <p:cNvSpPr/>
          <p:nvPr/>
        </p:nvSpPr>
        <p:spPr>
          <a:xfrm>
            <a:off x="4981575" y="2562225"/>
            <a:ext cx="3957709" cy="866775"/>
          </a:xfrm>
          <a:prstGeom prst="wedgeRectCallout">
            <a:avLst>
              <a:gd name="adj1" fmla="val -42040"/>
              <a:gd name="adj2" fmla="val 83379"/>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200" dirty="0">
                <a:solidFill>
                  <a:schemeClr val="tx2">
                    <a:lumMod val="10000"/>
                  </a:schemeClr>
                </a:solidFill>
                <a:latin typeface="Segoe UI" panose="020B0502040204020203" pitchFamily="34" charset="0"/>
                <a:cs typeface="Segoe UI" panose="020B0502040204020203" pitchFamily="34" charset="0"/>
              </a:rPr>
              <a:t>By calling </a:t>
            </a:r>
            <a:r>
              <a:rPr lang="en-US" sz="1200" b="1" dirty="0" err="1">
                <a:solidFill>
                  <a:schemeClr val="tx2">
                    <a:lumMod val="10000"/>
                  </a:schemeClr>
                </a:solidFill>
                <a:latin typeface="Segoe UI" panose="020B0502040204020203" pitchFamily="34" charset="0"/>
                <a:cs typeface="Segoe UI" panose="020B0502040204020203" pitchFamily="34" charset="0"/>
              </a:rPr>
              <a:t>UseStaticFiles</a:t>
            </a:r>
            <a:r>
              <a:rPr lang="en-US" sz="1200" dirty="0">
                <a:solidFill>
                  <a:schemeClr val="tx2">
                    <a:lumMod val="10000"/>
                  </a:schemeClr>
                </a:solidFill>
                <a:latin typeface="Segoe UI" panose="020B0502040204020203" pitchFamily="34" charset="0"/>
                <a:cs typeface="Segoe UI" panose="020B0502040204020203" pitchFamily="34" charset="0"/>
              </a:rPr>
              <a:t>, the application will automatically match relative paths to files inside the </a:t>
            </a:r>
            <a:r>
              <a:rPr lang="en-US" sz="1200" b="1" dirty="0">
                <a:solidFill>
                  <a:schemeClr val="tx2">
                    <a:lumMod val="10000"/>
                  </a:schemeClr>
                </a:solidFill>
                <a:latin typeface="Segoe UI" panose="020B0502040204020203" pitchFamily="34" charset="0"/>
                <a:cs typeface="Segoe UI" panose="020B0502040204020203" pitchFamily="34" charset="0"/>
              </a:rPr>
              <a:t>wwwroot </a:t>
            </a:r>
            <a:r>
              <a:rPr lang="en-US" sz="1200" dirty="0">
                <a:solidFill>
                  <a:schemeClr val="tx2">
                    <a:lumMod val="10000"/>
                  </a:schemeClr>
                </a:solidFill>
                <a:latin typeface="Segoe UI" panose="020B0502040204020203" pitchFamily="34" charset="0"/>
                <a:cs typeface="Segoe UI" panose="020B0502040204020203" pitchFamily="34" charset="0"/>
              </a:rPr>
              <a:t>folder of the application and serve them.</a:t>
            </a:r>
          </a:p>
          <a:p>
            <a:pPr algn="just"/>
            <a:endParaRPr lang="en-IN" sz="1200" dirty="0">
              <a:solidFill>
                <a:schemeClr val="tx2">
                  <a:lumMod val="1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0169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partial view is instantiated, it gets a copy of the parent view’s </a:t>
            </a:r>
            <a:r>
              <a:rPr lang="en-US" dirty="0" err="1"/>
              <a:t>ViewData</a:t>
            </a:r>
            <a:r>
              <a:rPr lang="en-US" dirty="0"/>
              <a:t> dictionary. </a:t>
            </a:r>
          </a:p>
          <a:p>
            <a:r>
              <a:rPr lang="en-US" dirty="0"/>
              <a:t>Updates made to the data within the partial view are not persisted to the parent view. </a:t>
            </a:r>
            <a:r>
              <a:rPr lang="en-US" dirty="0" err="1"/>
              <a:t>ViewDatachanged</a:t>
            </a:r>
            <a:r>
              <a:rPr lang="en-US" dirty="0"/>
              <a:t> in a partial view is lost when the partial view returns.</a:t>
            </a:r>
          </a:p>
          <a:p>
            <a:endParaRPr lang="en-US" dirty="0"/>
          </a:p>
          <a:p>
            <a:r>
              <a:rPr lang="en-US" dirty="0"/>
              <a:t>You can pass an instance of </a:t>
            </a:r>
            <a:r>
              <a:rPr lang="en-US" dirty="0" err="1"/>
              <a:t>ViewDataDictionary</a:t>
            </a:r>
            <a:r>
              <a:rPr lang="en-US" dirty="0"/>
              <a:t> to the </a:t>
            </a:r>
            <a:r>
              <a:rPr lang="en-US" b="1" dirty="0"/>
              <a:t>partial</a:t>
            </a:r>
            <a:r>
              <a:rPr lang="en-US" dirty="0"/>
              <a:t> view:</a:t>
            </a:r>
          </a:p>
          <a:p>
            <a:endParaRPr lang="en-US" dirty="0"/>
          </a:p>
          <a:p>
            <a:r>
              <a:rPr lang="en-US" dirty="0"/>
              <a:t>You can also pass a model into a </a:t>
            </a:r>
            <a:r>
              <a:rPr lang="en-US" b="1" dirty="0"/>
              <a:t>partial</a:t>
            </a:r>
            <a:r>
              <a:rPr lang="en-US" dirty="0"/>
              <a:t> view. This can be the page’s view model, or some portion of it, or a custom object. Simply pass in the model as the second parameter when calling</a:t>
            </a:r>
          </a:p>
          <a:p>
            <a:endParaRPr lang="en-US" dirty="0"/>
          </a:p>
          <a:p>
            <a:endParaRPr lang="en-US" dirty="0"/>
          </a:p>
          <a:p>
            <a:r>
              <a:rPr lang="en-US" dirty="0"/>
              <a:t>You can pass an instance of </a:t>
            </a:r>
            <a:r>
              <a:rPr lang="en-US" dirty="0" err="1"/>
              <a:t>ViewDataDictionary</a:t>
            </a:r>
            <a:r>
              <a:rPr lang="en-US" dirty="0"/>
              <a:t> and a view model to a </a:t>
            </a:r>
            <a:r>
              <a:rPr lang="en-US" b="1" dirty="0"/>
              <a:t>partial</a:t>
            </a:r>
            <a:r>
              <a:rPr lang="en-US" dirty="0"/>
              <a:t> view:</a:t>
            </a:r>
          </a:p>
          <a:p>
            <a:endParaRPr lang="en-US" dirty="0"/>
          </a:p>
        </p:txBody>
      </p:sp>
      <p:sp>
        <p:nvSpPr>
          <p:cNvPr id="3" name="Title 2"/>
          <p:cNvSpPr>
            <a:spLocks noGrp="1"/>
          </p:cNvSpPr>
          <p:nvPr>
            <p:ph type="title"/>
          </p:nvPr>
        </p:nvSpPr>
        <p:spPr/>
        <p:txBody>
          <a:bodyPr/>
          <a:lstStyle/>
          <a:p>
            <a:r>
              <a:rPr lang="en-US" dirty="0"/>
              <a:t>Accessing Data From Partial Views</a:t>
            </a:r>
          </a:p>
        </p:txBody>
      </p:sp>
      <p:sp>
        <p:nvSpPr>
          <p:cNvPr id="53249" name="Rectangle 1"/>
          <p:cNvSpPr>
            <a:spLocks noChangeArrowheads="1"/>
          </p:cNvSpPr>
          <p:nvPr/>
        </p:nvSpPr>
        <p:spPr bwMode="auto">
          <a:xfrm>
            <a:off x="744587" y="3384263"/>
            <a:ext cx="4082656" cy="24622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600" b="0" i="0" u="none" strike="noStrike" cap="none" normalizeH="0" baseline="0" dirty="0">
                <a:ln>
                  <a:noFill/>
                </a:ln>
                <a:solidFill>
                  <a:srgbClr val="333333"/>
                </a:solidFill>
                <a:effectLst/>
                <a:latin typeface="+mj-lt"/>
              </a:rPr>
              <a:t>@</a:t>
            </a:r>
            <a:r>
              <a:rPr kumimoji="0" lang="en-US" sz="1600" b="0" i="0" u="none" strike="noStrike" cap="none" normalizeH="0" baseline="0" dirty="0" err="1">
                <a:ln>
                  <a:noFill/>
                </a:ln>
                <a:solidFill>
                  <a:srgbClr val="333333"/>
                </a:solidFill>
                <a:effectLst/>
                <a:latin typeface="+mj-lt"/>
              </a:rPr>
              <a:t>Html</a:t>
            </a:r>
            <a:r>
              <a:rPr kumimoji="0" lang="en-US" sz="1600" b="0" i="0" u="none" strike="noStrike" cap="none" normalizeH="0" baseline="0" dirty="0" err="1">
                <a:ln>
                  <a:noFill/>
                </a:ln>
                <a:solidFill>
                  <a:srgbClr val="404040"/>
                </a:solidFill>
                <a:effectLst/>
                <a:latin typeface="+mj-lt"/>
                <a:cs typeface="Arial" pitchFamily="34" charset="0"/>
              </a:rPr>
              <a:t>.</a:t>
            </a:r>
            <a:r>
              <a:rPr kumimoji="0" lang="en-US" sz="1600" b="1" i="0" u="none" strike="noStrike" cap="none" normalizeH="0" baseline="0" dirty="0" err="1">
                <a:ln>
                  <a:noFill/>
                </a:ln>
                <a:solidFill>
                  <a:srgbClr val="333333"/>
                </a:solidFill>
                <a:effectLst/>
                <a:latin typeface="+mj-lt"/>
              </a:rPr>
              <a:t>Partial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rgbClr val="DD1144"/>
                </a:solidFill>
                <a:effectLst/>
                <a:latin typeface="+mj-lt"/>
                <a:cs typeface="Arial" pitchFamily="34" charset="0"/>
              </a:rPr>
              <a:t>"</a:t>
            </a:r>
            <a:r>
              <a:rPr kumimoji="0" lang="en-US" sz="1600" b="1" i="0" u="none" strike="noStrike" cap="none" normalizeH="0" baseline="0" dirty="0" err="1">
                <a:ln>
                  <a:noFill/>
                </a:ln>
                <a:solidFill>
                  <a:srgbClr val="DD1144"/>
                </a:solidFill>
                <a:effectLst/>
                <a:latin typeface="+mj-lt"/>
                <a:cs typeface="Arial" pitchFamily="34" charset="0"/>
              </a:rPr>
              <a:t>Partial</a:t>
            </a:r>
            <a:r>
              <a:rPr kumimoji="0" lang="en-US" sz="1600" b="0" i="0" u="none" strike="noStrike" cap="none" normalizeH="0" baseline="0" dirty="0" err="1">
                <a:ln>
                  <a:noFill/>
                </a:ln>
                <a:solidFill>
                  <a:srgbClr val="DD1144"/>
                </a:solidFill>
                <a:effectLst/>
                <a:latin typeface="+mj-lt"/>
                <a:cs typeface="Arial" pitchFamily="34" charset="0"/>
              </a:rPr>
              <a:t>Name</a:t>
            </a:r>
            <a:r>
              <a:rPr kumimoji="0" lang="en-US" sz="1600" b="0" i="0" u="none" strike="noStrike" cap="none" normalizeH="0" baseline="0" dirty="0">
                <a:ln>
                  <a:noFill/>
                </a:ln>
                <a:solidFill>
                  <a:srgbClr val="DD1144"/>
                </a:solidFill>
                <a:effectLst/>
                <a:latin typeface="+mj-lt"/>
                <a:cs typeface="Arial" pitchFamily="34" charset="0"/>
              </a:rPr>
              <a:t>"</a:t>
            </a:r>
            <a:r>
              <a:rPr kumimoji="0" lang="en-US" sz="1600" b="0" i="0" u="none" strike="noStrike" cap="none" normalizeH="0" baseline="0" dirty="0">
                <a:ln>
                  <a:noFill/>
                </a:ln>
                <a:solidFill>
                  <a:srgbClr val="404040"/>
                </a:solidFill>
                <a:effectLst/>
                <a:latin typeface="+mj-lt"/>
                <a:cs typeface="Arial" pitchFamily="34" charset="0"/>
              </a:rPr>
              <a:t>, </a:t>
            </a:r>
            <a:r>
              <a:rPr kumimoji="0" lang="en-US" sz="1600" b="0" i="0" u="none" strike="noStrike" cap="none" normalizeH="0" baseline="0" dirty="0" err="1">
                <a:ln>
                  <a:noFill/>
                </a:ln>
                <a:solidFill>
                  <a:srgbClr val="333333"/>
                </a:solidFill>
                <a:effectLst/>
                <a:latin typeface="+mj-lt"/>
              </a:rPr>
              <a:t>customViewData</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chemeClr val="tx1"/>
                </a:solidFill>
                <a:effectLst/>
                <a:latin typeface="+mj-lt"/>
                <a:cs typeface="Arial" pitchFamily="34" charset="0"/>
              </a:rPr>
              <a:t> </a:t>
            </a:r>
          </a:p>
        </p:txBody>
      </p:sp>
      <p:sp>
        <p:nvSpPr>
          <p:cNvPr id="53250" name="Rectangle 2"/>
          <p:cNvSpPr>
            <a:spLocks noChangeArrowheads="1"/>
          </p:cNvSpPr>
          <p:nvPr/>
        </p:nvSpPr>
        <p:spPr bwMode="auto">
          <a:xfrm>
            <a:off x="574766" y="4834242"/>
            <a:ext cx="3600858" cy="24622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600" b="0" i="0" u="none" strike="noStrike" cap="none" normalizeH="0" baseline="0" dirty="0">
                <a:ln>
                  <a:noFill/>
                </a:ln>
                <a:solidFill>
                  <a:srgbClr val="333333"/>
                </a:solidFill>
                <a:effectLst/>
                <a:latin typeface="+mj-lt"/>
              </a:rPr>
              <a:t>@Html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1" i="0" u="none" strike="noStrike" cap="none" normalizeH="0" baseline="0" dirty="0">
                <a:ln>
                  <a:noFill/>
                </a:ln>
                <a:solidFill>
                  <a:srgbClr val="333333"/>
                </a:solidFill>
                <a:effectLst/>
                <a:latin typeface="+mj-lt"/>
              </a:rPr>
              <a:t>Partial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rgbClr val="DD1144"/>
                </a:solidFill>
                <a:effectLst/>
                <a:latin typeface="+mj-lt"/>
                <a:cs typeface="Arial" pitchFamily="34" charset="0"/>
              </a:rPr>
              <a:t>"</a:t>
            </a:r>
            <a:r>
              <a:rPr kumimoji="0" lang="en-US" sz="1600" b="1" i="0" u="none" strike="noStrike" cap="none" normalizeH="0" baseline="0" dirty="0">
                <a:ln>
                  <a:noFill/>
                </a:ln>
                <a:solidFill>
                  <a:srgbClr val="DD1144"/>
                </a:solidFill>
                <a:effectLst/>
                <a:latin typeface="+mj-lt"/>
                <a:cs typeface="Arial" pitchFamily="34" charset="0"/>
              </a:rPr>
              <a:t>Partial</a:t>
            </a:r>
            <a:r>
              <a:rPr kumimoji="0" lang="en-US" sz="1600" b="0" i="0" u="none" strike="noStrike" cap="none" normalizeH="0" baseline="0" dirty="0">
                <a:ln>
                  <a:noFill/>
                </a:ln>
                <a:solidFill>
                  <a:srgbClr val="DD1144"/>
                </a:solidFill>
                <a:effectLst/>
                <a:latin typeface="+mj-lt"/>
                <a:cs typeface="Arial" pitchFamily="34" charset="0"/>
              </a:rPr>
              <a:t>Name"</a:t>
            </a:r>
            <a:r>
              <a:rPr kumimoji="0" lang="en-US" sz="1600" b="0" i="0" u="none" strike="noStrike" cap="none" normalizeH="0" baseline="0" dirty="0">
                <a:ln>
                  <a:noFill/>
                </a:ln>
                <a:solidFill>
                  <a:srgbClr val="404040"/>
                </a:solidFill>
                <a:effectLst/>
                <a:latin typeface="+mj-lt"/>
                <a:cs typeface="Arial" pitchFamily="34" charset="0"/>
              </a:rPr>
              <a:t>, </a:t>
            </a:r>
            <a:r>
              <a:rPr kumimoji="0" lang="en-US" sz="1600" b="0" i="0" u="none" strike="noStrike" cap="none" normalizeH="0" baseline="0" dirty="0" err="1">
                <a:ln>
                  <a:noFill/>
                </a:ln>
                <a:solidFill>
                  <a:srgbClr val="333333"/>
                </a:solidFill>
                <a:effectLst/>
                <a:latin typeface="+mj-lt"/>
              </a:rPr>
              <a:t>viewModel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chemeClr val="tx1"/>
                </a:solidFill>
                <a:effectLst/>
                <a:latin typeface="+mj-lt"/>
                <a:cs typeface="Arial" pitchFamily="34" charset="0"/>
              </a:rPr>
              <a:t> </a:t>
            </a:r>
          </a:p>
        </p:txBody>
      </p:sp>
      <p:sp>
        <p:nvSpPr>
          <p:cNvPr id="53251" name="Rectangle 3"/>
          <p:cNvSpPr>
            <a:spLocks noChangeArrowheads="1"/>
          </p:cNvSpPr>
          <p:nvPr/>
        </p:nvSpPr>
        <p:spPr bwMode="auto">
          <a:xfrm>
            <a:off x="548639" y="6324397"/>
            <a:ext cx="5109156" cy="246221"/>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600" b="0" i="0" u="none" strike="noStrike" cap="none" normalizeH="0" baseline="0" dirty="0">
                <a:ln>
                  <a:noFill/>
                </a:ln>
                <a:solidFill>
                  <a:srgbClr val="333333"/>
                </a:solidFill>
                <a:effectLst/>
                <a:latin typeface="+mj-lt"/>
              </a:rPr>
              <a:t>@Html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1" i="0" u="none" strike="noStrike" cap="none" normalizeH="0" baseline="0" dirty="0">
                <a:ln>
                  <a:noFill/>
                </a:ln>
                <a:solidFill>
                  <a:srgbClr val="333333"/>
                </a:solidFill>
                <a:effectLst/>
                <a:latin typeface="+mj-lt"/>
              </a:rPr>
              <a:t>Partial</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rgbClr val="DD1144"/>
                </a:solidFill>
                <a:effectLst/>
                <a:latin typeface="+mj-lt"/>
                <a:cs typeface="Arial" pitchFamily="34" charset="0"/>
              </a:rPr>
              <a:t>"</a:t>
            </a:r>
            <a:r>
              <a:rPr kumimoji="0" lang="en-US" sz="1600" b="1" i="0" u="none" strike="noStrike" cap="none" normalizeH="0" baseline="0" dirty="0">
                <a:ln>
                  <a:noFill/>
                </a:ln>
                <a:solidFill>
                  <a:srgbClr val="DD1144"/>
                </a:solidFill>
                <a:effectLst/>
                <a:latin typeface="+mj-lt"/>
                <a:cs typeface="Arial" pitchFamily="34" charset="0"/>
              </a:rPr>
              <a:t>Partial</a:t>
            </a:r>
            <a:r>
              <a:rPr kumimoji="0" lang="en-US" sz="1600" b="0" i="0" u="none" strike="noStrike" cap="none" normalizeH="0" baseline="0" dirty="0">
                <a:ln>
                  <a:noFill/>
                </a:ln>
                <a:solidFill>
                  <a:srgbClr val="DD1144"/>
                </a:solidFill>
                <a:effectLst/>
                <a:latin typeface="+mj-lt"/>
                <a:cs typeface="Arial" pitchFamily="34" charset="0"/>
              </a:rPr>
              <a:t>Name"</a:t>
            </a:r>
            <a:r>
              <a:rPr kumimoji="0" lang="en-US" sz="1600" b="0" i="0" u="none" strike="noStrike" cap="none" normalizeH="0" baseline="0" dirty="0">
                <a:ln>
                  <a:noFill/>
                </a:ln>
                <a:solidFill>
                  <a:srgbClr val="404040"/>
                </a:solidFill>
                <a:effectLst/>
                <a:latin typeface="+mj-lt"/>
                <a:cs typeface="Arial" pitchFamily="34" charset="0"/>
              </a:rPr>
              <a:t>, </a:t>
            </a:r>
            <a:r>
              <a:rPr kumimoji="0" lang="en-US" sz="1600" b="0" i="0" u="none" strike="noStrike" cap="none" normalizeH="0" baseline="0" dirty="0" err="1">
                <a:ln>
                  <a:noFill/>
                </a:ln>
                <a:solidFill>
                  <a:srgbClr val="333333"/>
                </a:solidFill>
                <a:effectLst/>
                <a:latin typeface="+mj-lt"/>
              </a:rPr>
              <a:t>viewModel</a:t>
            </a:r>
            <a:r>
              <a:rPr kumimoji="0" lang="en-US" sz="1600" b="0" i="0" u="none" strike="noStrike" cap="none" normalizeH="0" baseline="0" dirty="0">
                <a:ln>
                  <a:noFill/>
                </a:ln>
                <a:solidFill>
                  <a:srgbClr val="404040"/>
                </a:solidFill>
                <a:effectLst/>
                <a:latin typeface="+mj-lt"/>
                <a:cs typeface="Arial" pitchFamily="34" charset="0"/>
              </a:rPr>
              <a:t>, </a:t>
            </a:r>
            <a:r>
              <a:rPr kumimoji="0" lang="en-US" sz="1600" b="0" i="0" u="none" strike="noStrike" cap="none" normalizeH="0" baseline="0" dirty="0" err="1">
                <a:ln>
                  <a:noFill/>
                </a:ln>
                <a:solidFill>
                  <a:srgbClr val="333333"/>
                </a:solidFill>
                <a:effectLst/>
                <a:latin typeface="+mj-lt"/>
              </a:rPr>
              <a:t>customViewData</a:t>
            </a:r>
            <a:r>
              <a:rPr kumimoji="0" lang="en-US" sz="1600" b="0" i="0" u="none" strike="noStrike" cap="none" normalizeH="0" baseline="0" dirty="0">
                <a:ln>
                  <a:noFill/>
                </a:ln>
                <a:solidFill>
                  <a:srgbClr val="404040"/>
                </a:solidFill>
                <a:effectLst/>
                <a:latin typeface="+mj-lt"/>
                <a:cs typeface="Arial" pitchFamily="34" charset="0"/>
              </a:rPr>
              <a:t>)</a:t>
            </a:r>
            <a:r>
              <a:rPr kumimoji="0" lang="en-US" sz="1600" b="0" i="0" u="none" strike="noStrike" cap="none" normalizeH="0" baseline="0" dirty="0">
                <a:ln>
                  <a:noFill/>
                </a:ln>
                <a:solidFill>
                  <a:schemeClr val="tx1"/>
                </a:solidFill>
                <a:effectLst/>
                <a:latin typeface="+mj-lt"/>
                <a:cs typeface="Arial" pitchFamily="34"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Partial Views</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marL="342900" indent="-342900">
              <a:lnSpc>
                <a:spcPct val="90000"/>
              </a:lnSpc>
              <a:spcBef>
                <a:spcPct val="40000"/>
              </a:spcBef>
              <a:buClr>
                <a:schemeClr val="bg1">
                  <a:lumMod val="10000"/>
                </a:schemeClr>
              </a:buClr>
              <a:buFont typeface="Arial" panose="020B0604020202020204" pitchFamily="34" charset="0"/>
              <a:buChar char="•"/>
              <a:defRPr/>
            </a:pPr>
            <a:r>
              <a:rPr lang="en-US" sz="2000" dirty="0">
                <a:solidFill>
                  <a:schemeClr val="bg1">
                    <a:lumMod val="10000"/>
                  </a:schemeClr>
                </a:solidFill>
                <a:latin typeface="Arial" charset="0"/>
                <a:cs typeface="Arial" charset="0"/>
              </a:rPr>
              <a:t>Create the partial view to display the footer in Great World App</a:t>
            </a:r>
          </a:p>
        </p:txBody>
      </p:sp>
      <p:pic>
        <p:nvPicPr>
          <p:cNvPr id="2" name="Picture 1"/>
          <p:cNvPicPr>
            <a:picLocks noChangeAspect="1"/>
          </p:cNvPicPr>
          <p:nvPr/>
        </p:nvPicPr>
        <p:blipFill>
          <a:blip r:embed="rId4"/>
          <a:stretch>
            <a:fillRect/>
          </a:stretch>
        </p:blipFill>
        <p:spPr>
          <a:xfrm>
            <a:off x="1049628" y="2718018"/>
            <a:ext cx="5183207" cy="3100668"/>
          </a:xfrm>
          <a:prstGeom prst="rect">
            <a:avLst/>
          </a:prstGeom>
        </p:spPr>
      </p:pic>
      <p:graphicFrame>
        <p:nvGraphicFramePr>
          <p:cNvPr id="6" name="Object 5">
            <a:extLst>
              <a:ext uri="{FF2B5EF4-FFF2-40B4-BE49-F238E27FC236}">
                <a16:creationId xmlns:a16="http://schemas.microsoft.com/office/drawing/2014/main" id="{898A886D-7DCE-42AE-9F62-75F6786163BD}"/>
              </a:ext>
            </a:extLst>
          </p:cNvPr>
          <p:cNvGraphicFramePr>
            <a:graphicFrameLocks noChangeAspect="1"/>
          </p:cNvGraphicFramePr>
          <p:nvPr>
            <p:extLst>
              <p:ext uri="{D42A27DB-BD31-4B8C-83A1-F6EECF244321}">
                <p14:modId xmlns:p14="http://schemas.microsoft.com/office/powerpoint/2010/main" val="2740488592"/>
              </p:ext>
            </p:extLst>
          </p:nvPr>
        </p:nvGraphicFramePr>
        <p:xfrm>
          <a:off x="6973085" y="4943475"/>
          <a:ext cx="1121287" cy="988913"/>
        </p:xfrm>
        <a:graphic>
          <a:graphicData uri="http://schemas.openxmlformats.org/presentationml/2006/ole">
            <mc:AlternateContent xmlns:mc="http://schemas.openxmlformats.org/markup-compatibility/2006">
              <mc:Choice xmlns:v="urn:schemas-microsoft-com:vml" Requires="v">
                <p:oleObj spid="_x0000_s7174"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973085" y="4943475"/>
                        <a:ext cx="1121287" cy="988913"/>
                      </a:xfrm>
                      <a:prstGeom prst="rect">
                        <a:avLst/>
                      </a:prstGeom>
                    </p:spPr>
                  </p:pic>
                </p:oleObj>
              </mc:Fallback>
            </mc:AlternateContent>
          </a:graphicData>
        </a:graphic>
      </p:graphicFrame>
    </p:spTree>
    <p:extLst>
      <p:ext uri="{BB962C8B-B14F-4D97-AF65-F5344CB8AC3E}">
        <p14:creationId xmlns:p14="http://schemas.microsoft.com/office/powerpoint/2010/main" val="2652022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A961A7-0520-42AD-BF48-0FB47628897C}"/>
              </a:ext>
            </a:extLst>
          </p:cNvPr>
          <p:cNvSpPr>
            <a:spLocks noGrp="1"/>
          </p:cNvSpPr>
          <p:nvPr>
            <p:ph type="title"/>
          </p:nvPr>
        </p:nvSpPr>
        <p:spPr/>
        <p:txBody>
          <a:bodyPr/>
          <a:lstStyle/>
          <a:p>
            <a:r>
              <a:rPr lang="en-US" dirty="0"/>
              <a:t>Action Filters</a:t>
            </a:r>
          </a:p>
        </p:txBody>
      </p:sp>
      <p:sp>
        <p:nvSpPr>
          <p:cNvPr id="4" name="Rectangle: Rounded Corners 3">
            <a:extLst>
              <a:ext uri="{FF2B5EF4-FFF2-40B4-BE49-F238E27FC236}">
                <a16:creationId xmlns:a16="http://schemas.microsoft.com/office/drawing/2014/main" id="{13D3F4B2-EF94-465D-9CCE-C4ABFD963832}"/>
              </a:ext>
            </a:extLst>
          </p:cNvPr>
          <p:cNvSpPr/>
          <p:nvPr/>
        </p:nvSpPr>
        <p:spPr>
          <a:xfrm>
            <a:off x="245660" y="1210614"/>
            <a:ext cx="8693624" cy="927279"/>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0F3ECC1-C349-4EAD-9083-BD6BBC6AA1A3}"/>
              </a:ext>
            </a:extLst>
          </p:cNvPr>
          <p:cNvSpPr txBox="1"/>
          <p:nvPr/>
        </p:nvSpPr>
        <p:spPr>
          <a:xfrm>
            <a:off x="347729" y="1351450"/>
            <a:ext cx="8448542" cy="707886"/>
          </a:xfrm>
          <a:prstGeom prst="rect">
            <a:avLst/>
          </a:prstGeom>
          <a:noFill/>
        </p:spPr>
        <p:txBody>
          <a:bodyPr wrap="square" rtlCol="0">
            <a:spAutoFit/>
          </a:bodyPr>
          <a:lstStyle/>
          <a:p>
            <a:r>
              <a:rPr lang="en-US" sz="2000" dirty="0"/>
              <a:t>Filters allow us to run custom code before or after executing the action method. </a:t>
            </a:r>
          </a:p>
        </p:txBody>
      </p:sp>
      <p:sp>
        <p:nvSpPr>
          <p:cNvPr id="6" name="Rectangle: Rounded Corners 5">
            <a:extLst>
              <a:ext uri="{FF2B5EF4-FFF2-40B4-BE49-F238E27FC236}">
                <a16:creationId xmlns:a16="http://schemas.microsoft.com/office/drawing/2014/main" id="{44667895-8495-4936-A5CF-2DF872F52B40}"/>
              </a:ext>
            </a:extLst>
          </p:cNvPr>
          <p:cNvSpPr/>
          <p:nvPr/>
        </p:nvSpPr>
        <p:spPr>
          <a:xfrm>
            <a:off x="256391" y="2367567"/>
            <a:ext cx="8693624" cy="1805190"/>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4D18EB-62F3-422A-97B7-C1C7782C0528}"/>
              </a:ext>
            </a:extLst>
          </p:cNvPr>
          <p:cNvSpPr txBox="1"/>
          <p:nvPr/>
        </p:nvSpPr>
        <p:spPr>
          <a:xfrm>
            <a:off x="347729" y="2437966"/>
            <a:ext cx="8448542" cy="1631216"/>
          </a:xfrm>
          <a:prstGeom prst="rect">
            <a:avLst/>
          </a:prstGeom>
          <a:noFill/>
        </p:spPr>
        <p:txBody>
          <a:bodyPr wrap="square" rtlCol="0">
            <a:spAutoFit/>
          </a:bodyPr>
          <a:lstStyle/>
          <a:p>
            <a:pPr algn="just"/>
            <a:r>
              <a:rPr lang="en-US" sz="2000" dirty="0"/>
              <a:t>Allows us to handle scenarios where requirements may be relevant to</a:t>
            </a:r>
          </a:p>
          <a:p>
            <a:pPr algn="just"/>
            <a:r>
              <a:rPr lang="en-US" sz="2000" dirty="0"/>
              <a:t>many parts of your application and cut across logical boundaries. </a:t>
            </a:r>
          </a:p>
          <a:p>
            <a:pPr algn="just"/>
            <a:endParaRPr lang="en-US" sz="2000" dirty="0"/>
          </a:p>
          <a:p>
            <a:pPr algn="just"/>
            <a:r>
              <a:rPr lang="en-US" sz="2000" dirty="0"/>
              <a:t>For example, authorization  must be applied to many sensitive actions and controllers, regardless of the model and views that they use.</a:t>
            </a:r>
          </a:p>
        </p:txBody>
      </p:sp>
      <p:sp>
        <p:nvSpPr>
          <p:cNvPr id="8" name="Rectangle: Rounded Corners 7">
            <a:extLst>
              <a:ext uri="{FF2B5EF4-FFF2-40B4-BE49-F238E27FC236}">
                <a16:creationId xmlns:a16="http://schemas.microsoft.com/office/drawing/2014/main" id="{B25F864C-D0AB-4257-9554-E5F7E0DD6AD8}"/>
              </a:ext>
            </a:extLst>
          </p:cNvPr>
          <p:cNvSpPr/>
          <p:nvPr/>
        </p:nvSpPr>
        <p:spPr>
          <a:xfrm>
            <a:off x="256391" y="4459979"/>
            <a:ext cx="8693624" cy="815608"/>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3E67F7D-E01E-4D1B-9B21-B46D38385C1C}"/>
              </a:ext>
            </a:extLst>
          </p:cNvPr>
          <p:cNvSpPr txBox="1"/>
          <p:nvPr/>
        </p:nvSpPr>
        <p:spPr>
          <a:xfrm>
            <a:off x="347730" y="4567701"/>
            <a:ext cx="8474298" cy="707886"/>
          </a:xfrm>
          <a:prstGeom prst="rect">
            <a:avLst/>
          </a:prstGeom>
          <a:noFill/>
        </p:spPr>
        <p:txBody>
          <a:bodyPr wrap="square" rtlCol="0">
            <a:spAutoFit/>
          </a:bodyPr>
          <a:lstStyle/>
          <a:p>
            <a:pPr algn="just"/>
            <a:r>
              <a:rPr lang="en-US" sz="2000" dirty="0"/>
              <a:t>You can apply a filter to a controller action by annotating the action method with the appropriate attribute.</a:t>
            </a:r>
            <a:endParaRPr lang="en-US" sz="2400" dirty="0"/>
          </a:p>
        </p:txBody>
      </p:sp>
      <p:sp>
        <p:nvSpPr>
          <p:cNvPr id="10" name="Rectangle: Rounded Corners 9">
            <a:extLst>
              <a:ext uri="{FF2B5EF4-FFF2-40B4-BE49-F238E27FC236}">
                <a16:creationId xmlns:a16="http://schemas.microsoft.com/office/drawing/2014/main" id="{7ED9CA03-7F78-469D-B057-407883B0139A}"/>
              </a:ext>
            </a:extLst>
          </p:cNvPr>
          <p:cNvSpPr/>
          <p:nvPr/>
        </p:nvSpPr>
        <p:spPr>
          <a:xfrm>
            <a:off x="256391" y="5533646"/>
            <a:ext cx="8693624" cy="106586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72FA2AE-778E-4A8D-A801-7CF7A1A8D40C}"/>
              </a:ext>
            </a:extLst>
          </p:cNvPr>
          <p:cNvSpPr txBox="1"/>
          <p:nvPr/>
        </p:nvSpPr>
        <p:spPr>
          <a:xfrm>
            <a:off x="347730" y="5583843"/>
            <a:ext cx="8474298" cy="1015663"/>
          </a:xfrm>
          <a:prstGeom prst="rect">
            <a:avLst/>
          </a:prstGeom>
          <a:noFill/>
        </p:spPr>
        <p:txBody>
          <a:bodyPr wrap="square" rtlCol="0">
            <a:spAutoFit/>
          </a:bodyPr>
          <a:lstStyle/>
          <a:p>
            <a:pPr algn="just"/>
            <a:r>
              <a:rPr lang="en-US" sz="2000" dirty="0"/>
              <a:t>Filters run after an action is chosen to run. They run within a filter pipeline. The stage in the filter pipeline in which the filter is run is determined by the type of the filter.</a:t>
            </a:r>
            <a:endParaRPr lang="en-US" sz="2400" dirty="0"/>
          </a:p>
        </p:txBody>
      </p:sp>
    </p:spTree>
    <p:extLst>
      <p:ext uri="{BB962C8B-B14F-4D97-AF65-F5344CB8AC3E}">
        <p14:creationId xmlns:p14="http://schemas.microsoft.com/office/powerpoint/2010/main" val="401774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0FFFF8-E6F6-4794-A2C9-FE0C756A4FC5}"/>
              </a:ext>
            </a:extLst>
          </p:cNvPr>
          <p:cNvSpPr>
            <a:spLocks noGrp="1"/>
          </p:cNvSpPr>
          <p:nvPr>
            <p:ph idx="1"/>
          </p:nvPr>
        </p:nvSpPr>
        <p:spPr/>
        <p:txBody>
          <a:bodyPr/>
          <a:lstStyle/>
          <a:p>
            <a:pPr marL="0" indent="0">
              <a:buNone/>
            </a:pPr>
            <a:r>
              <a:rPr lang="en-US" dirty="0"/>
              <a:t>The following are examples of filter types:</a:t>
            </a:r>
          </a:p>
          <a:p>
            <a:r>
              <a:rPr lang="en-US" b="1" dirty="0"/>
              <a:t>Authorization filters</a:t>
            </a:r>
            <a:r>
              <a:rPr lang="en-US" dirty="0"/>
              <a:t>. Authorization filters run before any other filter and before the code in the action method. They are used to check a user’s access rights for the action.</a:t>
            </a:r>
          </a:p>
          <a:p>
            <a:endParaRPr lang="en-US" b="1" dirty="0"/>
          </a:p>
          <a:p>
            <a:r>
              <a:rPr lang="en-US" b="1" dirty="0"/>
              <a:t>Resource Filters</a:t>
            </a:r>
            <a:r>
              <a:rPr lang="en-US" dirty="0"/>
              <a:t>. Resource filters appear in the filter pipeline after the authorization filters and before any other filters. They can be used for performance reasons. Resource filters implement either the </a:t>
            </a:r>
            <a:r>
              <a:rPr lang="en-US" b="1" dirty="0" err="1"/>
              <a:t>IResouceFilter</a:t>
            </a:r>
            <a:r>
              <a:rPr lang="en-US" b="1" dirty="0"/>
              <a:t> </a:t>
            </a:r>
            <a:r>
              <a:rPr lang="en-US" dirty="0"/>
              <a:t>interface or the </a:t>
            </a:r>
            <a:r>
              <a:rPr lang="en-US" b="1" dirty="0" err="1"/>
              <a:t>IAsyncResourceFilter</a:t>
            </a:r>
            <a:r>
              <a:rPr lang="en-US" b="1" dirty="0"/>
              <a:t> </a:t>
            </a:r>
            <a:r>
              <a:rPr lang="en-US" dirty="0"/>
              <a:t>interface.</a:t>
            </a:r>
          </a:p>
          <a:p>
            <a:endParaRPr lang="en-US" dirty="0"/>
          </a:p>
          <a:p>
            <a:r>
              <a:rPr lang="en-US" b="1" dirty="0"/>
              <a:t>Action Filters</a:t>
            </a:r>
            <a:r>
              <a:rPr lang="en-US" dirty="0"/>
              <a:t>. Action filters run before and after the code in the action method. You can use action filters to manipulate the parameters that an action receives. They can also be used to manipulate the result returned from an action. Action filters implement either the </a:t>
            </a:r>
            <a:r>
              <a:rPr lang="en-US" b="1" dirty="0" err="1"/>
              <a:t>IActionFilter</a:t>
            </a:r>
            <a:r>
              <a:rPr lang="en-US" b="1" dirty="0"/>
              <a:t> </a:t>
            </a:r>
            <a:r>
              <a:rPr lang="en-US" dirty="0"/>
              <a:t>interface or the </a:t>
            </a:r>
            <a:r>
              <a:rPr lang="en-US" b="1" dirty="0" err="1"/>
              <a:t>IAsyncActionFilter</a:t>
            </a:r>
            <a:r>
              <a:rPr lang="en-US" b="1" dirty="0"/>
              <a:t> </a:t>
            </a:r>
            <a:r>
              <a:rPr lang="en-US" dirty="0"/>
              <a:t>interface</a:t>
            </a:r>
          </a:p>
        </p:txBody>
      </p:sp>
      <p:sp>
        <p:nvSpPr>
          <p:cNvPr id="3" name="Title 2">
            <a:extLst>
              <a:ext uri="{FF2B5EF4-FFF2-40B4-BE49-F238E27FC236}">
                <a16:creationId xmlns:a16="http://schemas.microsoft.com/office/drawing/2014/main" id="{4599B3A7-3C43-4BA1-99C2-C3477FE63052}"/>
              </a:ext>
            </a:extLst>
          </p:cNvPr>
          <p:cNvSpPr>
            <a:spLocks noGrp="1"/>
          </p:cNvSpPr>
          <p:nvPr>
            <p:ph type="title"/>
          </p:nvPr>
        </p:nvSpPr>
        <p:spPr/>
        <p:txBody>
          <a:bodyPr/>
          <a:lstStyle/>
          <a:p>
            <a:r>
              <a:rPr lang="en-US" dirty="0"/>
              <a:t>Action Filters</a:t>
            </a:r>
          </a:p>
        </p:txBody>
      </p:sp>
    </p:spTree>
    <p:extLst>
      <p:ext uri="{BB962C8B-B14F-4D97-AF65-F5344CB8AC3E}">
        <p14:creationId xmlns:p14="http://schemas.microsoft.com/office/powerpoint/2010/main" val="2655271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0FFFF8-E6F6-4794-A2C9-FE0C756A4FC5}"/>
              </a:ext>
            </a:extLst>
          </p:cNvPr>
          <p:cNvSpPr>
            <a:spLocks noGrp="1"/>
          </p:cNvSpPr>
          <p:nvPr>
            <p:ph idx="1"/>
          </p:nvPr>
        </p:nvSpPr>
        <p:spPr/>
        <p:txBody>
          <a:bodyPr/>
          <a:lstStyle/>
          <a:p>
            <a:r>
              <a:rPr lang="en-US" b="1" dirty="0"/>
              <a:t>Exception Filters</a:t>
            </a:r>
            <a:r>
              <a:rPr lang="en-US" dirty="0"/>
              <a:t>. Exception filters run only if an action method or another filter throws an exception.</a:t>
            </a:r>
            <a:br>
              <a:rPr lang="en-US" dirty="0"/>
            </a:br>
            <a:br>
              <a:rPr lang="en-US" dirty="0"/>
            </a:br>
            <a:r>
              <a:rPr lang="en-US" dirty="0"/>
              <a:t>These filter classes are used to handle errors. Exception filters implement either the </a:t>
            </a:r>
            <a:r>
              <a:rPr lang="en-US" b="1" dirty="0" err="1"/>
              <a:t>IExceptionFilter</a:t>
            </a:r>
            <a:r>
              <a:rPr lang="en-US" b="1" dirty="0"/>
              <a:t> </a:t>
            </a:r>
            <a:r>
              <a:rPr lang="en-US" dirty="0"/>
              <a:t>interface or the </a:t>
            </a:r>
            <a:r>
              <a:rPr lang="en-US" b="1" dirty="0" err="1"/>
              <a:t>IAsyncExceptionFilter</a:t>
            </a:r>
            <a:r>
              <a:rPr lang="en-US" b="1" dirty="0"/>
              <a:t> </a:t>
            </a:r>
            <a:r>
              <a:rPr lang="en-US" dirty="0"/>
              <a:t>interface.</a:t>
            </a:r>
          </a:p>
          <a:p>
            <a:endParaRPr lang="en-US" dirty="0"/>
          </a:p>
          <a:p>
            <a:r>
              <a:rPr lang="en-US" dirty="0"/>
              <a:t> </a:t>
            </a:r>
            <a:r>
              <a:rPr lang="en-US" b="1" dirty="0"/>
              <a:t>Result Filters</a:t>
            </a:r>
            <a:r>
              <a:rPr lang="en-US" dirty="0"/>
              <a:t>. Result filters run before and after an action result is run. Result filters implement either the </a:t>
            </a:r>
            <a:r>
              <a:rPr lang="en-US" b="1" dirty="0" err="1"/>
              <a:t>IResultFilter</a:t>
            </a:r>
            <a:r>
              <a:rPr lang="en-US" b="1" dirty="0"/>
              <a:t> </a:t>
            </a:r>
            <a:r>
              <a:rPr lang="en-US" dirty="0"/>
              <a:t>interface or the </a:t>
            </a:r>
            <a:r>
              <a:rPr lang="en-US" b="1" dirty="0" err="1"/>
              <a:t>IAsyncResultFilter</a:t>
            </a:r>
            <a:r>
              <a:rPr lang="en-US" b="1" dirty="0"/>
              <a:t> </a:t>
            </a:r>
            <a:r>
              <a:rPr lang="en-US" dirty="0"/>
              <a:t>interface.</a:t>
            </a:r>
          </a:p>
        </p:txBody>
      </p:sp>
      <p:sp>
        <p:nvSpPr>
          <p:cNvPr id="3" name="Title 2">
            <a:extLst>
              <a:ext uri="{FF2B5EF4-FFF2-40B4-BE49-F238E27FC236}">
                <a16:creationId xmlns:a16="http://schemas.microsoft.com/office/drawing/2014/main" id="{4599B3A7-3C43-4BA1-99C2-C3477FE63052}"/>
              </a:ext>
            </a:extLst>
          </p:cNvPr>
          <p:cNvSpPr>
            <a:spLocks noGrp="1"/>
          </p:cNvSpPr>
          <p:nvPr>
            <p:ph type="title"/>
          </p:nvPr>
        </p:nvSpPr>
        <p:spPr/>
        <p:txBody>
          <a:bodyPr/>
          <a:lstStyle/>
          <a:p>
            <a:r>
              <a:rPr lang="en-US" dirty="0"/>
              <a:t>Action Filters</a:t>
            </a:r>
          </a:p>
        </p:txBody>
      </p:sp>
    </p:spTree>
    <p:extLst>
      <p:ext uri="{BB962C8B-B14F-4D97-AF65-F5344CB8AC3E}">
        <p14:creationId xmlns:p14="http://schemas.microsoft.com/office/powerpoint/2010/main" val="66825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Action Filters</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marL="342900" indent="-342900">
              <a:lnSpc>
                <a:spcPct val="90000"/>
              </a:lnSpc>
              <a:spcBef>
                <a:spcPct val="40000"/>
              </a:spcBef>
              <a:buClr>
                <a:schemeClr val="bg1">
                  <a:lumMod val="10000"/>
                </a:schemeClr>
              </a:buClr>
              <a:buFont typeface="Arial" panose="020B0604020202020204" pitchFamily="34" charset="0"/>
              <a:buChar char="•"/>
              <a:defRPr/>
            </a:pPr>
            <a:r>
              <a:rPr lang="en-US" sz="2000" dirty="0">
                <a:solidFill>
                  <a:schemeClr val="bg1">
                    <a:lumMod val="10000"/>
                  </a:schemeClr>
                </a:solidFill>
                <a:latin typeface="Arial" charset="0"/>
                <a:cs typeface="Arial" charset="0"/>
              </a:rPr>
              <a:t>Create the Filter with </a:t>
            </a:r>
            <a:r>
              <a:rPr lang="en-US" sz="2000" dirty="0">
                <a:solidFill>
                  <a:schemeClr val="bg1">
                    <a:lumMod val="10000"/>
                  </a:schemeClr>
                </a:solidFill>
              </a:rPr>
              <a:t>name </a:t>
            </a:r>
            <a:r>
              <a:rPr lang="en-US" sz="2000" dirty="0" err="1">
                <a:solidFill>
                  <a:schemeClr val="bg1">
                    <a:lumMod val="10000"/>
                  </a:schemeClr>
                </a:solidFill>
              </a:rPr>
              <a:t>CustomActionFilter</a:t>
            </a:r>
            <a:endParaRPr lang="en-US" sz="2000" dirty="0">
              <a:solidFill>
                <a:schemeClr val="bg1">
                  <a:lumMod val="10000"/>
                </a:schemeClr>
              </a:solidFill>
            </a:endParaRPr>
          </a:p>
          <a:p>
            <a:pPr marL="342900" indent="-342900">
              <a:lnSpc>
                <a:spcPct val="90000"/>
              </a:lnSpc>
              <a:spcBef>
                <a:spcPct val="40000"/>
              </a:spcBef>
              <a:buClr>
                <a:schemeClr val="bg1">
                  <a:lumMod val="10000"/>
                </a:schemeClr>
              </a:buClr>
              <a:buFont typeface="Arial" panose="020B0604020202020204" pitchFamily="34" charset="0"/>
              <a:buChar char="•"/>
              <a:defRPr/>
            </a:pPr>
            <a:r>
              <a:rPr lang="en-US" sz="2000" dirty="0">
                <a:solidFill>
                  <a:schemeClr val="bg1">
                    <a:lumMod val="10000"/>
                  </a:schemeClr>
                </a:solidFill>
                <a:latin typeface="Arial" charset="0"/>
                <a:cs typeface="Arial" charset="0"/>
              </a:rPr>
              <a:t>Apply the filter and see the o</a:t>
            </a:r>
            <a:r>
              <a:rPr lang="en-US" sz="2000" dirty="0">
                <a:solidFill>
                  <a:schemeClr val="bg1">
                    <a:lumMod val="10000"/>
                  </a:schemeClr>
                </a:solidFill>
              </a:rPr>
              <a:t>rder in which various methods execute</a:t>
            </a:r>
            <a:endParaRPr lang="en-US" sz="2000" dirty="0">
              <a:solidFill>
                <a:schemeClr val="bg1">
                  <a:lumMod val="10000"/>
                </a:schemeClr>
              </a:solidFill>
              <a:latin typeface="Arial" charset="0"/>
              <a:cs typeface="Arial" charset="0"/>
            </a:endParaRPr>
          </a:p>
        </p:txBody>
      </p:sp>
      <p:pic>
        <p:nvPicPr>
          <p:cNvPr id="8" name="Picture 7">
            <a:extLst>
              <a:ext uri="{FF2B5EF4-FFF2-40B4-BE49-F238E27FC236}">
                <a16:creationId xmlns:a16="http://schemas.microsoft.com/office/drawing/2014/main" id="{EA584B81-27B2-4FC9-B9F9-D261E1AB6A27}"/>
              </a:ext>
            </a:extLst>
          </p:cNvPr>
          <p:cNvPicPr>
            <a:picLocks noChangeAspect="1"/>
          </p:cNvPicPr>
          <p:nvPr/>
        </p:nvPicPr>
        <p:blipFill>
          <a:blip r:embed="rId4"/>
          <a:stretch>
            <a:fillRect/>
          </a:stretch>
        </p:blipFill>
        <p:spPr>
          <a:xfrm>
            <a:off x="1254214" y="3287378"/>
            <a:ext cx="5490487" cy="1400531"/>
          </a:xfrm>
          <a:prstGeom prst="rect">
            <a:avLst/>
          </a:prstGeom>
        </p:spPr>
      </p:pic>
      <p:graphicFrame>
        <p:nvGraphicFramePr>
          <p:cNvPr id="6" name="Object 5">
            <a:extLst>
              <a:ext uri="{FF2B5EF4-FFF2-40B4-BE49-F238E27FC236}">
                <a16:creationId xmlns:a16="http://schemas.microsoft.com/office/drawing/2014/main" id="{96F52AD8-D398-43F8-B3BB-5DC8E9850FBE}"/>
              </a:ext>
            </a:extLst>
          </p:cNvPr>
          <p:cNvGraphicFramePr>
            <a:graphicFrameLocks noChangeAspect="1"/>
          </p:cNvGraphicFramePr>
          <p:nvPr>
            <p:extLst>
              <p:ext uri="{D42A27DB-BD31-4B8C-83A1-F6EECF244321}">
                <p14:modId xmlns:p14="http://schemas.microsoft.com/office/powerpoint/2010/main" val="3710279591"/>
              </p:ext>
            </p:extLst>
          </p:nvPr>
        </p:nvGraphicFramePr>
        <p:xfrm>
          <a:off x="7008813" y="5122863"/>
          <a:ext cx="914400" cy="806450"/>
        </p:xfrm>
        <a:graphic>
          <a:graphicData uri="http://schemas.openxmlformats.org/presentationml/2006/ole">
            <mc:AlternateContent xmlns:mc="http://schemas.openxmlformats.org/markup-compatibility/2006">
              <mc:Choice xmlns:v="urn:schemas-microsoft-com:vml" Requires="v">
                <p:oleObj spid="_x0000_s8198" name="Document" showAsIcon="1" r:id="rId5" imgW="914597" imgH="806311" progId="Word.Document.8">
                  <p:embed/>
                </p:oleObj>
              </mc:Choice>
              <mc:Fallback>
                <p:oleObj name="Document" showAsIcon="1" r:id="rId5" imgW="914597" imgH="806311" progId="Word.Document.8">
                  <p:embed/>
                  <p:pic>
                    <p:nvPicPr>
                      <p:cNvPr id="0" name=""/>
                      <p:cNvPicPr/>
                      <p:nvPr/>
                    </p:nvPicPr>
                    <p:blipFill>
                      <a:blip r:embed="rId6"/>
                      <a:stretch>
                        <a:fillRect/>
                      </a:stretch>
                    </p:blipFill>
                    <p:spPr>
                      <a:xfrm>
                        <a:off x="7008813" y="5122863"/>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434222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2B044-12A5-4366-A64C-6F7F02E3D286}"/>
              </a:ext>
            </a:extLst>
          </p:cNvPr>
          <p:cNvSpPr>
            <a:spLocks noGrp="1"/>
          </p:cNvSpPr>
          <p:nvPr>
            <p:ph type="title"/>
          </p:nvPr>
        </p:nvSpPr>
        <p:spPr/>
        <p:txBody>
          <a:bodyPr/>
          <a:lstStyle/>
          <a:p>
            <a:r>
              <a:rPr lang="en-US" dirty="0"/>
              <a:t>Authoring Tag Helper</a:t>
            </a:r>
          </a:p>
        </p:txBody>
      </p:sp>
      <p:sp>
        <p:nvSpPr>
          <p:cNvPr id="4" name="Rectangle: Rounded Corners 3">
            <a:extLst>
              <a:ext uri="{FF2B5EF4-FFF2-40B4-BE49-F238E27FC236}">
                <a16:creationId xmlns:a16="http://schemas.microsoft.com/office/drawing/2014/main" id="{48E574F3-FD78-40B3-8722-5491C3E1368C}"/>
              </a:ext>
            </a:extLst>
          </p:cNvPr>
          <p:cNvSpPr/>
          <p:nvPr/>
        </p:nvSpPr>
        <p:spPr>
          <a:xfrm>
            <a:off x="245660" y="1236373"/>
            <a:ext cx="8693624" cy="862884"/>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 tag helper is any class that implements the </a:t>
            </a:r>
            <a:r>
              <a:rPr lang="en-US" sz="2400" dirty="0" err="1"/>
              <a:t>ITagHelper</a:t>
            </a:r>
            <a:r>
              <a:rPr lang="en-US" sz="2400" dirty="0"/>
              <a:t> interface. </a:t>
            </a:r>
          </a:p>
        </p:txBody>
      </p:sp>
      <p:sp>
        <p:nvSpPr>
          <p:cNvPr id="6" name="Rectangle: Rounded Corners 5">
            <a:extLst>
              <a:ext uri="{FF2B5EF4-FFF2-40B4-BE49-F238E27FC236}">
                <a16:creationId xmlns:a16="http://schemas.microsoft.com/office/drawing/2014/main" id="{7A00DF86-D6FB-46DE-96B7-3C79424F34BE}"/>
              </a:ext>
            </a:extLst>
          </p:cNvPr>
          <p:cNvSpPr/>
          <p:nvPr/>
        </p:nvSpPr>
        <p:spPr>
          <a:xfrm>
            <a:off x="225188" y="2264537"/>
            <a:ext cx="8693624" cy="862884"/>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However, when you author a tag helper, you generally derive from </a:t>
            </a:r>
            <a:r>
              <a:rPr lang="en-US" sz="2400" dirty="0" err="1"/>
              <a:t>TagHelper</a:t>
            </a:r>
            <a:r>
              <a:rPr lang="en-US" sz="2400" dirty="0"/>
              <a:t>, doing so gives you access to the Process method. </a:t>
            </a:r>
          </a:p>
        </p:txBody>
      </p:sp>
    </p:spTree>
    <p:extLst>
      <p:ext uri="{BB962C8B-B14F-4D97-AF65-F5344CB8AC3E}">
        <p14:creationId xmlns:p14="http://schemas.microsoft.com/office/powerpoint/2010/main" val="688004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Authoring Tag Helper</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a:t>
            </a:r>
            <a:r>
              <a:rPr lang="en-US" sz="2000" b="1" dirty="0">
                <a:solidFill>
                  <a:schemeClr val="bg1">
                    <a:lumMod val="10000"/>
                  </a:schemeClr>
                </a:solidFill>
              </a:rPr>
              <a:t>see the example of</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endParaRPr lang="en-US" sz="2000" dirty="0">
              <a:solidFill>
                <a:schemeClr val="bg1">
                  <a:lumMod val="10000"/>
                </a:schemeClr>
              </a:solidFill>
              <a:latin typeface="Arial" charset="0"/>
              <a:cs typeface="Arial" charset="0"/>
            </a:endParaRPr>
          </a:p>
        </p:txBody>
      </p:sp>
      <p:sp>
        <p:nvSpPr>
          <p:cNvPr id="6" name="TextBox 5">
            <a:extLst>
              <a:ext uri="{FF2B5EF4-FFF2-40B4-BE49-F238E27FC236}">
                <a16:creationId xmlns:a16="http://schemas.microsoft.com/office/drawing/2014/main" id="{B65223CA-1668-4FEE-8FCD-01292C5CD3C0}"/>
              </a:ext>
            </a:extLst>
          </p:cNvPr>
          <p:cNvSpPr txBox="1"/>
          <p:nvPr/>
        </p:nvSpPr>
        <p:spPr>
          <a:xfrm>
            <a:off x="837127" y="1918949"/>
            <a:ext cx="4958366" cy="3365024"/>
          </a:xfrm>
          <a:prstGeom prst="rect">
            <a:avLst/>
          </a:prstGeom>
          <a:noFill/>
        </p:spPr>
        <p:txBody>
          <a:bodyPr wrap="square" rtlCol="0">
            <a:spAutoFit/>
          </a:bodyPr>
          <a:lstStyle/>
          <a:p>
            <a:pPr>
              <a:lnSpc>
                <a:spcPct val="150000"/>
              </a:lnSpc>
            </a:pPr>
            <a:r>
              <a:rPr lang="en-US" dirty="0">
                <a:solidFill>
                  <a:schemeClr val="tx2">
                    <a:lumMod val="10000"/>
                  </a:schemeClr>
                </a:solidFill>
              </a:rPr>
              <a:t>1	Authoring </a:t>
            </a:r>
            <a:r>
              <a:rPr lang="en-US" dirty="0" err="1">
                <a:solidFill>
                  <a:schemeClr val="tx2">
                    <a:lumMod val="10000"/>
                  </a:schemeClr>
                </a:solidFill>
              </a:rPr>
              <a:t>TagHelper</a:t>
            </a:r>
            <a:endParaRPr lang="en-US" dirty="0">
              <a:solidFill>
                <a:schemeClr val="tx2">
                  <a:lumMod val="10000"/>
                </a:schemeClr>
              </a:solidFill>
            </a:endParaRPr>
          </a:p>
          <a:p>
            <a:pPr>
              <a:lnSpc>
                <a:spcPct val="150000"/>
              </a:lnSpc>
            </a:pPr>
            <a:r>
              <a:rPr lang="en-US" dirty="0">
                <a:solidFill>
                  <a:schemeClr val="tx2">
                    <a:lumMod val="10000"/>
                  </a:schemeClr>
                </a:solidFill>
              </a:rPr>
              <a:t>1.1	Add New Controller: </a:t>
            </a:r>
            <a:r>
              <a:rPr lang="en-US" dirty="0" err="1">
                <a:solidFill>
                  <a:schemeClr val="tx2">
                    <a:lumMod val="10000"/>
                  </a:schemeClr>
                </a:solidFill>
              </a:rPr>
              <a:t>AppTHController</a:t>
            </a:r>
            <a:endParaRPr lang="en-US" dirty="0">
              <a:solidFill>
                <a:schemeClr val="tx2">
                  <a:lumMod val="10000"/>
                </a:schemeClr>
              </a:solidFill>
            </a:endParaRPr>
          </a:p>
          <a:p>
            <a:pPr>
              <a:lnSpc>
                <a:spcPct val="150000"/>
              </a:lnSpc>
            </a:pPr>
            <a:r>
              <a:rPr lang="en-US" dirty="0">
                <a:solidFill>
                  <a:schemeClr val="tx2">
                    <a:lumMod val="10000"/>
                  </a:schemeClr>
                </a:solidFill>
              </a:rPr>
              <a:t>1.2	</a:t>
            </a:r>
            <a:r>
              <a:rPr lang="en-US" dirty="0" err="1">
                <a:solidFill>
                  <a:schemeClr val="tx2">
                    <a:lumMod val="10000"/>
                  </a:schemeClr>
                </a:solidFill>
              </a:rPr>
              <a:t>TagHelpers</a:t>
            </a:r>
            <a:endParaRPr lang="en-US" dirty="0">
              <a:solidFill>
                <a:schemeClr val="tx2">
                  <a:lumMod val="10000"/>
                </a:schemeClr>
              </a:solidFill>
            </a:endParaRPr>
          </a:p>
          <a:p>
            <a:pPr>
              <a:lnSpc>
                <a:spcPct val="150000"/>
              </a:lnSpc>
            </a:pPr>
            <a:r>
              <a:rPr lang="en-US" dirty="0">
                <a:solidFill>
                  <a:schemeClr val="tx2">
                    <a:lumMod val="10000"/>
                  </a:schemeClr>
                </a:solidFill>
              </a:rPr>
              <a:t>1.2.1	Minimal </a:t>
            </a:r>
            <a:r>
              <a:rPr lang="en-US" dirty="0" err="1">
                <a:solidFill>
                  <a:schemeClr val="tx2">
                    <a:lumMod val="10000"/>
                  </a:schemeClr>
                </a:solidFill>
              </a:rPr>
              <a:t>TagHelper</a:t>
            </a:r>
            <a:endParaRPr lang="en-US" dirty="0">
              <a:solidFill>
                <a:schemeClr val="tx2">
                  <a:lumMod val="10000"/>
                </a:schemeClr>
              </a:solidFill>
            </a:endParaRPr>
          </a:p>
          <a:p>
            <a:pPr>
              <a:lnSpc>
                <a:spcPct val="150000"/>
              </a:lnSpc>
            </a:pPr>
            <a:r>
              <a:rPr lang="en-US" dirty="0">
                <a:solidFill>
                  <a:schemeClr val="tx2">
                    <a:lumMod val="10000"/>
                  </a:schemeClr>
                </a:solidFill>
              </a:rPr>
              <a:t>1.2.2	Setting Attribute and Content</a:t>
            </a:r>
          </a:p>
          <a:p>
            <a:pPr>
              <a:lnSpc>
                <a:spcPct val="150000"/>
              </a:lnSpc>
            </a:pPr>
            <a:r>
              <a:rPr lang="en-US" dirty="0">
                <a:solidFill>
                  <a:schemeClr val="tx2">
                    <a:lumMod val="10000"/>
                  </a:schemeClr>
                </a:solidFill>
              </a:rPr>
              <a:t>1.2.3	Passing Model</a:t>
            </a:r>
          </a:p>
          <a:p>
            <a:pPr>
              <a:lnSpc>
                <a:spcPct val="150000"/>
              </a:lnSpc>
            </a:pPr>
            <a:r>
              <a:rPr lang="en-US" dirty="0">
                <a:solidFill>
                  <a:schemeClr val="tx2">
                    <a:lumMod val="10000"/>
                  </a:schemeClr>
                </a:solidFill>
              </a:rPr>
              <a:t>1.2.4	Condition </a:t>
            </a:r>
            <a:r>
              <a:rPr lang="en-US" dirty="0" err="1">
                <a:solidFill>
                  <a:schemeClr val="tx2">
                    <a:lumMod val="10000"/>
                  </a:schemeClr>
                </a:solidFill>
              </a:rPr>
              <a:t>TagHelper</a:t>
            </a:r>
            <a:endParaRPr lang="en-US" dirty="0">
              <a:solidFill>
                <a:schemeClr val="tx2">
                  <a:lumMod val="10000"/>
                </a:schemeClr>
              </a:solidFill>
            </a:endParaRPr>
          </a:p>
          <a:p>
            <a:pPr>
              <a:lnSpc>
                <a:spcPct val="150000"/>
              </a:lnSpc>
            </a:pPr>
            <a:r>
              <a:rPr lang="en-US" dirty="0">
                <a:solidFill>
                  <a:schemeClr val="tx2">
                    <a:lumMod val="10000"/>
                  </a:schemeClr>
                </a:solidFill>
              </a:rPr>
              <a:t>1.2.5	Asynchronous communication</a:t>
            </a:r>
          </a:p>
        </p:txBody>
      </p:sp>
      <p:pic>
        <p:nvPicPr>
          <p:cNvPr id="10" name="Picture 9">
            <a:extLst>
              <a:ext uri="{FF2B5EF4-FFF2-40B4-BE49-F238E27FC236}">
                <a16:creationId xmlns:a16="http://schemas.microsoft.com/office/drawing/2014/main" id="{32B47A8C-8272-4C3F-97EB-5D861938E163}"/>
              </a:ext>
            </a:extLst>
          </p:cNvPr>
          <p:cNvPicPr/>
          <p:nvPr/>
        </p:nvPicPr>
        <p:blipFill>
          <a:blip r:embed="rId4"/>
          <a:stretch>
            <a:fillRect/>
          </a:stretch>
        </p:blipFill>
        <p:spPr>
          <a:xfrm>
            <a:off x="5250018" y="1574027"/>
            <a:ext cx="3340972" cy="2908712"/>
          </a:xfrm>
          <a:prstGeom prst="rect">
            <a:avLst/>
          </a:prstGeom>
        </p:spPr>
      </p:pic>
      <p:graphicFrame>
        <p:nvGraphicFramePr>
          <p:cNvPr id="2" name="Object 1">
            <a:extLst>
              <a:ext uri="{FF2B5EF4-FFF2-40B4-BE49-F238E27FC236}">
                <a16:creationId xmlns:a16="http://schemas.microsoft.com/office/drawing/2014/main" id="{CEAD2545-BF85-4310-B5DE-D0C2C97C71C2}"/>
              </a:ext>
            </a:extLst>
          </p:cNvPr>
          <p:cNvGraphicFramePr>
            <a:graphicFrameLocks noChangeAspect="1"/>
          </p:cNvGraphicFramePr>
          <p:nvPr>
            <p:extLst>
              <p:ext uri="{D42A27DB-BD31-4B8C-83A1-F6EECF244321}">
                <p14:modId xmlns:p14="http://schemas.microsoft.com/office/powerpoint/2010/main" val="99498639"/>
              </p:ext>
            </p:extLst>
          </p:nvPr>
        </p:nvGraphicFramePr>
        <p:xfrm>
          <a:off x="6945370" y="4975678"/>
          <a:ext cx="1066049" cy="899479"/>
        </p:xfrm>
        <a:graphic>
          <a:graphicData uri="http://schemas.openxmlformats.org/presentationml/2006/ole">
            <mc:AlternateContent xmlns:mc="http://schemas.openxmlformats.org/markup-compatibility/2006">
              <mc:Choice xmlns:v="urn:schemas-microsoft-com:vml" Requires="v">
                <p:oleObj spid="_x0000_s9222" name="Document" showAsIcon="1" r:id="rId5" imgW="914570" imgH="771690" progId="Word.Document.12">
                  <p:embed/>
                </p:oleObj>
              </mc:Choice>
              <mc:Fallback>
                <p:oleObj name="Document" showAsIcon="1" r:id="rId5" imgW="914570" imgH="771690" progId="Word.Document.12">
                  <p:embed/>
                  <p:pic>
                    <p:nvPicPr>
                      <p:cNvPr id="0" name=""/>
                      <p:cNvPicPr/>
                      <p:nvPr/>
                    </p:nvPicPr>
                    <p:blipFill>
                      <a:blip r:embed="rId6"/>
                      <a:stretch>
                        <a:fillRect/>
                      </a:stretch>
                    </p:blipFill>
                    <p:spPr>
                      <a:xfrm>
                        <a:off x="6945370" y="4975678"/>
                        <a:ext cx="1066049" cy="899479"/>
                      </a:xfrm>
                      <a:prstGeom prst="rect">
                        <a:avLst/>
                      </a:prstGeom>
                    </p:spPr>
                  </p:pic>
                </p:oleObj>
              </mc:Fallback>
            </mc:AlternateContent>
          </a:graphicData>
        </a:graphic>
      </p:graphicFrame>
    </p:spTree>
    <p:extLst>
      <p:ext uri="{BB962C8B-B14F-4D97-AF65-F5344CB8AC3E}">
        <p14:creationId xmlns:p14="http://schemas.microsoft.com/office/powerpoint/2010/main" val="3955488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Responsive App</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a:t>
            </a:r>
            <a:r>
              <a:rPr lang="en-US" sz="2000" b="1" dirty="0">
                <a:solidFill>
                  <a:schemeClr val="bg1">
                    <a:lumMod val="10000"/>
                  </a:schemeClr>
                </a:solidFill>
              </a:rPr>
              <a:t>see the example of</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endParaRPr lang="en-US" sz="2000" dirty="0">
              <a:solidFill>
                <a:schemeClr val="bg1">
                  <a:lumMod val="10000"/>
                </a:schemeClr>
              </a:solidFill>
              <a:latin typeface="Arial" charset="0"/>
              <a:cs typeface="Arial" charset="0"/>
            </a:endParaRPr>
          </a:p>
        </p:txBody>
      </p:sp>
      <p:sp>
        <p:nvSpPr>
          <p:cNvPr id="6" name="TextBox 5">
            <a:extLst>
              <a:ext uri="{FF2B5EF4-FFF2-40B4-BE49-F238E27FC236}">
                <a16:creationId xmlns:a16="http://schemas.microsoft.com/office/drawing/2014/main" id="{B65223CA-1668-4FEE-8FCD-01292C5CD3C0}"/>
              </a:ext>
            </a:extLst>
          </p:cNvPr>
          <p:cNvSpPr txBox="1"/>
          <p:nvPr/>
        </p:nvSpPr>
        <p:spPr>
          <a:xfrm>
            <a:off x="837126" y="1918949"/>
            <a:ext cx="7106723" cy="1702774"/>
          </a:xfrm>
          <a:prstGeom prst="rect">
            <a:avLst/>
          </a:prstGeom>
          <a:noFill/>
        </p:spPr>
        <p:txBody>
          <a:bodyPr wrap="square" rtlCol="0">
            <a:spAutoFit/>
          </a:bodyPr>
          <a:lstStyle/>
          <a:p>
            <a:pPr>
              <a:lnSpc>
                <a:spcPct val="107000"/>
              </a:lnSpc>
              <a:spcAft>
                <a:spcPts val="800"/>
              </a:spcAft>
            </a:pPr>
            <a:r>
              <a:rPr lang="en-US" sz="2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	Responsive Application</a:t>
            </a:r>
          </a:p>
          <a:p>
            <a:pPr lvl="1">
              <a:lnSpc>
                <a:spcPct val="107000"/>
              </a:lnSpc>
              <a:spcAft>
                <a:spcPts val="800"/>
              </a:spcAft>
            </a:pPr>
            <a:r>
              <a:rPr lang="en-US" sz="2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1.1	Apply Bootstrap to Index View</a:t>
            </a:r>
          </a:p>
          <a:p>
            <a:pPr lvl="1">
              <a:lnSpc>
                <a:spcPct val="107000"/>
              </a:lnSpc>
              <a:spcAft>
                <a:spcPts val="800"/>
              </a:spcAft>
            </a:pPr>
            <a:r>
              <a:rPr lang="en-US" sz="2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1.2	Modifying Layout to have Navigation Bar and Bootstrap</a:t>
            </a:r>
          </a:p>
          <a:p>
            <a:pPr lvl="1">
              <a:lnSpc>
                <a:spcPct val="107000"/>
              </a:lnSpc>
              <a:spcAft>
                <a:spcPts val="800"/>
              </a:spcAft>
            </a:pPr>
            <a:r>
              <a:rPr lang="en-US" sz="20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1.3	Apply Bootstrap to Contact View</a:t>
            </a:r>
          </a:p>
        </p:txBody>
      </p:sp>
      <p:pic>
        <p:nvPicPr>
          <p:cNvPr id="10" name="Picture 9">
            <a:extLst>
              <a:ext uri="{FF2B5EF4-FFF2-40B4-BE49-F238E27FC236}">
                <a16:creationId xmlns:a16="http://schemas.microsoft.com/office/drawing/2014/main" id="{A6D773BD-3749-43D7-A7CF-95D05DCD9FD2}"/>
              </a:ext>
            </a:extLst>
          </p:cNvPr>
          <p:cNvPicPr>
            <a:picLocks noChangeAspect="1"/>
          </p:cNvPicPr>
          <p:nvPr/>
        </p:nvPicPr>
        <p:blipFill>
          <a:blip r:embed="rId4"/>
          <a:stretch>
            <a:fillRect/>
          </a:stretch>
        </p:blipFill>
        <p:spPr>
          <a:xfrm>
            <a:off x="2388767" y="3671984"/>
            <a:ext cx="3902281" cy="2343842"/>
          </a:xfrm>
          <a:prstGeom prst="rect">
            <a:avLst/>
          </a:prstGeom>
        </p:spPr>
      </p:pic>
      <p:graphicFrame>
        <p:nvGraphicFramePr>
          <p:cNvPr id="2" name="Object 1">
            <a:extLst>
              <a:ext uri="{FF2B5EF4-FFF2-40B4-BE49-F238E27FC236}">
                <a16:creationId xmlns:a16="http://schemas.microsoft.com/office/drawing/2014/main" id="{1388F570-9A72-44C6-B05C-F755FCBBB8F5}"/>
              </a:ext>
            </a:extLst>
          </p:cNvPr>
          <p:cNvGraphicFramePr>
            <a:graphicFrameLocks noChangeAspect="1"/>
          </p:cNvGraphicFramePr>
          <p:nvPr>
            <p:extLst>
              <p:ext uri="{D42A27DB-BD31-4B8C-83A1-F6EECF244321}">
                <p14:modId xmlns:p14="http://schemas.microsoft.com/office/powerpoint/2010/main" val="3699465346"/>
              </p:ext>
            </p:extLst>
          </p:nvPr>
        </p:nvGraphicFramePr>
        <p:xfrm>
          <a:off x="6848316" y="5000625"/>
          <a:ext cx="1266895" cy="1117331"/>
        </p:xfrm>
        <a:graphic>
          <a:graphicData uri="http://schemas.openxmlformats.org/presentationml/2006/ole">
            <mc:AlternateContent xmlns:mc="http://schemas.openxmlformats.org/markup-compatibility/2006">
              <mc:Choice xmlns:v="urn:schemas-microsoft-com:vml" Requires="v">
                <p:oleObj spid="_x0000_s10246"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848316" y="5000625"/>
                        <a:ext cx="1266895" cy="1117331"/>
                      </a:xfrm>
                      <a:prstGeom prst="rect">
                        <a:avLst/>
                      </a:prstGeom>
                    </p:spPr>
                  </p:pic>
                </p:oleObj>
              </mc:Fallback>
            </mc:AlternateContent>
          </a:graphicData>
        </a:graphic>
      </p:graphicFrame>
    </p:spTree>
    <p:extLst>
      <p:ext uri="{BB962C8B-B14F-4D97-AF65-F5344CB8AC3E}">
        <p14:creationId xmlns:p14="http://schemas.microsoft.com/office/powerpoint/2010/main" val="740967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57275"/>
            <a:ext cx="8324850" cy="5068888"/>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covered</a:t>
            </a:r>
          </a:p>
          <a:p>
            <a:pPr lvl="1">
              <a:lnSpc>
                <a:spcPct val="150000"/>
              </a:lnSpc>
              <a:buFont typeface="Wingdings" charset="2"/>
              <a:buChar char="Ø"/>
            </a:pPr>
            <a:r>
              <a:rPr lang="en-US" dirty="0">
                <a:latin typeface="Arial" charset="0"/>
                <a:ea typeface="ＭＳ Ｐゴシック" pitchFamily="34" charset="-128"/>
              </a:rPr>
              <a:t>Creating </a:t>
            </a:r>
            <a:r>
              <a:rPr lang="en-US" dirty="0" err="1">
                <a:latin typeface="Arial" charset="0"/>
                <a:ea typeface="ＭＳ Ｐゴシック" pitchFamily="34" charset="-128"/>
              </a:rPr>
              <a:t>ASP.Net</a:t>
            </a:r>
            <a:r>
              <a:rPr lang="en-US" dirty="0">
                <a:latin typeface="Arial" charset="0"/>
                <a:ea typeface="ＭＳ Ｐゴシック" pitchFamily="34" charset="-128"/>
              </a:rPr>
              <a:t> Core Web App Using Static Files</a:t>
            </a:r>
          </a:p>
          <a:p>
            <a:pPr lvl="1">
              <a:lnSpc>
                <a:spcPct val="150000"/>
              </a:lnSpc>
              <a:buFont typeface="Wingdings" charset="2"/>
              <a:buChar char="Ø"/>
            </a:pPr>
            <a:r>
              <a:rPr lang="en-US" dirty="0">
                <a:latin typeface="Arial" charset="0"/>
                <a:ea typeface="ＭＳ Ｐゴシック" pitchFamily="34" charset="-128"/>
              </a:rPr>
              <a:t>Convert existing App to MVC architecture</a:t>
            </a:r>
          </a:p>
          <a:p>
            <a:pPr lvl="1">
              <a:lnSpc>
                <a:spcPct val="150000"/>
              </a:lnSpc>
              <a:buFont typeface="Wingdings" charset="2"/>
              <a:buChar char="Ø"/>
            </a:pPr>
            <a:r>
              <a:rPr lang="en-US" dirty="0">
                <a:latin typeface="Arial" charset="0"/>
                <a:ea typeface="ＭＳ Ｐゴシック" pitchFamily="34" charset="-128"/>
              </a:rPr>
              <a:t>Creating Layout</a:t>
            </a:r>
          </a:p>
          <a:p>
            <a:pPr lvl="1">
              <a:lnSpc>
                <a:spcPct val="150000"/>
              </a:lnSpc>
              <a:buFont typeface="Wingdings" charset="2"/>
              <a:buChar char="Ø"/>
            </a:pPr>
            <a:r>
              <a:rPr lang="en-US" dirty="0">
                <a:latin typeface="Arial" charset="0"/>
                <a:ea typeface="ＭＳ Ｐゴシック" pitchFamily="34" charset="-128"/>
              </a:rPr>
              <a:t>Using Tag Helpers</a:t>
            </a:r>
          </a:p>
          <a:p>
            <a:pPr lvl="1">
              <a:lnSpc>
                <a:spcPct val="150000"/>
              </a:lnSpc>
              <a:buFont typeface="Wingdings" charset="2"/>
              <a:buChar char="Ø"/>
            </a:pPr>
            <a:r>
              <a:rPr lang="en-US" dirty="0">
                <a:latin typeface="Arial" charset="0"/>
                <a:ea typeface="ＭＳ Ｐゴシック" pitchFamily="34" charset="-128"/>
              </a:rPr>
              <a:t>ViewModel classes</a:t>
            </a:r>
          </a:p>
          <a:p>
            <a:pPr lvl="1">
              <a:lnSpc>
                <a:spcPct val="150000"/>
              </a:lnSpc>
              <a:buFont typeface="Wingdings" charset="2"/>
              <a:buChar char="Ø"/>
            </a:pPr>
            <a:r>
              <a:rPr lang="en-US" dirty="0">
                <a:latin typeface="Arial" charset="0"/>
                <a:ea typeface="ＭＳ Ｐゴシック" pitchFamily="34" charset="-128"/>
              </a:rPr>
              <a:t>Dependency Injection </a:t>
            </a:r>
          </a:p>
          <a:p>
            <a:pPr lvl="1">
              <a:lnSpc>
                <a:spcPct val="150000"/>
              </a:lnSpc>
              <a:buFont typeface="Wingdings" charset="2"/>
              <a:buChar char="Ø"/>
            </a:pPr>
            <a:r>
              <a:rPr lang="en-US" dirty="0">
                <a:latin typeface="Arial" charset="0"/>
                <a:ea typeface="ＭＳ Ｐゴシック" pitchFamily="34" charset="-128"/>
              </a:rPr>
              <a:t>Validations</a:t>
            </a:r>
          </a:p>
          <a:p>
            <a:pPr lvl="1">
              <a:lnSpc>
                <a:spcPct val="150000"/>
              </a:lnSpc>
              <a:buFont typeface="Wingdings" charset="2"/>
              <a:buChar char="Ø"/>
            </a:pPr>
            <a:r>
              <a:rPr lang="en-US" dirty="0">
                <a:latin typeface="Arial" charset="0"/>
                <a:ea typeface="ＭＳ Ｐゴシック" pitchFamily="34" charset="-128"/>
              </a:rPr>
              <a:t>Partial Views</a:t>
            </a:r>
          </a:p>
          <a:p>
            <a:pPr lvl="1">
              <a:lnSpc>
                <a:spcPct val="150000"/>
              </a:lnSpc>
              <a:buFont typeface="Wingdings" charset="2"/>
              <a:buChar char="Ø"/>
            </a:pPr>
            <a:r>
              <a:rPr lang="en-US" dirty="0">
                <a:latin typeface="Arial" charset="0"/>
                <a:ea typeface="ＭＳ Ｐゴシック" pitchFamily="34" charset="-128"/>
              </a:rPr>
              <a:t>Filters</a:t>
            </a:r>
          </a:p>
          <a:p>
            <a:pPr lvl="1">
              <a:lnSpc>
                <a:spcPct val="150000"/>
              </a:lnSpc>
              <a:buFont typeface="Wingdings" charset="2"/>
              <a:buChar char="Ø"/>
            </a:pPr>
            <a:r>
              <a:rPr lang="en-US" dirty="0" err="1">
                <a:latin typeface="Arial" charset="0"/>
                <a:ea typeface="ＭＳ Ｐゴシック" pitchFamily="34" charset="-128"/>
              </a:rPr>
              <a:t>TagHelpers</a:t>
            </a:r>
            <a:endParaRPr lang="en-US" dirty="0">
              <a:latin typeface="Arial" charset="0"/>
              <a:ea typeface="ＭＳ Ｐゴシック" pitchFamily="34" charset="-128"/>
            </a:endParaRPr>
          </a:p>
        </p:txBody>
      </p:sp>
      <p:sp>
        <p:nvSpPr>
          <p:cNvPr id="5123" name="Title 2"/>
          <p:cNvSpPr>
            <a:spLocks noGrp="1"/>
          </p:cNvSpPr>
          <p:nvPr>
            <p:ph type="title"/>
          </p:nvPr>
        </p:nvSpPr>
        <p:spPr bwMode="auto">
          <a:xfrm>
            <a:off x="301625" y="257175"/>
            <a:ext cx="8537575" cy="563563"/>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ea typeface="ＭＳ Ｐゴシック" pitchFamily="34" charset="-128"/>
              </a:rPr>
              <a:t>Summary</a:t>
            </a:r>
          </a:p>
        </p:txBody>
      </p:sp>
    </p:spTree>
    <p:extLst>
      <p:ext uri="{BB962C8B-B14F-4D97-AF65-F5344CB8AC3E}">
        <p14:creationId xmlns:p14="http://schemas.microsoft.com/office/powerpoint/2010/main" val="331162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03AA28-5FF6-4B02-BC7A-E3DC1DA37658}"/>
              </a:ext>
            </a:extLst>
          </p:cNvPr>
          <p:cNvSpPr>
            <a:spLocks noGrp="1"/>
          </p:cNvSpPr>
          <p:nvPr>
            <p:ph idx="1"/>
          </p:nvPr>
        </p:nvSpPr>
        <p:spPr>
          <a:xfrm>
            <a:off x="245659" y="1057276"/>
            <a:ext cx="8652681" cy="5589184"/>
          </a:xfrm>
        </p:spPr>
        <p:txBody>
          <a:bodyPr/>
          <a:lstStyle/>
          <a:p>
            <a:pPr marL="0" indent="0" algn="just">
              <a:buNone/>
            </a:pPr>
            <a:r>
              <a:rPr lang="en-US" b="1" dirty="0"/>
              <a:t>Mapping Current Path</a:t>
            </a:r>
          </a:p>
          <a:p>
            <a:pPr algn="just"/>
            <a:r>
              <a:rPr lang="en-US" dirty="0" err="1"/>
              <a:t>UseDefaultFiles</a:t>
            </a:r>
            <a:r>
              <a:rPr lang="en-US" dirty="0"/>
              <a:t> method enables default file mapping on the current path</a:t>
            </a:r>
          </a:p>
        </p:txBody>
      </p:sp>
      <p:sp>
        <p:nvSpPr>
          <p:cNvPr id="3" name="Title 2">
            <a:extLst>
              <a:ext uri="{FF2B5EF4-FFF2-40B4-BE49-F238E27FC236}">
                <a16:creationId xmlns:a16="http://schemas.microsoft.com/office/drawing/2014/main" id="{4E9BEC4C-D0FC-4618-A02B-BA20E94ED988}"/>
              </a:ext>
            </a:extLst>
          </p:cNvPr>
          <p:cNvSpPr>
            <a:spLocks noGrp="1"/>
          </p:cNvSpPr>
          <p:nvPr>
            <p:ph type="title"/>
          </p:nvPr>
        </p:nvSpPr>
        <p:spPr/>
        <p:txBody>
          <a:bodyPr/>
          <a:lstStyle/>
          <a:p>
            <a:r>
              <a:rPr lang="en-US" dirty="0"/>
              <a:t>Static Files</a:t>
            </a:r>
          </a:p>
        </p:txBody>
      </p:sp>
      <p:pic>
        <p:nvPicPr>
          <p:cNvPr id="6" name="Picture 5">
            <a:extLst>
              <a:ext uri="{FF2B5EF4-FFF2-40B4-BE49-F238E27FC236}">
                <a16:creationId xmlns:a16="http://schemas.microsoft.com/office/drawing/2014/main" id="{BC26FE3A-94D2-4B08-A740-4DF61C7F488B}"/>
              </a:ext>
            </a:extLst>
          </p:cNvPr>
          <p:cNvPicPr>
            <a:picLocks noChangeAspect="1"/>
          </p:cNvPicPr>
          <p:nvPr/>
        </p:nvPicPr>
        <p:blipFill>
          <a:blip r:embed="rId2"/>
          <a:stretch>
            <a:fillRect/>
          </a:stretch>
        </p:blipFill>
        <p:spPr>
          <a:xfrm>
            <a:off x="693334" y="1914525"/>
            <a:ext cx="7634034" cy="4731935"/>
          </a:xfrm>
          <a:prstGeom prst="rect">
            <a:avLst/>
          </a:prstGeom>
        </p:spPr>
      </p:pic>
      <p:sp>
        <p:nvSpPr>
          <p:cNvPr id="8" name="Speech Bubble: Rectangle 7">
            <a:extLst>
              <a:ext uri="{FF2B5EF4-FFF2-40B4-BE49-F238E27FC236}">
                <a16:creationId xmlns:a16="http://schemas.microsoft.com/office/drawing/2014/main" id="{A5CD8CDB-B0EC-457A-863B-D0EC5BFD8B77}"/>
              </a:ext>
            </a:extLst>
          </p:cNvPr>
          <p:cNvSpPr/>
          <p:nvPr/>
        </p:nvSpPr>
        <p:spPr>
          <a:xfrm>
            <a:off x="4981575" y="2562225"/>
            <a:ext cx="3957709" cy="866775"/>
          </a:xfrm>
          <a:prstGeom prst="wedgeRectCallout">
            <a:avLst>
              <a:gd name="adj1" fmla="val -42040"/>
              <a:gd name="adj2" fmla="val 83379"/>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200" dirty="0">
                <a:solidFill>
                  <a:schemeClr val="tx2">
                    <a:lumMod val="10000"/>
                  </a:schemeClr>
                </a:solidFill>
                <a:latin typeface="Segoe UI" panose="020B0502040204020203" pitchFamily="34" charset="0"/>
                <a:cs typeface="Segoe UI" panose="020B0502040204020203" pitchFamily="34" charset="0"/>
              </a:rPr>
              <a:t>Default files like index.html or default.html under wwwroot can be served.</a:t>
            </a:r>
          </a:p>
          <a:p>
            <a:pPr algn="just"/>
            <a:r>
              <a:rPr lang="en-US" sz="1200" dirty="0">
                <a:solidFill>
                  <a:schemeClr val="tx2">
                    <a:lumMod val="10000"/>
                  </a:schemeClr>
                </a:solidFill>
                <a:latin typeface="Segoe UI" panose="020B0502040204020203" pitchFamily="34" charset="0"/>
                <a:cs typeface="Segoe UI" panose="020B0502040204020203" pitchFamily="34" charset="0"/>
              </a:rPr>
              <a:t>It must be before </a:t>
            </a:r>
            <a:r>
              <a:rPr lang="en-US" sz="1200" dirty="0" err="1">
                <a:solidFill>
                  <a:schemeClr val="tx2">
                    <a:lumMod val="10000"/>
                  </a:schemeClr>
                </a:solidFill>
                <a:latin typeface="Segoe UI" panose="020B0502040204020203" pitchFamily="34" charset="0"/>
                <a:cs typeface="Segoe UI" panose="020B0502040204020203" pitchFamily="34" charset="0"/>
              </a:rPr>
              <a:t>useStaticFiles</a:t>
            </a:r>
            <a:r>
              <a:rPr lang="en-IN" sz="1200" dirty="0">
                <a:solidFill>
                  <a:schemeClr val="tx2">
                    <a:lumMod val="10000"/>
                  </a:schemeClr>
                </a:solidFill>
                <a:latin typeface="Segoe UI" panose="020B0502040204020203" pitchFamily="34" charset="0"/>
                <a:cs typeface="Segoe UI" panose="020B0502040204020203" pitchFamily="34" charset="0"/>
              </a:rPr>
              <a:t> method.</a:t>
            </a:r>
            <a:endParaRPr lang="en-US" sz="1200" dirty="0">
              <a:solidFill>
                <a:schemeClr val="tx2">
                  <a:lumMod val="10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50BFC33D-D42B-4589-82E6-EEE3A1A3BDDD}"/>
              </a:ext>
            </a:extLst>
          </p:cNvPr>
          <p:cNvSpPr/>
          <p:nvPr/>
        </p:nvSpPr>
        <p:spPr>
          <a:xfrm>
            <a:off x="1371600" y="4781550"/>
            <a:ext cx="1743075" cy="200025"/>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122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42" name="Rectangle 5"/>
          <p:cNvSpPr txBox="1">
            <a:spLocks noChangeArrowheads="1"/>
          </p:cNvSpPr>
          <p:nvPr/>
        </p:nvSpPr>
        <p:spPr bwMode="gray">
          <a:xfrm>
            <a:off x="0" y="2830513"/>
            <a:ext cx="9144000" cy="600075"/>
          </a:xfrm>
          <a:prstGeom prst="rect">
            <a:avLst/>
          </a:prstGeom>
          <a:noFill/>
          <a:ln w="9525">
            <a:noFill/>
            <a:miter lim="800000"/>
            <a:headEnd/>
            <a:tailEnd/>
          </a:ln>
        </p:spPr>
        <p:txBody>
          <a:bodyPr lIns="0" rIns="0" anchor="ctr"/>
          <a:lstStyle/>
          <a:p>
            <a:pPr algn="ctr" defTabSz="914400" eaLnBrk="0" hangingPunct="0">
              <a:lnSpc>
                <a:spcPct val="95000"/>
              </a:lnSpc>
            </a:pPr>
            <a:r>
              <a:rPr lang="en-US" sz="6000" b="1" dirty="0">
                <a:solidFill>
                  <a:schemeClr val="bg1"/>
                </a:solidFill>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02D1DF-8743-42BE-80C4-45B7F31DE255}"/>
              </a:ext>
            </a:extLst>
          </p:cNvPr>
          <p:cNvSpPr>
            <a:spLocks noGrp="1"/>
          </p:cNvSpPr>
          <p:nvPr>
            <p:ph idx="1"/>
          </p:nvPr>
        </p:nvSpPr>
        <p:spPr/>
        <p:txBody>
          <a:bodyPr/>
          <a:lstStyle/>
          <a:p>
            <a:r>
              <a:rPr lang="en-US" dirty="0"/>
              <a:t>For this, </a:t>
            </a:r>
          </a:p>
          <a:p>
            <a:pPr lvl="1"/>
            <a:r>
              <a:rPr lang="en-US" sz="1800" dirty="0"/>
              <a:t>call the </a:t>
            </a:r>
            <a:r>
              <a:rPr lang="en-US" sz="1800" b="1" dirty="0" err="1"/>
              <a:t>UseStaticFiles</a:t>
            </a:r>
            <a:r>
              <a:rPr lang="en-US" sz="1800" b="1" dirty="0"/>
              <a:t> </a:t>
            </a:r>
            <a:r>
              <a:rPr lang="en-US" sz="1800" dirty="0"/>
              <a:t>middleware with a </a:t>
            </a:r>
            <a:r>
              <a:rPr lang="en-US" sz="1800" b="1" dirty="0" err="1"/>
              <a:t>StaticFileOptions</a:t>
            </a:r>
            <a:r>
              <a:rPr lang="en-US" sz="1800" b="1" dirty="0"/>
              <a:t> </a:t>
            </a:r>
            <a:r>
              <a:rPr lang="en-US" sz="1800" dirty="0"/>
              <a:t>parameter. </a:t>
            </a:r>
          </a:p>
          <a:p>
            <a:pPr lvl="1"/>
            <a:r>
              <a:rPr lang="en-US" dirty="0"/>
              <a:t>Set the </a:t>
            </a:r>
            <a:r>
              <a:rPr lang="en-US" b="1" dirty="0" err="1"/>
              <a:t>FileProvider</a:t>
            </a:r>
            <a:r>
              <a:rPr lang="en-US" b="1" dirty="0"/>
              <a:t> </a:t>
            </a:r>
            <a:r>
              <a:rPr lang="en-US" dirty="0"/>
              <a:t>property, and you can assign </a:t>
            </a:r>
            <a:r>
              <a:rPr lang="en-US" b="1" dirty="0" err="1"/>
              <a:t>PhysicalFileProvider</a:t>
            </a:r>
            <a:r>
              <a:rPr lang="en-US" dirty="0"/>
              <a:t>, which allows you to choose a file path</a:t>
            </a:r>
          </a:p>
          <a:p>
            <a:r>
              <a:rPr lang="en-US" dirty="0"/>
              <a:t>For example, in the following code application accesses static files from ‘static’ folder.</a:t>
            </a:r>
          </a:p>
        </p:txBody>
      </p:sp>
      <p:sp>
        <p:nvSpPr>
          <p:cNvPr id="3" name="Title 2">
            <a:extLst>
              <a:ext uri="{FF2B5EF4-FFF2-40B4-BE49-F238E27FC236}">
                <a16:creationId xmlns:a16="http://schemas.microsoft.com/office/drawing/2014/main" id="{5E6B3B6E-09A7-46A8-B164-402D7E95F1C8}"/>
              </a:ext>
            </a:extLst>
          </p:cNvPr>
          <p:cNvSpPr>
            <a:spLocks noGrp="1"/>
          </p:cNvSpPr>
          <p:nvPr>
            <p:ph type="title"/>
          </p:nvPr>
        </p:nvSpPr>
        <p:spPr/>
        <p:txBody>
          <a:bodyPr/>
          <a:lstStyle/>
          <a:p>
            <a:r>
              <a:rPr lang="en-US" b="1" dirty="0"/>
              <a:t>Static Files from Outside the </a:t>
            </a:r>
            <a:r>
              <a:rPr lang="en-US" b="1" dirty="0" err="1"/>
              <a:t>wwwroot</a:t>
            </a:r>
            <a:endParaRPr lang="en-US" dirty="0"/>
          </a:p>
        </p:txBody>
      </p:sp>
      <p:sp>
        <p:nvSpPr>
          <p:cNvPr id="4" name="Rectangle 3">
            <a:extLst>
              <a:ext uri="{FF2B5EF4-FFF2-40B4-BE49-F238E27FC236}">
                <a16:creationId xmlns:a16="http://schemas.microsoft.com/office/drawing/2014/main" id="{6473281E-E5B7-4112-A7AE-AAF9F798A794}"/>
              </a:ext>
            </a:extLst>
          </p:cNvPr>
          <p:cNvSpPr/>
          <p:nvPr/>
        </p:nvSpPr>
        <p:spPr>
          <a:xfrm>
            <a:off x="286605" y="3300210"/>
            <a:ext cx="8652679" cy="2308324"/>
          </a:xfrm>
          <a:prstGeom prst="rect">
            <a:avLst/>
          </a:prstGeom>
          <a:ln>
            <a:solidFill>
              <a:schemeClr val="tx2">
                <a:lumMod val="10000"/>
              </a:schemeClr>
            </a:solidFill>
          </a:ln>
        </p:spPr>
        <p:txBody>
          <a:bodyPr wrap="square">
            <a:spAutoFit/>
          </a:bodyPr>
          <a:lstStyle/>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app.UseDefaultFiles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//use default.html | index.html if available, must </a:t>
            </a:r>
          </a:p>
          <a:p>
            <a:r>
              <a:rPr lang="en-US" sz="1600" dirty="0">
                <a:solidFill>
                  <a:srgbClr val="008000"/>
                </a:solidFill>
                <a:latin typeface="Consolas" panose="020B0609020204030204" pitchFamily="49" charset="0"/>
              </a:rPr>
              <a:t>   						be called before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when hosted in IIS, it will look for static files </a:t>
            </a:r>
          </a:p>
          <a:p>
            <a:r>
              <a:rPr lang="en-US" sz="1600" dirty="0">
                <a:solidFill>
                  <a:srgbClr val="008000"/>
                </a:solidFill>
                <a:latin typeface="Consolas" panose="020B0609020204030204" pitchFamily="49" charset="0"/>
              </a:rPr>
              <a:t>						under www root folder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StaticFileOptions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FileProvider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PhysicalFileProvider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Path.Combine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Directory.GetCurrentDirectory</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"static"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89039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Default Website Using Static Pages</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 a Website Using Static Pages</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marL="0" marR="0">
              <a:spcBef>
                <a:spcPts val="0"/>
              </a:spcBef>
              <a:spcAft>
                <a:spcPts val="800"/>
              </a:spcAft>
            </a:pPr>
            <a:r>
              <a:rPr lang="en-US" sz="18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	Creating the GreatWorld Application</a:t>
            </a:r>
          </a:p>
          <a:p>
            <a:pPr marL="0" marR="0">
              <a:spcBef>
                <a:spcPts val="0"/>
              </a:spcBef>
              <a:spcAft>
                <a:spcPts val="800"/>
              </a:spcAft>
            </a:pPr>
            <a:r>
              <a:rPr lang="en-US" sz="18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1.1	Selecting Template</a:t>
            </a:r>
          </a:p>
          <a:p>
            <a:pPr marL="0" marR="0">
              <a:spcBef>
                <a:spcPts val="0"/>
              </a:spcBef>
              <a:spcAft>
                <a:spcPts val="800"/>
              </a:spcAft>
            </a:pPr>
            <a:r>
              <a:rPr lang="en-US" sz="18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1.2	Adding files to Application</a:t>
            </a:r>
          </a:p>
          <a:p>
            <a:r>
              <a:rPr lang="en-US" sz="18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1.3	Configuring Startup and Running the Application</a:t>
            </a:r>
            <a:endParaRPr lang="en-US" sz="2000" dirty="0">
              <a:solidFill>
                <a:schemeClr val="tx2">
                  <a:lumMod val="10000"/>
                </a:schemeClr>
              </a:solidFill>
            </a:endParaRPr>
          </a:p>
        </p:txBody>
      </p:sp>
      <p:pic>
        <p:nvPicPr>
          <p:cNvPr id="10" name="Picture 9">
            <a:extLst>
              <a:ext uri="{FF2B5EF4-FFF2-40B4-BE49-F238E27FC236}">
                <a16:creationId xmlns:a16="http://schemas.microsoft.com/office/drawing/2014/main" id="{6F3825EA-FFDB-4F0E-A29D-E7346E707C00}"/>
              </a:ext>
            </a:extLst>
          </p:cNvPr>
          <p:cNvPicPr>
            <a:picLocks noChangeAspect="1"/>
          </p:cNvPicPr>
          <p:nvPr/>
        </p:nvPicPr>
        <p:blipFill>
          <a:blip r:embed="rId4"/>
          <a:stretch>
            <a:fillRect/>
          </a:stretch>
        </p:blipFill>
        <p:spPr>
          <a:xfrm>
            <a:off x="1463372" y="3652544"/>
            <a:ext cx="4010149" cy="2370884"/>
          </a:xfrm>
          <a:prstGeom prst="rect">
            <a:avLst/>
          </a:prstGeom>
        </p:spPr>
      </p:pic>
      <p:graphicFrame>
        <p:nvGraphicFramePr>
          <p:cNvPr id="2" name="Object 1">
            <a:extLst>
              <a:ext uri="{FF2B5EF4-FFF2-40B4-BE49-F238E27FC236}">
                <a16:creationId xmlns:a16="http://schemas.microsoft.com/office/drawing/2014/main" id="{64B165AF-C9D2-4B0D-9BC5-382C5FD30D74}"/>
              </a:ext>
            </a:extLst>
          </p:cNvPr>
          <p:cNvGraphicFramePr>
            <a:graphicFrameLocks noChangeAspect="1"/>
          </p:cNvGraphicFramePr>
          <p:nvPr>
            <p:extLst>
              <p:ext uri="{D42A27DB-BD31-4B8C-83A1-F6EECF244321}">
                <p14:modId xmlns:p14="http://schemas.microsoft.com/office/powerpoint/2010/main" val="2037926616"/>
              </p:ext>
            </p:extLst>
          </p:nvPr>
        </p:nvGraphicFramePr>
        <p:xfrm>
          <a:off x="6753225" y="4894778"/>
          <a:ext cx="1285462" cy="1133706"/>
        </p:xfrm>
        <a:graphic>
          <a:graphicData uri="http://schemas.openxmlformats.org/presentationml/2006/ole">
            <mc:AlternateContent xmlns:mc="http://schemas.openxmlformats.org/markup-compatibility/2006">
              <mc:Choice xmlns:v="urn:schemas-microsoft-com:vml" Requires="v">
                <p:oleObj spid="_x0000_s1030"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753225" y="4894778"/>
                        <a:ext cx="1285462" cy="1133706"/>
                      </a:xfrm>
                      <a:prstGeom prst="rect">
                        <a:avLst/>
                      </a:prstGeom>
                    </p:spPr>
                  </p:pic>
                </p:oleObj>
              </mc:Fallback>
            </mc:AlternateContent>
          </a:graphicData>
        </a:graphic>
      </p:graphicFrame>
    </p:spTree>
    <p:extLst>
      <p:ext uri="{BB962C8B-B14F-4D97-AF65-F5344CB8AC3E}">
        <p14:creationId xmlns:p14="http://schemas.microsoft.com/office/powerpoint/2010/main" val="33597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BB5D94-8498-4287-ABB9-6CEAC267C80C}"/>
              </a:ext>
            </a:extLst>
          </p:cNvPr>
          <p:cNvSpPr>
            <a:spLocks noGrp="1"/>
          </p:cNvSpPr>
          <p:nvPr>
            <p:ph idx="1"/>
          </p:nvPr>
        </p:nvSpPr>
        <p:spPr/>
        <p:txBody>
          <a:bodyPr/>
          <a:lstStyle/>
          <a:p>
            <a:pPr>
              <a:lnSpc>
                <a:spcPct val="150000"/>
              </a:lnSpc>
            </a:pPr>
            <a:r>
              <a:rPr lang="en-US" dirty="0"/>
              <a:t>All files served by using </a:t>
            </a:r>
            <a:r>
              <a:rPr lang="en-US" b="1" dirty="0" err="1"/>
              <a:t>UseStaticFiles</a:t>
            </a:r>
            <a:r>
              <a:rPr lang="en-US" b="1" dirty="0"/>
              <a:t> </a:t>
            </a:r>
            <a:r>
              <a:rPr lang="en-US" dirty="0"/>
              <a:t>will always be available, there is no way to require authorization for them, and they will be available to all users.</a:t>
            </a:r>
          </a:p>
          <a:p>
            <a:pPr>
              <a:lnSpc>
                <a:spcPct val="150000"/>
              </a:lnSpc>
            </a:pPr>
            <a:endParaRPr lang="en-US" dirty="0"/>
          </a:p>
          <a:p>
            <a:pPr>
              <a:lnSpc>
                <a:spcPct val="150000"/>
              </a:lnSpc>
            </a:pPr>
            <a:r>
              <a:rPr lang="en-US" dirty="0"/>
              <a:t>Files served from </a:t>
            </a:r>
            <a:r>
              <a:rPr lang="en-US" b="1" dirty="0" err="1"/>
              <a:t>UseStaticFiles</a:t>
            </a:r>
            <a:r>
              <a:rPr lang="en-US" b="1" dirty="0"/>
              <a:t> </a:t>
            </a:r>
            <a:r>
              <a:rPr lang="en-US" dirty="0"/>
              <a:t>will potentially be able to reveal information about the application structure, as all of them and their paths are accessible.</a:t>
            </a:r>
          </a:p>
          <a:p>
            <a:pPr>
              <a:lnSpc>
                <a:spcPct val="150000"/>
              </a:lnSpc>
            </a:pPr>
            <a:endParaRPr lang="en-US" dirty="0"/>
          </a:p>
          <a:p>
            <a:pPr>
              <a:lnSpc>
                <a:spcPct val="150000"/>
              </a:lnSpc>
            </a:pPr>
            <a:r>
              <a:rPr lang="en-US" dirty="0"/>
              <a:t>Depending on the hosting operating system, these files may or may not be case sensitive.</a:t>
            </a:r>
          </a:p>
        </p:txBody>
      </p:sp>
      <p:sp>
        <p:nvSpPr>
          <p:cNvPr id="3" name="Title 2">
            <a:extLst>
              <a:ext uri="{FF2B5EF4-FFF2-40B4-BE49-F238E27FC236}">
                <a16:creationId xmlns:a16="http://schemas.microsoft.com/office/drawing/2014/main" id="{D3B9BCE8-36A9-4051-A9DC-C10D90840491}"/>
              </a:ext>
            </a:extLst>
          </p:cNvPr>
          <p:cNvSpPr>
            <a:spLocks noGrp="1"/>
          </p:cNvSpPr>
          <p:nvPr>
            <p:ph type="title"/>
          </p:nvPr>
        </p:nvSpPr>
        <p:spPr/>
        <p:txBody>
          <a:bodyPr/>
          <a:lstStyle/>
          <a:p>
            <a:r>
              <a:rPr lang="en-US" b="1" dirty="0"/>
              <a:t>Problems with Serving Static Files</a:t>
            </a:r>
            <a:endParaRPr lang="en-US" dirty="0"/>
          </a:p>
        </p:txBody>
      </p:sp>
    </p:spTree>
    <p:extLst>
      <p:ext uri="{BB962C8B-B14F-4D97-AF65-F5344CB8AC3E}">
        <p14:creationId xmlns:p14="http://schemas.microsoft.com/office/powerpoint/2010/main" val="311999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02D1DF-8743-42BE-80C4-45B7F31DE255}"/>
              </a:ext>
            </a:extLst>
          </p:cNvPr>
          <p:cNvSpPr>
            <a:spLocks noGrp="1"/>
          </p:cNvSpPr>
          <p:nvPr>
            <p:ph idx="1"/>
          </p:nvPr>
        </p:nvSpPr>
        <p:spPr>
          <a:xfrm>
            <a:off x="245660" y="1057276"/>
            <a:ext cx="6799084" cy="5589184"/>
          </a:xfrm>
        </p:spPr>
        <p:txBody>
          <a:bodyPr/>
          <a:lstStyle/>
          <a:p>
            <a:r>
              <a:rPr lang="en-US" sz="2000" dirty="0"/>
              <a:t>For this, </a:t>
            </a:r>
          </a:p>
          <a:p>
            <a:pPr lvl="1"/>
            <a:r>
              <a:rPr lang="en-US" sz="1800" dirty="0"/>
              <a:t>call the </a:t>
            </a:r>
            <a:r>
              <a:rPr lang="en-US" sz="1800" b="1" dirty="0" err="1"/>
              <a:t>UseStaticFiles</a:t>
            </a:r>
            <a:r>
              <a:rPr lang="en-US" sz="1800" b="1" dirty="0"/>
              <a:t> </a:t>
            </a:r>
            <a:r>
              <a:rPr lang="en-US" sz="1800" dirty="0"/>
              <a:t>middleware with a </a:t>
            </a:r>
            <a:r>
              <a:rPr lang="en-US" sz="1800" b="1" dirty="0" err="1"/>
              <a:t>StaticFileOptions</a:t>
            </a:r>
            <a:r>
              <a:rPr lang="en-US" sz="1800" b="1" dirty="0"/>
              <a:t> </a:t>
            </a:r>
            <a:r>
              <a:rPr lang="en-US" sz="1800" dirty="0"/>
              <a:t>parameter. </a:t>
            </a:r>
          </a:p>
          <a:p>
            <a:pPr lvl="1"/>
            <a:r>
              <a:rPr lang="en-US" dirty="0"/>
              <a:t>Set the </a:t>
            </a:r>
            <a:r>
              <a:rPr lang="en-US" b="1" dirty="0" err="1"/>
              <a:t>FileProvider</a:t>
            </a:r>
            <a:r>
              <a:rPr lang="en-US" b="1" dirty="0"/>
              <a:t> </a:t>
            </a:r>
            <a:r>
              <a:rPr lang="en-US" dirty="0"/>
              <a:t>property, and you can assign </a:t>
            </a:r>
            <a:r>
              <a:rPr lang="en-US" b="1" dirty="0" err="1"/>
              <a:t>PhysicalFileProvider</a:t>
            </a:r>
            <a:r>
              <a:rPr lang="en-US" dirty="0"/>
              <a:t>, which allows you to choose a file path</a:t>
            </a:r>
          </a:p>
          <a:p>
            <a:r>
              <a:rPr lang="en-US" dirty="0"/>
              <a:t>The following code is an example of hosting static files from </a:t>
            </a:r>
            <a:r>
              <a:rPr lang="en-US" b="1" dirty="0" err="1"/>
              <a:t>wwwroot</a:t>
            </a:r>
            <a:r>
              <a:rPr lang="en-US" b="1" dirty="0"/>
              <a:t> </a:t>
            </a:r>
            <a:r>
              <a:rPr lang="en-US" dirty="0"/>
              <a:t>and from a folder named </a:t>
            </a:r>
            <a:r>
              <a:rPr lang="en-US" b="1" dirty="0"/>
              <a:t>Static Folder</a:t>
            </a:r>
            <a:endParaRPr lang="en-US" dirty="0"/>
          </a:p>
        </p:txBody>
      </p:sp>
      <p:sp>
        <p:nvSpPr>
          <p:cNvPr id="3" name="Title 2">
            <a:extLst>
              <a:ext uri="{FF2B5EF4-FFF2-40B4-BE49-F238E27FC236}">
                <a16:creationId xmlns:a16="http://schemas.microsoft.com/office/drawing/2014/main" id="{5E6B3B6E-09A7-46A8-B164-402D7E95F1C8}"/>
              </a:ext>
            </a:extLst>
          </p:cNvPr>
          <p:cNvSpPr>
            <a:spLocks noGrp="1"/>
          </p:cNvSpPr>
          <p:nvPr>
            <p:ph type="title"/>
          </p:nvPr>
        </p:nvSpPr>
        <p:spPr/>
        <p:txBody>
          <a:bodyPr/>
          <a:lstStyle/>
          <a:p>
            <a:r>
              <a:rPr lang="en-US" b="1" dirty="0"/>
              <a:t>Static Files from folder Outside </a:t>
            </a:r>
            <a:r>
              <a:rPr lang="en-US" b="1" dirty="0" err="1"/>
              <a:t>wwwroot</a:t>
            </a:r>
            <a:endParaRPr lang="en-US" dirty="0"/>
          </a:p>
        </p:txBody>
      </p:sp>
      <p:sp>
        <p:nvSpPr>
          <p:cNvPr id="4" name="Rectangle 3">
            <a:extLst>
              <a:ext uri="{FF2B5EF4-FFF2-40B4-BE49-F238E27FC236}">
                <a16:creationId xmlns:a16="http://schemas.microsoft.com/office/drawing/2014/main" id="{6473281E-E5B7-4112-A7AE-AAF9F798A794}"/>
              </a:ext>
            </a:extLst>
          </p:cNvPr>
          <p:cNvSpPr/>
          <p:nvPr/>
        </p:nvSpPr>
        <p:spPr>
          <a:xfrm>
            <a:off x="286605" y="3557788"/>
            <a:ext cx="8652679" cy="2308324"/>
          </a:xfrm>
          <a:prstGeom prst="rect">
            <a:avLst/>
          </a:prstGeom>
          <a:ln>
            <a:solidFill>
              <a:schemeClr val="tx2">
                <a:lumMod val="10000"/>
              </a:schemeClr>
            </a:solidFill>
          </a:ln>
        </p:spPr>
        <p:txBody>
          <a:bodyPr wrap="square">
            <a:spAutoFit/>
          </a:bodyPr>
          <a:lstStyle/>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app.UseDefaultFiles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//use default.html | index.html if available, must be called before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when hosted in IIS, it will look for static files under www root folder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StaticFileOptions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FileProvider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PhysicalFileProvider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Path.Combine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Directory.GetCurrentDirectory</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"static"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p:txBody>
      </p:sp>
      <p:pic>
        <p:nvPicPr>
          <p:cNvPr id="5" name="Picture 4">
            <a:extLst>
              <a:ext uri="{FF2B5EF4-FFF2-40B4-BE49-F238E27FC236}">
                <a16:creationId xmlns:a16="http://schemas.microsoft.com/office/drawing/2014/main" id="{2F7FF935-47E0-47D6-B91E-8365B31453D3}"/>
              </a:ext>
            </a:extLst>
          </p:cNvPr>
          <p:cNvPicPr>
            <a:picLocks noChangeAspect="1"/>
          </p:cNvPicPr>
          <p:nvPr/>
        </p:nvPicPr>
        <p:blipFill>
          <a:blip r:embed="rId2"/>
          <a:stretch>
            <a:fillRect/>
          </a:stretch>
        </p:blipFill>
        <p:spPr>
          <a:xfrm>
            <a:off x="6916201" y="1057276"/>
            <a:ext cx="1982139" cy="2092258"/>
          </a:xfrm>
          <a:prstGeom prst="rect">
            <a:avLst/>
          </a:prstGeom>
        </p:spPr>
      </p:pic>
      <p:sp>
        <p:nvSpPr>
          <p:cNvPr id="6" name="Rectangle 5">
            <a:extLst>
              <a:ext uri="{FF2B5EF4-FFF2-40B4-BE49-F238E27FC236}">
                <a16:creationId xmlns:a16="http://schemas.microsoft.com/office/drawing/2014/main" id="{0C075F3A-BD3B-43C7-BD32-F75300C14CEA}"/>
              </a:ext>
            </a:extLst>
          </p:cNvPr>
          <p:cNvSpPr/>
          <p:nvPr/>
        </p:nvSpPr>
        <p:spPr>
          <a:xfrm>
            <a:off x="7044744" y="2438400"/>
            <a:ext cx="1708731" cy="628651"/>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Speech Bubble: Rectangle 6">
            <a:extLst>
              <a:ext uri="{FF2B5EF4-FFF2-40B4-BE49-F238E27FC236}">
                <a16:creationId xmlns:a16="http://schemas.microsoft.com/office/drawing/2014/main" id="{A01F0AEA-73BA-439C-81ED-BE52685B9EBD}"/>
              </a:ext>
            </a:extLst>
          </p:cNvPr>
          <p:cNvSpPr/>
          <p:nvPr/>
        </p:nvSpPr>
        <p:spPr>
          <a:xfrm>
            <a:off x="4219575" y="1030552"/>
            <a:ext cx="2286000" cy="563562"/>
          </a:xfrm>
          <a:prstGeom prst="wedgeRectCallout">
            <a:avLst>
              <a:gd name="adj1" fmla="val 69873"/>
              <a:gd name="adj2" fmla="val 252578"/>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dirty="0">
                <a:solidFill>
                  <a:srgbClr val="FF0000"/>
                </a:solidFill>
              </a:rPr>
              <a:t>static folder is outside wwwroot folder</a:t>
            </a:r>
          </a:p>
        </p:txBody>
      </p:sp>
    </p:spTree>
    <p:extLst>
      <p:ext uri="{BB962C8B-B14F-4D97-AF65-F5344CB8AC3E}">
        <p14:creationId xmlns:p14="http://schemas.microsoft.com/office/powerpoint/2010/main" val="269633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02D1DF-8743-42BE-80C4-45B7F31DE255}"/>
              </a:ext>
            </a:extLst>
          </p:cNvPr>
          <p:cNvSpPr>
            <a:spLocks noGrp="1"/>
          </p:cNvSpPr>
          <p:nvPr>
            <p:ph idx="1"/>
          </p:nvPr>
        </p:nvSpPr>
        <p:spPr>
          <a:xfrm>
            <a:off x="245660" y="1057276"/>
            <a:ext cx="6799084" cy="5589184"/>
          </a:xfrm>
        </p:spPr>
        <p:txBody>
          <a:bodyPr/>
          <a:lstStyle/>
          <a:p>
            <a:r>
              <a:rPr lang="en-US" sz="2000" dirty="0"/>
              <a:t>Move the files to their earlier structure</a:t>
            </a:r>
            <a:endParaRPr lang="en-US" dirty="0"/>
          </a:p>
        </p:txBody>
      </p:sp>
      <p:sp>
        <p:nvSpPr>
          <p:cNvPr id="3" name="Title 2">
            <a:extLst>
              <a:ext uri="{FF2B5EF4-FFF2-40B4-BE49-F238E27FC236}">
                <a16:creationId xmlns:a16="http://schemas.microsoft.com/office/drawing/2014/main" id="{5E6B3B6E-09A7-46A8-B164-402D7E95F1C8}"/>
              </a:ext>
            </a:extLst>
          </p:cNvPr>
          <p:cNvSpPr>
            <a:spLocks noGrp="1"/>
          </p:cNvSpPr>
          <p:nvPr>
            <p:ph type="title"/>
          </p:nvPr>
        </p:nvSpPr>
        <p:spPr/>
        <p:txBody>
          <a:bodyPr/>
          <a:lstStyle/>
          <a:p>
            <a:r>
              <a:rPr lang="en-US" b="1" dirty="0"/>
              <a:t>Static Files from folder Outside </a:t>
            </a:r>
            <a:r>
              <a:rPr lang="en-US" b="1" dirty="0" err="1"/>
              <a:t>wwwroot</a:t>
            </a:r>
            <a:endParaRPr lang="en-US" dirty="0"/>
          </a:p>
        </p:txBody>
      </p:sp>
      <p:sp>
        <p:nvSpPr>
          <p:cNvPr id="4" name="Rectangle 3">
            <a:extLst>
              <a:ext uri="{FF2B5EF4-FFF2-40B4-BE49-F238E27FC236}">
                <a16:creationId xmlns:a16="http://schemas.microsoft.com/office/drawing/2014/main" id="{6473281E-E5B7-4112-A7AE-AAF9F798A794}"/>
              </a:ext>
            </a:extLst>
          </p:cNvPr>
          <p:cNvSpPr/>
          <p:nvPr/>
        </p:nvSpPr>
        <p:spPr>
          <a:xfrm>
            <a:off x="286605" y="3557788"/>
            <a:ext cx="8652679" cy="3046988"/>
          </a:xfrm>
          <a:prstGeom prst="rect">
            <a:avLst/>
          </a:prstGeom>
          <a:ln>
            <a:solidFill>
              <a:schemeClr val="tx2">
                <a:lumMod val="10000"/>
              </a:schemeClr>
            </a:solidFill>
          </a:ln>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Configure(</a:t>
            </a:r>
            <a:r>
              <a:rPr lang="en-US" sz="1600" dirty="0" err="1">
                <a:solidFill>
                  <a:srgbClr val="000000"/>
                </a:solidFill>
                <a:latin typeface="Consolas" panose="020B0609020204030204" pitchFamily="49" charset="0"/>
              </a:rPr>
              <a:t>IApplicationBuilder</a:t>
            </a:r>
            <a:r>
              <a:rPr lang="en-US" sz="1600" dirty="0">
                <a:solidFill>
                  <a:srgbClr val="000000"/>
                </a:solidFill>
                <a:latin typeface="Consolas" panose="020B0609020204030204" pitchFamily="49" charset="0"/>
              </a:rPr>
              <a:t> app, </a:t>
            </a:r>
            <a:r>
              <a:rPr lang="en-US" sz="1600" dirty="0" err="1">
                <a:solidFill>
                  <a:srgbClr val="000000"/>
                </a:solidFill>
                <a:latin typeface="Consolas" panose="020B0609020204030204" pitchFamily="49" charset="0"/>
              </a:rPr>
              <a:t>IWebHostEnvironment</a:t>
            </a:r>
            <a:r>
              <a:rPr lang="en-US" sz="1600" dirty="0">
                <a:solidFill>
                  <a:srgbClr val="000000"/>
                </a:solidFill>
                <a:latin typeface="Consolas" panose="020B0609020204030204" pitchFamily="49" charset="0"/>
              </a:rPr>
              <a:t> env)</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env.IsDevelopment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app.UseDeveloperExceptionPage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app.UseDefaultFiles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//use default.html | index.html if available, must be called before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app.UseStaticFiles</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when hosted in IIS, it will look for static files under www root folder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app.UseRouting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pic>
        <p:nvPicPr>
          <p:cNvPr id="6" name="Picture 5">
            <a:extLst>
              <a:ext uri="{FF2B5EF4-FFF2-40B4-BE49-F238E27FC236}">
                <a16:creationId xmlns:a16="http://schemas.microsoft.com/office/drawing/2014/main" id="{CDF9347A-7A58-44E7-B8F4-E49B2D584313}"/>
              </a:ext>
            </a:extLst>
          </p:cNvPr>
          <p:cNvPicPr>
            <a:picLocks noChangeAspect="1"/>
          </p:cNvPicPr>
          <p:nvPr/>
        </p:nvPicPr>
        <p:blipFill>
          <a:blip r:embed="rId2"/>
          <a:stretch>
            <a:fillRect/>
          </a:stretch>
        </p:blipFill>
        <p:spPr>
          <a:xfrm>
            <a:off x="5848889" y="1131986"/>
            <a:ext cx="2303438" cy="2272725"/>
          </a:xfrm>
          <a:prstGeom prst="rect">
            <a:avLst/>
          </a:prstGeom>
        </p:spPr>
      </p:pic>
    </p:spTree>
    <p:extLst>
      <p:ext uri="{BB962C8B-B14F-4D97-AF65-F5344CB8AC3E}">
        <p14:creationId xmlns:p14="http://schemas.microsoft.com/office/powerpoint/2010/main" val="1227928795"/>
      </p:ext>
    </p:extLst>
  </p:cSld>
  <p:clrMapOvr>
    <a:masterClrMapping/>
  </p:clrMapOvr>
</p:sld>
</file>

<file path=ppt/theme/theme1.xml><?xml version="1.0" encoding="utf-8"?>
<a:theme xmlns:a="http://schemas.openxmlformats.org/drawingml/2006/main" name="Slideshop_Done Deal">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76E7517-0EE9-49CF-990D-9186DC27E5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42838</TotalTime>
  <Words>2930</Words>
  <Application>Microsoft Office PowerPoint</Application>
  <PresentationFormat>On-screen Show (4:3)</PresentationFormat>
  <Paragraphs>357</Paragraphs>
  <Slides>40</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1" baseType="lpstr">
      <vt:lpstr>-apple-system</vt:lpstr>
      <vt:lpstr>Arial</vt:lpstr>
      <vt:lpstr>Arial Narrow</vt:lpstr>
      <vt:lpstr>Calibri</vt:lpstr>
      <vt:lpstr>Consolas</vt:lpstr>
      <vt:lpstr>Segoe UI</vt:lpstr>
      <vt:lpstr>SFMono-Regular</vt:lpstr>
      <vt:lpstr>Wingdings</vt:lpstr>
      <vt:lpstr>Slideshop_Done Deal</vt:lpstr>
      <vt:lpstr>Document</vt:lpstr>
      <vt:lpstr>Microsoft Word Document</vt:lpstr>
      <vt:lpstr>PowerPoint Presentation</vt:lpstr>
      <vt:lpstr>Introduction</vt:lpstr>
      <vt:lpstr>Static Files</vt:lpstr>
      <vt:lpstr>Static Files</vt:lpstr>
      <vt:lpstr>Static Files from Outside the wwwroot</vt:lpstr>
      <vt:lpstr>Default Website Using Static Pages</vt:lpstr>
      <vt:lpstr>Problems with Serving Static Files</vt:lpstr>
      <vt:lpstr>Static Files from folder Outside wwwroot</vt:lpstr>
      <vt:lpstr>Static Files from folder Outside wwwroot</vt:lpstr>
      <vt:lpstr>Create MVC Application</vt:lpstr>
      <vt:lpstr>Layout</vt:lpstr>
      <vt:lpstr>Create Layout</vt:lpstr>
      <vt:lpstr>Add More Views</vt:lpstr>
      <vt:lpstr>TagHelpers</vt:lpstr>
      <vt:lpstr>Tag Helpers vs HTML Helpers</vt:lpstr>
      <vt:lpstr>Taghelpers</vt:lpstr>
      <vt:lpstr>Tag Helper: Link (Action Tag Helper)</vt:lpstr>
      <vt:lpstr>How TagHelpers Work</vt:lpstr>
      <vt:lpstr>Using TagHelpers</vt:lpstr>
      <vt:lpstr>Knowledge check</vt:lpstr>
      <vt:lpstr>View-Model classes</vt:lpstr>
      <vt:lpstr>View-Model classes</vt:lpstr>
      <vt:lpstr>View-Model classes</vt:lpstr>
      <vt:lpstr>Dependency Injection</vt:lpstr>
      <vt:lpstr>Dependency Injection</vt:lpstr>
      <vt:lpstr>Dependency Injection</vt:lpstr>
      <vt:lpstr>Adding Validation</vt:lpstr>
      <vt:lpstr>Partial Views</vt:lpstr>
      <vt:lpstr>Referencing Partial Views</vt:lpstr>
      <vt:lpstr>Accessing Data From Partial Views</vt:lpstr>
      <vt:lpstr>Partial Views</vt:lpstr>
      <vt:lpstr>Action Filters</vt:lpstr>
      <vt:lpstr>Action Filters</vt:lpstr>
      <vt:lpstr>Action Filters</vt:lpstr>
      <vt:lpstr>Action Filters</vt:lpstr>
      <vt:lpstr>Authoring Tag Helper</vt:lpstr>
      <vt:lpstr>Demo: Authoring Tag Helper</vt:lpstr>
      <vt:lpstr>Demo: Responsive App</vt:lpstr>
      <vt:lpstr>Summary</vt:lpstr>
      <vt:lpstr>PowerPoint Presentation</vt:lpstr>
    </vt:vector>
  </TitlesOfParts>
  <Company>Siemens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ic010600</dc:creator>
  <cp:keywords/>
  <dc:description/>
  <cp:lastModifiedBy>Munish Arora</cp:lastModifiedBy>
  <cp:revision>1076</cp:revision>
  <dcterms:created xsi:type="dcterms:W3CDTF">2012-05-21T11:56:42Z</dcterms:created>
  <dcterms:modified xsi:type="dcterms:W3CDTF">2022-04-22T11:13:05Z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TC018754869991</vt:lpwstr>
  </property>
</Properties>
</file>