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1"/>
  </p:notesMasterIdLst>
  <p:sldIdLst>
    <p:sldId id="299" r:id="rId3"/>
    <p:sldId id="374" r:id="rId4"/>
    <p:sldId id="390" r:id="rId5"/>
    <p:sldId id="407" r:id="rId6"/>
    <p:sldId id="408" r:id="rId7"/>
    <p:sldId id="409" r:id="rId8"/>
    <p:sldId id="417" r:id="rId9"/>
    <p:sldId id="418" r:id="rId10"/>
    <p:sldId id="419" r:id="rId11"/>
    <p:sldId id="420" r:id="rId12"/>
    <p:sldId id="421" r:id="rId13"/>
    <p:sldId id="422" r:id="rId14"/>
    <p:sldId id="428" r:id="rId15"/>
    <p:sldId id="423" r:id="rId16"/>
    <p:sldId id="424" r:id="rId17"/>
    <p:sldId id="427" r:id="rId18"/>
    <p:sldId id="426" r:id="rId19"/>
    <p:sldId id="429" r:id="rId20"/>
    <p:sldId id="430" r:id="rId21"/>
    <p:sldId id="431" r:id="rId22"/>
    <p:sldId id="394" r:id="rId23"/>
    <p:sldId id="397" r:id="rId24"/>
    <p:sldId id="398" r:id="rId25"/>
    <p:sldId id="539" r:id="rId26"/>
    <p:sldId id="540" r:id="rId27"/>
    <p:sldId id="400" r:id="rId28"/>
    <p:sldId id="399" r:id="rId29"/>
    <p:sldId id="401" r:id="rId30"/>
    <p:sldId id="402" r:id="rId31"/>
    <p:sldId id="404" r:id="rId32"/>
    <p:sldId id="405" r:id="rId33"/>
    <p:sldId id="410" r:id="rId34"/>
    <p:sldId id="413" r:id="rId35"/>
    <p:sldId id="415" r:id="rId36"/>
    <p:sldId id="414" r:id="rId37"/>
    <p:sldId id="412" r:id="rId38"/>
    <p:sldId id="385" r:id="rId39"/>
    <p:sldId id="325" r:id="rId4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ACA"/>
    <a:srgbClr val="3333FF"/>
    <a:srgbClr val="CC9900"/>
    <a:srgbClr val="F96FDB"/>
    <a:srgbClr val="6699FF"/>
    <a:srgbClr val="FF6969"/>
    <a:srgbClr val="000099"/>
    <a:srgbClr val="C6E6A2"/>
    <a:srgbClr val="A4D0B9"/>
    <a:srgbClr val="E8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1236" y="56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Get method of </a:t>
            </a:r>
            <a:r>
              <a:rPr lang="en-US" dirty="0" err="1"/>
              <a:t>TripController</a:t>
            </a:r>
            <a:r>
              <a:rPr lang="en-US" dirty="0"/>
              <a:t> to invoke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GetAllTrips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of Trips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//var results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var results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ok(results);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StopController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a new method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HttpDelete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/trips/{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}/stops/remove/{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//Check if stop exists, if yes remove 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stopRemoved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(!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stopRemoved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return Ok(new { Message = "Stop "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" does not exist"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repository.SaveAll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HttpStatusCode.Created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return Ok(new { Message = "Stop "+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+" deleted successfully"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catch (Exception ex)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 { Message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ex.Message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(new { Message = "Validation failed on new stop"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IGreatWorldRepository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net method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GreatWorldRepository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implementation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Stop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GetStopByName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//Remove the stop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null)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context.Stops.Remove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true;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false;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Stop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GetStopByName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Trip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theTrip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GetTripByName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theTrip.Stops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.Where(t =&gt;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FirstOrDefault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tripController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accept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return the results accordingly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HttpGet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/trips/{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Get(string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null)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var results1 =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repository.getTripByName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Ok( results1);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repository.GetAllTripsWithStops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returns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of Trips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var results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Mapper.Map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TripViewModel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&gt;&gt;(_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repository.GetAllTripsWithStops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Ok(results);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Modify </a:t>
            </a:r>
            <a:r>
              <a:rPr lang="en-US" dirty="0" err="1"/>
              <a:t>tripController</a:t>
            </a:r>
            <a:r>
              <a:rPr lang="en-US" dirty="0"/>
              <a:t> to accept </a:t>
            </a:r>
            <a:r>
              <a:rPr lang="en-US" dirty="0" err="1"/>
              <a:t>tripname</a:t>
            </a:r>
            <a:r>
              <a:rPr lang="en-US" dirty="0"/>
              <a:t>,</a:t>
            </a:r>
            <a:r>
              <a:rPr lang="en-US" baseline="0" dirty="0"/>
              <a:t> and return the results accordingly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/trips/{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results1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repository.getTripByName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results1);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of Trips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(results);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3"/>
          <p:cNvGrpSpPr/>
          <p:nvPr userDrawn="1"/>
        </p:nvGrpSpPr>
        <p:grpSpPr>
          <a:xfrm>
            <a:off x="0" y="2"/>
            <a:ext cx="9144000" cy="1095375"/>
            <a:chOff x="0" y="0"/>
            <a:chExt cx="9144000" cy="1968500"/>
          </a:xfrm>
          <a:solidFill>
            <a:srgbClr val="3333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93553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6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30" y="249240"/>
            <a:ext cx="835342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524"/>
            <a:ext cx="9144000" cy="971551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5068888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8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1630" y="257177"/>
            <a:ext cx="853757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cors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4.docx"/><Relationship Id="rId4" Type="http://schemas.openxmlformats.org/officeDocument/2006/relationships/hyperlink" Target="https://code-maze.com/enabling-cors-in-asp-net-core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63362/api/Trip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lede 8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27351" y="6115050"/>
            <a:ext cx="9180513" cy="742951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323856" y="4591049"/>
            <a:ext cx="3876675" cy="13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>
                <a:solidFill>
                  <a:srgbClr val="000000"/>
                </a:solidFill>
              </a:rPr>
              <a:t>By: Munish Arora</a:t>
            </a:r>
          </a:p>
        </p:txBody>
      </p:sp>
      <p:sp>
        <p:nvSpPr>
          <p:cNvPr id="4101" name="Rectangle 5"/>
          <p:cNvSpPr txBox="1">
            <a:spLocks noChangeArrowheads="1"/>
          </p:cNvSpPr>
          <p:nvPr/>
        </p:nvSpPr>
        <p:spPr bwMode="gray">
          <a:xfrm>
            <a:off x="323850" y="4046540"/>
            <a:ext cx="816524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ASP.Net Core API 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6767519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gray">
          <a:xfrm>
            <a:off x="874717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2xx: Successful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13020"/>
              </p:ext>
            </p:extLst>
          </p:nvPr>
        </p:nvGraphicFramePr>
        <p:xfrm>
          <a:off x="399777" y="1906662"/>
          <a:ext cx="8341278" cy="4701186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200 OK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OK.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201 Created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complete, and a new resource is created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202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accepted for processing, but the processing is not complete.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18120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203 Non-authoritative Information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information in the entity header is from a local or third-party copy, not from the original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45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204 No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 status code and a header are given in the response, but there is no entity-body in the reply.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3312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205 Reset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browser should clear the form used for this transaction for additional input.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6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80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2xx: Successful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42246"/>
              </p:ext>
            </p:extLst>
          </p:nvPr>
        </p:nvGraphicFramePr>
        <p:xfrm>
          <a:off x="399777" y="1906662"/>
          <a:ext cx="8341278" cy="1801438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206 Partial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is returning partial data of the size requested. Used in response to a request specifying a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header. The server must specify the range included in the response with the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Content-Range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0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3xx: Redirection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1750"/>
              </p:ext>
            </p:extLst>
          </p:nvPr>
        </p:nvGraphicFramePr>
        <p:xfrm>
          <a:off x="386898" y="1790750"/>
          <a:ext cx="8452306" cy="50039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300 Multiple Choices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 link list. The user can select a link and go to that location. Maximum five addresses 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301 Moved Permanently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302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temporarily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303 See Other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can be found under a different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304 Not Modified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This is the response code to an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If-Modified-Since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or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If-None-Match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header, where the URL has not been modified since the specified date.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306 </a:t>
                      </a:r>
                      <a:r>
                        <a:rPr lang="en-US" sz="2000" i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Unused</a:t>
                      </a:r>
                      <a:endParaRPr lang="en-US" sz="20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This code was used in a previous version. It is no longer used, but the code is reserved.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2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3xx: Redirection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499"/>
              </p:ext>
            </p:extLst>
          </p:nvPr>
        </p:nvGraphicFramePr>
        <p:xfrm>
          <a:off x="386898" y="1790750"/>
          <a:ext cx="8452306" cy="119183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307 Temporary Redirect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temporarily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1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89227"/>
              </p:ext>
            </p:extLst>
          </p:nvPr>
        </p:nvGraphicFramePr>
        <p:xfrm>
          <a:off x="386898" y="1945298"/>
          <a:ext cx="8452306" cy="425020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400 Bad 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did not understand the request.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401 Unauthorized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needs a username and a password.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402 Payment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You can not use this code yet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403 Forbidden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Access is forbidden to the requested page.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404 Not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can not find the requested page.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405 Method Not Allowed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method specified in the request is not allowed.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406 Not Acceptable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can only generate a response that is not accepted by the client.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6392"/>
              </p:ext>
            </p:extLst>
          </p:nvPr>
        </p:nvGraphicFramePr>
        <p:xfrm>
          <a:off x="309624" y="1764992"/>
          <a:ext cx="8452306" cy="50039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407 Proxy Authentication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You must authenticate with a proxy server before this request can be served.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408 Request Timeout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took longer than the server was prepared to wait.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409 Conflict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could not be completed because of a conflict.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410 Gone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is no longer available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411 Length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"Content-Length" is not defined. The server will not accept the request without it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412 Precondition Failed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pre condition given in the request evaluated to false by the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8360"/>
              </p:ext>
            </p:extLst>
          </p:nvPr>
        </p:nvGraphicFramePr>
        <p:xfrm>
          <a:off x="386898" y="1945298"/>
          <a:ext cx="8452306" cy="454463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413 Request Entity Too Large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request entity is too large.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243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414 Request-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Too 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is too long. Occurs when you convert a "post" request to a "get" request with a long query information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7457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415 Unsupported Media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mediatype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is not supported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7173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416 Requested Range Not Satisfiable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byte range is not available and is out of bounds.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1228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417 Expectation Failed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expectation given in an Expect request-header field could not be met by this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4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5xx: Server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2395"/>
              </p:ext>
            </p:extLst>
          </p:nvPr>
        </p:nvGraphicFramePr>
        <p:xfrm>
          <a:off x="386898" y="1945298"/>
          <a:ext cx="8452306" cy="39371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500 Internal Server Error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met an unexpected condition.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501 Not Implemented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did not support the functionality required.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502 Bad Gateway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received an invalid response from the upstream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503 Service Unavailable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is temporarily overloading or down.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504 Gateway Timeout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gateway has timed out.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1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8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71979"/>
            <a:ext cx="8537575" cy="1030308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is advisable to return the proper HTTP status code in response to a client request.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2263756"/>
            <a:ext cx="8537575" cy="447833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ASP.NET Core has inbuilt methods for the most common status codes. Like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Ok(); 			// Http status code 200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Created(); 		// Http status code 201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NoContent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	// Http status code 204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BadRequest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	// Http status code 400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Unauthorized(); 	// Http status code 401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Forbid(); 		// Http status code 403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		// Http status code 404</a:t>
            </a:r>
          </a:p>
        </p:txBody>
      </p:sp>
    </p:spTree>
    <p:extLst>
      <p:ext uri="{BB962C8B-B14F-4D97-AF65-F5344CB8AC3E}">
        <p14:creationId xmlns:p14="http://schemas.microsoft.com/office/powerpoint/2010/main" val="154789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71979"/>
            <a:ext cx="8537575" cy="862884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Sometimes, you will need to return status codes without such an inbuilt method.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111F6-9929-4DA7-B873-D65226D020E5}"/>
              </a:ext>
            </a:extLst>
          </p:cNvPr>
          <p:cNvSpPr/>
          <p:nvPr/>
        </p:nvSpPr>
        <p:spPr>
          <a:xfrm>
            <a:off x="301630" y="2386102"/>
            <a:ext cx="8537575" cy="120739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</a:t>
            </a:r>
            <a:r>
              <a:rPr lang="en-US" sz="2400" dirty="0" err="1"/>
              <a:t>ASP.Net</a:t>
            </a:r>
            <a:r>
              <a:rPr lang="en-US" sz="2400" dirty="0"/>
              <a:t> Core, Status codes returned through the </a:t>
            </a:r>
            <a:r>
              <a:rPr lang="en-US" sz="2400" dirty="0" err="1"/>
              <a:t>StatusCode</a:t>
            </a:r>
            <a:r>
              <a:rPr lang="en-US" sz="2400" dirty="0"/>
              <a:t> method which accepts an integer as an input. You can pass the status code number. Like,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84F3-C215-4496-AC6C-83F6F2A5BF6F}"/>
              </a:ext>
            </a:extLst>
          </p:cNvPr>
          <p:cNvSpPr/>
          <p:nvPr/>
        </p:nvSpPr>
        <p:spPr>
          <a:xfrm>
            <a:off x="301630" y="3799268"/>
            <a:ext cx="8537575" cy="1886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(405);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2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Why Web API</a:t>
            </a:r>
          </a:p>
          <a:p>
            <a:pPr lvl="1">
              <a:buFont typeface="Wingdings" charset="2"/>
              <a:buChar char="Ø"/>
            </a:pPr>
            <a:r>
              <a:rPr lang="en-US" dirty="0" err="1">
                <a:latin typeface="Arial" charset="0"/>
                <a:ea typeface="ＭＳ Ｐゴシック" pitchFamily="34" charset="-128"/>
              </a:rPr>
              <a:t>APIController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dirty="0" err="1"/>
              <a:t>APIController</a:t>
            </a:r>
            <a:endParaRPr lang="en-US" dirty="0"/>
          </a:p>
          <a:p>
            <a:pPr lvl="1"/>
            <a:r>
              <a:rPr lang="en-US" dirty="0"/>
              <a:t>How to use Web API in MVC</a:t>
            </a:r>
          </a:p>
          <a:p>
            <a:pPr lvl="1"/>
            <a:r>
              <a:rPr lang="en-US" dirty="0"/>
              <a:t>Demo:</a:t>
            </a:r>
          </a:p>
          <a:p>
            <a:pPr lvl="2"/>
            <a:r>
              <a:rPr lang="en-US" sz="1600" dirty="0"/>
              <a:t>extend our existing application to expose Web API</a:t>
            </a:r>
          </a:p>
          <a:p>
            <a:pPr lvl="2"/>
            <a:r>
              <a:rPr lang="en-US" sz="1600" dirty="0"/>
              <a:t>Retrieve Trip Info With Stops</a:t>
            </a:r>
          </a:p>
          <a:p>
            <a:pPr lvl="2"/>
            <a:r>
              <a:rPr lang="en-US" sz="1600" dirty="0"/>
              <a:t>Add New Trip to the existing database using Web API</a:t>
            </a:r>
          </a:p>
          <a:p>
            <a:pPr lvl="2"/>
            <a:r>
              <a:rPr lang="en-US" sz="1600" dirty="0"/>
              <a:t>Add New Stops</a:t>
            </a:r>
          </a:p>
          <a:p>
            <a:pPr lvl="2"/>
            <a:r>
              <a:rPr lang="en-US" sz="1600" dirty="0"/>
              <a:t> to Existing Trip</a:t>
            </a:r>
            <a:endParaRPr lang="en-US" dirty="0"/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we will cover?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111F6-9929-4DA7-B873-D65226D020E5}"/>
              </a:ext>
            </a:extLst>
          </p:cNvPr>
          <p:cNvSpPr/>
          <p:nvPr/>
        </p:nvSpPr>
        <p:spPr>
          <a:xfrm>
            <a:off x="301629" y="1175488"/>
            <a:ext cx="8537575" cy="120739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ASP.NET Core has a class named </a:t>
            </a:r>
            <a:r>
              <a:rPr lang="en-US" sz="2400" dirty="0" err="1"/>
              <a:t>StatusCodes</a:t>
            </a:r>
            <a:r>
              <a:rPr lang="en-US" sz="2400" dirty="0"/>
              <a:t>, having constant for all HTTP status code. You can use constant fields defined in </a:t>
            </a:r>
            <a:r>
              <a:rPr lang="en-US" sz="2400" dirty="0" err="1"/>
              <a:t>StatusCodes</a:t>
            </a:r>
            <a:r>
              <a:rPr lang="en-US" sz="2400" dirty="0"/>
              <a:t> class. Like,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84F3-C215-4496-AC6C-83F6F2A5BF6F}"/>
              </a:ext>
            </a:extLst>
          </p:cNvPr>
          <p:cNvSpPr/>
          <p:nvPr/>
        </p:nvSpPr>
        <p:spPr>
          <a:xfrm>
            <a:off x="301630" y="2884868"/>
            <a:ext cx="8537575" cy="2202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(Microsoft.AspNetCore.Http.StatusCodes.Status200OK);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34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Extend our existing application to expose Web API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And check that this API is in working state using Postman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722" y="2939143"/>
            <a:ext cx="6014404" cy="27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47DD9F-9A0F-458E-8FB3-00CD602D5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78307"/>
              </p:ext>
            </p:extLst>
          </p:nvPr>
        </p:nvGraphicFramePr>
        <p:xfrm>
          <a:off x="7115078" y="5019675"/>
          <a:ext cx="1159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5078" y="5019675"/>
                        <a:ext cx="11592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Retrieve Trip information With Stops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71D20-7D23-4AB6-8095-9D96F4F7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557154"/>
            <a:ext cx="5953125" cy="3101057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772BA6C-5789-4939-A023-799369090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56269"/>
              </p:ext>
            </p:extLst>
          </p:nvPr>
        </p:nvGraphicFramePr>
        <p:xfrm>
          <a:off x="7092041" y="4705350"/>
          <a:ext cx="1080409" cy="95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041" y="4705350"/>
                        <a:ext cx="1080409" cy="95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331662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New Trip to the existing database using Web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46B3C-57EE-49DF-8E2D-00CAA7E6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82" y="2587204"/>
            <a:ext cx="3261307" cy="3493188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38253-8C3E-48FF-83C0-EA4284F0C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97482"/>
              </p:ext>
            </p:extLst>
          </p:nvPr>
        </p:nvGraphicFramePr>
        <p:xfrm>
          <a:off x="6657975" y="4642841"/>
          <a:ext cx="1285875" cy="113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7975" y="4642841"/>
                        <a:ext cx="1285875" cy="113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5A9B6BF-0529-4432-A266-B20BE6400B37}"/>
              </a:ext>
            </a:extLst>
          </p:cNvPr>
          <p:cNvSpPr txBox="1">
            <a:spLocks/>
          </p:cNvSpPr>
          <p:nvPr/>
        </p:nvSpPr>
        <p:spPr>
          <a:xfrm>
            <a:off x="1167976" y="3809653"/>
            <a:ext cx="7242599" cy="1633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Mapping to actions has full support for conventions. You no longer need to apply attributes such as [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HttpPost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] to your methods.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24565F94-AD3A-4685-866C-5468A265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406" y="3742978"/>
            <a:ext cx="489795" cy="603077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B896F597-53F8-403C-B1AF-C25B67B89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297" y="4657552"/>
            <a:ext cx="261832" cy="261832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084201" y="1403030"/>
            <a:ext cx="7242599" cy="1633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 REST architectural style, data and functionality are considered resources and are accessed using Uniform Resource Identifiers (URIs), typically links on the Web.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03" y="2430251"/>
            <a:ext cx="261832" cy="261832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25" y="1253709"/>
            <a:ext cx="489795" cy="6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018E55-C411-4A47-A545-28AC6D32C694}"/>
              </a:ext>
            </a:extLst>
          </p:cNvPr>
          <p:cNvSpPr txBox="1">
            <a:spLocks/>
          </p:cNvSpPr>
          <p:nvPr/>
        </p:nvSpPr>
        <p:spPr>
          <a:xfrm>
            <a:off x="1091776" y="1342678"/>
            <a:ext cx="7242599" cy="31435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AutoMapper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is an object-object mapper that allows you to solve the problem of manually mapping each property of a class with the same properties of another class. 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 an example, you might need to map the DTOs (Data Transfer Objects)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respective properties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your application to the model objects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phic 10" descr="Badge Question Mark with solid fill">
            <a:extLst>
              <a:ext uri="{FF2B5EF4-FFF2-40B4-BE49-F238E27FC236}">
                <a16:creationId xmlns:a16="http://schemas.microsoft.com/office/drawing/2014/main" id="{19320D8E-E70D-4224-8AD2-9602D875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06" y="1276003"/>
            <a:ext cx="489795" cy="603077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B8E5F0D4-73A1-438D-AC0B-6122E9EC7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097" y="3285952"/>
            <a:ext cx="261832" cy="2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4.1: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TripController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Fetch details of particular trip without stops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u="sng" dirty="0">
                <a:solidFill>
                  <a:srgbClr val="000099"/>
                </a:solidFill>
              </a:rPr>
              <a:t>http://localhost:9158/api/trips/US%20Trip/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2" y="2756079"/>
            <a:ext cx="4804386" cy="31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create an MVC Application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New Stops to Existing Trip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96" y="2380453"/>
            <a:ext cx="4383813" cy="368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9357E8E-875C-4077-9608-5E727C9F2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2641"/>
              </p:ext>
            </p:extLst>
          </p:nvPr>
        </p:nvGraphicFramePr>
        <p:xfrm>
          <a:off x="7189788" y="5235575"/>
          <a:ext cx="782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showAsIcon="1" r:id="rId4" imgW="781920" imgH="657000" progId="Word.Document.12">
                  <p:embed/>
                </p:oleObj>
              </mc:Choice>
              <mc:Fallback>
                <p:oleObj name="Document" showAsIcon="1" r:id="rId4" imgW="781920" imgH="65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9788" y="5235575"/>
                        <a:ext cx="782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StopController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Delete the particular stop by specifying the stop name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u="sng" dirty="0">
                <a:solidFill>
                  <a:srgbClr val="000099"/>
                </a:solidFill>
              </a:rPr>
              <a:t>http://localhost:9158/api/trips/US%20Trip/stops/remove/Miami%FL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0" y="2800611"/>
            <a:ext cx="4590915" cy="31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TripController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Display the trip and stops</a:t>
            </a:r>
            <a:endParaRPr lang="en-US" u="sng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30" y="2565889"/>
            <a:ext cx="7458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142876" y="1159100"/>
            <a:ext cx="8696330" cy="563563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is a framework for building HTTP services /Restful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30" y="3012056"/>
            <a:ext cx="8537575" cy="79794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Definition: When a RESTful API is called, the server will </a:t>
            </a:r>
            <a:r>
              <a:rPr lang="en-US" sz="2400" i="1" dirty="0"/>
              <a:t>transfer</a:t>
            </a:r>
            <a:r>
              <a:rPr lang="en-US" sz="2400" dirty="0"/>
              <a:t> to the client a </a:t>
            </a:r>
            <a:r>
              <a:rPr lang="en-US" sz="2400" i="1" dirty="0"/>
              <a:t>representation</a:t>
            </a:r>
            <a:r>
              <a:rPr lang="en-US" sz="2400" dirty="0"/>
              <a:t> of the </a:t>
            </a:r>
            <a:r>
              <a:rPr lang="en-US" sz="2400" i="1" dirty="0"/>
              <a:t>state</a:t>
            </a:r>
            <a:r>
              <a:rPr lang="en-US" sz="2400" dirty="0"/>
              <a:t> of the requested resource.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5915371"/>
            <a:ext cx="8537575" cy="563564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.NET Framework  is an ideal platform for building RESTful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29F8F-7A23-42B3-BAF0-A42F788B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70" y="3967085"/>
            <a:ext cx="4481580" cy="1877935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4B49FD9-47FE-4C0C-BCAC-46875B89AE6D}"/>
              </a:ext>
            </a:extLst>
          </p:cNvPr>
          <p:cNvSpPr/>
          <p:nvPr/>
        </p:nvSpPr>
        <p:spPr>
          <a:xfrm>
            <a:off x="836617" y="1933688"/>
            <a:ext cx="7467600" cy="444036"/>
          </a:xfrm>
          <a:prstGeom prst="wedgeRectCallout">
            <a:avLst>
              <a:gd name="adj1" fmla="val 36618"/>
              <a:gd name="adj2" fmla="val -102211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REST architectural style, data and functionality are considered resources and are accessed using Uniform Resource Identifiers (URIs), typically links on the Web.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41FE7B7-560F-4120-AA1E-981211E5C08C}"/>
              </a:ext>
            </a:extLst>
          </p:cNvPr>
          <p:cNvSpPr/>
          <p:nvPr/>
        </p:nvSpPr>
        <p:spPr>
          <a:xfrm>
            <a:off x="836617" y="2394982"/>
            <a:ext cx="7467600" cy="406049"/>
          </a:xfrm>
          <a:prstGeom prst="wedgeRectCallout">
            <a:avLst>
              <a:gd name="adj1" fmla="val 26031"/>
              <a:gd name="adj2" fmla="val -52353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resources are acted upon by using a set of simple, well-defined operations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security prevents a web page from making requests to a different domain than the one that served the web page. This restriction is called the </a:t>
            </a:r>
            <a:r>
              <a:rPr lang="en-US" i="1" dirty="0"/>
              <a:t>same-origin policy</a:t>
            </a:r>
            <a:r>
              <a:rPr lang="en-US" dirty="0"/>
              <a:t>. The same-origin policy prevents a malicious site from reading sensitive data from another site.</a:t>
            </a:r>
          </a:p>
          <a:p>
            <a:r>
              <a:rPr lang="en-US" dirty="0"/>
              <a:t>These two URLs have the same origin:</a:t>
            </a:r>
          </a:p>
          <a:p>
            <a:pPr lvl="1"/>
            <a:r>
              <a:rPr lang="en-US" dirty="0"/>
              <a:t>https://example.com/foo.html</a:t>
            </a:r>
          </a:p>
          <a:p>
            <a:pPr lvl="1"/>
            <a:r>
              <a:rPr lang="en-US" dirty="0"/>
              <a:t>https://example.com/bar.html</a:t>
            </a:r>
          </a:p>
          <a:p>
            <a:endParaRPr lang="en-US" dirty="0"/>
          </a:p>
          <a:p>
            <a:r>
              <a:rPr lang="en-US" dirty="0"/>
              <a:t>These URLs have different origins than the previous two URLs:</a:t>
            </a:r>
          </a:p>
          <a:p>
            <a:pPr lvl="1"/>
            <a:r>
              <a:rPr lang="en-US" dirty="0"/>
              <a:t>https://example.net – Different domain</a:t>
            </a:r>
          </a:p>
          <a:p>
            <a:pPr lvl="1"/>
            <a:r>
              <a:rPr lang="en-US" dirty="0"/>
              <a:t>https://www.example.com/foo.html – Different subdomain</a:t>
            </a:r>
          </a:p>
          <a:p>
            <a:pPr lvl="1"/>
            <a:r>
              <a:rPr lang="en-US" dirty="0"/>
              <a:t>http://example.com/foo.html – Different scheme</a:t>
            </a:r>
          </a:p>
          <a:p>
            <a:pPr lvl="1"/>
            <a:r>
              <a:rPr lang="en-US" dirty="0"/>
              <a:t>https://example.com:9000/foo.html – Different port</a:t>
            </a:r>
          </a:p>
          <a:p>
            <a:r>
              <a:rPr lang="en-US" dirty="0"/>
              <a:t>Internet Explorer doesn't consider the port when comparing origins.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b="1" dirty="0"/>
              <a:t>Cross-Origin Requests (</a:t>
            </a:r>
            <a:r>
              <a:rPr lang="en-US" dirty="0"/>
              <a:t>CORS)</a:t>
            </a:r>
          </a:p>
        </p:txBody>
      </p:sp>
    </p:spTree>
    <p:extLst>
      <p:ext uri="{BB962C8B-B14F-4D97-AF65-F5344CB8AC3E}">
        <p14:creationId xmlns:p14="http://schemas.microsoft.com/office/powerpoint/2010/main" val="207797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Resource Sharing (CORS) is an HTTP-header based mechanism that allows a server to indicate any origins (domain, scheme, or port) other than its own from which a browser should permit loading of resources.</a:t>
            </a:r>
          </a:p>
          <a:p>
            <a:endParaRPr lang="en-US" dirty="0"/>
          </a:p>
          <a:p>
            <a:r>
              <a:rPr lang="en-US" dirty="0"/>
              <a:t>Cross-Origin Resource Sharing (CORS)  Middleware handles cross-origin requests. The following code enables CORS for the entire app with the specified origin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further details, pls. refer to </a:t>
            </a:r>
            <a:r>
              <a:rPr lang="en-US" dirty="0">
                <a:hlinkClick r:id="rId3"/>
              </a:rPr>
              <a:t>https://docs.microsoft.com/en-us/aspnet/core/security/cors</a:t>
            </a:r>
            <a:r>
              <a:rPr lang="en-US" dirty="0"/>
              <a:t> </a:t>
            </a:r>
          </a:p>
          <a:p>
            <a:r>
              <a:rPr lang="en-US" dirty="0"/>
              <a:t>For example, pls. refer to </a:t>
            </a:r>
            <a:r>
              <a:rPr lang="en-US" dirty="0">
                <a:hlinkClick r:id="rId4"/>
              </a:rPr>
              <a:t>https://code-maze.com/enabling-cors-in-asp-net-core/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CORS with named policy and middleware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C9378A-6CFD-4922-B91D-9DF89C6B0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25809"/>
              </p:ext>
            </p:extLst>
          </p:nvPr>
        </p:nvGraphicFramePr>
        <p:xfrm>
          <a:off x="3276599" y="3591719"/>
          <a:ext cx="1076325" cy="94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599" y="3591719"/>
                        <a:ext cx="1076325" cy="949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8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Delivery: Media Formatters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D3A42-F524-4D9C-8461-897E6136B9B1}"/>
              </a:ext>
            </a:extLst>
          </p:cNvPr>
          <p:cNvSpPr/>
          <p:nvPr/>
        </p:nvSpPr>
        <p:spPr>
          <a:xfrm>
            <a:off x="301625" y="5543780"/>
            <a:ext cx="8537575" cy="101743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response data can be formatted using specific formats or in response to client requested format.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CB6F7-61AC-4CF9-B4F0-566117A762EE}"/>
              </a:ext>
            </a:extLst>
          </p:cNvPr>
          <p:cNvSpPr/>
          <p:nvPr/>
        </p:nvSpPr>
        <p:spPr>
          <a:xfrm>
            <a:off x="301627" y="1159672"/>
            <a:ext cx="8537575" cy="125862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 Web API uses a default </a:t>
            </a:r>
            <a:r>
              <a:rPr lang="en-US" sz="2400" dirty="0" err="1"/>
              <a:t>OutputFormatter</a:t>
            </a:r>
            <a:r>
              <a:rPr lang="en-US" sz="2400" dirty="0"/>
              <a:t> to turn objects into JSON, which is the default format to send data in a structured 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F8F4F8-F3D1-4570-A02F-CB2FBEA78216}"/>
              </a:ext>
            </a:extLst>
          </p:cNvPr>
          <p:cNvSpPr/>
          <p:nvPr/>
        </p:nvSpPr>
        <p:spPr>
          <a:xfrm>
            <a:off x="301626" y="2588757"/>
            <a:ext cx="8537575" cy="114486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support the other media format by adding support for that in </a:t>
            </a:r>
            <a:r>
              <a:rPr lang="en-US" sz="2400" dirty="0" err="1"/>
              <a:t>ConfigureServices</a:t>
            </a:r>
            <a:r>
              <a:rPr lang="en-US" sz="2400" dirty="0"/>
              <a:t> method in Startup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E91BE-D553-4F2C-AEC0-5EB3EE0B4E40}"/>
              </a:ext>
            </a:extLst>
          </p:cNvPr>
          <p:cNvSpPr/>
          <p:nvPr/>
        </p:nvSpPr>
        <p:spPr>
          <a:xfrm>
            <a:off x="301624" y="3904081"/>
            <a:ext cx="8537575" cy="1414894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With content negotiation, the client is able to decide which format it wants to retrieve.  They specify the content type of the format in the Accept-Header.</a:t>
            </a:r>
          </a:p>
        </p:txBody>
      </p:sp>
    </p:spTree>
    <p:extLst>
      <p:ext uri="{BB962C8B-B14F-4D97-AF65-F5344CB8AC3E}">
        <p14:creationId xmlns:p14="http://schemas.microsoft.com/office/powerpoint/2010/main" val="23673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Request/Response Data Formats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CB6F7-61AC-4CF9-B4F0-566117A762EE}"/>
              </a:ext>
            </a:extLst>
          </p:cNvPr>
          <p:cNvSpPr/>
          <p:nvPr/>
        </p:nvSpPr>
        <p:spPr>
          <a:xfrm>
            <a:off x="301627" y="3877112"/>
            <a:ext cx="8537575" cy="101743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Accept header is used by HTTP clients to tell the server what content types they'll accept.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B8DF81-110E-47DB-A500-D1FBCA8DEB97}"/>
              </a:ext>
            </a:extLst>
          </p:cNvPr>
          <p:cNvSpPr/>
          <p:nvPr/>
        </p:nvSpPr>
        <p:spPr>
          <a:xfrm>
            <a:off x="301626" y="5306197"/>
            <a:ext cx="8537575" cy="114486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example of an Accept header for a xml request to a REST based service will be the : </a:t>
            </a:r>
            <a:r>
              <a:rPr lang="en-US" sz="2400" b="1" dirty="0">
                <a:solidFill>
                  <a:schemeClr val="bg1"/>
                </a:solidFill>
              </a:rPr>
              <a:t>Accept: application/xml or text/xml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798D8-929A-4255-9D4D-A504EC347DBD}"/>
              </a:ext>
            </a:extLst>
          </p:cNvPr>
          <p:cNvSpPr/>
          <p:nvPr/>
        </p:nvSpPr>
        <p:spPr>
          <a:xfrm>
            <a:off x="301625" y="1139206"/>
            <a:ext cx="8537575" cy="114486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 type (aka MIME type) specifies the format of the data as type/subtype e.g. text/html, text/xml, application/json, image/jpeg etc.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DCB25E-68A7-46DA-B00B-46404565433F}"/>
              </a:ext>
            </a:extLst>
          </p:cNvPr>
          <p:cNvSpPr/>
          <p:nvPr/>
        </p:nvSpPr>
        <p:spPr>
          <a:xfrm>
            <a:off x="183571" y="2613837"/>
            <a:ext cx="8537575" cy="101743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HTTP request, MIME type is specified in the request header using </a:t>
            </a:r>
            <a:r>
              <a:rPr lang="en-US" sz="2400" b="1" dirty="0"/>
              <a:t>Accept</a:t>
            </a:r>
            <a:r>
              <a:rPr lang="en-US" sz="2400" dirty="0"/>
              <a:t> and </a:t>
            </a:r>
            <a:r>
              <a:rPr lang="en-US" sz="2400" b="1" dirty="0"/>
              <a:t>Content-Type</a:t>
            </a:r>
            <a:r>
              <a:rPr lang="en-US" sz="2400" dirty="0"/>
              <a:t> attribute.</a:t>
            </a:r>
          </a:p>
        </p:txBody>
      </p:sp>
    </p:spTree>
    <p:extLst>
      <p:ext uri="{BB962C8B-B14F-4D97-AF65-F5344CB8AC3E}">
        <p14:creationId xmlns:p14="http://schemas.microsoft.com/office/powerpoint/2010/main" val="87512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Request/Response Data Formats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798D8-929A-4255-9D4D-A504EC347DBD}"/>
              </a:ext>
            </a:extLst>
          </p:cNvPr>
          <p:cNvSpPr/>
          <p:nvPr/>
        </p:nvSpPr>
        <p:spPr>
          <a:xfrm>
            <a:off x="301625" y="1139206"/>
            <a:ext cx="8537575" cy="114486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example, if a client wants response data in XML format then it will send following GET HTTP request with Accept header to the Web API.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4B9A7-321C-4489-A3B7-A70CC54D93AA}"/>
              </a:ext>
            </a:extLst>
          </p:cNvPr>
          <p:cNvSpPr/>
          <p:nvPr/>
        </p:nvSpPr>
        <p:spPr>
          <a:xfrm>
            <a:off x="301625" y="2665927"/>
            <a:ext cx="8443130" cy="763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GET </a:t>
            </a:r>
            <a:r>
              <a:rPr lang="en-US" altLang="en-US" dirty="0">
                <a:solidFill>
                  <a:srgbClr val="212529"/>
                </a:solidFill>
                <a:latin typeface="SFMono-Regular"/>
                <a:hlinkClick r:id="rId2"/>
              </a:rPr>
              <a:t>http://localhost:63362/api/Trips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HTTP/1.1 </a:t>
            </a:r>
            <a:br>
              <a:rPr lang="en-US" altLang="en-US" dirty="0">
                <a:solidFill>
                  <a:srgbClr val="212529"/>
                </a:solidFill>
                <a:latin typeface="SFMono-Regular"/>
              </a:rPr>
            </a:br>
            <a:r>
              <a:rPr lang="en-US" altLang="en-US" b="1" dirty="0">
                <a:solidFill>
                  <a:srgbClr val="212529"/>
                </a:solidFill>
                <a:latin typeface="SFMono-Regular"/>
              </a:rPr>
              <a:t>Accept: application/xml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8C414-99CF-4BCD-9DAC-2397BB12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4" y="3801201"/>
            <a:ext cx="8460653" cy="19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1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Type Header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D3A42-F524-4D9C-8461-897E6136B9B1}"/>
              </a:ext>
            </a:extLst>
          </p:cNvPr>
          <p:cNvSpPr/>
          <p:nvPr/>
        </p:nvSpPr>
        <p:spPr>
          <a:xfrm>
            <a:off x="301625" y="1139206"/>
            <a:ext cx="8537575" cy="101743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Content-Type entity-header field indicates the media type of the entity-body sent to the recipient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E36CAB-8C0C-4C43-AE89-8B0E0B9DB400}"/>
              </a:ext>
            </a:extLst>
          </p:cNvPr>
          <p:cNvSpPr/>
          <p:nvPr/>
        </p:nvSpPr>
        <p:spPr>
          <a:xfrm>
            <a:off x="301624" y="2384376"/>
            <a:ext cx="8537575" cy="1298982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a sample if a json is being sent from a browser to a server, then the content type header would look like this:</a:t>
            </a:r>
            <a:br>
              <a:rPr lang="en-US" sz="2400" dirty="0"/>
            </a:br>
            <a:r>
              <a:rPr lang="en-US" sz="2400" dirty="0"/>
              <a:t>Content-Type: application/json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B3C73-916D-4D4A-A24D-4411817C404C}"/>
              </a:ext>
            </a:extLst>
          </p:cNvPr>
          <p:cNvSpPr/>
          <p:nvPr/>
        </p:nvSpPr>
        <p:spPr>
          <a:xfrm>
            <a:off x="301626" y="3902404"/>
            <a:ext cx="8537575" cy="10174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However, as you may have noticed, HTTP requests like PUT and POST can also contain Content-Type headers.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F4C5A9-DCF2-41BC-AA6C-21837E8CD848}"/>
              </a:ext>
            </a:extLst>
          </p:cNvPr>
          <p:cNvSpPr/>
          <p:nvPr/>
        </p:nvSpPr>
        <p:spPr>
          <a:xfrm>
            <a:off x="301624" y="5263204"/>
            <a:ext cx="8537575" cy="1137596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Content-Type header  tells the server what the data actually is (and thus determines how the server will parse it).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1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Content </a:t>
            </a:r>
            <a:r>
              <a:rPr lang="en-US" dirty="0" err="1"/>
              <a:t>Nego</a:t>
            </a:r>
            <a:r>
              <a:rPr lang="en-US" dirty="0"/>
              <a:t> and Query String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Let’s modify the existing app to see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	Displaying Data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1.1	Use Content Negotiation to display data in in xml /json format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1.2	By fetching the Format from Query String</a:t>
            </a:r>
            <a:endParaRPr lang="en-US" u="sng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7357D-0CDF-4B07-870F-7463858BD9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9364" y="3014662"/>
            <a:ext cx="5375677" cy="2948256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51E7DE-6526-4844-9C77-507197CCA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87925"/>
              </p:ext>
            </p:extLst>
          </p:nvPr>
        </p:nvGraphicFramePr>
        <p:xfrm>
          <a:off x="6936783" y="4991100"/>
          <a:ext cx="1101904" cy="97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6783" y="4991100"/>
                        <a:ext cx="1101904" cy="97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Here we saw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Why Web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 err="1">
                <a:latin typeface="Arial" charset="0"/>
                <a:ea typeface="ＭＳ Ｐゴシック" pitchFamily="34" charset="-128"/>
              </a:rPr>
              <a:t>APIController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How to use Web API in MVC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Creating small application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094705"/>
            <a:ext cx="8537575" cy="1880314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 example, when a client calls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 method of, the API will return the state as in the Get method of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Similarly, will do that for other methods (Post, Put and Delete, when invoked).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3126779"/>
            <a:ext cx="8537575" cy="108153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representation of the state can be in a JSON format, or XML or any other format as requested and implemented.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4360076"/>
            <a:ext cx="8537575" cy="2311180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client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URL (Uniform Resource Locator) for the resource, also known as the </a:t>
            </a:r>
            <a:r>
              <a:rPr lang="en-US" sz="2400" b="1" dirty="0"/>
              <a:t>endpoint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operation you want the server to perform, in the form of an </a:t>
            </a:r>
            <a:r>
              <a:rPr lang="en-US" sz="2400" b="1" dirty="0"/>
              <a:t>HTTP method</a:t>
            </a:r>
            <a:r>
              <a:rPr lang="en-US" sz="2400" dirty="0"/>
              <a:t>, or </a:t>
            </a:r>
            <a:r>
              <a:rPr lang="en-US" sz="2400" b="1" dirty="0"/>
              <a:t>verb</a:t>
            </a:r>
            <a:r>
              <a:rPr lang="en-US" sz="2400" dirty="0"/>
              <a:t>. The common HTTP methods are GET, POST, PUT, and DELETE.</a:t>
            </a:r>
          </a:p>
        </p:txBody>
      </p:sp>
    </p:spTree>
    <p:extLst>
      <p:ext uri="{BB962C8B-B14F-4D97-AF65-F5344CB8AC3E}">
        <p14:creationId xmlns:p14="http://schemas.microsoft.com/office/powerpoint/2010/main" val="18465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Why Web API?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1" y="1159100"/>
            <a:ext cx="3652183" cy="901520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Web API is open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3" y="2266103"/>
            <a:ext cx="3766512" cy="18391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Expose your service data to the browsers and modern devices apps in fast and simple way.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4321439"/>
            <a:ext cx="8537575" cy="1274429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Unlike WCF Rest service, it uses full features of HTTP (like URIs, request/response headers, caching, versioning, various content formats)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3447D4-9773-4E4A-A456-58FEBF642AFD}"/>
              </a:ext>
            </a:extLst>
          </p:cNvPr>
          <p:cNvSpPr/>
          <p:nvPr/>
        </p:nvSpPr>
        <p:spPr>
          <a:xfrm>
            <a:off x="301629" y="5699767"/>
            <a:ext cx="8537575" cy="901521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No config settings for different devices are required unlike WCF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77175-DB7F-40F5-8CE0-20426AC9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72" y="1355024"/>
            <a:ext cx="4610632" cy="25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Why Web API?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59100"/>
            <a:ext cx="8537575" cy="862883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Full support for routes</a:t>
            </a:r>
            <a:r>
              <a:rPr lang="en-US" sz="2400" dirty="0"/>
              <a:t>: Web APIs now support the full set of route capabilities, including route parameters and constraints.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3490228"/>
            <a:ext cx="8537575" cy="108153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Content negotiation:</a:t>
            </a:r>
            <a:r>
              <a:rPr lang="en-US" sz="2400" dirty="0"/>
              <a:t> The client and server can work together to determine the right format for data being returned from an API.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29" y="4629862"/>
            <a:ext cx="8537575" cy="862883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Filters</a:t>
            </a:r>
            <a:r>
              <a:rPr lang="en-US" sz="2400" dirty="0"/>
              <a:t>: Web APIs now supports filters, including well-known filters such as the [Authorize] attribute.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AD1E7-B689-49F0-B148-328FE24B8B22}"/>
              </a:ext>
            </a:extLst>
          </p:cNvPr>
          <p:cNvSpPr/>
          <p:nvPr/>
        </p:nvSpPr>
        <p:spPr>
          <a:xfrm>
            <a:off x="301630" y="2252411"/>
            <a:ext cx="8537575" cy="1081537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Mapping to actions has full support for conventions. You no longer need to apply attributes such as [</a:t>
            </a:r>
            <a:r>
              <a:rPr lang="en-US" sz="2400" dirty="0" err="1"/>
              <a:t>HttpPost</a:t>
            </a:r>
            <a:r>
              <a:rPr lang="en-US" sz="2400" dirty="0"/>
              <a:t>] to your methods.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070E2D-17AC-46E3-A7A6-B1CBFB145374}"/>
              </a:ext>
            </a:extLst>
          </p:cNvPr>
          <p:cNvSpPr/>
          <p:nvPr/>
        </p:nvSpPr>
        <p:spPr>
          <a:xfrm>
            <a:off x="301629" y="5698900"/>
            <a:ext cx="8537575" cy="862883"/>
          </a:xfrm>
          <a:prstGeom prst="roundRect">
            <a:avLst/>
          </a:prstGeom>
          <a:solidFill>
            <a:srgbClr val="CC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Self-host</a:t>
            </a:r>
            <a:r>
              <a:rPr lang="en-US" sz="2400" dirty="0"/>
              <a:t>: Web APIs can be hosted in your own process in addition to IIS</a:t>
            </a:r>
          </a:p>
        </p:txBody>
      </p:sp>
    </p:spTree>
    <p:extLst>
      <p:ext uri="{BB962C8B-B14F-4D97-AF65-F5344CB8AC3E}">
        <p14:creationId xmlns:p14="http://schemas.microsoft.com/office/powerpoint/2010/main" val="198734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2092550"/>
            <a:ext cx="8537575" cy="159697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Status-Code element in a server response, is a 3-digit integer where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digit of the Status-Code defines the class of response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Last two digits do not have any categorization role.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3895684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There are 5 values for the first digit: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76F50-48E3-4CF4-B62F-C28B803D31CB}"/>
              </a:ext>
            </a:extLst>
          </p:cNvPr>
          <p:cNvSpPr/>
          <p:nvPr/>
        </p:nvSpPr>
        <p:spPr>
          <a:xfrm>
            <a:off x="301630" y="1098663"/>
            <a:ext cx="8537575" cy="787732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 each request server also sends the status code along with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2314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There are 5 values for the first digit: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0943"/>
              </p:ext>
            </p:extLst>
          </p:nvPr>
        </p:nvGraphicFramePr>
        <p:xfrm>
          <a:off x="399777" y="1906662"/>
          <a:ext cx="8341278" cy="4103028"/>
        </p:xfrm>
        <a:graphic>
          <a:graphicData uri="http://schemas.openxmlformats.org/drawingml/2006/table">
            <a:tbl>
              <a:tblPr/>
              <a:tblGrid>
                <a:gridCol w="2034330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0694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Code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1xx: Informational 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request has been received and the process is continuing.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2xx: Success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action was successfully received, understood, and accepted.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3xx: Redirection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further action must be taken in order to complete the request.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5321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4xx: Client Error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request contains incorrect syntax or cannot be fulfilled.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79574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5xx: Server Error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server failed to fulfill an apparently valid request.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9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2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1xx: Information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02255"/>
              </p:ext>
            </p:extLst>
          </p:nvPr>
        </p:nvGraphicFramePr>
        <p:xfrm>
          <a:off x="399777" y="1906662"/>
          <a:ext cx="8341278" cy="2258638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 part of the request has been received by the server, but as long as it has not been rejected, the client should continue with the request.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 Switching Protocols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switches protocol.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6788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38909</TotalTime>
  <Words>3159</Words>
  <Application>Microsoft Office PowerPoint</Application>
  <PresentationFormat>On-screen Show (4:3)</PresentationFormat>
  <Paragraphs>383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Consolas</vt:lpstr>
      <vt:lpstr>Segoe UI</vt:lpstr>
      <vt:lpstr>SFMono-Regular</vt:lpstr>
      <vt:lpstr>Wingdings</vt:lpstr>
      <vt:lpstr>Slideshop_Done Deal</vt:lpstr>
      <vt:lpstr>Document</vt:lpstr>
      <vt:lpstr>Microsoft Word Document</vt:lpstr>
      <vt:lpstr>PowerPoint Presentation</vt:lpstr>
      <vt:lpstr>What we will cover?</vt:lpstr>
      <vt:lpstr>What is Web API</vt:lpstr>
      <vt:lpstr>What is Web API</vt:lpstr>
      <vt:lpstr>Why Web API?</vt:lpstr>
      <vt:lpstr>Why Web API?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Demo: Web API</vt:lpstr>
      <vt:lpstr>Demo: Web API</vt:lpstr>
      <vt:lpstr>Demo: Web API</vt:lpstr>
      <vt:lpstr>Knowledge check</vt:lpstr>
      <vt:lpstr>Knowledge check</vt:lpstr>
      <vt:lpstr>Quick Exercise 4.1: Web API</vt:lpstr>
      <vt:lpstr>Demo: Web API</vt:lpstr>
      <vt:lpstr>Exercise 5.2: Web API</vt:lpstr>
      <vt:lpstr>Exercise 5.3: Web API</vt:lpstr>
      <vt:lpstr>Enabling Cross-Origin Requests (CORS)</vt:lpstr>
      <vt:lpstr>CORS with named policy and middleware</vt:lpstr>
      <vt:lpstr>Format Delivery: Media Formatters</vt:lpstr>
      <vt:lpstr>Web API Request/Response Data Formats</vt:lpstr>
      <vt:lpstr>Web API Request/Response Data Formats</vt:lpstr>
      <vt:lpstr>Content Type Header</vt:lpstr>
      <vt:lpstr>Demo: Content Nego and Query String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1009</cp:revision>
  <dcterms:created xsi:type="dcterms:W3CDTF">2012-05-21T11:56:42Z</dcterms:created>
  <dcterms:modified xsi:type="dcterms:W3CDTF">2022-04-24T13:58:00Z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