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0"/>
  </p:notesMasterIdLst>
  <p:sldIdLst>
    <p:sldId id="299" r:id="rId3"/>
    <p:sldId id="374" r:id="rId4"/>
    <p:sldId id="381" r:id="rId5"/>
    <p:sldId id="383" r:id="rId6"/>
    <p:sldId id="384" r:id="rId7"/>
    <p:sldId id="382" r:id="rId8"/>
    <p:sldId id="385" r:id="rId9"/>
    <p:sldId id="386" r:id="rId10"/>
    <p:sldId id="387" r:id="rId11"/>
    <p:sldId id="388" r:id="rId12"/>
    <p:sldId id="415" r:id="rId13"/>
    <p:sldId id="417" r:id="rId14"/>
    <p:sldId id="419" r:id="rId15"/>
    <p:sldId id="420" r:id="rId16"/>
    <p:sldId id="416" r:id="rId17"/>
    <p:sldId id="418" r:id="rId18"/>
    <p:sldId id="325" r:id="rId19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66FF"/>
    <a:srgbClr val="0000FF"/>
    <a:srgbClr val="000000"/>
    <a:srgbClr val="000099"/>
    <a:srgbClr val="3333FF"/>
    <a:srgbClr val="3366FF"/>
    <a:srgbClr val="6699FF"/>
    <a:srgbClr val="FF6969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7" d="100"/>
          <a:sy n="67" d="100"/>
        </p:scale>
        <p:origin x="1236" y="56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9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4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Pragma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cache header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field is an HTTP/1.0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means for the browser to tell the server and any intermediate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caches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that it wants a fresh version of the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Pragma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cache header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field is an HTTP/1.0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means for the browser to tell the server and any intermediate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caches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that it wants a fresh version of the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7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Modify </a:t>
            </a:r>
            <a:r>
              <a:rPr lang="en-US" dirty="0" err="1"/>
              <a:t>tripController</a:t>
            </a:r>
            <a:r>
              <a:rPr lang="en-US" dirty="0"/>
              <a:t> to accept </a:t>
            </a:r>
            <a:r>
              <a:rPr lang="en-US" dirty="0" err="1"/>
              <a:t>tripname</a:t>
            </a:r>
            <a:r>
              <a:rPr lang="en-US" dirty="0"/>
              <a:t>,</a:t>
            </a:r>
            <a:r>
              <a:rPr lang="en-US" baseline="0" dirty="0"/>
              <a:t> and return the results accordingly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/trips/{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results1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repository.getTripByName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results1);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of Trips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(results);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9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3"/>
          <p:cNvGrpSpPr/>
          <p:nvPr userDrawn="1"/>
        </p:nvGrpSpPr>
        <p:grpSpPr>
          <a:xfrm>
            <a:off x="0" y="1"/>
            <a:ext cx="9144000" cy="1095374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493553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6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24" y="249238"/>
            <a:ext cx="8353425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525"/>
            <a:ext cx="9144000" cy="9715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45660" y="1057276"/>
            <a:ext cx="8679976" cy="5589184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8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45660" y="257175"/>
            <a:ext cx="8693624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lede 8" descr="dreamstime_Handshak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40414" y="6115050"/>
            <a:ext cx="9180513" cy="742950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323850" y="4591050"/>
            <a:ext cx="38766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>
                <a:solidFill>
                  <a:srgbClr val="000000"/>
                </a:solidFill>
              </a:rPr>
              <a:t>By: Munish Arora</a:t>
            </a:r>
          </a:p>
        </p:txBody>
      </p:sp>
      <p:sp>
        <p:nvSpPr>
          <p:cNvPr id="4101" name="Rectangle 5"/>
          <p:cNvSpPr txBox="1">
            <a:spLocks noChangeArrowheads="1"/>
          </p:cNvSpPr>
          <p:nvPr/>
        </p:nvSpPr>
        <p:spPr bwMode="gray">
          <a:xfrm>
            <a:off x="323850" y="4046538"/>
            <a:ext cx="816524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ASP.NET Core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67675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gray">
          <a:xfrm>
            <a:off x="8747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0AEE13-6D89-4CEA-8352-05BBB6C9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 Google Chrome:</a:t>
            </a:r>
          </a:p>
          <a:p>
            <a:pPr lvl="1"/>
            <a:r>
              <a:rPr lang="en-US" dirty="0"/>
              <a:t>Cookies are stored at C:\Users\Munish\AppData\Local\Google\Chrome\User Data\Default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 Internet Explorer: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382BB-BDD9-4AE9-979B-07B9A93E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50B1D-4DA3-401F-A938-FAA0A06D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00" y="2990850"/>
            <a:ext cx="3829050" cy="360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B07A3-04AB-4771-85C5-C409ACF9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3" y="2990850"/>
            <a:ext cx="2976119" cy="37182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13475F-C14F-4853-BD26-DE69B8A4F422}"/>
              </a:ext>
            </a:extLst>
          </p:cNvPr>
          <p:cNvCxnSpPr>
            <a:cxnSpLocks/>
          </p:cNvCxnSpPr>
          <p:nvPr/>
        </p:nvCxnSpPr>
        <p:spPr>
          <a:xfrm flipV="1">
            <a:off x="3606085" y="4932609"/>
            <a:ext cx="720048" cy="73409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7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430CE2-21F1-4017-9356-718E1C82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supports a couple of caching mechanisms to improve the performance and responsiveness of applications. </a:t>
            </a:r>
          </a:p>
          <a:p>
            <a:endParaRPr lang="en-US" dirty="0"/>
          </a:p>
          <a:p>
            <a:r>
              <a:rPr lang="en-US" dirty="0"/>
              <a:t>Here are few options to implement cache at various levels</a:t>
            </a:r>
          </a:p>
          <a:p>
            <a:pPr lvl="1"/>
            <a:r>
              <a:rPr lang="en-US" sz="1800" dirty="0"/>
              <a:t>Response Cache</a:t>
            </a:r>
          </a:p>
          <a:p>
            <a:pPr lvl="1"/>
            <a:r>
              <a:rPr lang="en-US" sz="1800" dirty="0"/>
              <a:t>In Memory Cache</a:t>
            </a:r>
          </a:p>
          <a:p>
            <a:pPr lvl="1"/>
            <a:r>
              <a:rPr lang="en-US" sz="1800" dirty="0"/>
              <a:t>Distributed Caching in SQL Server or In memory cache server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316D7-5313-4662-A74A-E91B54D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57703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430CE2-21F1-4017-9356-718E1C82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5068888"/>
          </a:xfrm>
        </p:spPr>
        <p:txBody>
          <a:bodyPr/>
          <a:lstStyle/>
          <a:p>
            <a:r>
              <a:rPr lang="en-US" dirty="0"/>
              <a:t>Response Caching adds cache related header in response from application if we decorate </a:t>
            </a:r>
            <a:r>
              <a:rPr lang="en-US" dirty="0" err="1"/>
              <a:t>ResponseCache</a:t>
            </a:r>
            <a:r>
              <a:rPr lang="en-US" dirty="0"/>
              <a:t> attribute to Action, Controller or Global level. </a:t>
            </a:r>
          </a:p>
          <a:p>
            <a:endParaRPr lang="en-US" sz="700" dirty="0"/>
          </a:p>
          <a:p>
            <a:r>
              <a:rPr lang="en-US" dirty="0" err="1"/>
              <a:t>ResponseCache</a:t>
            </a:r>
            <a:r>
              <a:rPr lang="en-US" dirty="0"/>
              <a:t> does not store HTTP response in server unlike Output Cache in prior versions of ASP.NET. 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It just adds the "Cache-Control" header in response, now it's the client's choice to cache the response in the browser or some intermediate server, if any. </a:t>
            </a:r>
            <a:br>
              <a:rPr lang="en-US" dirty="0"/>
            </a:br>
            <a:br>
              <a:rPr lang="en-US" sz="1100" dirty="0"/>
            </a:br>
            <a:r>
              <a:rPr lang="en-US" dirty="0"/>
              <a:t>It can reduce the number of server roundtrip if the browser or cache server cached the previous response and server to any subsequent request. </a:t>
            </a:r>
          </a:p>
          <a:p>
            <a:endParaRPr lang="en-US" sz="300" dirty="0"/>
          </a:p>
          <a:p>
            <a:r>
              <a:rPr lang="en-US" dirty="0"/>
              <a:t>Here we have decorated </a:t>
            </a:r>
            <a:r>
              <a:rPr lang="en-US" dirty="0" err="1"/>
              <a:t>ResponseCache</a:t>
            </a:r>
            <a:r>
              <a:rPr lang="en-US" dirty="0"/>
              <a:t> Action with the "</a:t>
            </a:r>
            <a:r>
              <a:rPr lang="en-US" dirty="0" err="1"/>
              <a:t>ResponseCache</a:t>
            </a:r>
            <a:r>
              <a:rPr lang="en-US" dirty="0"/>
              <a:t>" attribute which takes the Duration parameter.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316D7-5313-4662-A74A-E91B54D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52D74-E23D-4E75-BCE5-CF6D720E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3" y="5356669"/>
            <a:ext cx="4591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B80D2-F6CC-45EB-85ED-B832619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Caching: Fine points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429A6-FE9C-41C7-840A-A6D4FD5A878C}"/>
              </a:ext>
            </a:extLst>
          </p:cNvPr>
          <p:cNvSpPr/>
          <p:nvPr/>
        </p:nvSpPr>
        <p:spPr>
          <a:xfrm>
            <a:off x="245660" y="1552993"/>
            <a:ext cx="8590208" cy="614949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request must result in a 200 (OK) response from the server.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B5F9-0319-449D-BAB3-65CD806E429A}"/>
              </a:ext>
            </a:extLst>
          </p:cNvPr>
          <p:cNvSpPr txBox="1"/>
          <p:nvPr/>
        </p:nvSpPr>
        <p:spPr>
          <a:xfrm>
            <a:off x="245660" y="1074192"/>
            <a:ext cx="6653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For the cache to work must meet a number of requirements: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B9822-EFD6-402E-A0A1-22CFF3CBC27B}"/>
              </a:ext>
            </a:extLst>
          </p:cNvPr>
          <p:cNvSpPr/>
          <p:nvPr/>
        </p:nvSpPr>
        <p:spPr>
          <a:xfrm>
            <a:off x="245660" y="2362215"/>
            <a:ext cx="8590208" cy="9535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Terminal middleware, such as Static File Middleware, must not process the response prior to the Response Caching Middleware.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E28D10-5121-4FE8-AE25-192B0E684DA1}"/>
              </a:ext>
            </a:extLst>
          </p:cNvPr>
          <p:cNvSpPr/>
          <p:nvPr/>
        </p:nvSpPr>
        <p:spPr>
          <a:xfrm>
            <a:off x="245660" y="3616725"/>
            <a:ext cx="8590208" cy="540916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Authorization header must not be present.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F7FA21-C8E8-4242-927D-ADEBCF279494}"/>
              </a:ext>
            </a:extLst>
          </p:cNvPr>
          <p:cNvSpPr/>
          <p:nvPr/>
        </p:nvSpPr>
        <p:spPr>
          <a:xfrm>
            <a:off x="276896" y="4369437"/>
            <a:ext cx="8590208" cy="1116880"/>
          </a:xfrm>
          <a:prstGeom prst="roundRect">
            <a:avLst/>
          </a:prstGeom>
          <a:solidFill>
            <a:srgbClr val="FF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Pragma: no-cache header/value must not be present if the Cache-Control header is not present, as the Cache-Control header overrides the Pragma header when present. The Set-Cookie header must not be present.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A6E0FB-8C11-4969-9E7E-0FAD26E2EE97}"/>
              </a:ext>
            </a:extLst>
          </p:cNvPr>
          <p:cNvSpPr/>
          <p:nvPr/>
        </p:nvSpPr>
        <p:spPr>
          <a:xfrm>
            <a:off x="349076" y="5698114"/>
            <a:ext cx="8590208" cy="77221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Content-Length header value (if set) must match the size of the response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B80D2-F6CC-45EB-85ED-B832619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Caching: Fine points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429A6-FE9C-41C7-840A-A6D4FD5A878C}"/>
              </a:ext>
            </a:extLst>
          </p:cNvPr>
          <p:cNvSpPr/>
          <p:nvPr/>
        </p:nvSpPr>
        <p:spPr>
          <a:xfrm>
            <a:off x="245660" y="1552994"/>
            <a:ext cx="8590208" cy="844622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if the request is being made from Postman disable the option "do not send the cache header".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B5F9-0319-449D-BAB3-65CD806E429A}"/>
              </a:ext>
            </a:extLst>
          </p:cNvPr>
          <p:cNvSpPr txBox="1"/>
          <p:nvPr/>
        </p:nvSpPr>
        <p:spPr>
          <a:xfrm>
            <a:off x="245660" y="1074192"/>
            <a:ext cx="6653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For the cache to work must meet a number of requirements: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BB19C-603C-46B7-825E-6348DFFE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6" y="2704764"/>
            <a:ext cx="6411264" cy="40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430CE2-21F1-4017-9356-718E1C82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caching uses memory allocated to process for storing information. </a:t>
            </a:r>
          </a:p>
          <a:p>
            <a:r>
              <a:rPr lang="en-US" dirty="0"/>
              <a:t>It is not distributed and scalable because the cached data is stored in server process.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configure In Memory cache, we need to modify the </a:t>
            </a:r>
            <a:r>
              <a:rPr lang="en-US" i="1" dirty="0" err="1"/>
              <a:t>Program.cs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thereafter can be used in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316D7-5313-4662-A74A-E91B54D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1FACD-9A07-4B85-97B7-B21EFBE457A1}"/>
              </a:ext>
            </a:extLst>
          </p:cNvPr>
          <p:cNvSpPr/>
          <p:nvPr/>
        </p:nvSpPr>
        <p:spPr>
          <a:xfrm>
            <a:off x="489397" y="2974705"/>
            <a:ext cx="793982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…….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services.AddMemoryCache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Caching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Let’s see how the following can be utilized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a. Response Caching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b. In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Memory Caching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2DAF9-103B-44D8-964A-C1C9DB95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27" y="2896187"/>
            <a:ext cx="5394504" cy="3174591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32EC3B4-EF7C-4AD6-9980-B942BA745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73119"/>
              </p:ext>
            </p:extLst>
          </p:nvPr>
        </p:nvGraphicFramePr>
        <p:xfrm>
          <a:off x="7277100" y="526432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7100" y="526432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State Management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hidden fields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Session and application state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Custom model bindings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Caching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5" y="257175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Application </a:t>
            </a:r>
            <a:r>
              <a:rPr lang="en-US" b="1" i="1" dirty="0"/>
              <a:t>state</a:t>
            </a:r>
            <a:r>
              <a:rPr lang="en-US" dirty="0"/>
              <a:t> refers to any data that is used to represent the current representation of the application. </a:t>
            </a:r>
            <a:br>
              <a:rPr lang="en-US" dirty="0"/>
            </a:br>
            <a:r>
              <a:rPr lang="en-US" dirty="0"/>
              <a:t>This includes both global and user-specific data. </a:t>
            </a:r>
          </a:p>
          <a:p>
            <a:endParaRPr lang="en-US" dirty="0"/>
          </a:p>
          <a:p>
            <a:r>
              <a:rPr lang="en-US" dirty="0"/>
              <a:t>In ASP.NET Core, application </a:t>
            </a:r>
            <a:r>
              <a:rPr lang="en-US" b="1" dirty="0"/>
              <a:t>state</a:t>
            </a:r>
            <a:r>
              <a:rPr lang="en-US" dirty="0"/>
              <a:t> can be managed in a variety of ways, depending on when and how the state is to be retrieved.</a:t>
            </a:r>
          </a:p>
          <a:p>
            <a:endParaRPr lang="en-US" dirty="0"/>
          </a:p>
          <a:p>
            <a:r>
              <a:rPr lang="en-US" dirty="0"/>
              <a:t>Application </a:t>
            </a:r>
            <a:r>
              <a:rPr lang="en-US" b="1" dirty="0"/>
              <a:t>state</a:t>
            </a:r>
            <a:r>
              <a:rPr lang="en-US" dirty="0"/>
              <a:t> in ASP.NET Core apps can be stored or managed in a variety of ways</a:t>
            </a:r>
          </a:p>
          <a:p>
            <a:pPr lvl="1"/>
            <a:r>
              <a:rPr lang="en-US" b="1" dirty="0" err="1"/>
              <a:t>HttpContext.Items</a:t>
            </a:r>
            <a:r>
              <a:rPr lang="en-US" b="1" dirty="0"/>
              <a:t>: </a:t>
            </a:r>
            <a:r>
              <a:rPr lang="en-US" dirty="0"/>
              <a:t>The Items collection is the best location to store data that is only needed while processing a given request. Its contents are discarded after each request. </a:t>
            </a:r>
            <a:br>
              <a:rPr lang="en-US" dirty="0"/>
            </a:br>
            <a:r>
              <a:rPr lang="en-US" dirty="0"/>
              <a:t>Best Use: communicating between components or middleware</a:t>
            </a:r>
          </a:p>
          <a:p>
            <a:pPr lvl="1"/>
            <a:r>
              <a:rPr lang="en-US" b="1" dirty="0" err="1"/>
              <a:t>Querystring</a:t>
            </a:r>
            <a:r>
              <a:rPr lang="en-US" b="1" dirty="0"/>
              <a:t> and Post: </a:t>
            </a:r>
            <a:r>
              <a:rPr lang="en-US" dirty="0"/>
              <a:t>State from one request can be provided to another request by adding values to the new request’s </a:t>
            </a:r>
            <a:r>
              <a:rPr lang="en-US" dirty="0" err="1"/>
              <a:t>querystring</a:t>
            </a:r>
            <a:r>
              <a:rPr lang="en-US" dirty="0"/>
              <a:t> or by </a:t>
            </a:r>
            <a:r>
              <a:rPr lang="en-US" dirty="0" err="1"/>
              <a:t>POSTing</a:t>
            </a:r>
            <a:r>
              <a:rPr lang="en-US" dirty="0"/>
              <a:t> the data.</a:t>
            </a:r>
            <a:endParaRPr lang="en-US" b="1" dirty="0"/>
          </a:p>
          <a:p>
            <a:pPr lvl="1"/>
            <a:r>
              <a:rPr lang="en-US" b="1" dirty="0"/>
              <a:t>Cookies: </a:t>
            </a:r>
            <a:r>
              <a:rPr lang="en-US" dirty="0"/>
              <a:t>Very small pieces of </a:t>
            </a:r>
            <a:r>
              <a:rPr lang="en-US" b="1" dirty="0"/>
              <a:t>state</a:t>
            </a:r>
            <a:r>
              <a:rPr lang="en-US" dirty="0"/>
              <a:t>-related data can be stored in Cookies. These are sent with every request, and so the size should be kept to a minimum.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 </a:t>
            </a:r>
            <a:r>
              <a:rPr lang="en-US" b="1" dirty="0"/>
              <a:t>state</a:t>
            </a:r>
            <a:r>
              <a:rPr lang="en-US" dirty="0"/>
              <a:t> in ASP.NET Core apps may </a:t>
            </a:r>
            <a:r>
              <a:rPr lang="en-US"/>
              <a:t>be stored </a:t>
            </a:r>
            <a:r>
              <a:rPr lang="en-US" dirty="0"/>
              <a:t>using:</a:t>
            </a:r>
          </a:p>
          <a:p>
            <a:pPr lvl="1"/>
            <a:r>
              <a:rPr lang="en-US" sz="1800" b="1" dirty="0"/>
              <a:t>Session: </a:t>
            </a:r>
            <a:r>
              <a:rPr lang="en-US" sz="1800" dirty="0"/>
              <a:t>Session storage relies on a cookie-based identifier to access data related to a given browser session (a series of requests from a particular browser and machine). </a:t>
            </a:r>
          </a:p>
          <a:p>
            <a:pPr lvl="1"/>
            <a:endParaRPr lang="en-US" sz="400" b="1" dirty="0"/>
          </a:p>
          <a:p>
            <a:pPr lvl="1"/>
            <a:r>
              <a:rPr lang="en-US" sz="1800" b="1" dirty="0"/>
              <a:t>Cache / Cookies: </a:t>
            </a:r>
            <a:r>
              <a:rPr lang="en-US" sz="1800" dirty="0"/>
              <a:t>Caching provides a means of storing and efficiently retrieving arbitrary application data based on developer-defined keys. It provides rules for expiring cached items based on time and other considerations. </a:t>
            </a:r>
          </a:p>
          <a:p>
            <a:pPr lvl="1"/>
            <a:endParaRPr lang="en-US" sz="600" b="1" dirty="0"/>
          </a:p>
          <a:p>
            <a:pPr lvl="1"/>
            <a:r>
              <a:rPr lang="en-US" sz="1800" b="1" dirty="0"/>
              <a:t>Configuration: </a:t>
            </a:r>
            <a:r>
              <a:rPr lang="en-US" sz="1800" dirty="0"/>
              <a:t>Configuration can be thought of as another form of application </a:t>
            </a:r>
            <a:r>
              <a:rPr lang="en-US" sz="1800" b="1" dirty="0"/>
              <a:t>state</a:t>
            </a:r>
            <a:r>
              <a:rPr lang="en-US" sz="1800" dirty="0"/>
              <a:t> storage, though typically it is read-only while the application is running. </a:t>
            </a:r>
          </a:p>
          <a:p>
            <a:pPr lvl="1"/>
            <a:endParaRPr lang="en-US" sz="600" b="1" dirty="0"/>
          </a:p>
          <a:p>
            <a:pPr lvl="1"/>
            <a:r>
              <a:rPr lang="en-US" sz="1800" b="1" dirty="0"/>
              <a:t>Other Persistence: </a:t>
            </a:r>
            <a:r>
              <a:rPr lang="en-US" sz="1800" dirty="0"/>
              <a:t>Any other form of persistent storage, whether using Entity Framework and a database or something like Azure Table Storage, can also be used to store application </a:t>
            </a:r>
            <a:r>
              <a:rPr lang="en-US" sz="1800" b="1" dirty="0"/>
              <a:t>state</a:t>
            </a:r>
            <a:r>
              <a:rPr lang="en-US" sz="1800" dirty="0"/>
              <a:t>, but these fall outside of what ASP.NET supports directly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HttpContext</a:t>
            </a:r>
            <a:r>
              <a:rPr lang="en-US" dirty="0"/>
              <a:t> abstraction provides support for a simple dictionary collection of type </a:t>
            </a:r>
            <a:r>
              <a:rPr lang="en-US" dirty="0" err="1"/>
              <a:t>IDictionary</a:t>
            </a:r>
            <a:r>
              <a:rPr lang="en-US" dirty="0"/>
              <a:t>&lt;object, object&gt;, called Items. </a:t>
            </a:r>
          </a:p>
          <a:p>
            <a:r>
              <a:rPr lang="en-US" dirty="0"/>
              <a:t>This collection is available from the start of an </a:t>
            </a:r>
            <a:r>
              <a:rPr lang="en-US" i="1" dirty="0" err="1"/>
              <a:t>HttpRequest</a:t>
            </a:r>
            <a:r>
              <a:rPr lang="en-US" dirty="0"/>
              <a:t> and is discarded at the end of each request. You can access it by simply assigning a value to a keyed entry, or by requesting the value for a given key.</a:t>
            </a:r>
          </a:p>
          <a:p>
            <a:r>
              <a:rPr lang="en-US" dirty="0"/>
              <a:t>For example, some simple Middleware could add something to the Items 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r>
              <a:rPr lang="en-US" dirty="0"/>
              <a:t>and later in the pipeline, another piece of middleware could access it: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HttpContext.Items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948" y="3453174"/>
            <a:ext cx="8347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(context, next) =&gt;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perform some verification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context.Items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isVerified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await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next.Invoke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578" y="5386475"/>
            <a:ext cx="7236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app.Run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(context) =&gt;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await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context.Response.WriteAsync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"Verified request?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context.Items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isVerified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ships a session package that provides middleware for managing session </a:t>
            </a:r>
            <a:r>
              <a:rPr lang="en-US" b="1" dirty="0"/>
              <a:t>state</a:t>
            </a:r>
            <a:r>
              <a:rPr lang="en-US" dirty="0"/>
              <a:t>. You can install it by including a reference to the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Microsoft.AspNetCore.Session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package in your project.</a:t>
            </a:r>
          </a:p>
          <a:p>
            <a:endParaRPr lang="en-US" sz="1050" dirty="0"/>
          </a:p>
          <a:p>
            <a:r>
              <a:rPr lang="en-US" dirty="0"/>
              <a:t>Once the package is installed, Session must be configured in your application’s </a:t>
            </a:r>
            <a:r>
              <a:rPr lang="en-US" dirty="0">
                <a:solidFill>
                  <a:srgbClr val="FF0000"/>
                </a:solidFill>
              </a:rPr>
              <a:t>Startup</a:t>
            </a:r>
            <a:r>
              <a:rPr lang="en-US" dirty="0"/>
              <a:t> class. </a:t>
            </a:r>
          </a:p>
          <a:p>
            <a:r>
              <a:rPr lang="en-US" dirty="0"/>
              <a:t>A distributed cache is a cache shared by multiple app servers, typically maintained as an external service to the app servers that access it. </a:t>
            </a:r>
            <a:endParaRPr lang="en-US" sz="1050" dirty="0"/>
          </a:p>
          <a:p>
            <a:r>
              <a:rPr lang="en-US" dirty="0"/>
              <a:t>Session is built on top of </a:t>
            </a:r>
            <a:r>
              <a:rPr lang="en-US" dirty="0" err="1"/>
              <a:t>IDistributedCache</a:t>
            </a:r>
            <a:r>
              <a:rPr lang="en-US" dirty="0"/>
              <a:t>, so you must configure this as well</a:t>
            </a:r>
            <a:br>
              <a:rPr lang="en-US" dirty="0"/>
            </a:br>
            <a:r>
              <a:rPr lang="en-US" dirty="0"/>
              <a:t>(A distributed cache is the cache shared by multiple app servers)</a:t>
            </a:r>
          </a:p>
          <a:p>
            <a:endParaRPr lang="en-US" sz="1050" dirty="0"/>
          </a:p>
          <a:p>
            <a:r>
              <a:rPr lang="en-US" dirty="0"/>
              <a:t>To configure session using this in-memory option 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Microsoft.Extensions.Caching.Memory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package in your project and </a:t>
            </a:r>
          </a:p>
          <a:p>
            <a:pPr lvl="1"/>
            <a:r>
              <a:rPr lang="en-US" dirty="0"/>
              <a:t>add the following to </a:t>
            </a:r>
            <a:r>
              <a:rPr lang="en-US" dirty="0" err="1"/>
              <a:t>ConfigureServices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Session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1808" y="5948568"/>
            <a:ext cx="5225143" cy="64633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services.AddDistributedMemoryCache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services.AddSession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add the following to Configure and you’re ready to use session in your application code: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 Session is built on top of </a:t>
            </a:r>
            <a:r>
              <a:rPr lang="en-US" dirty="0" err="1"/>
              <a:t>IDistributedCache</a:t>
            </a:r>
            <a:r>
              <a:rPr lang="en-US" dirty="0"/>
              <a:t>, you must always serialize the object instances being stored. </a:t>
            </a:r>
          </a:p>
          <a:p>
            <a:endParaRPr lang="en-US" dirty="0"/>
          </a:p>
          <a:p>
            <a:r>
              <a:rPr lang="en-US" dirty="0"/>
              <a:t>However, there are extension methods that make working with simple types such as String and Int32 easier, as well as making it easier to get a byte[] value from session.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Session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175" y="176823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app.UseSession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954" y="4769844"/>
            <a:ext cx="8151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session extension usage examples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context.Session.SetInt32(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"key1"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123);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context.Session.GetInt32(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"key1"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context.Session.SetString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"key2"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stringVal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context.Session.GetString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"key2"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result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context.Session.Get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"key3"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from Session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71563"/>
            <a:ext cx="8147050" cy="5414962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create a 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MVC application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0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In this application , we will see how can we retrieve the values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FormCollection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 Session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 Sending Objects via session - Serialize and Deserializing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621527" y="3918084"/>
            <a:ext cx="2447925" cy="10858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011711" y="3619799"/>
            <a:ext cx="2870177" cy="1831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11391" y="4277798"/>
            <a:ext cx="1133340" cy="5151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622B53A-18E3-4919-94E6-A5DE3CD31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22951"/>
              </p:ext>
            </p:extLst>
          </p:nvPr>
        </p:nvGraphicFramePr>
        <p:xfrm>
          <a:off x="7029450" y="5246342"/>
          <a:ext cx="1102839" cy="97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6" imgW="914597" imgH="806311" progId="Word.Document.12">
                  <p:embed/>
                </p:oleObj>
              </mc:Choice>
              <mc:Fallback>
                <p:oleObj name="Document" showAsIcon="1" r:id="rId6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9450" y="5246342"/>
                        <a:ext cx="1102839" cy="972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4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from Cookies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8"/>
            <a:ext cx="8147050" cy="5414962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create a 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MVC application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0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In this application , we will see how to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 save values in cookies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 retrieve values from cookies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12267" y="4649272"/>
            <a:ext cx="797877" cy="5151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4478225"/>
            <a:ext cx="1914525" cy="8572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36504" y="4027287"/>
            <a:ext cx="4295775" cy="1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31AF4-75DC-4C7D-B4D0-8BD7DBD61F11}"/>
              </a:ext>
            </a:extLst>
          </p:cNvPr>
          <p:cNvSpPr txBox="1"/>
          <p:nvPr/>
        </p:nvSpPr>
        <p:spPr>
          <a:xfrm>
            <a:off x="861046" y="3250780"/>
            <a:ext cx="67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dirty="0" err="1"/>
              <a:t>Persistant</a:t>
            </a:r>
            <a:r>
              <a:rPr lang="en-US" dirty="0"/>
              <a:t> means that should it have an expiry Date. </a:t>
            </a:r>
          </a:p>
          <a:p>
            <a:r>
              <a:rPr lang="en-US" dirty="0"/>
              <a:t>If Checked =Yes,  means No Expiry Date, else expire after 1 day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E58CD8-89AE-4F52-9D63-0F8E420E2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90191"/>
              </p:ext>
            </p:extLst>
          </p:nvPr>
        </p:nvGraphicFramePr>
        <p:xfrm>
          <a:off x="6908745" y="5335475"/>
          <a:ext cx="1185626" cy="104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6" imgW="914597" imgH="806311" progId="Word.Document.12">
                  <p:embed/>
                </p:oleObj>
              </mc:Choice>
              <mc:Fallback>
                <p:oleObj name="Document" showAsIcon="1" r:id="rId6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08745" y="5335475"/>
                        <a:ext cx="1185626" cy="104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53165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21811</TotalTime>
  <Words>1512</Words>
  <Application>Microsoft Office PowerPoint</Application>
  <PresentationFormat>On-screen Show (4:3)</PresentationFormat>
  <Paragraphs>155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Arial Narrow</vt:lpstr>
      <vt:lpstr>Calibri</vt:lpstr>
      <vt:lpstr>Consolas</vt:lpstr>
      <vt:lpstr>Wingdings</vt:lpstr>
      <vt:lpstr>Slideshop_Done Deal</vt:lpstr>
      <vt:lpstr>Document</vt:lpstr>
      <vt:lpstr>Microsoft Word Document</vt:lpstr>
      <vt:lpstr>PowerPoint Presentation</vt:lpstr>
      <vt:lpstr>Introduction</vt:lpstr>
      <vt:lpstr>State Management</vt:lpstr>
      <vt:lpstr>State Management</vt:lpstr>
      <vt:lpstr>Working with HttpContext.Items</vt:lpstr>
      <vt:lpstr>Installing and Configuring Session</vt:lpstr>
      <vt:lpstr>Installing and Configuring Session</vt:lpstr>
      <vt:lpstr>Storing and Retrieving from Session</vt:lpstr>
      <vt:lpstr>Storing and Retrieving from Cookies</vt:lpstr>
      <vt:lpstr>Cookies Location</vt:lpstr>
      <vt:lpstr>Caching</vt:lpstr>
      <vt:lpstr>Response Caching</vt:lpstr>
      <vt:lpstr>Response Caching: Fine points</vt:lpstr>
      <vt:lpstr>Response Caching: Fine points</vt:lpstr>
      <vt:lpstr>In memory Caching</vt:lpstr>
      <vt:lpstr>Demo Caching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834</cp:revision>
  <dcterms:created xsi:type="dcterms:W3CDTF">2012-05-21T11:56:42Z</dcterms:created>
  <dcterms:modified xsi:type="dcterms:W3CDTF">2022-04-28T05:23:57Z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