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44"/>
  </p:notesMasterIdLst>
  <p:sldIdLst>
    <p:sldId id="399" r:id="rId3"/>
    <p:sldId id="374" r:id="rId4"/>
    <p:sldId id="452" r:id="rId5"/>
    <p:sldId id="440" r:id="rId6"/>
    <p:sldId id="423" r:id="rId7"/>
    <p:sldId id="424" r:id="rId8"/>
    <p:sldId id="467" r:id="rId9"/>
    <p:sldId id="468" r:id="rId10"/>
    <p:sldId id="428" r:id="rId11"/>
    <p:sldId id="442" r:id="rId12"/>
    <p:sldId id="422" r:id="rId13"/>
    <p:sldId id="435" r:id="rId14"/>
    <p:sldId id="415" r:id="rId15"/>
    <p:sldId id="463" r:id="rId16"/>
    <p:sldId id="454" r:id="rId17"/>
    <p:sldId id="457" r:id="rId18"/>
    <p:sldId id="458" r:id="rId19"/>
    <p:sldId id="459" r:id="rId20"/>
    <p:sldId id="460" r:id="rId21"/>
    <p:sldId id="431" r:id="rId22"/>
    <p:sldId id="446" r:id="rId23"/>
    <p:sldId id="447" r:id="rId24"/>
    <p:sldId id="462" r:id="rId25"/>
    <p:sldId id="466" r:id="rId26"/>
    <p:sldId id="448" r:id="rId27"/>
    <p:sldId id="449" r:id="rId28"/>
    <p:sldId id="450" r:id="rId29"/>
    <p:sldId id="453" r:id="rId30"/>
    <p:sldId id="417" r:id="rId31"/>
    <p:sldId id="406" r:id="rId32"/>
    <p:sldId id="451" r:id="rId33"/>
    <p:sldId id="469" r:id="rId34"/>
    <p:sldId id="409" r:id="rId35"/>
    <p:sldId id="410" r:id="rId36"/>
    <p:sldId id="378" r:id="rId37"/>
    <p:sldId id="455" r:id="rId38"/>
    <p:sldId id="464" r:id="rId39"/>
    <p:sldId id="465" r:id="rId40"/>
    <p:sldId id="456" r:id="rId41"/>
    <p:sldId id="438" r:id="rId42"/>
    <p:sldId id="434" r:id="rId43"/>
  </p:sldIdLst>
  <p:sldSz cx="9144000" cy="6629400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5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2"/>
    <a:srgbClr val="FB21A3"/>
    <a:srgbClr val="80C000"/>
    <a:srgbClr val="000099"/>
    <a:srgbClr val="0066FF"/>
    <a:srgbClr val="00CC00"/>
    <a:srgbClr val="FD7DC9"/>
    <a:srgbClr val="3333FF"/>
    <a:srgbClr val="FF325A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1031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4175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1957981-25F9-48DD-8CEE-9247C68FB0DC}" type="datetimeFigureOut">
              <a:rPr lang="en-US"/>
              <a:pPr>
                <a:defRPr/>
              </a:pPr>
              <a:t>4/29/2022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3625" y="685800"/>
            <a:ext cx="473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82B9348-1D8B-4940-A3FA-2F0251CDDB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appmodule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ngular.io/docs/ts/latest/guide/displaying-data.html#ngIf" TargetMode="External"/><Relationship Id="rId5" Type="http://schemas.openxmlformats.org/officeDocument/2006/relationships/hyperlink" Target="https://angular.io/docs/ts/latest/guide/displaying-data.html#ngFor" TargetMode="External"/><Relationship Id="rId4" Type="http://schemas.openxmlformats.org/officeDocument/2006/relationships/hyperlink" Target="https://angular.io/docs/ts/latest/guide/architecture.html#templates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/ts/latest/guide/appmodule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ngular.io/docs/ts/latest/guide/displaying-data.html#ngIf" TargetMode="External"/><Relationship Id="rId5" Type="http://schemas.openxmlformats.org/officeDocument/2006/relationships/hyperlink" Target="https://angular.io/docs/ts/latest/guide/displaying-data.html#ngFor" TargetMode="External"/><Relationship Id="rId4" Type="http://schemas.openxmlformats.org/officeDocument/2006/relationships/hyperlink" Target="https://angular.io/docs/ts/latest/guide/architecture.html#template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8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When we build angular application using ngbuild, one of the webpack that gets created is main.bundle.js. This bundle 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the one responsible for starting the bootstrap process.</a:t>
            </a:r>
          </a:p>
          <a:p>
            <a:pPr algn="l" fontAlgn="base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It is built by the Angular compiler based on the config read from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angular.json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, which is where it is indicated that 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inherit"/>
              </a:rPr>
              <a:t>main.ts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the main bootstrap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81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When we build angular application using ngbuild, one of the webpack that gets created is main.bundle.js. This bundle 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the one responsible for starting the bootstrap process.</a:t>
            </a:r>
          </a:p>
          <a:p>
            <a:pPr algn="l" fontAlgn="base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It is built by the Angular compiler based on the config read from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angular.json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, which is where it is indicated that 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inherit"/>
              </a:rPr>
              <a:t>main.ts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the main bootstrap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When we build angular application using ngbuild, one of the webpack that gets created is main.bundle.js. This bundle 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the one responsible for starting the bootstrap process.</a:t>
            </a:r>
          </a:p>
          <a:p>
            <a:pPr algn="l" fontAlgn="base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It is built by the Angular compiler based on the config read from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angular.json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, which is where it is indicated that 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inherit"/>
              </a:rPr>
              <a:t>main.ts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the main bootstrap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41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4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7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6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3625" y="685800"/>
            <a:ext cx="4730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7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write Angular applications by composing HTML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markup,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 to manage those templates,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application logic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boxing components and services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Angular app has at least one Angular module class,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ppModule: the root module"/>
              </a:rPr>
              <a:t>the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ppModule: the root module"/>
              </a:rPr>
              <a:t>root 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conventionally named </a:t>
            </a:r>
            <a:r>
              <a:rPr lang="en-US" dirty="0"/>
              <a:t>AppModule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Angular module, whether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class with an </a:t>
            </a: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[Decorators are functions that modify JavaScript classes. Angular has many decorators that attach metadata to classes so that it knows what those classes mean and how they should work.]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templates are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Angular renders them, it transforms the DOM according to the instructions given by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directive is a class with a </a:t>
            </a:r>
            <a:r>
              <a:rPr lang="en-US" dirty="0"/>
              <a:t>@Directive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kinds of directives exist: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tend to appear within an element tag as attributes do, sometimes by name but more often as the target of an assignment or a binding.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directives alter layout by adding, removing, and replacing elements in DOM.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example template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two built-in structural directives: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 *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hero of heroes"&gt;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5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*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ngFor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tells Angular to stamp out one &lt;li&gt; per hero in the heroes list.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&lt;hero-detail *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selectedHero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&lt;/hero-detail&gt;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*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ngIf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includes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HeroDetail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 only if a selected hero exists.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directives alter the appearance or behavior of an existing element. In templates they look like regular HTML attributes, hence the name.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ngModel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directive, which implements two-way data binding, is an example of an attribute directive. </a:t>
            </a:r>
            <a:r>
              <a:rPr lang="en-US" dirty="0" err="1"/>
              <a:t>ngModel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modifies the behavior of an existing element (typically an </a:t>
            </a:r>
            <a:r>
              <a:rPr lang="en-US" dirty="0"/>
              <a:t>&lt;input&gt;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by setting its display value property and responding to change events.</a:t>
            </a:r>
          </a:p>
          <a:p>
            <a:endParaRPr lang="en-US" sz="1200" kern="120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&lt;input [(</a:t>
            </a:r>
            <a:r>
              <a:rPr lang="en-US" sz="1200" kern="1200" baseline="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20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)]="hero.name"&gt;</a:t>
            </a:r>
            <a:endParaRPr lang="en-US" sz="1200" b="0" i="0" kern="120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5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write Angular applications by composing HTML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markup,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classes to manage those templates,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adding application logic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boxing components and services in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Angular app has at least one Angular module class,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ppModule: the root module"/>
              </a:rPr>
              <a:t>the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ppModule: the root module"/>
              </a:rPr>
              <a:t>root 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conventionally named </a:t>
            </a:r>
            <a:r>
              <a:rPr lang="en-US" dirty="0"/>
              <a:t>AppModule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Angular module, whether 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class with an </a:t>
            </a:r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[Decorators are functions that modify JavaScript classes. Angular has many decorators that attach metadata to classes so that it knows what those classes mean and how they should work.]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templates are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When Angular renders them, it transforms the DOM according to the instructions given by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directive is a class with a </a:t>
            </a:r>
            <a:r>
              <a:rPr lang="en-US" dirty="0"/>
              <a:t>@Directive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decorator.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kinds of directives exist: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tend to appear within an element tag as attributes do, sometimes by name but more often as the target of an assignment or a binding.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directives alter layout by adding, removing, and replacing elements in DOM.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example template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uses two built-in structural directives: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&lt;li *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="let hero of heroes"&gt;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5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*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ngFor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tells Angular to stamp out one &lt;li&gt; per hero in the heroes list.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&lt;hero-detail *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selectedHero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&lt;/hero-detail&gt;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*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ngIf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includes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HeroDetail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component only if a selected hero exists.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directives alter the appearance or behavior of an existing element. In templates they look like regular HTML attributes, hence the name.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 err="1"/>
              <a:t>ngModel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directive, which implements two-way data binding, is an example of an attribute directive. </a:t>
            </a:r>
            <a:r>
              <a:rPr lang="en-US" dirty="0" err="1"/>
              <a:t>ngModel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modifies the behavior of an existing element (typically an </a:t>
            </a:r>
            <a:r>
              <a:rPr lang="en-US" dirty="0"/>
              <a:t>&lt;input&gt;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by setting its display value property and responding to change events.</a:t>
            </a:r>
          </a:p>
          <a:p>
            <a:endParaRPr lang="en-US" sz="1200" kern="120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&lt;input [(</a:t>
            </a:r>
            <a:r>
              <a:rPr lang="en-US" sz="1200" kern="1200" baseline="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ngModel</a:t>
            </a:r>
            <a:r>
              <a:rPr lang="en-US" sz="120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)]="hero.name"&gt;</a:t>
            </a:r>
            <a:endParaRPr lang="en-US" sz="1200" b="0" i="0" kern="1200" baseline="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5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When we build angular application using ngbuild, one of the webpack that gets created is main.bundle.js. This bundle 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the one responsible for starting the bootstrap process.</a:t>
            </a:r>
          </a:p>
          <a:p>
            <a:pPr algn="l" fontAlgn="base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It is built by the Angular compiler based on the config read from </a:t>
            </a:r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angular.json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, which is where it is indicated that 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inherit"/>
              </a:rPr>
              <a:t>main.ts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the main bootstrap file.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B9348-1D8B-4940-A3FA-2F0251CDDBB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3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2"/>
          <p:cNvSpPr>
            <a:spLocks noChangeArrowheads="1"/>
          </p:cNvSpPr>
          <p:nvPr userDrawn="1"/>
        </p:nvSpPr>
        <p:spPr bwMode="auto">
          <a:xfrm>
            <a:off x="0" y="9208"/>
            <a:ext cx="9144000" cy="939165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3565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00"/>
                </a:solidFill>
                <a:latin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22425" y="248604"/>
            <a:ext cx="8748583" cy="544776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4352" r:id="rId1"/>
    <p:sldLayoutId id="214748435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/wiki/build#--dev-vs---prod-build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repository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323850" y="3911654"/>
            <a:ext cx="729615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4400" b="1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23853" y="4438015"/>
            <a:ext cx="3876675" cy="134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01688"/>
            <a:r>
              <a:rPr lang="en-US" dirty="0">
                <a:solidFill>
                  <a:srgbClr val="000000"/>
                </a:solidFill>
              </a:rPr>
              <a:t>By: Munish Arora</a:t>
            </a:r>
          </a:p>
          <a:p>
            <a:pPr algn="r" defTabSz="801688"/>
            <a:r>
              <a:rPr lang="en-US" dirty="0">
                <a:solidFill>
                  <a:srgbClr val="000000"/>
                </a:solidFill>
              </a:rPr>
              <a:t>Munish.arora@gmail.com</a:t>
            </a:r>
          </a:p>
        </p:txBody>
      </p:sp>
      <p:sp>
        <p:nvSpPr>
          <p:cNvPr id="7" name="Rektangel 11"/>
          <p:cNvSpPr/>
          <p:nvPr/>
        </p:nvSpPr>
        <p:spPr>
          <a:xfrm>
            <a:off x="-39339" y="5911213"/>
            <a:ext cx="9180513" cy="718185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026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70473"/>
            <a:ext cx="4974660" cy="248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237076"/>
          </a:xfrm>
        </p:spPr>
        <p:txBody>
          <a:bodyPr/>
          <a:lstStyle/>
          <a:p>
            <a:pPr algn="just">
              <a:buFont typeface="+mj-lt"/>
              <a:buAutoNum type="arabicPeriod" startAt="6"/>
            </a:pPr>
            <a:r>
              <a:rPr lang="en-US" b="1" dirty="0">
                <a:solidFill>
                  <a:srgbClr val="000099"/>
                </a:solidFill>
              </a:rPr>
              <a:t>Improved *</a:t>
            </a:r>
            <a:r>
              <a:rPr lang="en-US" b="1" dirty="0" err="1">
                <a:solidFill>
                  <a:srgbClr val="000099"/>
                </a:solidFill>
              </a:rPr>
              <a:t>ngIf</a:t>
            </a:r>
            <a:r>
              <a:rPr lang="en-US" b="1" dirty="0">
                <a:solidFill>
                  <a:srgbClr val="000099"/>
                </a:solidFill>
              </a:rPr>
              <a:t> and *</a:t>
            </a:r>
            <a:r>
              <a:rPr lang="en-US" b="1" dirty="0" err="1">
                <a:solidFill>
                  <a:srgbClr val="000099"/>
                </a:solidFill>
              </a:rPr>
              <a:t>ngFor</a:t>
            </a:r>
            <a:r>
              <a:rPr lang="en-US" b="1" dirty="0">
                <a:solidFill>
                  <a:srgbClr val="000099"/>
                </a:solidFill>
              </a:rPr>
              <a:t>:</a:t>
            </a:r>
            <a:r>
              <a:rPr lang="en-US" b="1" dirty="0"/>
              <a:t> </a:t>
            </a:r>
            <a:r>
              <a:rPr lang="en-US" dirty="0"/>
              <a:t>if/else style syntax has been introduced where you can assign local variables such as when unrolling an observable. And its awesome to use.</a:t>
            </a:r>
          </a:p>
          <a:p>
            <a:pPr algn="just">
              <a:buFont typeface="+mj-lt"/>
              <a:buAutoNum type="arabicPeriod" startAt="6"/>
            </a:pPr>
            <a:endParaRPr lang="en-US" b="1" dirty="0">
              <a:solidFill>
                <a:srgbClr val="000099"/>
              </a:solidFill>
            </a:endParaRPr>
          </a:p>
          <a:p>
            <a:pPr algn="just">
              <a:buFont typeface="+mj-lt"/>
              <a:buAutoNum type="arabicPeriod" startAt="6"/>
            </a:pPr>
            <a:r>
              <a:rPr lang="en-US" b="1" dirty="0">
                <a:solidFill>
                  <a:srgbClr val="000099"/>
                </a:solidFill>
              </a:rPr>
              <a:t>Animations</a:t>
            </a:r>
            <a:r>
              <a:rPr lang="en-US" b="1" dirty="0">
                <a:solidFill>
                  <a:srgbClr val="3333FF"/>
                </a:solidFill>
              </a:rPr>
              <a:t>:</a:t>
            </a:r>
            <a:r>
              <a:rPr lang="en-US" b="1" dirty="0"/>
              <a:t> </a:t>
            </a:r>
            <a:r>
              <a:rPr lang="en-US" dirty="0"/>
              <a:t>Angular </a:t>
            </a:r>
            <a:r>
              <a:rPr lang="en-US" dirty="0">
                <a:solidFill>
                  <a:srgbClr val="000099"/>
                </a:solidFill>
              </a:rPr>
              <a:t>comes with a separate package for animation </a:t>
            </a:r>
            <a:r>
              <a:rPr lang="en-US" dirty="0"/>
              <a:t>which actually quite effective and saves your breath from learning other animation libraries along with angular.</a:t>
            </a:r>
          </a:p>
          <a:p>
            <a:pPr algn="just">
              <a:buFont typeface="+mj-lt"/>
              <a:buAutoNum type="arabicPeriod" startAt="6"/>
            </a:pPr>
            <a:endParaRPr lang="en-US" b="1" dirty="0">
              <a:solidFill>
                <a:srgbClr val="000099"/>
              </a:solidFill>
            </a:endParaRPr>
          </a:p>
          <a:p>
            <a:pPr algn="just">
              <a:buFont typeface="+mj-lt"/>
              <a:buAutoNum type="arabicPeriod" startAt="6"/>
            </a:pPr>
            <a:r>
              <a:rPr lang="en-US" b="1" dirty="0">
                <a:solidFill>
                  <a:srgbClr val="000099"/>
                </a:solidFill>
              </a:rPr>
              <a:t>Flat ES Modules:</a:t>
            </a:r>
            <a:r>
              <a:rPr lang="en-US" b="1" dirty="0"/>
              <a:t> </a:t>
            </a:r>
            <a:r>
              <a:rPr lang="en-US" dirty="0"/>
              <a:t>Modules are shipped as flattened version that helps in reducing the size of generated bundles. </a:t>
            </a:r>
          </a:p>
          <a:p>
            <a:pPr algn="just">
              <a:buFont typeface="+mj-lt"/>
              <a:buAutoNum type="arabicPeriod" startAt="6"/>
            </a:pPr>
            <a:endParaRPr lang="en-US" b="1" dirty="0">
              <a:solidFill>
                <a:srgbClr val="000099"/>
              </a:solidFill>
            </a:endParaRPr>
          </a:p>
          <a:p>
            <a:pPr algn="just">
              <a:buFont typeface="+mj-lt"/>
              <a:buAutoNum type="arabicPeriod" startAt="6"/>
            </a:pPr>
            <a:r>
              <a:rPr lang="en-US" b="1" dirty="0">
                <a:solidFill>
                  <a:srgbClr val="000099"/>
                </a:solidFill>
              </a:rPr>
              <a:t>Angular CLI: </a:t>
            </a:r>
            <a:r>
              <a:rPr lang="en-US" dirty="0"/>
              <a:t>Angular command line interface (idea derived from ember) is pretty cool and makes your app development process easier. </a:t>
            </a:r>
          </a:p>
          <a:p>
            <a:pPr marL="400050" lvl="1" indent="0" algn="just">
              <a:buNone/>
            </a:pPr>
            <a:r>
              <a:rPr lang="en-US" dirty="0"/>
              <a:t>[</a:t>
            </a:r>
            <a:r>
              <a:rPr lang="en-US" b="1" dirty="0"/>
              <a:t>Angular CLI</a:t>
            </a:r>
            <a:r>
              <a:rPr lang="en-US" dirty="0"/>
              <a:t> is a </a:t>
            </a:r>
            <a:r>
              <a:rPr lang="en-US" b="1" dirty="0"/>
              <a:t>great</a:t>
            </a:r>
            <a:r>
              <a:rPr lang="en-US" dirty="0"/>
              <a:t> tool to create and work with </a:t>
            </a:r>
            <a:r>
              <a:rPr lang="en-US" b="1" dirty="0"/>
              <a:t>Angular</a:t>
            </a:r>
            <a:r>
              <a:rPr lang="en-US" dirty="0"/>
              <a:t> Applications . It takes away all the </a:t>
            </a:r>
            <a:r>
              <a:rPr lang="en-US" i="1" dirty="0"/>
              <a:t>pain staking work</a:t>
            </a:r>
            <a:r>
              <a:rPr lang="en-US" dirty="0"/>
              <a:t> one has to do otherwise manually by making all the </a:t>
            </a:r>
            <a:r>
              <a:rPr lang="en-US" b="1" dirty="0"/>
              <a:t>configuration files</a:t>
            </a:r>
            <a:r>
              <a:rPr lang="en-US" dirty="0"/>
              <a:t> required for bootstrapping an angular application. With few commands it becomes easier to build working components, Services, directives </a:t>
            </a:r>
            <a:r>
              <a:rPr lang="en-US" dirty="0" err="1"/>
              <a:t>etc</a:t>
            </a:r>
            <a:r>
              <a:rPr lang="en-US" dirty="0"/>
              <a:t> .]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+mj-lt"/>
              <a:buAutoNum type="arabicPeriod" startAt="6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using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0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User Angular?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33443"/>
              </p:ext>
            </p:extLst>
          </p:nvPr>
        </p:nvGraphicFramePr>
        <p:xfrm>
          <a:off x="384652" y="2482067"/>
          <a:ext cx="8121042" cy="34798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83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9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Reason</a:t>
                      </a:r>
                      <a:r>
                        <a:rPr lang="en-US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to Consider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Reason (not to use Angular)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Large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Small Projects</a:t>
                      </a:r>
                      <a:b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(even jQuery may work for smaller simple projects)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Large Development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Small Development</a:t>
                      </a:r>
                      <a:r>
                        <a:rPr lang="en-US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Teams</a:t>
                      </a:r>
                    </a:p>
                    <a:p>
                      <a:pPr algn="l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Simple</a:t>
                      </a:r>
                    </a:p>
                    <a:p>
                      <a:pPr algn="l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Single Page Applications </a:t>
                      </a:r>
                      <a:b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</a:b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(esp.</a:t>
                      </a:r>
                      <a:r>
                        <a:rPr lang="en-US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when you have </a:t>
                      </a: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loads and loads of images, animations etc..)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Multi Page Applications</a:t>
                      </a:r>
                    </a:p>
                    <a:p>
                      <a:pPr algn="l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DCF324-0CBA-490B-92F2-0DEB60DFC3E7}"/>
              </a:ext>
            </a:extLst>
          </p:cNvPr>
          <p:cNvSpPr/>
          <p:nvPr/>
        </p:nvSpPr>
        <p:spPr>
          <a:xfrm>
            <a:off x="222425" y="1155700"/>
            <a:ext cx="8748583" cy="7112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Generally speaking, Angular is heavier framework</a:t>
            </a:r>
          </a:p>
        </p:txBody>
      </p:sp>
    </p:spTree>
    <p:extLst>
      <p:ext uri="{BB962C8B-B14F-4D97-AF65-F5344CB8AC3E}">
        <p14:creationId xmlns:p14="http://schemas.microsoft.com/office/powerpoint/2010/main" val="261442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F1468F-2BFC-4C54-88AC-F5D003C2F45E}"/>
              </a:ext>
            </a:extLst>
          </p:cNvPr>
          <p:cNvSpPr/>
          <p:nvPr/>
        </p:nvSpPr>
        <p:spPr>
          <a:xfrm>
            <a:off x="317500" y="1143000"/>
            <a:ext cx="8653508" cy="9144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Angular is a framework for building client applications in HTML and JavaScript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C5B40A-2953-47AA-8729-78F9A463B17A}"/>
              </a:ext>
            </a:extLst>
          </p:cNvPr>
          <p:cNvSpPr/>
          <p:nvPr/>
        </p:nvSpPr>
        <p:spPr>
          <a:xfrm>
            <a:off x="317500" y="2235200"/>
            <a:ext cx="8653508" cy="9144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framework consists of several libraries, some of them core and some optional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282E49-028D-4700-A2F1-9E0676585036}"/>
              </a:ext>
            </a:extLst>
          </p:cNvPr>
          <p:cNvSpPr/>
          <p:nvPr/>
        </p:nvSpPr>
        <p:spPr>
          <a:xfrm>
            <a:off x="317500" y="3327400"/>
            <a:ext cx="8653508" cy="2159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You write Angular applications by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composing HTML 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templates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 with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Angularized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markup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Writing 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 classes to manage those templates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Adding application logic in 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boxing components and services in 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modules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68E204-E4A3-4719-82FC-BA0FB0A54430}"/>
              </a:ext>
            </a:extLst>
          </p:cNvPr>
          <p:cNvSpPr/>
          <p:nvPr/>
        </p:nvSpPr>
        <p:spPr>
          <a:xfrm>
            <a:off x="317500" y="5638800"/>
            <a:ext cx="8653508" cy="762000"/>
          </a:xfrm>
          <a:prstGeom prst="roundRect">
            <a:avLst/>
          </a:prstGeom>
          <a:solidFill>
            <a:srgbClr val="FD7D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Then you launch the app by 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bootstrapping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 the </a:t>
            </a:r>
            <a:r>
              <a:rPr lang="en-US" sz="2200" i="1" dirty="0">
                <a:latin typeface="Segoe UI" panose="020B0502040204020203" pitchFamily="34" charset="0"/>
                <a:cs typeface="Segoe UI" panose="020B0502040204020203" pitchFamily="34" charset="0"/>
              </a:rPr>
              <a:t>root module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2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B554F7-E327-4422-9654-5B8BBC812D03}"/>
              </a:ext>
            </a:extLst>
          </p:cNvPr>
          <p:cNvSpPr/>
          <p:nvPr/>
        </p:nvSpPr>
        <p:spPr>
          <a:xfrm>
            <a:off x="660400" y="2527300"/>
            <a:ext cx="2108200" cy="1460500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Front-end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A38465-2FDE-47D9-81AA-165CB1D2D553}"/>
              </a:ext>
            </a:extLst>
          </p:cNvPr>
          <p:cNvSpPr/>
          <p:nvPr/>
        </p:nvSpPr>
        <p:spPr>
          <a:xfrm>
            <a:off x="6388100" y="2527300"/>
            <a:ext cx="2108200" cy="14605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F0E95-BB21-45A9-ABA4-0C23602BFB47}"/>
              </a:ext>
            </a:extLst>
          </p:cNvPr>
          <p:cNvSpPr txBox="1"/>
          <p:nvPr/>
        </p:nvSpPr>
        <p:spPr>
          <a:xfrm>
            <a:off x="660400" y="19304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Interface (UI)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BC080-D685-4E8C-96B6-E28302970D13}"/>
              </a:ext>
            </a:extLst>
          </p:cNvPr>
          <p:cNvSpPr txBox="1"/>
          <p:nvPr/>
        </p:nvSpPr>
        <p:spPr>
          <a:xfrm>
            <a:off x="6438900" y="193040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Data And Processing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D45C5-BC5B-46E6-BE99-C42E1CCDA510}"/>
              </a:ext>
            </a:extLst>
          </p:cNvPr>
          <p:cNvSpPr txBox="1"/>
          <p:nvPr/>
        </p:nvSpPr>
        <p:spPr>
          <a:xfrm>
            <a:off x="660400" y="4329669"/>
            <a:ext cx="240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HTML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CSS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TypeScript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Angular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729230-A006-4E97-81CE-CB617E4911FA}"/>
              </a:ext>
            </a:extLst>
          </p:cNvPr>
          <p:cNvSpPr/>
          <p:nvPr/>
        </p:nvSpPr>
        <p:spPr>
          <a:xfrm>
            <a:off x="3517900" y="2945368"/>
            <a:ext cx="2108200" cy="369332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3050B8B-CA62-474F-BEFB-D52E8B672A3D}"/>
              </a:ext>
            </a:extLst>
          </p:cNvPr>
          <p:cNvSpPr/>
          <p:nvPr/>
        </p:nvSpPr>
        <p:spPr>
          <a:xfrm rot="10800000">
            <a:off x="3517900" y="3471903"/>
            <a:ext cx="2108200" cy="369332"/>
          </a:xfrm>
          <a:prstGeom prst="rightArrow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B121A0-8320-4374-89C2-2C8E2093B49C}"/>
              </a:ext>
            </a:extLst>
          </p:cNvPr>
          <p:cNvSpPr txBox="1"/>
          <p:nvPr/>
        </p:nvSpPr>
        <p:spPr>
          <a:xfrm>
            <a:off x="3314701" y="2249786"/>
            <a:ext cx="290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Application Programming 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Interface (API)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06C732-4925-45B7-9506-AC779E21F149}"/>
              </a:ext>
            </a:extLst>
          </p:cNvPr>
          <p:cNvSpPr txBox="1"/>
          <p:nvPr/>
        </p:nvSpPr>
        <p:spPr>
          <a:xfrm>
            <a:off x="3314701" y="3933390"/>
            <a:ext cx="29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AFFE94-BE20-44CB-9EFF-158607C4FF3E}"/>
              </a:ext>
            </a:extLst>
          </p:cNvPr>
          <p:cNvSpPr txBox="1"/>
          <p:nvPr/>
        </p:nvSpPr>
        <p:spPr>
          <a:xfrm>
            <a:off x="6570708" y="4329669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APIs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12147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1A0DEE-C351-4425-A48E-36D1DEC5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80086-CDB1-489A-988E-57C1E694B31B}"/>
              </a:ext>
            </a:extLst>
          </p:cNvPr>
          <p:cNvSpPr txBox="1"/>
          <p:nvPr/>
        </p:nvSpPr>
        <p:spPr>
          <a:xfrm>
            <a:off x="403656" y="1188242"/>
            <a:ext cx="843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So, in simple terms, here is how it will look like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0093CD-1274-4AFD-9619-741FE025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8" y="1703699"/>
            <a:ext cx="7678162" cy="42531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34386FA-15CE-4176-B969-7A0AD72298D7}"/>
              </a:ext>
            </a:extLst>
          </p:cNvPr>
          <p:cNvSpPr/>
          <p:nvPr/>
        </p:nvSpPr>
        <p:spPr>
          <a:xfrm>
            <a:off x="545697" y="5956799"/>
            <a:ext cx="7678161" cy="530498"/>
          </a:xfrm>
          <a:prstGeom prst="wedgeRectCallout">
            <a:avLst>
              <a:gd name="adj1" fmla="val -27525"/>
              <a:gd name="adj2" fmla="val -9672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first code has to be executed from "main.ts" file, i.e., "main.ts" file is the main file from where the execution of an Angular application starts.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It loads AppModule by default.</a:t>
            </a:r>
            <a:endParaRPr lang="en-IN" sz="1400" dirty="0">
              <a:solidFill>
                <a:schemeClr val="bg2">
                  <a:lumMod val="10000"/>
                </a:schemeClr>
              </a:solidFill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Angular: 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3253" y="1152394"/>
            <a:ext cx="8430017" cy="1707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63553" y="1540701"/>
            <a:ext cx="1340287" cy="111481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Template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36403" y="1934228"/>
            <a:ext cx="1164921" cy="3768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Metadata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02573" y="1540701"/>
            <a:ext cx="1699504" cy="111481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Component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03840" y="1835062"/>
            <a:ext cx="2398733" cy="2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03840" y="2404997"/>
            <a:ext cx="2398733" cy="0"/>
          </a:xfrm>
          <a:prstGeom prst="straightConnector1">
            <a:avLst/>
          </a:prstGeom>
          <a:ln>
            <a:solidFill>
              <a:srgbClr val="E8361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98409" y="1515650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83618"/>
                </a:solidFill>
              </a:rPr>
              <a:t>Event Binding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69687" y="2416997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83618"/>
                </a:solidFill>
              </a:rPr>
              <a:t>Property Binding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3254" y="1139166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99"/>
                </a:solidFill>
              </a:rPr>
              <a:t>Module</a:t>
            </a:r>
          </a:p>
        </p:txBody>
      </p:sp>
      <p:sp>
        <p:nvSpPr>
          <p:cNvPr id="29" name="Snip and Round Single Corner Rectangle 28"/>
          <p:cNvSpPr/>
          <p:nvPr/>
        </p:nvSpPr>
        <p:spPr>
          <a:xfrm>
            <a:off x="6432290" y="3908817"/>
            <a:ext cx="1979113" cy="2442575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670286" y="4780419"/>
            <a:ext cx="1396652" cy="6993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Module Service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707188" y="3314700"/>
            <a:ext cx="1396652" cy="6993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Directive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650822" y="4173777"/>
            <a:ext cx="1396652" cy="5114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Metadata</a:t>
            </a:r>
          </a:p>
        </p:txBody>
      </p:sp>
      <p:cxnSp>
        <p:nvCxnSpPr>
          <p:cNvPr id="34" name="Straight Arrow Connector 33"/>
          <p:cNvCxnSpPr>
            <a:cxnSpLocks/>
            <a:stCxn id="31" idx="0"/>
            <a:endCxn id="13" idx="2"/>
          </p:cNvCxnSpPr>
          <p:nvPr/>
        </p:nvCxnSpPr>
        <p:spPr>
          <a:xfrm flipV="1">
            <a:off x="3405514" y="2655518"/>
            <a:ext cx="28183" cy="659182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29" idx="3"/>
          </p:cNvCxnSpPr>
          <p:nvPr/>
        </p:nvCxnSpPr>
        <p:spPr>
          <a:xfrm flipV="1">
            <a:off x="7421847" y="2655518"/>
            <a:ext cx="0" cy="1253299"/>
          </a:xfrm>
          <a:prstGeom prst="straightConnector1">
            <a:avLst/>
          </a:prstGeom>
          <a:ln>
            <a:solidFill>
              <a:srgbClr val="00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9648" y="338185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83618"/>
                </a:solidFill>
              </a:rPr>
              <a:t>Injector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ABBEDB-EEEE-4E97-9FB6-E6800A8AA5B8}"/>
              </a:ext>
            </a:extLst>
          </p:cNvPr>
          <p:cNvSpPr/>
          <p:nvPr/>
        </p:nvSpPr>
        <p:spPr>
          <a:xfrm>
            <a:off x="4250674" y="3868443"/>
            <a:ext cx="1979113" cy="264107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component consists of template for display the html, and component holding properties and functions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364616-AF30-4CBE-9169-B58791B6CB34}"/>
              </a:ext>
            </a:extLst>
          </p:cNvPr>
          <p:cNvCxnSpPr>
            <a:cxnSpLocks/>
          </p:cNvCxnSpPr>
          <p:nvPr/>
        </p:nvCxnSpPr>
        <p:spPr>
          <a:xfrm flipV="1">
            <a:off x="5341774" y="2985109"/>
            <a:ext cx="1090516" cy="923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55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  <p:bldP spid="25" grpId="0"/>
      <p:bldP spid="27" grpId="0"/>
      <p:bldP spid="29" grpId="0" animBg="1"/>
      <p:bldP spid="30" grpId="0" animBg="1"/>
      <p:bldP spid="31" grpId="0" animBg="1"/>
      <p:bldP spid="32" grpId="0" animBg="1"/>
      <p:bldP spid="19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36875-0C06-4E34-ADF1-9BD06C7A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151D8-83CC-4FE0-936D-ECFDC8B2B515}"/>
              </a:ext>
            </a:extLst>
          </p:cNvPr>
          <p:cNvSpPr txBox="1"/>
          <p:nvPr/>
        </p:nvSpPr>
        <p:spPr>
          <a:xfrm>
            <a:off x="403656" y="1188243"/>
            <a:ext cx="3848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At the vey start we have main.ts</a:t>
            </a:r>
          </a:p>
          <a:p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main.ts compiles the web-app and bootstraps the AppModule to run in the browser.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location of this file is specified in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angular.json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6F358-4823-4FE1-B439-D68373E7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987" y="1188243"/>
            <a:ext cx="4538021" cy="3846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1DFD59-1893-41D3-9FEE-44C63A580D06}"/>
              </a:ext>
            </a:extLst>
          </p:cNvPr>
          <p:cNvSpPr txBox="1"/>
          <p:nvPr/>
        </p:nvSpPr>
        <p:spPr>
          <a:xfrm>
            <a:off x="5867400" y="5256491"/>
            <a:ext cx="1498600" cy="369332"/>
          </a:xfrm>
          <a:prstGeom prst="rect">
            <a:avLst/>
          </a:prstGeom>
          <a:solidFill>
            <a:srgbClr val="00CC00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angular.json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32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36875-0C06-4E34-ADF1-9BD06C7A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737F3-B562-4E01-88AB-DC0903E6F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475" y="2229437"/>
            <a:ext cx="5800725" cy="2295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0F85C7-A9B9-454C-924D-A2D79DC0AD0C}"/>
              </a:ext>
            </a:extLst>
          </p:cNvPr>
          <p:cNvSpPr txBox="1"/>
          <p:nvPr/>
        </p:nvSpPr>
        <p:spPr>
          <a:xfrm>
            <a:off x="403656" y="1188243"/>
            <a:ext cx="834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 main.ts,  we specify that we are compiling the code for browser, and bootstrapping it with AppModule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1F407A-E0C3-4591-B58D-7FD196468A18}"/>
              </a:ext>
            </a:extLst>
          </p:cNvPr>
          <p:cNvSpPr txBox="1"/>
          <p:nvPr/>
        </p:nvSpPr>
        <p:spPr>
          <a:xfrm>
            <a:off x="423394" y="4858327"/>
            <a:ext cx="834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i="0" dirty="0"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build angular application using ngbuild, one of the webpack that gets created is main.bundle.js. This bundle contains main.ts </a:t>
            </a:r>
          </a:p>
          <a:p>
            <a:pPr algn="l" fontAlgn="base"/>
            <a:endParaRPr lang="en-US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i="0" dirty="0"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bundle  is the one responsible for starting the bootstrap process, which is specified in main.ts.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78381E-AEB7-45BE-B256-0226EACBF76B}"/>
              </a:ext>
            </a:extLst>
          </p:cNvPr>
          <p:cNvCxnSpPr>
            <a:cxnSpLocks/>
          </p:cNvCxnSpPr>
          <p:nvPr/>
        </p:nvCxnSpPr>
        <p:spPr>
          <a:xfrm>
            <a:off x="4064000" y="1605280"/>
            <a:ext cx="287528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9B63B9-EA52-43EF-A596-FFBDD11C8975}"/>
              </a:ext>
            </a:extLst>
          </p:cNvPr>
          <p:cNvCxnSpPr/>
          <p:nvPr/>
        </p:nvCxnSpPr>
        <p:spPr>
          <a:xfrm flipH="1">
            <a:off x="2489200" y="1757680"/>
            <a:ext cx="2529840" cy="227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82A-CCCC-44BA-8C93-692FD12CC3C7}"/>
              </a:ext>
            </a:extLst>
          </p:cNvPr>
          <p:cNvCxnSpPr>
            <a:cxnSpLocks/>
          </p:cNvCxnSpPr>
          <p:nvPr/>
        </p:nvCxnSpPr>
        <p:spPr>
          <a:xfrm>
            <a:off x="403656" y="1865054"/>
            <a:ext cx="28752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9A558C-D227-407E-B1FA-53C64BAFFDC3}"/>
              </a:ext>
            </a:extLst>
          </p:cNvPr>
          <p:cNvCxnSpPr>
            <a:cxnSpLocks/>
          </p:cNvCxnSpPr>
          <p:nvPr/>
        </p:nvCxnSpPr>
        <p:spPr>
          <a:xfrm>
            <a:off x="2103120" y="1986973"/>
            <a:ext cx="1651000" cy="204654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22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36875-0C06-4E34-ADF1-9BD06C7A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Architecture: AppModule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AAA42C-5D74-41F6-8ADB-DD2BDF63CA7A}"/>
              </a:ext>
            </a:extLst>
          </p:cNvPr>
          <p:cNvSpPr/>
          <p:nvPr/>
        </p:nvSpPr>
        <p:spPr>
          <a:xfrm>
            <a:off x="222425" y="1143000"/>
            <a:ext cx="8736227" cy="939800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An Angular module class describes how the application parts fit together.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C9531C-5648-4A62-A07D-58E673EF8CDE}"/>
              </a:ext>
            </a:extLst>
          </p:cNvPr>
          <p:cNvSpPr/>
          <p:nvPr/>
        </p:nvSpPr>
        <p:spPr>
          <a:xfrm>
            <a:off x="234781" y="2374900"/>
            <a:ext cx="8736227" cy="9398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Every application has at least one Angular module, the root module that you bootstrap to launch the application.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47220E-9487-43D3-BB5B-0B11BDEB3BB2}"/>
              </a:ext>
            </a:extLst>
          </p:cNvPr>
          <p:cNvSpPr/>
          <p:nvPr/>
        </p:nvSpPr>
        <p:spPr>
          <a:xfrm>
            <a:off x="203886" y="3606800"/>
            <a:ext cx="8736227" cy="939800"/>
          </a:xfrm>
          <a:prstGeom prst="roundRect">
            <a:avLst/>
          </a:prstGeom>
          <a:solidFill>
            <a:srgbClr val="FD7DC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can call it anything you want. The conventional name is AppModule. </a:t>
            </a:r>
          </a:p>
        </p:txBody>
      </p:sp>
    </p:spTree>
    <p:extLst>
      <p:ext uri="{BB962C8B-B14F-4D97-AF65-F5344CB8AC3E}">
        <p14:creationId xmlns:p14="http://schemas.microsoft.com/office/powerpoint/2010/main" val="168788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36875-0C06-4E34-ADF1-9BD06C7A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Architecture: AppModule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9F3E9-F870-4DA1-B725-CC4C91318A33}"/>
              </a:ext>
            </a:extLst>
          </p:cNvPr>
          <p:cNvSpPr txBox="1"/>
          <p:nvPr/>
        </p:nvSpPr>
        <p:spPr>
          <a:xfrm>
            <a:off x="204917" y="1083588"/>
            <a:ext cx="874858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'@angular/platform-browser'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AppComponent }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app.component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CourseComponent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'./course/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course.component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@NgModule({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 declarations: [</a:t>
            </a:r>
          </a:p>
          <a:p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    AppComponent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imports: 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BrowserModule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providers: [],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bootstrap: [AppComponent]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AppModule { 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E39B7-67BD-43F7-B7D0-80B7ED5CCC9B}"/>
              </a:ext>
            </a:extLst>
          </p:cNvPr>
          <p:cNvSpPr txBox="1"/>
          <p:nvPr/>
        </p:nvSpPr>
        <p:spPr>
          <a:xfrm>
            <a:off x="5295900" y="3111500"/>
            <a:ext cx="3675108" cy="1200329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NgModule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decorator is used to organize Angular apps by adding  metadata in the @NgModule decorator.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FF0A93E-FCA1-43E7-97ED-D0D20C885CCD}"/>
              </a:ext>
            </a:extLst>
          </p:cNvPr>
          <p:cNvSpPr/>
          <p:nvPr/>
        </p:nvSpPr>
        <p:spPr>
          <a:xfrm rot="629443">
            <a:off x="2699644" y="3063795"/>
            <a:ext cx="2394654" cy="315543"/>
          </a:xfrm>
          <a:prstGeom prst="leftArrow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1800D-68D2-4FE6-B694-080AE0B0BAE8}"/>
              </a:ext>
            </a:extLst>
          </p:cNvPr>
          <p:cNvSpPr txBox="1"/>
          <p:nvPr/>
        </p:nvSpPr>
        <p:spPr>
          <a:xfrm>
            <a:off x="5263975" y="4826000"/>
            <a:ext cx="3675108" cy="1200329"/>
          </a:xfrm>
          <a:prstGeom prst="rect">
            <a:avLst/>
          </a:prstGeom>
          <a:solidFill>
            <a:srgbClr val="FB21A3"/>
          </a:solidFill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are bootstrapping AppComponent, so the component will be available for getting rendered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69549324-74FB-4CA8-B65B-6D8240B26B2F}"/>
              </a:ext>
            </a:extLst>
          </p:cNvPr>
          <p:cNvSpPr/>
          <p:nvPr/>
        </p:nvSpPr>
        <p:spPr>
          <a:xfrm rot="597231">
            <a:off x="3898369" y="5130115"/>
            <a:ext cx="1186296" cy="315543"/>
          </a:xfrm>
          <a:prstGeom prst="leftArrow">
            <a:avLst/>
          </a:prstGeom>
          <a:solidFill>
            <a:srgbClr val="FB21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/>
          <p:cNvSpPr>
            <a:spLocks noGrp="1"/>
          </p:cNvSpPr>
          <p:nvPr>
            <p:ph idx="1"/>
          </p:nvPr>
        </p:nvSpPr>
        <p:spPr bwMode="auto">
          <a:xfrm>
            <a:off x="457200" y="1022032"/>
            <a:ext cx="8324850" cy="4899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" charset="0"/>
                <a:ea typeface="ＭＳ Ｐゴシック" pitchFamily="34" charset="-128"/>
              </a:rPr>
              <a:t>In this, we will cover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What is Angular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Angular vs AngularJS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Advantages of using Angular and When to User Angular?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Angular Architecture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Component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Template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AppComponent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Traditional vs SPA Applications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Angular Router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Installation: </a:t>
            </a:r>
            <a:r>
              <a:rPr lang="en-US" dirty="0" err="1">
                <a:latin typeface="Arial" charset="0"/>
                <a:ea typeface="ＭＳ Ｐゴシック" pitchFamily="34" charset="-128"/>
              </a:rPr>
              <a:t>nodejs</a:t>
            </a:r>
            <a:endParaRPr lang="en-US" dirty="0">
              <a:latin typeface="Arial" charset="0"/>
              <a:ea typeface="ＭＳ Ｐゴシック" pitchFamily="34" charset="-128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ＭＳ Ｐゴシック" pitchFamily="34" charset="-128"/>
              </a:rPr>
              <a:t>Relation: Node, Angular and npm</a:t>
            </a:r>
          </a:p>
        </p:txBody>
      </p:sp>
      <p:sp>
        <p:nvSpPr>
          <p:cNvPr id="5123" name="Title 2"/>
          <p:cNvSpPr>
            <a:spLocks noGrp="1"/>
          </p:cNvSpPr>
          <p:nvPr>
            <p:ph type="title"/>
          </p:nvPr>
        </p:nvSpPr>
        <p:spPr bwMode="auto">
          <a:xfrm>
            <a:off x="301628" y="248603"/>
            <a:ext cx="8537575" cy="54477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ea typeface="ＭＳ Ｐゴシック" pitchFamily="34" charset="-128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CC15C7-DDE4-4A16-BCFD-A76EE0A5D016}"/>
              </a:ext>
            </a:extLst>
          </p:cNvPr>
          <p:cNvSpPr/>
          <p:nvPr/>
        </p:nvSpPr>
        <p:spPr>
          <a:xfrm>
            <a:off x="222425" y="1143000"/>
            <a:ext cx="8736227" cy="9398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component is a </a:t>
            </a:r>
            <a:r>
              <a:rPr lang="en-US" sz="2400" b="1" dirty="0">
                <a:solidFill>
                  <a:schemeClr val="bg1"/>
                </a:solidFill>
              </a:rPr>
              <a:t>controller</a:t>
            </a:r>
            <a:r>
              <a:rPr lang="en-US" sz="2400" dirty="0"/>
              <a:t> class with a template which mainly deals with a view of the application and logic on the page.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C684D5-7E45-475E-8F77-17135E7548B5}"/>
              </a:ext>
            </a:extLst>
          </p:cNvPr>
          <p:cNvSpPr/>
          <p:nvPr/>
        </p:nvSpPr>
        <p:spPr>
          <a:xfrm>
            <a:off x="222425" y="2336855"/>
            <a:ext cx="8736227" cy="9398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register component, we use </a:t>
            </a:r>
            <a:r>
              <a:rPr lang="en-US" sz="2400" i="1" dirty="0">
                <a:solidFill>
                  <a:srgbClr val="000099"/>
                </a:solidFill>
              </a:rPr>
              <a:t>@Component</a:t>
            </a:r>
            <a:r>
              <a:rPr lang="en-US" sz="2400" dirty="0"/>
              <a:t> annotation and can be used to break up the application into smaller parts.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951468-3DAD-47AB-B550-23CFD0BFA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91284"/>
              </p:ext>
            </p:extLst>
          </p:nvPr>
        </p:nvGraphicFramePr>
        <p:xfrm>
          <a:off x="6712120" y="3772010"/>
          <a:ext cx="2197100" cy="2438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543887093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1911432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1009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22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851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757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30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Selector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78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07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504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854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185236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9AA323-B7C9-4F2E-BD85-2C1D44ACCDE8}"/>
              </a:ext>
            </a:extLst>
          </p:cNvPr>
          <p:cNvSpPr/>
          <p:nvPr/>
        </p:nvSpPr>
        <p:spPr>
          <a:xfrm>
            <a:off x="247135" y="3530710"/>
            <a:ext cx="6001265" cy="2968815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Component consists of the following −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Selector, the node via which the view /template gets selected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Template − This is used to render the view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49709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Decorators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CC15C7-DDE4-4A16-BCFD-A76EE0A5D016}"/>
              </a:ext>
            </a:extLst>
          </p:cNvPr>
          <p:cNvSpPr/>
          <p:nvPr/>
        </p:nvSpPr>
        <p:spPr>
          <a:xfrm>
            <a:off x="222425" y="1079500"/>
            <a:ext cx="8736227" cy="11811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Decorators are functions that modify JavaScript classes, that allow you to mark a class as an Angular component and provide additional metadata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C684D5-7E45-475E-8F77-17135E7548B5}"/>
              </a:ext>
            </a:extLst>
          </p:cNvPr>
          <p:cNvSpPr/>
          <p:nvPr/>
        </p:nvSpPr>
        <p:spPr>
          <a:xfrm>
            <a:off x="172993" y="2362255"/>
            <a:ext cx="8736227" cy="9398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metadata determines how the component should be processed, instantiated and used at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8E1A66-129C-41C0-81E7-4593F20BCA63}"/>
              </a:ext>
            </a:extLst>
          </p:cNvPr>
          <p:cNvSpPr/>
          <p:nvPr/>
        </p:nvSpPr>
        <p:spPr>
          <a:xfrm>
            <a:off x="519829" y="3402077"/>
            <a:ext cx="4585571" cy="313932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A59A9"/>
                </a:solidFill>
                <a:latin typeface="LiberationMono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LiberationMono"/>
              </a:rPr>
              <a:t>{ Component } </a:t>
            </a:r>
            <a:r>
              <a:rPr lang="en-US" dirty="0">
                <a:solidFill>
                  <a:srgbClr val="8A59A9"/>
                </a:solidFill>
                <a:latin typeface="LiberationMono"/>
              </a:rPr>
              <a:t>from </a:t>
            </a:r>
            <a:r>
              <a:rPr lang="en-US" dirty="0">
                <a:solidFill>
                  <a:srgbClr val="718D00"/>
                </a:solidFill>
                <a:latin typeface="LiberationMono"/>
              </a:rPr>
              <a:t>'@angular/core'</a:t>
            </a:r>
            <a:r>
              <a:rPr lang="en-US" dirty="0">
                <a:solidFill>
                  <a:srgbClr val="000000"/>
                </a:solidFill>
                <a:latin typeface="LiberationMon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LiberationMono"/>
              </a:rPr>
              <a:t>@Component</a:t>
            </a:r>
            <a:r>
              <a:rPr lang="en-US" dirty="0">
                <a:solidFill>
                  <a:srgbClr val="000000"/>
                </a:solidFill>
                <a:latin typeface="LiberationMono"/>
              </a:rPr>
              <a:t>({</a:t>
            </a:r>
          </a:p>
          <a:p>
            <a:r>
              <a:rPr lang="en-US" dirty="0">
                <a:solidFill>
                  <a:srgbClr val="000000"/>
                </a:solidFill>
                <a:latin typeface="LiberationMono"/>
              </a:rPr>
              <a:t>	selector: </a:t>
            </a:r>
            <a:r>
              <a:rPr lang="en-US" dirty="0">
                <a:solidFill>
                  <a:srgbClr val="718D00"/>
                </a:solidFill>
                <a:latin typeface="LiberationMono"/>
              </a:rPr>
              <a:t>'</a:t>
            </a:r>
            <a:r>
              <a:rPr lang="en-US" dirty="0" err="1">
                <a:solidFill>
                  <a:srgbClr val="718D00"/>
                </a:solidFill>
                <a:latin typeface="LiberationMono"/>
              </a:rPr>
              <a:t>rio</a:t>
            </a:r>
            <a:r>
              <a:rPr lang="en-US" dirty="0">
                <a:solidFill>
                  <a:srgbClr val="718D00"/>
                </a:solidFill>
                <a:latin typeface="LiberationMono"/>
              </a:rPr>
              <a:t>-hello'</a:t>
            </a:r>
            <a:r>
              <a:rPr lang="en-US" dirty="0">
                <a:solidFill>
                  <a:srgbClr val="000000"/>
                </a:solidFill>
                <a:latin typeface="LiberationMono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LiberationMono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LiberationMono"/>
              </a:rPr>
              <a:t>templateUrl</a:t>
            </a:r>
            <a:r>
              <a:rPr lang="en-US" dirty="0">
                <a:solidFill>
                  <a:srgbClr val="000000"/>
                </a:solidFill>
                <a:latin typeface="LiberationMono"/>
              </a:rPr>
              <a:t>: './app.component.html'</a:t>
            </a:r>
          </a:p>
          <a:p>
            <a:r>
              <a:rPr lang="en-US" dirty="0">
                <a:solidFill>
                  <a:srgbClr val="000000"/>
                </a:solidFill>
                <a:latin typeface="LiberationMono"/>
              </a:rPr>
              <a:t>})</a:t>
            </a:r>
          </a:p>
          <a:p>
            <a:r>
              <a:rPr lang="en-US" dirty="0">
                <a:solidFill>
                  <a:srgbClr val="8A59A9"/>
                </a:solidFill>
                <a:latin typeface="LiberationMono"/>
              </a:rPr>
              <a:t>export class </a:t>
            </a:r>
            <a:r>
              <a:rPr lang="en-US" dirty="0" err="1">
                <a:solidFill>
                  <a:srgbClr val="4271AF"/>
                </a:solidFill>
                <a:latin typeface="LiberationMono"/>
              </a:rPr>
              <a:t>HelloComponent</a:t>
            </a:r>
            <a:r>
              <a:rPr lang="en-US" dirty="0">
                <a:solidFill>
                  <a:srgbClr val="4271AF"/>
                </a:solidFill>
                <a:latin typeface="Liberation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LiberationMono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LiberationMono"/>
              </a:rPr>
              <a:t>	name: string;</a:t>
            </a:r>
          </a:p>
          <a:p>
            <a:r>
              <a:rPr lang="en-US" dirty="0">
                <a:solidFill>
                  <a:srgbClr val="8A59A9"/>
                </a:solidFill>
                <a:latin typeface="LiberationMono"/>
              </a:rPr>
              <a:t>	constructor</a:t>
            </a:r>
            <a:r>
              <a:rPr lang="en-US" dirty="0">
                <a:solidFill>
                  <a:srgbClr val="000000"/>
                </a:solidFill>
                <a:latin typeface="LiberationMono"/>
              </a:rPr>
              <a:t>() {</a:t>
            </a:r>
          </a:p>
          <a:p>
            <a:r>
              <a:rPr lang="en-US" dirty="0">
                <a:solidFill>
                  <a:srgbClr val="8A59A9"/>
                </a:solidFill>
                <a:latin typeface="LiberationMono"/>
              </a:rPr>
              <a:t>		this</a:t>
            </a:r>
            <a:r>
              <a:rPr lang="en-US" dirty="0">
                <a:solidFill>
                  <a:srgbClr val="000000"/>
                </a:solidFill>
                <a:latin typeface="LiberationMono"/>
              </a:rPr>
              <a:t>.name = </a:t>
            </a:r>
            <a:r>
              <a:rPr lang="en-US" dirty="0">
                <a:solidFill>
                  <a:srgbClr val="718D00"/>
                </a:solidFill>
                <a:latin typeface="LiberationMono"/>
              </a:rPr>
              <a:t>'World'</a:t>
            </a:r>
            <a:r>
              <a:rPr lang="en-US" dirty="0">
                <a:solidFill>
                  <a:srgbClr val="000000"/>
                </a:solidFill>
                <a:latin typeface="LiberationMon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LiberationMono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Liberation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4460B-2264-4C3B-A181-8008C093D531}"/>
              </a:ext>
            </a:extLst>
          </p:cNvPr>
          <p:cNvSpPr txBox="1"/>
          <p:nvPr/>
        </p:nvSpPr>
        <p:spPr>
          <a:xfrm>
            <a:off x="5461348" y="4751366"/>
            <a:ext cx="3356975" cy="1200329"/>
          </a:xfrm>
          <a:prstGeom prst="rect">
            <a:avLst/>
          </a:prstGeom>
          <a:solidFill>
            <a:srgbClr val="00CC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architectural takeaway is that you must add metadata to your code so that Angular knows what to do.</a:t>
            </a:r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22F37C3B-0249-4836-92AC-10DD82972A2D}"/>
              </a:ext>
            </a:extLst>
          </p:cNvPr>
          <p:cNvSpPr/>
          <p:nvPr/>
        </p:nvSpPr>
        <p:spPr>
          <a:xfrm>
            <a:off x="6612388" y="3485572"/>
            <a:ext cx="1703540" cy="794142"/>
          </a:xfrm>
          <a:prstGeom prst="wedgeRoundRectCallout">
            <a:avLst>
              <a:gd name="adj1" fmla="val -162725"/>
              <a:gd name="adj2" fmla="val 116138"/>
              <a:gd name="adj3" fmla="val 16667"/>
            </a:avLst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Arial" charset="0"/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24077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CC15C7-DDE4-4A16-BCFD-A76EE0A5D016}"/>
              </a:ext>
            </a:extLst>
          </p:cNvPr>
          <p:cNvSpPr/>
          <p:nvPr/>
        </p:nvSpPr>
        <p:spPr>
          <a:xfrm>
            <a:off x="222425" y="1143000"/>
            <a:ext cx="8736227" cy="635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component's view can be defined by using the </a:t>
            </a:r>
            <a:r>
              <a:rPr lang="en-US" sz="2400" i="1" dirty="0"/>
              <a:t>template</a:t>
            </a:r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C684D5-7E45-475E-8F77-17135E7548B5}"/>
              </a:ext>
            </a:extLst>
          </p:cNvPr>
          <p:cNvSpPr/>
          <p:nvPr/>
        </p:nvSpPr>
        <p:spPr>
          <a:xfrm>
            <a:off x="222425" y="2311455"/>
            <a:ext cx="8736227" cy="93980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Template tells Angular how to display the component. For instance, below simple template shows how to display the name: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9E0976-BEF8-4348-B70F-D635BFF2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20" y="3700297"/>
            <a:ext cx="8007346" cy="8251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&lt;div&gt;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Your name is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Menlo"/>
              </a:rPr>
              <a:t>{{name}}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&lt;/div&gt;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3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036875-0C06-4E34-ADF1-9BD06C7A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Architecture: AppComponent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9F3E9-F870-4DA1-B725-CC4C91318A33}"/>
              </a:ext>
            </a:extLst>
          </p:cNvPr>
          <p:cNvSpPr txBox="1"/>
          <p:nvPr/>
        </p:nvSpPr>
        <p:spPr>
          <a:xfrm>
            <a:off x="205261" y="3314700"/>
            <a:ext cx="87485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Component }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@Component({</a:t>
            </a:r>
          </a:p>
          <a:p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  selector: 'app-root',</a:t>
            </a:r>
          </a:p>
          <a:p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: './app.component.html',</a:t>
            </a:r>
          </a:p>
          <a:p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styleUrls</a:t>
            </a:r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: ['./app.component.css']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AppComponent 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title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98AEE6-BCE2-4409-9E6C-8B9193BA03B2}"/>
              </a:ext>
            </a:extLst>
          </p:cNvPr>
          <p:cNvSpPr/>
          <p:nvPr/>
        </p:nvSpPr>
        <p:spPr>
          <a:xfrm>
            <a:off x="222425" y="1016000"/>
            <a:ext cx="8736227" cy="878193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Angular loads a root AppComponent dynamically because it's listed by type in @NgModule. bootstrap 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550BB4-6509-4A5A-A59D-0A70E293DEFD}"/>
              </a:ext>
            </a:extLst>
          </p:cNvPr>
          <p:cNvSpPr/>
          <p:nvPr/>
        </p:nvSpPr>
        <p:spPr>
          <a:xfrm>
            <a:off x="234781" y="2108624"/>
            <a:ext cx="8736227" cy="878193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Other entry components are loaded dynamically by other means, such as with the router. </a:t>
            </a:r>
          </a:p>
        </p:txBody>
      </p:sp>
    </p:spTree>
    <p:extLst>
      <p:ext uri="{BB962C8B-B14F-4D97-AF65-F5344CB8AC3E}">
        <p14:creationId xmlns:p14="http://schemas.microsoft.com/office/powerpoint/2010/main" val="410319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app.component.html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9E0976-BEF8-4348-B70F-D635BFF2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7" y="1744497"/>
            <a:ext cx="8007346" cy="8251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&lt;div&gt;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	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Menlo"/>
              </a:rPr>
              <a:t>{{title}}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&lt;/div&gt;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296E2-9190-4098-BD89-580D704F611C}"/>
              </a:ext>
            </a:extLst>
          </p:cNvPr>
          <p:cNvSpPr txBox="1"/>
          <p:nvPr/>
        </p:nvSpPr>
        <p:spPr>
          <a:xfrm>
            <a:off x="568327" y="2983468"/>
            <a:ext cx="7419973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And when the node &lt;</a:t>
            </a:r>
            <a:r>
              <a:rPr lang="en-US" b="0" dirty="0">
                <a:solidFill>
                  <a:srgbClr val="00CC00"/>
                </a:solidFill>
                <a:effectLst/>
                <a:latin typeface="Consolas" panose="020B0609020204030204" pitchFamily="49" charset="0"/>
              </a:rPr>
              <a:t>app-root&gt;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is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added in html page, it will display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’Hello World’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5B05D-7D54-4023-81CE-7BE93707B605}"/>
              </a:ext>
            </a:extLst>
          </p:cNvPr>
          <p:cNvSpPr txBox="1"/>
          <p:nvPr/>
        </p:nvSpPr>
        <p:spPr>
          <a:xfrm>
            <a:off x="568326" y="1178529"/>
            <a:ext cx="741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If app.component.html reads like as follows</a:t>
            </a:r>
          </a:p>
        </p:txBody>
      </p:sp>
    </p:spTree>
    <p:extLst>
      <p:ext uri="{BB962C8B-B14F-4D97-AF65-F5344CB8AC3E}">
        <p14:creationId xmlns:p14="http://schemas.microsoft.com/office/powerpoint/2010/main" val="2075967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Applications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59890" y="1766170"/>
            <a:ext cx="1014609" cy="22045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Client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793276" y="1766170"/>
            <a:ext cx="1014609" cy="22045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Server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87025" y="2091847"/>
            <a:ext cx="2041742" cy="1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39008" y="3251447"/>
            <a:ext cx="2041742" cy="1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74499" y="2492681"/>
            <a:ext cx="2018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61973" y="3639756"/>
            <a:ext cx="20187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Curved Left Arrow 15"/>
          <p:cNvSpPr/>
          <p:nvPr/>
        </p:nvSpPr>
        <p:spPr>
          <a:xfrm>
            <a:off x="4822608" y="3297941"/>
            <a:ext cx="839243" cy="619089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>Page Reload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62389" y="1791222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10000"/>
                  </a:schemeClr>
                </a:solidFill>
              </a:rPr>
              <a:t>Initial Request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34536" y="223689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10000"/>
                  </a:schemeClr>
                </a:solidFill>
              </a:rPr>
              <a:t>HTML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85794" y="30071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10000"/>
                  </a:schemeClr>
                </a:solidFill>
              </a:rPr>
              <a:t>Post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43284" y="33489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10000"/>
                  </a:schemeClr>
                </a:solidFill>
              </a:rPr>
              <a:t>HTML</a:t>
            </a:r>
          </a:p>
        </p:txBody>
      </p:sp>
      <p:sp>
        <p:nvSpPr>
          <p:cNvPr id="22" name="Snip and Round Single Corner Rectangle 21"/>
          <p:cNvSpPr/>
          <p:nvPr/>
        </p:nvSpPr>
        <p:spPr>
          <a:xfrm rot="10800000" flipV="1">
            <a:off x="6205974" y="3539615"/>
            <a:ext cx="355702" cy="587268"/>
          </a:xfrm>
          <a:prstGeom prst="snip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nip and Round Single Corner Rectangle 22"/>
          <p:cNvSpPr/>
          <p:nvPr/>
        </p:nvSpPr>
        <p:spPr>
          <a:xfrm rot="10800000" flipV="1">
            <a:off x="6205973" y="2388856"/>
            <a:ext cx="355702" cy="587268"/>
          </a:xfrm>
          <a:prstGeom prst="snip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124D7-BB1D-4FC0-9DC0-10D6AC35E458}"/>
              </a:ext>
            </a:extLst>
          </p:cNvPr>
          <p:cNvSpPr/>
          <p:nvPr/>
        </p:nvSpPr>
        <p:spPr>
          <a:xfrm>
            <a:off x="222425" y="1193800"/>
            <a:ext cx="4161686" cy="109345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Client (browser) requests a page to the server.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C24E57-5FEF-4336-A69B-5941E22DA348}"/>
              </a:ext>
            </a:extLst>
          </p:cNvPr>
          <p:cNvSpPr/>
          <p:nvPr/>
        </p:nvSpPr>
        <p:spPr>
          <a:xfrm>
            <a:off x="222425" y="2614315"/>
            <a:ext cx="4161686" cy="13564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server then processes the request and sends the HTML of the page to the client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2BD414-1295-4A41-8750-0AB1DF7F41F0}"/>
              </a:ext>
            </a:extLst>
          </p:cNvPr>
          <p:cNvSpPr/>
          <p:nvPr/>
        </p:nvSpPr>
        <p:spPr>
          <a:xfrm>
            <a:off x="222425" y="4504130"/>
            <a:ext cx="8625223" cy="95567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When the user navigates to a link or submits a form with data, a new request is sent to the server and the flow starts again.</a:t>
            </a:r>
          </a:p>
        </p:txBody>
      </p:sp>
    </p:spTree>
    <p:extLst>
      <p:ext uri="{BB962C8B-B14F-4D97-AF65-F5344CB8AC3E}">
        <p14:creationId xmlns:p14="http://schemas.microsoft.com/office/powerpoint/2010/main" val="2811122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 (SPA) : Angular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124D7-BB1D-4FC0-9DC0-10D6AC35E458}"/>
              </a:ext>
            </a:extLst>
          </p:cNvPr>
          <p:cNvSpPr/>
          <p:nvPr/>
        </p:nvSpPr>
        <p:spPr>
          <a:xfrm>
            <a:off x="222425" y="1193799"/>
            <a:ext cx="4161686" cy="205764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entire page is loaded into the browser after the initial request, but subsequent interactions take place using Ajax requests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C24E57-5FEF-4336-A69B-5941E22DA348}"/>
              </a:ext>
            </a:extLst>
          </p:cNvPr>
          <p:cNvSpPr/>
          <p:nvPr/>
        </p:nvSpPr>
        <p:spPr>
          <a:xfrm>
            <a:off x="222425" y="3502813"/>
            <a:ext cx="4161686" cy="135643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means that the browser must update only the portion of the page that has changed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2BD414-1295-4A41-8750-0AB1DF7F41F0}"/>
              </a:ext>
            </a:extLst>
          </p:cNvPr>
          <p:cNvSpPr/>
          <p:nvPr/>
        </p:nvSpPr>
        <p:spPr>
          <a:xfrm>
            <a:off x="259388" y="5150080"/>
            <a:ext cx="8625223" cy="95567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SPA approach reduces the time taken by the application to respond to user actions, resulting in a more fluid experience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945CF0-E4DF-47E1-A973-FD042BE1E6E3}"/>
              </a:ext>
            </a:extLst>
          </p:cNvPr>
          <p:cNvGrpSpPr/>
          <p:nvPr/>
        </p:nvGrpSpPr>
        <p:grpSpPr>
          <a:xfrm>
            <a:off x="4759890" y="1766170"/>
            <a:ext cx="4047995" cy="2360713"/>
            <a:chOff x="4759890" y="1766170"/>
            <a:chExt cx="4047995" cy="2360713"/>
          </a:xfrm>
        </p:grpSpPr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02A83E89-0D6B-42D3-9036-C7664B6CD6A6}"/>
                </a:ext>
              </a:extLst>
            </p:cNvPr>
            <p:cNvSpPr/>
            <p:nvPr/>
          </p:nvSpPr>
          <p:spPr>
            <a:xfrm>
              <a:off x="4759890" y="1766170"/>
              <a:ext cx="1014609" cy="220458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Client</a:t>
              </a:r>
            </a:p>
          </p:txBody>
        </p:sp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95016E42-BD1E-4662-A3B9-446FA7AD6F0C}"/>
                </a:ext>
              </a:extLst>
            </p:cNvPr>
            <p:cNvSpPr/>
            <p:nvPr/>
          </p:nvSpPr>
          <p:spPr>
            <a:xfrm>
              <a:off x="7793276" y="1766170"/>
              <a:ext cx="1014609" cy="220458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Server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F7D6E6-7D7C-4E7F-9B33-E8005D3998AC}"/>
                </a:ext>
              </a:extLst>
            </p:cNvPr>
            <p:cNvCxnSpPr/>
            <p:nvPr/>
          </p:nvCxnSpPr>
          <p:spPr>
            <a:xfrm>
              <a:off x="5787025" y="2091847"/>
              <a:ext cx="2041742" cy="1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788AF-AF3A-4CF1-BE18-B45E32E64CEF}"/>
                </a:ext>
              </a:extLst>
            </p:cNvPr>
            <p:cNvCxnSpPr/>
            <p:nvPr/>
          </p:nvCxnSpPr>
          <p:spPr>
            <a:xfrm>
              <a:off x="5739008" y="3251447"/>
              <a:ext cx="2041742" cy="1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7644F15-3C05-48CC-AFB2-0BA585F683B2}"/>
                </a:ext>
              </a:extLst>
            </p:cNvPr>
            <p:cNvCxnSpPr/>
            <p:nvPr/>
          </p:nvCxnSpPr>
          <p:spPr>
            <a:xfrm flipH="1">
              <a:off x="5774499" y="2492681"/>
              <a:ext cx="2018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DDB58EC-5AE9-4DCF-95C8-A7B484C0D218}"/>
                </a:ext>
              </a:extLst>
            </p:cNvPr>
            <p:cNvCxnSpPr/>
            <p:nvPr/>
          </p:nvCxnSpPr>
          <p:spPr>
            <a:xfrm flipH="1">
              <a:off x="5761973" y="3639756"/>
              <a:ext cx="2018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1A17E4-4623-46C2-88DE-3EB3F03067B0}"/>
                </a:ext>
              </a:extLst>
            </p:cNvPr>
            <p:cNvSpPr txBox="1"/>
            <p:nvPr/>
          </p:nvSpPr>
          <p:spPr>
            <a:xfrm>
              <a:off x="5962389" y="179122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Initial Request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1C8498-98D8-4A2D-9717-04D3695560DC}"/>
                </a:ext>
              </a:extLst>
            </p:cNvPr>
            <p:cNvSpPr txBox="1"/>
            <p:nvPr/>
          </p:nvSpPr>
          <p:spPr>
            <a:xfrm>
              <a:off x="6534536" y="2236892"/>
              <a:ext cx="6719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HTML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38630B-7BAC-410F-8BAC-C525C63DD3D2}"/>
                </a:ext>
              </a:extLst>
            </p:cNvPr>
            <p:cNvSpPr txBox="1"/>
            <p:nvPr/>
          </p:nvSpPr>
          <p:spPr>
            <a:xfrm>
              <a:off x="6285794" y="3007155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Ajax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D0CCF4-5A9B-4354-878F-06F454CF97FE}"/>
                </a:ext>
              </a:extLst>
            </p:cNvPr>
            <p:cNvSpPr txBox="1"/>
            <p:nvPr/>
          </p:nvSpPr>
          <p:spPr>
            <a:xfrm>
              <a:off x="6543284" y="3348925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JSON</a:t>
              </a:r>
            </a:p>
          </p:txBody>
        </p:sp>
        <p:sp>
          <p:nvSpPr>
            <p:cNvPr id="36" name="Snip and Round Single Corner Rectangle 21">
              <a:extLst>
                <a:ext uri="{FF2B5EF4-FFF2-40B4-BE49-F238E27FC236}">
                  <a16:creationId xmlns:a16="http://schemas.microsoft.com/office/drawing/2014/main" id="{669420BE-7350-4764-B618-DCF528FFDBD1}"/>
                </a:ext>
              </a:extLst>
            </p:cNvPr>
            <p:cNvSpPr/>
            <p:nvPr/>
          </p:nvSpPr>
          <p:spPr>
            <a:xfrm rot="10800000" flipV="1">
              <a:off x="6205974" y="3539615"/>
              <a:ext cx="355702" cy="587268"/>
            </a:xfrm>
            <a:prstGeom prst="snip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Snip and Round Single Corner Rectangle 22">
              <a:extLst>
                <a:ext uri="{FF2B5EF4-FFF2-40B4-BE49-F238E27FC236}">
                  <a16:creationId xmlns:a16="http://schemas.microsoft.com/office/drawing/2014/main" id="{F20604CB-BFAA-47A1-B29B-61FA77102989}"/>
                </a:ext>
              </a:extLst>
            </p:cNvPr>
            <p:cNvSpPr/>
            <p:nvPr/>
          </p:nvSpPr>
          <p:spPr>
            <a:xfrm rot="10800000" flipV="1">
              <a:off x="6205973" y="2388856"/>
              <a:ext cx="355702" cy="587268"/>
            </a:xfrm>
            <a:prstGeom prst="snip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67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Templating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F124D7-BB1D-4FC0-9DC0-10D6AC35E458}"/>
              </a:ext>
            </a:extLst>
          </p:cNvPr>
          <p:cNvSpPr/>
          <p:nvPr/>
        </p:nvSpPr>
        <p:spPr>
          <a:xfrm>
            <a:off x="222425" y="1193799"/>
            <a:ext cx="4161686" cy="205764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With Client Side Templating, the server just sends the data and html page, and complete page building is done at client side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C24E57-5FEF-4336-A69B-5941E22DA348}"/>
              </a:ext>
            </a:extLst>
          </p:cNvPr>
          <p:cNvSpPr/>
          <p:nvPr/>
        </p:nvSpPr>
        <p:spPr>
          <a:xfrm>
            <a:off x="222425" y="3340100"/>
            <a:ext cx="4161686" cy="17018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The client, browser takes the html page, variables and data, and combines them to produce the end page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2BD414-1295-4A41-8750-0AB1DF7F41F0}"/>
              </a:ext>
            </a:extLst>
          </p:cNvPr>
          <p:cNvSpPr/>
          <p:nvPr/>
        </p:nvSpPr>
        <p:spPr>
          <a:xfrm>
            <a:off x="259388" y="5150080"/>
            <a:ext cx="8625223" cy="955670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server processing is faster now as server just sends the blank html page and 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190ABB-29CE-45BA-8794-ACF7CDE60372}"/>
              </a:ext>
            </a:extLst>
          </p:cNvPr>
          <p:cNvGrpSpPr/>
          <p:nvPr/>
        </p:nvGrpSpPr>
        <p:grpSpPr>
          <a:xfrm>
            <a:off x="4634098" y="1766170"/>
            <a:ext cx="4173787" cy="2204581"/>
            <a:chOff x="4634098" y="1766170"/>
            <a:chExt cx="4173787" cy="2204581"/>
          </a:xfrm>
        </p:grpSpPr>
        <p:sp>
          <p:nvSpPr>
            <p:cNvPr id="21" name="Rounded Rectangle 3">
              <a:extLst>
                <a:ext uri="{FF2B5EF4-FFF2-40B4-BE49-F238E27FC236}">
                  <a16:creationId xmlns:a16="http://schemas.microsoft.com/office/drawing/2014/main" id="{5A3432AF-2D2B-400D-B812-B02B5F81FE6E}"/>
                </a:ext>
              </a:extLst>
            </p:cNvPr>
            <p:cNvSpPr/>
            <p:nvPr/>
          </p:nvSpPr>
          <p:spPr>
            <a:xfrm>
              <a:off x="4634098" y="1766170"/>
              <a:ext cx="1140401" cy="220458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Client Browser</a:t>
              </a:r>
            </a:p>
            <a:p>
              <a:pPr algn="ctr"/>
              <a:endParaRPr lang="en-US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C2FE20F2-8DF5-4C8C-8C5F-6332CD12CD3A}"/>
                </a:ext>
              </a:extLst>
            </p:cNvPr>
            <p:cNvSpPr/>
            <p:nvPr/>
          </p:nvSpPr>
          <p:spPr>
            <a:xfrm>
              <a:off x="7793276" y="1766170"/>
              <a:ext cx="1014609" cy="220458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10000"/>
                    </a:schemeClr>
                  </a:solidFill>
                </a:rPr>
                <a:t>Server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714851-D06B-4584-92F2-F18F578EE381}"/>
                </a:ext>
              </a:extLst>
            </p:cNvPr>
            <p:cNvCxnSpPr/>
            <p:nvPr/>
          </p:nvCxnSpPr>
          <p:spPr>
            <a:xfrm>
              <a:off x="5787025" y="2091847"/>
              <a:ext cx="2041742" cy="1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54534C-185B-4D99-853F-E5DA497EF13E}"/>
                </a:ext>
              </a:extLst>
            </p:cNvPr>
            <p:cNvCxnSpPr/>
            <p:nvPr/>
          </p:nvCxnSpPr>
          <p:spPr>
            <a:xfrm flipH="1">
              <a:off x="5774499" y="2535307"/>
              <a:ext cx="20187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40A0F6-DCC7-4C7B-B0DE-3E81245D8D26}"/>
                </a:ext>
              </a:extLst>
            </p:cNvPr>
            <p:cNvSpPr txBox="1"/>
            <p:nvPr/>
          </p:nvSpPr>
          <p:spPr>
            <a:xfrm>
              <a:off x="5962389" y="1791222"/>
              <a:ext cx="1319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Initial Request</a:t>
              </a:r>
            </a:p>
          </p:txBody>
        </p:sp>
        <p:sp>
          <p:nvSpPr>
            <p:cNvPr id="40" name="Snip and Round Single Corner Rectangle 14">
              <a:extLst>
                <a:ext uri="{FF2B5EF4-FFF2-40B4-BE49-F238E27FC236}">
                  <a16:creationId xmlns:a16="http://schemas.microsoft.com/office/drawing/2014/main" id="{4CC138A7-B316-4E15-83F4-D58B9950A4BB}"/>
                </a:ext>
              </a:extLst>
            </p:cNvPr>
            <p:cNvSpPr/>
            <p:nvPr/>
          </p:nvSpPr>
          <p:spPr>
            <a:xfrm rot="10800000" flipV="1">
              <a:off x="6205973" y="2388856"/>
              <a:ext cx="355702" cy="587268"/>
            </a:xfrm>
            <a:prstGeom prst="snip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Snip and Round Single Corner Rectangle 15">
              <a:extLst>
                <a:ext uri="{FF2B5EF4-FFF2-40B4-BE49-F238E27FC236}">
                  <a16:creationId xmlns:a16="http://schemas.microsoft.com/office/drawing/2014/main" id="{7C8EF12E-E27D-4174-A59C-A84FA7586212}"/>
                </a:ext>
              </a:extLst>
            </p:cNvPr>
            <p:cNvSpPr/>
            <p:nvPr/>
          </p:nvSpPr>
          <p:spPr>
            <a:xfrm rot="10800000" flipV="1">
              <a:off x="6800123" y="2700785"/>
              <a:ext cx="355702" cy="587268"/>
            </a:xfrm>
            <a:prstGeom prst="snip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7AC66D-2551-4DDA-93A0-9095EF0A6C00}"/>
                </a:ext>
              </a:extLst>
            </p:cNvPr>
            <p:cNvSpPr txBox="1"/>
            <p:nvPr/>
          </p:nvSpPr>
          <p:spPr>
            <a:xfrm>
              <a:off x="6044851" y="2273697"/>
              <a:ext cx="7150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HTML </a:t>
              </a:r>
            </a:p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Page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F722DA6-E6BD-40B8-AB94-7A1BC1D00CF4}"/>
                </a:ext>
              </a:extLst>
            </p:cNvPr>
            <p:cNvSpPr txBox="1"/>
            <p:nvPr/>
          </p:nvSpPr>
          <p:spPr>
            <a:xfrm>
              <a:off x="6675905" y="2913636"/>
              <a:ext cx="10772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JSON | </a:t>
              </a:r>
            </a:p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JavaScript Variables</a:t>
              </a:r>
            </a:p>
            <a:p>
              <a:r>
                <a:rPr lang="en-US" sz="1400" dirty="0">
                  <a:solidFill>
                    <a:schemeClr val="accent1">
                      <a:lumMod val="10000"/>
                    </a:schemeClr>
                  </a:solidFill>
                </a:rPr>
                <a:t>|Data</a:t>
              </a:r>
            </a:p>
          </p:txBody>
        </p:sp>
        <p:sp>
          <p:nvSpPr>
            <p:cNvPr id="44" name="Plus 17">
              <a:extLst>
                <a:ext uri="{FF2B5EF4-FFF2-40B4-BE49-F238E27FC236}">
                  <a16:creationId xmlns:a16="http://schemas.microsoft.com/office/drawing/2014/main" id="{D6C462BE-E02A-40D0-AFEA-B1AF70102D0C}"/>
                </a:ext>
              </a:extLst>
            </p:cNvPr>
            <p:cNvSpPr/>
            <p:nvPr/>
          </p:nvSpPr>
          <p:spPr>
            <a:xfrm>
              <a:off x="4634098" y="2966242"/>
              <a:ext cx="1231533" cy="1004509"/>
            </a:xfrm>
            <a:prstGeom prst="mathPlu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HTML,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</a:rPr>
                <a:t>JavaScript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4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Sort By Type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84" y="1022035"/>
            <a:ext cx="2671175" cy="548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3A3F52-C0E4-4AA1-918D-E491AAC681C7}"/>
              </a:ext>
            </a:extLst>
          </p:cNvPr>
          <p:cNvSpPr/>
          <p:nvPr/>
        </p:nvSpPr>
        <p:spPr>
          <a:xfrm>
            <a:off x="317500" y="1117600"/>
            <a:ext cx="5461000" cy="54477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structure on RHS is ok for small apps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871B8F-A146-458D-A89F-4DA0817EDEBD}"/>
              </a:ext>
            </a:extLst>
          </p:cNvPr>
          <p:cNvSpPr/>
          <p:nvPr/>
        </p:nvSpPr>
        <p:spPr>
          <a:xfrm>
            <a:off x="317500" y="1923096"/>
            <a:ext cx="5461000" cy="8836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But as the size increases, it gets more difficult to find what you are looking for. 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52C406-EFC5-499D-AD3C-A3F78BB209CB}"/>
              </a:ext>
            </a:extLst>
          </p:cNvPr>
          <p:cNvSpPr/>
          <p:nvPr/>
        </p:nvSpPr>
        <p:spPr>
          <a:xfrm>
            <a:off x="317500" y="3277924"/>
            <a:ext cx="5461000" cy="1611575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can be good to start here if you are not sure how else to organize the code as it is quite easy to shift to the technique on the right: structure by feature</a:t>
            </a:r>
          </a:p>
        </p:txBody>
      </p:sp>
    </p:spTree>
    <p:extLst>
      <p:ext uri="{BB962C8B-B14F-4D97-AF65-F5344CB8AC3E}">
        <p14:creationId xmlns:p14="http://schemas.microsoft.com/office/powerpoint/2010/main" val="410016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Structure: Sort By Feature (Preferred)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77" y="1022034"/>
            <a:ext cx="2722531" cy="53565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F7C18D-A63E-4A1E-A639-5506B3139678}"/>
              </a:ext>
            </a:extLst>
          </p:cNvPr>
          <p:cNvSpPr/>
          <p:nvPr/>
        </p:nvSpPr>
        <p:spPr>
          <a:xfrm>
            <a:off x="219377" y="1022034"/>
            <a:ext cx="5746574" cy="13335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feature-wise structure can be implemented fairly easily once you start to gather multiple modules.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76C7F4-6801-4F7F-AA32-138030B0AB76}"/>
              </a:ext>
            </a:extLst>
          </p:cNvPr>
          <p:cNvSpPr/>
          <p:nvPr/>
        </p:nvSpPr>
        <p:spPr>
          <a:xfrm>
            <a:off x="219377" y="2507001"/>
            <a:ext cx="5746575" cy="88360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Here, we have created the feature-wise folders, and some common folders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937EC2-C9EA-4813-A9E4-972BD08CD497}"/>
              </a:ext>
            </a:extLst>
          </p:cNvPr>
          <p:cNvSpPr/>
          <p:nvPr/>
        </p:nvSpPr>
        <p:spPr>
          <a:xfrm>
            <a:off x="222423" y="3547897"/>
            <a:ext cx="5743527" cy="883604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 of the layout views and controllers go in the layout folder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0B23D1-0AD3-4406-88D7-F63A71D9B379}"/>
              </a:ext>
            </a:extLst>
          </p:cNvPr>
          <p:cNvSpPr/>
          <p:nvPr/>
        </p:nvSpPr>
        <p:spPr>
          <a:xfrm>
            <a:off x="222423" y="4580454"/>
            <a:ext cx="5743527" cy="883604"/>
          </a:xfrm>
          <a:prstGeom prst="roundRect">
            <a:avLst/>
          </a:prstGeom>
          <a:solidFill>
            <a:srgbClr val="FF325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The feature content goes in the corresponding &lt;&lt;</a:t>
            </a:r>
            <a:r>
              <a:rPr lang="en-US" sz="2400" dirty="0" err="1"/>
              <a:t>featurename</a:t>
            </a:r>
            <a:r>
              <a:rPr lang="en-US" sz="2400" dirty="0"/>
              <a:t>&gt;&gt; folder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C9B63B-18FD-4827-BB92-BF3165054A47}"/>
              </a:ext>
            </a:extLst>
          </p:cNvPr>
          <p:cNvSpPr/>
          <p:nvPr/>
        </p:nvSpPr>
        <p:spPr>
          <a:xfrm>
            <a:off x="172992" y="5607366"/>
            <a:ext cx="5743527" cy="883604"/>
          </a:xfrm>
          <a:prstGeom prst="roundRect">
            <a:avLst/>
          </a:prstGeom>
          <a:solidFill>
            <a:srgbClr val="FF325A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Services that are used by all of the areas /features go in the services folder.</a:t>
            </a:r>
          </a:p>
        </p:txBody>
      </p:sp>
    </p:spTree>
    <p:extLst>
      <p:ext uri="{BB962C8B-B14F-4D97-AF65-F5344CB8AC3E}">
        <p14:creationId xmlns:p14="http://schemas.microsoft.com/office/powerpoint/2010/main" val="267481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Angular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03792-A764-4FDE-BEE5-B7C71D1EE1F6}"/>
              </a:ext>
            </a:extLst>
          </p:cNvPr>
          <p:cNvSpPr/>
          <p:nvPr/>
        </p:nvSpPr>
        <p:spPr>
          <a:xfrm>
            <a:off x="222425" y="1092200"/>
            <a:ext cx="8748583" cy="939800"/>
          </a:xfrm>
          <a:prstGeom prst="roundRect">
            <a:avLst/>
          </a:prstGeom>
          <a:solidFill>
            <a:srgbClr val="0066F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 JavaScript framework that helps build web and mobile applications  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785A86-F7EA-46B4-B5D0-8F4ABCD36418}"/>
              </a:ext>
            </a:extLst>
          </p:cNvPr>
          <p:cNvSpPr/>
          <p:nvPr/>
        </p:nvSpPr>
        <p:spPr>
          <a:xfrm>
            <a:off x="197708" y="2330820"/>
            <a:ext cx="8748583" cy="9398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an open source JavaScript framework which simplifies binding code between JavaScript objects and HTML UI elements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857F96-2405-4F90-9A5F-64ED1675F2C4}"/>
              </a:ext>
            </a:extLst>
          </p:cNvPr>
          <p:cNvSpPr/>
          <p:nvPr/>
        </p:nvSpPr>
        <p:spPr>
          <a:xfrm>
            <a:off x="197708" y="3569440"/>
            <a:ext cx="8748583" cy="93980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Angular is an open source project, which means it can be freely used, changed, and shared by anyone.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7E9EA9-9916-49F5-8776-4B15F1C08776}"/>
              </a:ext>
            </a:extLst>
          </p:cNvPr>
          <p:cNvSpPr/>
          <p:nvPr/>
        </p:nvSpPr>
        <p:spPr>
          <a:xfrm>
            <a:off x="197707" y="4808060"/>
            <a:ext cx="8748583" cy="939800"/>
          </a:xfrm>
          <a:prstGeom prst="roundRect">
            <a:avLst/>
          </a:prstGeom>
          <a:solidFill>
            <a:srgbClr val="FB21A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Angular is an excellent framework for building both Single Page Applications (SPA) and Line of 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38212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DB2D6C-44C8-4795-B635-209B52ADE0E6}"/>
              </a:ext>
            </a:extLst>
          </p:cNvPr>
          <p:cNvSpPr/>
          <p:nvPr/>
        </p:nvSpPr>
        <p:spPr>
          <a:xfrm>
            <a:off x="114300" y="1270000"/>
            <a:ext cx="8748583" cy="920380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 strict superset of JavaScript with added features maintained by Microsoft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48EC15-F85F-40DF-9869-DE75E70625BE}"/>
              </a:ext>
            </a:extLst>
          </p:cNvPr>
          <p:cNvSpPr/>
          <p:nvPr/>
        </p:nvSpPr>
        <p:spPr>
          <a:xfrm>
            <a:off x="114300" y="2413000"/>
            <a:ext cx="8748583" cy="7747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Optional static typing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49004C-7654-46B1-806E-22ADF210C9BC}"/>
              </a:ext>
            </a:extLst>
          </p:cNvPr>
          <p:cNvSpPr/>
          <p:nvPr/>
        </p:nvSpPr>
        <p:spPr>
          <a:xfrm>
            <a:off x="114300" y="3568700"/>
            <a:ext cx="8748583" cy="774700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Class based Object Oriented Programming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EE5528-482A-4C18-9754-70B479542EAE}"/>
              </a:ext>
            </a:extLst>
          </p:cNvPr>
          <p:cNvSpPr/>
          <p:nvPr/>
        </p:nvSpPr>
        <p:spPr>
          <a:xfrm>
            <a:off x="114299" y="4584700"/>
            <a:ext cx="8748583" cy="774700"/>
          </a:xfrm>
          <a:prstGeom prst="roundRect">
            <a:avLst/>
          </a:prstGeom>
          <a:solidFill>
            <a:srgbClr val="FF32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Resembles languages like Java or C /C++</a:t>
            </a:r>
          </a:p>
        </p:txBody>
      </p:sp>
    </p:spTree>
    <p:extLst>
      <p:ext uri="{BB962C8B-B14F-4D97-AF65-F5344CB8AC3E}">
        <p14:creationId xmlns:p14="http://schemas.microsoft.com/office/powerpoint/2010/main" val="99494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DB2D6C-44C8-4795-B635-209B52ADE0E6}"/>
              </a:ext>
            </a:extLst>
          </p:cNvPr>
          <p:cNvSpPr/>
          <p:nvPr/>
        </p:nvSpPr>
        <p:spPr>
          <a:xfrm>
            <a:off x="114300" y="1270000"/>
            <a:ext cx="8748583" cy="920380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Services are used for reusable data services to share data between components throughout an 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48EC15-F85F-40DF-9869-DE75E70625BE}"/>
              </a:ext>
            </a:extLst>
          </p:cNvPr>
          <p:cNvSpPr/>
          <p:nvPr/>
        </p:nvSpPr>
        <p:spPr>
          <a:xfrm>
            <a:off x="114300" y="2413000"/>
            <a:ext cx="8748583" cy="7747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Refactoring data access to a separate service keeps component lean and focused on supporting the 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49004C-7654-46B1-806E-22ADF210C9BC}"/>
              </a:ext>
            </a:extLst>
          </p:cNvPr>
          <p:cNvSpPr/>
          <p:nvPr/>
        </p:nvSpPr>
        <p:spPr>
          <a:xfrm>
            <a:off x="114300" y="3568700"/>
            <a:ext cx="8748583" cy="774700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Services are invariable asynchronous.</a:t>
            </a:r>
          </a:p>
        </p:txBody>
      </p:sp>
    </p:spTree>
    <p:extLst>
      <p:ext uri="{BB962C8B-B14F-4D97-AF65-F5344CB8AC3E}">
        <p14:creationId xmlns:p14="http://schemas.microsoft.com/office/powerpoint/2010/main" val="3307707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DB2D6C-44C8-4795-B635-209B52ADE0E6}"/>
              </a:ext>
            </a:extLst>
          </p:cNvPr>
          <p:cNvSpPr/>
          <p:nvPr/>
        </p:nvSpPr>
        <p:spPr>
          <a:xfrm>
            <a:off x="114300" y="1270000"/>
            <a:ext cx="8748583" cy="650240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It is vital part of application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48EC15-F85F-40DF-9869-DE75E70625BE}"/>
              </a:ext>
            </a:extLst>
          </p:cNvPr>
          <p:cNvSpPr/>
          <p:nvPr/>
        </p:nvSpPr>
        <p:spPr>
          <a:xfrm>
            <a:off x="114300" y="2057400"/>
            <a:ext cx="8748583" cy="65024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Loads the respective components with respect to requested route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49004C-7654-46B1-806E-22ADF210C9BC}"/>
              </a:ext>
            </a:extLst>
          </p:cNvPr>
          <p:cNvSpPr/>
          <p:nvPr/>
        </p:nvSpPr>
        <p:spPr>
          <a:xfrm>
            <a:off x="114300" y="2905760"/>
            <a:ext cx="8748583" cy="774700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Allows us to control different routes, data and components that render the data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13205347-007C-467F-902B-D5B449846364}"/>
              </a:ext>
            </a:extLst>
          </p:cNvPr>
          <p:cNvSpPr/>
          <p:nvPr/>
        </p:nvSpPr>
        <p:spPr>
          <a:xfrm>
            <a:off x="3708400" y="4464050"/>
            <a:ext cx="579120" cy="126619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F2"/>
              </a:solidFill>
            </a:endParaRP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0D9B979-353A-430B-84B4-9E9CEC6FDA17}"/>
              </a:ext>
            </a:extLst>
          </p:cNvPr>
          <p:cNvSpPr/>
          <p:nvPr/>
        </p:nvSpPr>
        <p:spPr>
          <a:xfrm>
            <a:off x="3251201" y="4754880"/>
            <a:ext cx="1605282" cy="60452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2"/>
                </a:solidFill>
              </a:rPr>
              <a:t>router</a:t>
            </a:r>
            <a:endParaRPr lang="en-IN" sz="2400" dirty="0">
              <a:solidFill>
                <a:srgbClr val="0000F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A46A32-54A8-4C4A-A37B-8E39B069C3AA}"/>
              </a:ext>
            </a:extLst>
          </p:cNvPr>
          <p:cNvSpPr/>
          <p:nvPr/>
        </p:nvSpPr>
        <p:spPr>
          <a:xfrm>
            <a:off x="5892800" y="4876800"/>
            <a:ext cx="1879600" cy="48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2"/>
                </a:solidFill>
              </a:rPr>
              <a:t>Component C</a:t>
            </a:r>
            <a:endParaRPr lang="en-IN" dirty="0">
              <a:solidFill>
                <a:srgbClr val="0000F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E732E-7053-43C3-B1A3-F74411784F12}"/>
              </a:ext>
            </a:extLst>
          </p:cNvPr>
          <p:cNvSpPr/>
          <p:nvPr/>
        </p:nvSpPr>
        <p:spPr>
          <a:xfrm>
            <a:off x="502920" y="4787900"/>
            <a:ext cx="1879600" cy="48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2"/>
                </a:solidFill>
              </a:rPr>
              <a:t>Component A</a:t>
            </a:r>
            <a:endParaRPr lang="en-IN" dirty="0">
              <a:solidFill>
                <a:srgbClr val="0000F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907D3-5BB3-420E-BF1B-7E91F1BED3DF}"/>
              </a:ext>
            </a:extLst>
          </p:cNvPr>
          <p:cNvSpPr/>
          <p:nvPr/>
        </p:nvSpPr>
        <p:spPr>
          <a:xfrm>
            <a:off x="3068320" y="5908040"/>
            <a:ext cx="1879600" cy="48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2"/>
                </a:solidFill>
              </a:rPr>
              <a:t>Component D</a:t>
            </a:r>
            <a:endParaRPr lang="en-IN" dirty="0">
              <a:solidFill>
                <a:srgbClr val="0000F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68D53-0B14-40C2-9FF4-CA90EB99D437}"/>
              </a:ext>
            </a:extLst>
          </p:cNvPr>
          <p:cNvSpPr/>
          <p:nvPr/>
        </p:nvSpPr>
        <p:spPr>
          <a:xfrm>
            <a:off x="3042920" y="3844290"/>
            <a:ext cx="1879600" cy="48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2"/>
                </a:solidFill>
              </a:rPr>
              <a:t>Component B</a:t>
            </a:r>
            <a:endParaRPr lang="en-IN" dirty="0">
              <a:solidFill>
                <a:srgbClr val="0000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81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6E736-468F-462F-BB6C-3D470B0B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03" y="1965853"/>
            <a:ext cx="8213394" cy="437144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DEA83C-3481-4F54-A5FD-032C42858B3B}"/>
              </a:ext>
            </a:extLst>
          </p:cNvPr>
          <p:cNvSpPr/>
          <p:nvPr/>
        </p:nvSpPr>
        <p:spPr>
          <a:xfrm>
            <a:off x="234780" y="1041894"/>
            <a:ext cx="8748583" cy="767194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You can go to Angular.io website and click on Get Started button, and it will take you to documentation page</a:t>
            </a:r>
          </a:p>
        </p:txBody>
      </p:sp>
    </p:spTree>
    <p:extLst>
      <p:ext uri="{BB962C8B-B14F-4D97-AF65-F5344CB8AC3E}">
        <p14:creationId xmlns:p14="http://schemas.microsoft.com/office/powerpoint/2010/main" val="1776031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0AC46-2E67-4111-B3FE-830448E5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003063"/>
            <a:ext cx="8253287" cy="43779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764B8-86F5-4EDF-BE54-3AA2A76B4512}"/>
              </a:ext>
            </a:extLst>
          </p:cNvPr>
          <p:cNvSpPr/>
          <p:nvPr/>
        </p:nvSpPr>
        <p:spPr>
          <a:xfrm>
            <a:off x="234780" y="1041894"/>
            <a:ext cx="8748583" cy="767194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In documentation (</a:t>
            </a:r>
            <a:r>
              <a:rPr lang="en-US" sz="2000" dirty="0">
                <a:solidFill>
                  <a:srgbClr val="3333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https://angular.io/docs</a:t>
            </a:r>
            <a:r>
              <a:rPr lang="en-US" sz="2000" dirty="0"/>
              <a:t>), you can read about the basics, snippets and samples.</a:t>
            </a:r>
          </a:p>
        </p:txBody>
      </p:sp>
    </p:spTree>
    <p:extLst>
      <p:ext uri="{BB962C8B-B14F-4D97-AF65-F5344CB8AC3E}">
        <p14:creationId xmlns:p14="http://schemas.microsoft.com/office/powerpoint/2010/main" val="3293458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:  Installation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4CA8F9-5CB3-44AE-B512-21AC6783244D}"/>
              </a:ext>
            </a:extLst>
          </p:cNvPr>
          <p:cNvSpPr/>
          <p:nvPr/>
        </p:nvSpPr>
        <p:spPr>
          <a:xfrm>
            <a:off x="222424" y="1683120"/>
            <a:ext cx="8748583" cy="544776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It will also install </a:t>
            </a:r>
            <a:r>
              <a:rPr lang="en-US" sz="2000" dirty="0" err="1"/>
              <a:t>npm</a:t>
            </a:r>
            <a:r>
              <a:rPr lang="en-US" sz="2000" dirty="0"/>
              <a:t> (node package manager)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DE16DC-B27E-421A-B3BC-2DC379F028CB}"/>
              </a:ext>
            </a:extLst>
          </p:cNvPr>
          <p:cNvSpPr/>
          <p:nvPr/>
        </p:nvSpPr>
        <p:spPr>
          <a:xfrm>
            <a:off x="222425" y="1023012"/>
            <a:ext cx="8748583" cy="544776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Node: </a:t>
            </a:r>
            <a:r>
              <a:rPr lang="en-US" sz="2000" dirty="0"/>
              <a:t>Go to </a:t>
            </a:r>
            <a:r>
              <a:rPr lang="en-US" sz="2000" dirty="0">
                <a:solidFill>
                  <a:srgbClr val="0000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</a:t>
            </a:r>
            <a:r>
              <a:rPr lang="en-US" sz="2000" dirty="0">
                <a:solidFill>
                  <a:srgbClr val="3333FF"/>
                </a:solidFill>
              </a:rPr>
              <a:t>. </a:t>
            </a:r>
            <a:r>
              <a:rPr lang="en-US" sz="2000" dirty="0"/>
              <a:t>Download and install the installer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3FFE2C-22CA-4116-84D3-6BAA1792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96" y="2457528"/>
            <a:ext cx="7386638" cy="395572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Angular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71A1D5-5AFA-451F-9DE6-FFC544546E29}"/>
              </a:ext>
            </a:extLst>
          </p:cNvPr>
          <p:cNvSpPr/>
          <p:nvPr/>
        </p:nvSpPr>
        <p:spPr>
          <a:xfrm>
            <a:off x="222422" y="2434047"/>
            <a:ext cx="8677689" cy="218825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debug the angular application, it uses node server to serve the requests.</a:t>
            </a:r>
          </a:p>
          <a:p>
            <a:endParaRPr lang="en-US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Usually, the command is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 serve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 s 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basically compiles the application and launches the node server to serve the application at localhost on port 4200 by default.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7FE81-0217-4ABD-A90C-FBE47C0F8192}"/>
              </a:ext>
            </a:extLst>
          </p:cNvPr>
          <p:cNvSpPr/>
          <p:nvPr/>
        </p:nvSpPr>
        <p:spPr>
          <a:xfrm>
            <a:off x="222423" y="1096948"/>
            <a:ext cx="8677689" cy="1033531"/>
          </a:xfrm>
          <a:prstGeom prst="roundRect">
            <a:avLst/>
          </a:prstGeom>
          <a:solidFill>
            <a:srgbClr val="FF32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Node JS</a:t>
            </a:r>
            <a:r>
              <a:rPr lang="en-US" sz="2400" dirty="0"/>
              <a:t> is a cross-platform runtime system and environment for applications written in JavaScript.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F85F4C-CC37-4FEF-8A6E-D16583DB1CC3}"/>
              </a:ext>
            </a:extLst>
          </p:cNvPr>
          <p:cNvSpPr/>
          <p:nvPr/>
        </p:nvSpPr>
        <p:spPr>
          <a:xfrm>
            <a:off x="222422" y="4844010"/>
            <a:ext cx="8677689" cy="1402284"/>
          </a:xfrm>
          <a:prstGeom prst="roundRect">
            <a:avLst/>
          </a:prstGeom>
          <a:solidFill>
            <a:srgbClr val="FF32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build the angular application, usually by the command ng build --prod, it generates Html and </a:t>
            </a:r>
            <a:r>
              <a:rPr lang="en-US" sz="2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CSS files along with all the assets and saved in the build folder in the root of the source by default.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94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Angular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7FE81-0217-4ABD-A90C-FBE47C0F8192}"/>
              </a:ext>
            </a:extLst>
          </p:cNvPr>
          <p:cNvSpPr/>
          <p:nvPr/>
        </p:nvSpPr>
        <p:spPr>
          <a:xfrm>
            <a:off x="222423" y="1096948"/>
            <a:ext cx="8677689" cy="1464761"/>
          </a:xfrm>
          <a:prstGeom prst="round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build the angular application, usually by the command ng build --prod, it generates Html and </a:t>
            </a:r>
            <a:r>
              <a:rPr lang="en-US" sz="2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CSS files along with all the assets and saved in the build folder in the root of the source by default.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42392-4EF4-4801-A96D-32353415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4" y="2865277"/>
            <a:ext cx="8696504" cy="155432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B37B87-989D-45D3-BB75-DABDC81FE9A0}"/>
              </a:ext>
            </a:extLst>
          </p:cNvPr>
          <p:cNvSpPr/>
          <p:nvPr/>
        </p:nvSpPr>
        <p:spPr>
          <a:xfrm>
            <a:off x="222423" y="4633607"/>
            <a:ext cx="8677689" cy="1631226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prod builds the vendor bundle is integrated in your main bundle, because it is using the build optimizer per default.</a:t>
            </a:r>
          </a:p>
          <a:p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According to the </a:t>
            </a:r>
            <a:r>
              <a:rPr lang="en-US" sz="2200" b="0" i="0" u="sng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angular-cli documentation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Total bundle sizes with Build Optimizer are smaller if there is no separate vendor chunk </a:t>
            </a:r>
            <a:endParaRPr lang="en-US" sz="2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99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Angular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71A1D5-5AFA-451F-9DE6-FFC544546E29}"/>
              </a:ext>
            </a:extLst>
          </p:cNvPr>
          <p:cNvSpPr/>
          <p:nvPr/>
        </p:nvSpPr>
        <p:spPr>
          <a:xfrm>
            <a:off x="222425" y="1106439"/>
            <a:ext cx="8677689" cy="54477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will be generated in app-root&gt;</a:t>
            </a:r>
            <a:r>
              <a:rPr lang="en-US" sz="2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&gt;app-root folder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77351D-2B2C-4326-9B1E-6D5BE873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5" y="1964274"/>
            <a:ext cx="8638278" cy="28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27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and Angular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B7701-70A5-419A-950A-8C57EEFB8444}"/>
              </a:ext>
            </a:extLst>
          </p:cNvPr>
          <p:cNvSpPr/>
          <p:nvPr/>
        </p:nvSpPr>
        <p:spPr>
          <a:xfrm>
            <a:off x="222425" y="1143000"/>
            <a:ext cx="8677689" cy="5105401"/>
          </a:xfrm>
          <a:prstGeom prst="round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DBF1D-306C-4622-9C58-4F82821E6E37}"/>
              </a:ext>
            </a:extLst>
          </p:cNvPr>
          <p:cNvSpPr txBox="1"/>
          <p:nvPr/>
        </p:nvSpPr>
        <p:spPr>
          <a:xfrm>
            <a:off x="431800" y="1368259"/>
            <a:ext cx="645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99"/>
                </a:solidFill>
              </a:rPr>
              <a:t>Question: </a:t>
            </a:r>
            <a:r>
              <a:rPr lang="en-US" sz="2400" dirty="0"/>
              <a:t>Do I need node.js to use </a:t>
            </a:r>
            <a:r>
              <a:rPr lang="en-US" sz="2400" dirty="0" err="1"/>
              <a:t>Angularjs</a:t>
            </a:r>
            <a:r>
              <a:rPr lang="en-US" sz="2400" dirty="0"/>
              <a:t>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4FF6B-1292-4521-B5A2-7A839BC4CA28}"/>
              </a:ext>
            </a:extLst>
          </p:cNvPr>
          <p:cNvSpPr txBox="1"/>
          <p:nvPr/>
        </p:nvSpPr>
        <p:spPr>
          <a:xfrm>
            <a:off x="431800" y="1828800"/>
            <a:ext cx="82677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99"/>
                </a:solidFill>
              </a:rPr>
              <a:t>Answer:  </a:t>
            </a:r>
          </a:p>
          <a:p>
            <a:r>
              <a:rPr lang="en-US" sz="2200" b="1" dirty="0"/>
              <a:t>On client side, you do not need</a:t>
            </a:r>
            <a:r>
              <a:rPr lang="en-US" sz="2200" dirty="0"/>
              <a:t> Node. </a:t>
            </a:r>
            <a:r>
              <a:rPr lang="en-US" sz="2200" dirty="0" err="1"/>
              <a:t>js</a:t>
            </a:r>
            <a:r>
              <a:rPr lang="en-US" sz="2200" dirty="0"/>
              <a:t> to use AngularJS.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Angular</a:t>
            </a:r>
            <a:r>
              <a:rPr lang="en-US" sz="2200" dirty="0"/>
              <a:t> is a front-end </a:t>
            </a:r>
            <a:r>
              <a:rPr lang="en-US" sz="2200" dirty="0" err="1"/>
              <a:t>javascript</a:t>
            </a:r>
            <a:r>
              <a:rPr lang="en-US" sz="2200" dirty="0"/>
              <a:t> framework which operates in the clients web browser.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Node is a service which </a:t>
            </a:r>
            <a:r>
              <a:rPr lang="en-US" sz="2200" b="1" dirty="0"/>
              <a:t>can</a:t>
            </a:r>
            <a:r>
              <a:rPr lang="en-US" sz="2200" dirty="0"/>
              <a:t> execute </a:t>
            </a:r>
            <a:r>
              <a:rPr lang="en-US" sz="2200" dirty="0" err="1"/>
              <a:t>javascript</a:t>
            </a:r>
            <a:r>
              <a:rPr lang="en-US" sz="2200" dirty="0"/>
              <a:t> and is often used on a server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someday you will want to upload and store those files on a server and make them accessible by multiple clients - then yes you will also need a server. This server could be made with NodeJS.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203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Renowned Websites..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92" y="2036249"/>
            <a:ext cx="6331015" cy="420933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9A6A58-9871-4203-88CA-79252B34F75B}"/>
              </a:ext>
            </a:extLst>
          </p:cNvPr>
          <p:cNvSpPr/>
          <p:nvPr/>
        </p:nvSpPr>
        <p:spPr>
          <a:xfrm>
            <a:off x="222425" y="1092200"/>
            <a:ext cx="8477075" cy="736600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Some of the renowned web applications, which are powered with the flexible and robust Angular framework.</a:t>
            </a:r>
          </a:p>
        </p:txBody>
      </p:sp>
    </p:spTree>
    <p:extLst>
      <p:ext uri="{BB962C8B-B14F-4D97-AF65-F5344CB8AC3E}">
        <p14:creationId xmlns:p14="http://schemas.microsoft.com/office/powerpoint/2010/main" val="1074322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chemeClr val="bg1"/>
                </a:solidFill>
              </a:rPr>
              <a:t>Node Package Manager (</a:t>
            </a:r>
            <a:r>
              <a:rPr lang="en-US" dirty="0" err="1"/>
              <a:t>npm</a:t>
            </a:r>
            <a:r>
              <a:rPr lang="en-US" dirty="0"/>
              <a:t>)?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71A1D5-5AFA-451F-9DE6-FFC544546E29}"/>
              </a:ext>
            </a:extLst>
          </p:cNvPr>
          <p:cNvSpPr/>
          <p:nvPr/>
        </p:nvSpPr>
        <p:spPr>
          <a:xfrm>
            <a:off x="222424" y="1253443"/>
            <a:ext cx="8748583" cy="1248457"/>
          </a:xfrm>
          <a:prstGeom prst="roundRect">
            <a:avLst/>
          </a:prstGeom>
          <a:solidFill>
            <a:srgbClr val="333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It is a command line utility, that interacts with repository of open source projects and downloads the packages and libraries.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37FE81-0217-4ABD-A90C-FBE47C0F8192}"/>
              </a:ext>
            </a:extLst>
          </p:cNvPr>
          <p:cNvSpPr/>
          <p:nvPr/>
        </p:nvSpPr>
        <p:spPr>
          <a:xfrm>
            <a:off x="222424" y="2730500"/>
            <a:ext cx="8748583" cy="1143000"/>
          </a:xfrm>
          <a:prstGeom prst="roundRect">
            <a:avLst/>
          </a:prstGeom>
          <a:solidFill>
            <a:srgbClr val="00CC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NPM Repository : accessible via </a:t>
            </a:r>
            <a:r>
              <a:rPr lang="en-US" sz="2400" dirty="0" err="1"/>
              <a:t>url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https://www.npmjs.com/package/repository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9FFD3B-E11D-4610-A37F-EBAAF8CEFA91}"/>
              </a:ext>
            </a:extLst>
          </p:cNvPr>
          <p:cNvSpPr/>
          <p:nvPr/>
        </p:nvSpPr>
        <p:spPr>
          <a:xfrm>
            <a:off x="222424" y="4165600"/>
            <a:ext cx="8748583" cy="850900"/>
          </a:xfrm>
          <a:prstGeom prst="roundRect">
            <a:avLst/>
          </a:prstGeom>
          <a:solidFill>
            <a:srgbClr val="FB21A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NPM Repository </a:t>
            </a:r>
            <a:r>
              <a:rPr lang="en-US" sz="2400" dirty="0">
                <a:solidFill>
                  <a:schemeClr val="bg1"/>
                </a:solidFill>
              </a:rPr>
              <a:t>contains </a:t>
            </a:r>
            <a:r>
              <a:rPr lang="en-US" sz="2400" dirty="0"/>
              <a:t>open-source software packages hosted by </a:t>
            </a:r>
            <a:r>
              <a:rPr lang="en-US" sz="2400" dirty="0" err="1"/>
              <a:t>npm</a:t>
            </a:r>
            <a:r>
              <a:rPr lang="en-US" sz="2400" dirty="0"/>
              <a:t> for the Node.js developer community. 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 txBox="1">
            <a:spLocks noChangeArrowheads="1"/>
          </p:cNvSpPr>
          <p:nvPr/>
        </p:nvSpPr>
        <p:spPr bwMode="gray">
          <a:xfrm>
            <a:off x="0" y="2736164"/>
            <a:ext cx="9144000" cy="58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3242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History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755" y="1043373"/>
            <a:ext cx="8308819" cy="801666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Originally developed in 2009 by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Misko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Hevery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at Brat Tech LLC, with first release in Oct 2010.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9755" y="2049784"/>
            <a:ext cx="8308819" cy="1178544"/>
          </a:xfrm>
          <a:prstGeom prst="roundRect">
            <a:avLst/>
          </a:prstGeom>
          <a:solidFill>
            <a:srgbClr val="0066F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It was originally developed as a software behind an online JSON storage service, that would have been priced by the megabyte, for easy-to-make applications for the enterprise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9755" y="3386231"/>
            <a:ext cx="8308819" cy="1468158"/>
          </a:xfrm>
          <a:prstGeom prst="roundRect">
            <a:avLst/>
          </a:prstGeom>
          <a:solidFill>
            <a:srgbClr val="FB21A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Was originally located at the web domain "GetAngular.com", and had a few subscribers, before the two decided to abandon the business idea and release Angular as an open-source library.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9755" y="5035462"/>
            <a:ext cx="8308819" cy="145615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now being mainly maintained by Google and by a community of individuals and corporations to address many of the challenges encountered in developing single-page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86826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632" y="1022033"/>
            <a:ext cx="8513806" cy="5225131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solidFill>
                  <a:srgbClr val="33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Angular JS 1.x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Initial release 1.0 was in October 20, 2010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Since then 1.x.x releases have been released on periodic basis.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current stable release of AngularJS is 1.6.0</a:t>
            </a:r>
          </a:p>
          <a:p>
            <a:r>
              <a:rPr lang="en-US" dirty="0">
                <a:solidFill>
                  <a:srgbClr val="33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 Releases</a:t>
            </a:r>
          </a:p>
          <a:p>
            <a:endParaRPr lang="en-US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000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33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 Schedule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minor releases every week, and 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major release every 6 months</a:t>
            </a:r>
            <a:endParaRPr lang="en-US" sz="1400" dirty="0">
              <a:solidFill>
                <a:srgbClr val="3333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History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66281"/>
              </p:ext>
            </p:extLst>
          </p:nvPr>
        </p:nvGraphicFramePr>
        <p:xfrm>
          <a:off x="454199" y="2834639"/>
          <a:ext cx="6257109" cy="226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10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Sep' 2014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AngularJS 2.0 was announced at the ng-</a:t>
                      </a:r>
                      <a:r>
                        <a:rPr lang="en-US" sz="16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europe</a:t>
                      </a: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conference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10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 2015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AngularJS 2 moved from Alpha to Developer Preview.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1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May 2016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first release candidate was published in May 2016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1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Sep 2016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Angular 2.0 released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8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 2017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Angular</a:t>
                      </a:r>
                      <a:r>
                        <a:rPr lang="en-US" sz="1600" b="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4.0 released</a:t>
                      </a:r>
                      <a:endParaRPr 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75" y="2834639"/>
            <a:ext cx="2015563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F5634E-8E0B-4E59-8745-32263BA1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vs AngularJS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ECA6E2-5206-4EEE-B118-15BE9A2CFA3A}"/>
              </a:ext>
            </a:extLst>
          </p:cNvPr>
          <p:cNvSpPr/>
          <p:nvPr/>
        </p:nvSpPr>
        <p:spPr>
          <a:xfrm>
            <a:off x="222425" y="1191155"/>
            <a:ext cx="8748583" cy="570155"/>
          </a:xfrm>
          <a:prstGeom prst="roundRect">
            <a:avLst/>
          </a:prstGeom>
          <a:solidFill>
            <a:srgbClr val="0066FF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AngularJS is JavaScript-based while Angular is TypeScript based.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B6EE20A-438E-4DA8-8133-0F838743130C}"/>
              </a:ext>
            </a:extLst>
          </p:cNvPr>
          <p:cNvSpPr/>
          <p:nvPr/>
        </p:nvSpPr>
        <p:spPr>
          <a:xfrm>
            <a:off x="222425" y="1939105"/>
            <a:ext cx="7056582" cy="526475"/>
          </a:xfrm>
          <a:prstGeom prst="wedgeRectCallout">
            <a:avLst>
              <a:gd name="adj1" fmla="val 34517"/>
              <a:gd name="adj2" fmla="val -86202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TypeScript is a primary language for Angular application development. It is a superset of JavaScript with design-time support for type safety and tooling. </a:t>
            </a:r>
            <a:endParaRPr lang="en-IN" sz="1400" dirty="0">
              <a:solidFill>
                <a:schemeClr val="bg2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0A9BC627-D74E-42A4-B176-77BF103DBC6F}"/>
              </a:ext>
            </a:extLst>
          </p:cNvPr>
          <p:cNvSpPr/>
          <p:nvPr/>
        </p:nvSpPr>
        <p:spPr>
          <a:xfrm>
            <a:off x="222424" y="2615462"/>
            <a:ext cx="8748583" cy="52647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Angular is component-based while AngularJS uses directives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41803528-4368-4D0D-91CA-77EDA258F233}"/>
              </a:ext>
            </a:extLst>
          </p:cNvPr>
          <p:cNvSpPr/>
          <p:nvPr/>
        </p:nvSpPr>
        <p:spPr>
          <a:xfrm>
            <a:off x="197708" y="3354903"/>
            <a:ext cx="8748583" cy="526475"/>
          </a:xfrm>
          <a:prstGeom prst="roundRect">
            <a:avLst/>
          </a:prstGeom>
          <a:solidFill>
            <a:srgbClr val="FB21A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AngularJS framework follows MVC architecture.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CCACFCC7-6AB6-458C-9C13-7F50071D6D90}"/>
              </a:ext>
            </a:extLst>
          </p:cNvPr>
          <p:cNvSpPr/>
          <p:nvPr/>
        </p:nvSpPr>
        <p:spPr>
          <a:xfrm>
            <a:off x="222425" y="4084969"/>
            <a:ext cx="8748583" cy="57015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Angular uses components that are directives with templates. </a:t>
            </a:r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BA5B70BF-3216-4B7A-A3D1-16386C8EB8B0}"/>
              </a:ext>
            </a:extLst>
          </p:cNvPr>
          <p:cNvSpPr/>
          <p:nvPr/>
        </p:nvSpPr>
        <p:spPr>
          <a:xfrm>
            <a:off x="172992" y="4770702"/>
            <a:ext cx="8748583" cy="1720688"/>
          </a:xfrm>
          <a:prstGeom prst="roundRect">
            <a:avLst/>
          </a:prstGeom>
          <a:solidFill>
            <a:srgbClr val="80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two kinds of directives in Angular.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Structural directives: they alter the DOM’s layout by replacing its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Attributive directives: it changes how the DOM behave and the appearance of the element.</a:t>
            </a:r>
          </a:p>
        </p:txBody>
      </p:sp>
    </p:spTree>
    <p:extLst>
      <p:ext uri="{BB962C8B-B14F-4D97-AF65-F5344CB8AC3E}">
        <p14:creationId xmlns:p14="http://schemas.microsoft.com/office/powerpoint/2010/main" val="8949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F5634E-8E0B-4E59-8745-32263BA1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 vs. AngularJS</a:t>
            </a: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BFF3F320-2A97-4737-9BFD-191317504C48}"/>
              </a:ext>
            </a:extLst>
          </p:cNvPr>
          <p:cNvSpPr/>
          <p:nvPr/>
        </p:nvSpPr>
        <p:spPr>
          <a:xfrm>
            <a:off x="222425" y="1147867"/>
            <a:ext cx="8748583" cy="1087333"/>
          </a:xfrm>
          <a:prstGeom prst="roundRect">
            <a:avLst/>
          </a:prstGeom>
          <a:solidFill>
            <a:srgbClr val="FB21A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AngularJS depends on third-party tools such as IDE and WebStorm, whereas Angular uses the Command Line Interface (CLI) to reduce the time when  creating applications.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183584BF-3CB4-4B32-9F27-331D0D515A8C}"/>
              </a:ext>
            </a:extLst>
          </p:cNvPr>
          <p:cNvSpPr/>
          <p:nvPr/>
        </p:nvSpPr>
        <p:spPr>
          <a:xfrm>
            <a:off x="197708" y="2382425"/>
            <a:ext cx="8748583" cy="80375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AngularJS does not provide mobile support while Angular supports mobile support.</a:t>
            </a:r>
          </a:p>
        </p:txBody>
      </p:sp>
    </p:spTree>
    <p:extLst>
      <p:ext uri="{BB962C8B-B14F-4D97-AF65-F5344CB8AC3E}">
        <p14:creationId xmlns:p14="http://schemas.microsoft.com/office/powerpoint/2010/main" val="265721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4780" y="1022035"/>
            <a:ext cx="8736227" cy="5237076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0099"/>
                </a:solidFill>
              </a:rPr>
              <a:t>Angular  </a:t>
            </a:r>
            <a:r>
              <a:rPr lang="en-US" dirty="0"/>
              <a:t>is faster than traditional apps like </a:t>
            </a:r>
            <a:r>
              <a:rPr lang="en-US" dirty="0" err="1"/>
              <a:t>.Net</a:t>
            </a:r>
            <a:r>
              <a:rPr lang="en-US" dirty="0"/>
              <a:t> or other apps.</a:t>
            </a:r>
            <a:endParaRPr lang="en-US" b="1" dirty="0">
              <a:solidFill>
                <a:srgbClr val="3333FF"/>
              </a:solidFill>
            </a:endParaRPr>
          </a:p>
          <a:p>
            <a:pPr algn="just">
              <a:buFont typeface="+mj-lt"/>
              <a:buAutoNum type="arabicPeriod"/>
            </a:pPr>
            <a:endParaRPr lang="en-US" b="1" dirty="0">
              <a:solidFill>
                <a:srgbClr val="3333FF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0099"/>
                </a:solidFill>
              </a:rPr>
              <a:t>Streamlined framework: </a:t>
            </a:r>
            <a:r>
              <a:rPr lang="en-US" dirty="0"/>
              <a:t>Angular is a more </a:t>
            </a:r>
            <a:r>
              <a:rPr lang="en-US" dirty="0">
                <a:solidFill>
                  <a:srgbClr val="000099"/>
                </a:solidFill>
              </a:rPr>
              <a:t>streamlined framework </a:t>
            </a:r>
            <a:r>
              <a:rPr lang="en-US" dirty="0"/>
              <a:t>that allows programmers to focus on simply building JavaScript classes. </a:t>
            </a:r>
          </a:p>
          <a:p>
            <a:pPr algn="just">
              <a:buFont typeface="+mj-lt"/>
              <a:buAutoNum type="arabicPeriod"/>
            </a:pPr>
            <a:endParaRPr lang="en-US" b="1" dirty="0">
              <a:solidFill>
                <a:srgbClr val="000099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0099"/>
                </a:solidFill>
              </a:rPr>
              <a:t>Components: </a:t>
            </a:r>
            <a:r>
              <a:rPr lang="en-US" dirty="0"/>
              <a:t>Views and controllers are replaced with </a:t>
            </a:r>
            <a:r>
              <a:rPr lang="en-US" dirty="0">
                <a:solidFill>
                  <a:srgbClr val="000099"/>
                </a:solidFill>
              </a:rPr>
              <a:t>components</a:t>
            </a:r>
            <a:r>
              <a:rPr lang="en-US" dirty="0"/>
              <a:t>, which can be described as a refined version of directives.</a:t>
            </a:r>
            <a:br>
              <a:rPr lang="en-US" dirty="0"/>
            </a:br>
            <a:r>
              <a:rPr lang="en-US" dirty="0"/>
              <a:t>These are considerably easier to read, and their API features less jargon than Angular 1.x's directives.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b="1" dirty="0" err="1">
                <a:solidFill>
                  <a:srgbClr val="000099"/>
                </a:solidFill>
              </a:rPr>
              <a:t>TypeScript</a:t>
            </a:r>
            <a:r>
              <a:rPr lang="en-US" b="1" dirty="0">
                <a:solidFill>
                  <a:srgbClr val="000099"/>
                </a:solidFill>
              </a:rPr>
              <a:t>:</a:t>
            </a:r>
            <a:r>
              <a:rPr lang="en-US" b="1" dirty="0">
                <a:solidFill>
                  <a:srgbClr val="3333FF"/>
                </a:solidFill>
              </a:rPr>
              <a:t> </a:t>
            </a:r>
            <a:r>
              <a:rPr lang="en-US" dirty="0" err="1"/>
              <a:t>TypeScript</a:t>
            </a:r>
            <a:r>
              <a:rPr lang="en-US" dirty="0"/>
              <a:t> is developed by Microsoft and is </a:t>
            </a:r>
            <a:r>
              <a:rPr lang="en-US" dirty="0">
                <a:solidFill>
                  <a:srgbClr val="000099"/>
                </a:solidFill>
              </a:rPr>
              <a:t>supported by angular 2</a:t>
            </a:r>
            <a:r>
              <a:rPr lang="en-US" dirty="0"/>
              <a:t>. It introduces static types which makes things like IDEs and builders/compilers more effective. In some scenarios it also </a:t>
            </a:r>
            <a:r>
              <a:rPr lang="en-US" dirty="0">
                <a:solidFill>
                  <a:srgbClr val="000099"/>
                </a:solidFill>
              </a:rPr>
              <a:t>makes writing and testing of code easier</a:t>
            </a:r>
            <a:r>
              <a:rPr lang="en-US" dirty="0"/>
              <a:t>.</a:t>
            </a:r>
          </a:p>
          <a:p>
            <a:pPr algn="just">
              <a:buFont typeface="+mj-lt"/>
              <a:buAutoNum type="arabicPeriod"/>
            </a:pPr>
            <a:endParaRPr lang="en-US" b="1" dirty="0">
              <a:solidFill>
                <a:srgbClr val="000099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solidFill>
                  <a:srgbClr val="000099"/>
                </a:solidFill>
              </a:rPr>
              <a:t>Modular:</a:t>
            </a:r>
            <a:r>
              <a:rPr lang="en-US" b="1" dirty="0"/>
              <a:t> </a:t>
            </a:r>
            <a:r>
              <a:rPr lang="en-US" dirty="0"/>
              <a:t>Angular apps are quite modular i.e. </a:t>
            </a:r>
            <a:r>
              <a:rPr lang="en-US" dirty="0">
                <a:solidFill>
                  <a:srgbClr val="000099"/>
                </a:solidFill>
              </a:rPr>
              <a:t>organizing your code into independent chunks or buckets such that each of such bucket offers similar kind of functionality</a:t>
            </a:r>
            <a:r>
              <a:rPr lang="en-US" dirty="0"/>
              <a:t>. This makes testing, upgradation and maintenance of the app a lot more convenient. </a:t>
            </a:r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algn="just">
              <a:buFont typeface="+mj-lt"/>
              <a:buAutoNum type="arabicPeriod"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using Angular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33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hop_Done Deal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76E7517-0EE9-49CF-990D-9186DC27E5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13997</TotalTime>
  <Words>3658</Words>
  <Application>Microsoft Office PowerPoint</Application>
  <PresentationFormat>Custom</PresentationFormat>
  <Paragraphs>457</Paragraphs>
  <Slides>41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</vt:lpstr>
      <vt:lpstr>Arial Narrow</vt:lpstr>
      <vt:lpstr>Calibri</vt:lpstr>
      <vt:lpstr>Consolas</vt:lpstr>
      <vt:lpstr>inherit</vt:lpstr>
      <vt:lpstr>LiberationMono</vt:lpstr>
      <vt:lpstr>Menlo</vt:lpstr>
      <vt:lpstr>Segoe UI</vt:lpstr>
      <vt:lpstr>Wingdings</vt:lpstr>
      <vt:lpstr>Slideshop_Done Deal</vt:lpstr>
      <vt:lpstr>PowerPoint Presentation</vt:lpstr>
      <vt:lpstr>Introduction</vt:lpstr>
      <vt:lpstr>What is Angular</vt:lpstr>
      <vt:lpstr>Some Renowned Websites..</vt:lpstr>
      <vt:lpstr>Development History</vt:lpstr>
      <vt:lpstr>Development History</vt:lpstr>
      <vt:lpstr>Angular vs AngularJS</vt:lpstr>
      <vt:lpstr>Angular vs. AngularJS</vt:lpstr>
      <vt:lpstr>Advantages of using Angular</vt:lpstr>
      <vt:lpstr>Advantages of using Angular</vt:lpstr>
      <vt:lpstr>When to User Angular?</vt:lpstr>
      <vt:lpstr>Angular Architecture</vt:lpstr>
      <vt:lpstr>Angular: Architecture</vt:lpstr>
      <vt:lpstr>Angular Architecture</vt:lpstr>
      <vt:lpstr>Angular: Architecture</vt:lpstr>
      <vt:lpstr>Angular Architecture</vt:lpstr>
      <vt:lpstr>Angular Architecture</vt:lpstr>
      <vt:lpstr>Angular Architecture: AppModule</vt:lpstr>
      <vt:lpstr>Angular Architecture: AppModule</vt:lpstr>
      <vt:lpstr>Component</vt:lpstr>
      <vt:lpstr>Component Decorators</vt:lpstr>
      <vt:lpstr>Template</vt:lpstr>
      <vt:lpstr>Angular Architecture: AppComponent</vt:lpstr>
      <vt:lpstr>app.component.html</vt:lpstr>
      <vt:lpstr>Traditional Web Applications</vt:lpstr>
      <vt:lpstr>Single Page Application (SPA) : Angular</vt:lpstr>
      <vt:lpstr>Client Side Templating</vt:lpstr>
      <vt:lpstr>Structure: Sort By Type</vt:lpstr>
      <vt:lpstr>Structure: Sort By Feature (Preferred)</vt:lpstr>
      <vt:lpstr>TypeScript</vt:lpstr>
      <vt:lpstr>Services</vt:lpstr>
      <vt:lpstr>Angular Router</vt:lpstr>
      <vt:lpstr>Details</vt:lpstr>
      <vt:lpstr>Details</vt:lpstr>
      <vt:lpstr>nodejs:  Installation</vt:lpstr>
      <vt:lpstr>Node and Angular</vt:lpstr>
      <vt:lpstr>Node and Angular</vt:lpstr>
      <vt:lpstr>Node and Angular</vt:lpstr>
      <vt:lpstr>Node and Angular</vt:lpstr>
      <vt:lpstr>What is Node Package Manager (npm)?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ic010600</dc:creator>
  <cp:lastModifiedBy>Munish Arora</cp:lastModifiedBy>
  <cp:revision>531</cp:revision>
  <dcterms:created xsi:type="dcterms:W3CDTF">2012-05-21T11:56:42Z</dcterms:created>
  <dcterms:modified xsi:type="dcterms:W3CDTF">2022-04-29T04:04:54Z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</Properties>
</file>