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46"/>
  </p:notesMasterIdLst>
  <p:sldIdLst>
    <p:sldId id="399" r:id="rId3"/>
    <p:sldId id="374" r:id="rId4"/>
    <p:sldId id="452" r:id="rId5"/>
    <p:sldId id="482" r:id="rId6"/>
    <p:sldId id="453" r:id="rId7"/>
    <p:sldId id="474" r:id="rId8"/>
    <p:sldId id="476" r:id="rId9"/>
    <p:sldId id="477" r:id="rId10"/>
    <p:sldId id="478" r:id="rId11"/>
    <p:sldId id="479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86" r:id="rId20"/>
    <p:sldId id="487" r:id="rId21"/>
    <p:sldId id="483" r:id="rId22"/>
    <p:sldId id="485" r:id="rId23"/>
    <p:sldId id="472" r:id="rId24"/>
    <p:sldId id="473" r:id="rId25"/>
    <p:sldId id="422" r:id="rId26"/>
    <p:sldId id="488" r:id="rId27"/>
    <p:sldId id="475" r:id="rId28"/>
    <p:sldId id="489" r:id="rId29"/>
    <p:sldId id="490" r:id="rId30"/>
    <p:sldId id="501" r:id="rId31"/>
    <p:sldId id="491" r:id="rId32"/>
    <p:sldId id="492" r:id="rId33"/>
    <p:sldId id="496" r:id="rId34"/>
    <p:sldId id="497" r:id="rId35"/>
    <p:sldId id="502" r:id="rId36"/>
    <p:sldId id="498" r:id="rId37"/>
    <p:sldId id="500" r:id="rId38"/>
    <p:sldId id="499" r:id="rId39"/>
    <p:sldId id="494" r:id="rId40"/>
    <p:sldId id="503" r:id="rId41"/>
    <p:sldId id="481" r:id="rId42"/>
    <p:sldId id="495" r:id="rId43"/>
    <p:sldId id="480" r:id="rId44"/>
    <p:sldId id="434" r:id="rId45"/>
  </p:sldIdLst>
  <p:sldSz cx="9144000" cy="6629400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5">
          <p15:clr>
            <a:srgbClr val="A4A3A4"/>
          </p15:clr>
        </p15:guide>
        <p15:guide id="2" pos="5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5BA1"/>
    <a:srgbClr val="0066FF"/>
    <a:srgbClr val="00CC66"/>
    <a:srgbClr val="1893A0"/>
    <a:srgbClr val="3333FF"/>
    <a:srgbClr val="E6048B"/>
    <a:srgbClr val="00CC00"/>
    <a:srgbClr val="FD7DC9"/>
    <a:srgbClr val="FF325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93842" autoAdjust="0"/>
  </p:normalViewPr>
  <p:slideViewPr>
    <p:cSldViewPr snapToGrid="0">
      <p:cViewPr varScale="1">
        <p:scale>
          <a:sx n="69" d="100"/>
          <a:sy n="69" d="100"/>
        </p:scale>
        <p:origin x="1176" y="60"/>
      </p:cViewPr>
      <p:guideLst>
        <p:guide orient="horz" pos="4175"/>
        <p:guide pos="55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1957981-25F9-48DD-8CEE-9247C68FB0DC}" type="datetimeFigureOut">
              <a:rPr lang="en-US"/>
              <a:pPr>
                <a:defRPr/>
              </a:pPr>
              <a:t>5/3/2022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3625" y="685800"/>
            <a:ext cx="473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82B9348-1D8B-4940-A3FA-2F0251CDDB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40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85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27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71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76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61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57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36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5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24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76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300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13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97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56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73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40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88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45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65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first part of the statement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platformBrowserDynamic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() creates a platform. Angular docs describe the platform as: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entry point for Angular on a web page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Each page has exactly one platform, and services (such as reflection) which are common to every Angular application running on the page are bound in its scope.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58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9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54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33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58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04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9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2"/>
          <p:cNvSpPr>
            <a:spLocks noChangeArrowheads="1"/>
          </p:cNvSpPr>
          <p:nvPr userDrawn="1"/>
        </p:nvSpPr>
        <p:spPr bwMode="auto">
          <a:xfrm>
            <a:off x="0" y="9208"/>
            <a:ext cx="9144000" cy="939165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34780" y="1022035"/>
            <a:ext cx="8736227" cy="53565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itchFamily="34" charset="0"/>
              </a:defRPr>
            </a:lvl1pPr>
            <a:lvl2pPr>
              <a:defRPr sz="1600">
                <a:solidFill>
                  <a:srgbClr val="000000"/>
                </a:solidFill>
                <a:latin typeface="Arial" pitchFamily="34" charset="0"/>
              </a:defRPr>
            </a:lvl2pPr>
            <a:lvl3pPr>
              <a:defRPr sz="1400">
                <a:solidFill>
                  <a:srgbClr val="000000"/>
                </a:solidFill>
                <a:latin typeface="Arial" pitchFamily="34" charset="0"/>
              </a:defRPr>
            </a:lvl3pPr>
            <a:lvl4pPr>
              <a:defRPr sz="1400">
                <a:solidFill>
                  <a:srgbClr val="000000"/>
                </a:solidFill>
                <a:latin typeface="Arial" pitchFamily="34" charset="0"/>
              </a:defRPr>
            </a:lvl4pPr>
            <a:lvl5pPr>
              <a:defRPr sz="140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22425" y="248604"/>
            <a:ext cx="8748583" cy="544776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4352" r:id="rId1"/>
    <p:sldLayoutId id="214748435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.docx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2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3.doc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gray">
          <a:xfrm>
            <a:off x="323850" y="3911654"/>
            <a:ext cx="7296150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4400" b="1" dirty="0">
                <a:solidFill>
                  <a:srgbClr val="000000"/>
                </a:solidFill>
              </a:rPr>
              <a:t>Angular Application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323853" y="4438015"/>
            <a:ext cx="3876675" cy="134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r>
              <a:rPr lang="en-US" dirty="0">
                <a:solidFill>
                  <a:srgbClr val="000000"/>
                </a:solidFill>
              </a:rPr>
              <a:t>By: Munish Arora</a:t>
            </a:r>
          </a:p>
          <a:p>
            <a:pPr algn="r" defTabSz="801688"/>
            <a:r>
              <a:rPr lang="en-US" dirty="0">
                <a:solidFill>
                  <a:srgbClr val="000000"/>
                </a:solidFill>
              </a:rPr>
              <a:t>Munish.arora@gmail.com</a:t>
            </a:r>
          </a:p>
        </p:txBody>
      </p:sp>
      <p:sp>
        <p:nvSpPr>
          <p:cNvPr id="7" name="Rektangel 11"/>
          <p:cNvSpPr/>
          <p:nvPr/>
        </p:nvSpPr>
        <p:spPr>
          <a:xfrm>
            <a:off x="-39339" y="5911213"/>
            <a:ext cx="9180513" cy="718185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1026" name="Picture 2" descr="Image result for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70473"/>
            <a:ext cx="4974660" cy="248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Workflow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03792-A764-4FDE-BEE5-B7C71D1EE1F6}"/>
              </a:ext>
            </a:extLst>
          </p:cNvPr>
          <p:cNvSpPr/>
          <p:nvPr/>
        </p:nvSpPr>
        <p:spPr>
          <a:xfrm>
            <a:off x="222425" y="1041400"/>
            <a:ext cx="8748583" cy="952500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So, when the selector as mentioned in the registered component is invoked the corresponding template is rendered.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6ECB98-ED65-4582-92F2-C01E6D9AC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58" y="2557294"/>
            <a:ext cx="8387715" cy="303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33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8FD732-F3D2-45A7-A6C3-CB8B9F92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structure that we have is as follows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088C18-1C54-4BDB-B5D7-33202E7B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Structure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8B066E5-B3DD-4FFF-BB96-5074A520C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6105"/>
              </p:ext>
            </p:extLst>
          </p:nvPr>
        </p:nvGraphicFramePr>
        <p:xfrm>
          <a:off x="234780" y="1676399"/>
          <a:ext cx="6674020" cy="278271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70220">
                  <a:extLst>
                    <a:ext uri="{9D8B030D-6E8A-4147-A177-3AD203B41FA5}">
                      <a16:colId xmlns:a16="http://schemas.microsoft.com/office/drawing/2014/main" val="3243281594"/>
                    </a:ext>
                  </a:extLst>
                </a:gridCol>
                <a:gridCol w="5003800">
                  <a:extLst>
                    <a:ext uri="{9D8B030D-6E8A-4147-A177-3AD203B41FA5}">
                      <a16:colId xmlns:a16="http://schemas.microsoft.com/office/drawing/2014/main" val="4176183369"/>
                    </a:ext>
                  </a:extLst>
                </a:gridCol>
              </a:tblGrid>
              <a:tr h="6865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Folder-name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430229"/>
                  </a:ext>
                </a:extLst>
              </a:tr>
              <a:tr h="7231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E2e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This is the folder where source code end to end test is listed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91322"/>
                  </a:ext>
                </a:extLst>
              </a:tr>
              <a:tr h="6865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node-modules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This folder contains the third party libraries that our application may depend upon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912"/>
                  </a:ext>
                </a:extLst>
              </a:tr>
              <a:tr h="686508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src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This contains the actual source code of the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162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ECAA3AC-F937-4751-8975-EDB528B6C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534" y="1022035"/>
            <a:ext cx="1689187" cy="547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35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8FD732-F3D2-45A7-A6C3-CB8B9F92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structure of </a:t>
            </a:r>
            <a:r>
              <a:rPr lang="en-US" dirty="0" err="1"/>
              <a:t>src</a:t>
            </a:r>
            <a:r>
              <a:rPr lang="en-US" dirty="0"/>
              <a:t> folder that we have is as follows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088C18-1C54-4BDB-B5D7-33202E7B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Structure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8B066E5-B3DD-4FFF-BB96-5074A520C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592013"/>
              </p:ext>
            </p:extLst>
          </p:nvPr>
        </p:nvGraphicFramePr>
        <p:xfrm>
          <a:off x="234780" y="1409699"/>
          <a:ext cx="6674020" cy="47933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70220">
                  <a:extLst>
                    <a:ext uri="{9D8B030D-6E8A-4147-A177-3AD203B41FA5}">
                      <a16:colId xmlns:a16="http://schemas.microsoft.com/office/drawing/2014/main" val="3243281594"/>
                    </a:ext>
                  </a:extLst>
                </a:gridCol>
                <a:gridCol w="5003800">
                  <a:extLst>
                    <a:ext uri="{9D8B030D-6E8A-4147-A177-3AD203B41FA5}">
                      <a16:colId xmlns:a16="http://schemas.microsoft.com/office/drawing/2014/main" val="4176183369"/>
                    </a:ext>
                  </a:extLst>
                </a:gridCol>
              </a:tblGrid>
              <a:tr h="6865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Folder-name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430229"/>
                  </a:ext>
                </a:extLst>
              </a:tr>
              <a:tr h="7231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app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Every App folder has </a:t>
                      </a:r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atleast</a:t>
                      </a: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one app module and one app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9132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Any images /icons of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912"/>
                  </a:ext>
                </a:extLst>
              </a:tr>
              <a:tr h="43109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Settings for different environments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16201"/>
                  </a:ext>
                </a:extLst>
              </a:tr>
              <a:tr h="4684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favicon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Icon displayed in browser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57337"/>
                  </a:ext>
                </a:extLst>
              </a:tr>
              <a:tr h="6865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index.html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 simple html page that contains angular application. It doesn’t have any references to </a:t>
                      </a:r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css</a:t>
                      </a: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or libraries, which get dynamically inserted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16123"/>
                  </a:ext>
                </a:extLst>
              </a:tr>
              <a:tr h="686508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main.ts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It is starting type of application. It is similar to other apps, where main method is starting point.</a:t>
                      </a:r>
                    </a:p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It just bootstraps </a:t>
                      </a:r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AppModule</a:t>
                      </a: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 And Angular loads this module, and everything starts from there.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94949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9658F9E-B8E7-4818-9B00-C6D38EE14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406" y="1409699"/>
            <a:ext cx="1968601" cy="466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73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8FD732-F3D2-45A7-A6C3-CB8B9F92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structure of </a:t>
            </a:r>
            <a:r>
              <a:rPr lang="en-US" dirty="0" err="1"/>
              <a:t>src</a:t>
            </a:r>
            <a:r>
              <a:rPr lang="en-US" dirty="0"/>
              <a:t> folder that we have is as follows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088C18-1C54-4BDB-B5D7-33202E7B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Structure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8B066E5-B3DD-4FFF-BB96-5074A520C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038853"/>
              </p:ext>
            </p:extLst>
          </p:nvPr>
        </p:nvGraphicFramePr>
        <p:xfrm>
          <a:off x="234780" y="1409699"/>
          <a:ext cx="6674020" cy="2413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70220">
                  <a:extLst>
                    <a:ext uri="{9D8B030D-6E8A-4147-A177-3AD203B41FA5}">
                      <a16:colId xmlns:a16="http://schemas.microsoft.com/office/drawing/2014/main" val="3243281594"/>
                    </a:ext>
                  </a:extLst>
                </a:gridCol>
                <a:gridCol w="5003800">
                  <a:extLst>
                    <a:ext uri="{9D8B030D-6E8A-4147-A177-3AD203B41FA5}">
                      <a16:colId xmlns:a16="http://schemas.microsoft.com/office/drawing/2014/main" val="4176183369"/>
                    </a:ext>
                  </a:extLst>
                </a:gridCol>
              </a:tblGrid>
              <a:tr h="6865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Folder-name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430229"/>
                  </a:ext>
                </a:extLst>
              </a:tr>
              <a:tr h="72319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polyfills.ts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Scripts for running angular. Many browsers don’t have all features that are required for running angular. This typescript fills that gap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9132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styles</a:t>
                      </a: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Global styles for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912"/>
                  </a:ext>
                </a:extLst>
              </a:tr>
              <a:tr h="431092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test.ts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For setting up our testing environment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1620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AE89D0B-7547-4EE1-AB06-CF5A0DA69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406" y="1409699"/>
            <a:ext cx="1968601" cy="466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65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8FD732-F3D2-45A7-A6C3-CB8B9F92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structure that we have is as follows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088C18-1C54-4BDB-B5D7-33202E7B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Structure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8B066E5-B3DD-4FFF-BB96-5074A520C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61045"/>
              </p:ext>
            </p:extLst>
          </p:nvPr>
        </p:nvGraphicFramePr>
        <p:xfrm>
          <a:off x="234780" y="1435099"/>
          <a:ext cx="6674020" cy="50770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70220">
                  <a:extLst>
                    <a:ext uri="{9D8B030D-6E8A-4147-A177-3AD203B41FA5}">
                      <a16:colId xmlns:a16="http://schemas.microsoft.com/office/drawing/2014/main" val="3243281594"/>
                    </a:ext>
                  </a:extLst>
                </a:gridCol>
                <a:gridCol w="5003800">
                  <a:extLst>
                    <a:ext uri="{9D8B030D-6E8A-4147-A177-3AD203B41FA5}">
                      <a16:colId xmlns:a16="http://schemas.microsoft.com/office/drawing/2014/main" val="4176183369"/>
                    </a:ext>
                  </a:extLst>
                </a:gridCol>
              </a:tblGrid>
              <a:tr h="6865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Folder-name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430229"/>
                  </a:ext>
                </a:extLst>
              </a:tr>
              <a:tr h="7231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editorconfig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It consists of a file format for defining coding styles and a collection of text editor plugins that enable editors to read the file format and adhere to defined styles.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91322"/>
                  </a:ext>
                </a:extLst>
              </a:tr>
              <a:tr h="6865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gitignore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to maintain untracked files which will be useful during git commit process to ignore the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912"/>
                  </a:ext>
                </a:extLst>
              </a:tr>
              <a:tr h="686508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angular.json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provides workspace-wide and project-specific configuration defaults for build and development tools provided by the Angular CLI.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16201"/>
                  </a:ext>
                </a:extLst>
              </a:tr>
              <a:tr h="686508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browserslist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This file is used by the build system to adjust CSS and JS output to support the browsers specified in this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57337"/>
                  </a:ext>
                </a:extLst>
              </a:tr>
              <a:tr h="6865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karma.conf.js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Storing settings for Karma, a </a:t>
                      </a:r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javascript</a:t>
                      </a: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test runner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1075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5372197-DD49-46BD-BCD9-47D6793D7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432" y="1155530"/>
            <a:ext cx="1460575" cy="52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76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8FD732-F3D2-45A7-A6C3-CB8B9F92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structure that we have is as follows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088C18-1C54-4BDB-B5D7-33202E7B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Structure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8B066E5-B3DD-4FFF-BB96-5074A520C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778566"/>
              </p:ext>
            </p:extLst>
          </p:nvPr>
        </p:nvGraphicFramePr>
        <p:xfrm>
          <a:off x="234780" y="1435099"/>
          <a:ext cx="6811574" cy="48013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87984">
                  <a:extLst>
                    <a:ext uri="{9D8B030D-6E8A-4147-A177-3AD203B41FA5}">
                      <a16:colId xmlns:a16="http://schemas.microsoft.com/office/drawing/2014/main" val="3243281594"/>
                    </a:ext>
                  </a:extLst>
                </a:gridCol>
                <a:gridCol w="5023590">
                  <a:extLst>
                    <a:ext uri="{9D8B030D-6E8A-4147-A177-3AD203B41FA5}">
                      <a16:colId xmlns:a16="http://schemas.microsoft.com/office/drawing/2014/main" val="4176183369"/>
                    </a:ext>
                  </a:extLst>
                </a:gridCol>
              </a:tblGrid>
              <a:tr h="6865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Folder-name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430229"/>
                  </a:ext>
                </a:extLst>
              </a:tr>
              <a:tr h="72319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package.json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This package. json includes things like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Name of application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 set of packages, some of which are required by Angular and others that support common application scenarios. If you find that you don’t use the package, you may delete that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devDependencies</a:t>
                      </a: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section listing packages required for development of application.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91322"/>
                  </a:ext>
                </a:extLst>
              </a:tr>
              <a:tr h="686508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tsconfig.json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Typescript settings for typescript compiler. Based on these settings it will compile the typescript code to </a:t>
                      </a:r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javascript</a:t>
                      </a: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912"/>
                  </a:ext>
                </a:extLst>
              </a:tr>
              <a:tr h="686508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tsconfig.app.json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This file contains options and flags that are essential for Angular applications. It is used by TS Compiler for checking location where </a:t>
                      </a:r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ts</a:t>
                      </a: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files of project exist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1075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A66A14E-9BC4-49B2-952F-042CBCA3A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432" y="1155530"/>
            <a:ext cx="1460575" cy="52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8FD732-F3D2-45A7-A6C3-CB8B9F92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structure that we have is as follows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088C18-1C54-4BDB-B5D7-33202E7B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Structure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8B066E5-B3DD-4FFF-BB96-5074A520C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540077"/>
              </p:ext>
            </p:extLst>
          </p:nvPr>
        </p:nvGraphicFramePr>
        <p:xfrm>
          <a:off x="234780" y="1435099"/>
          <a:ext cx="6674020" cy="342138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70220">
                  <a:extLst>
                    <a:ext uri="{9D8B030D-6E8A-4147-A177-3AD203B41FA5}">
                      <a16:colId xmlns:a16="http://schemas.microsoft.com/office/drawing/2014/main" val="3243281594"/>
                    </a:ext>
                  </a:extLst>
                </a:gridCol>
                <a:gridCol w="5003800">
                  <a:extLst>
                    <a:ext uri="{9D8B030D-6E8A-4147-A177-3AD203B41FA5}">
                      <a16:colId xmlns:a16="http://schemas.microsoft.com/office/drawing/2014/main" val="4176183369"/>
                    </a:ext>
                  </a:extLst>
                </a:gridCol>
              </a:tblGrid>
              <a:tr h="6865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Folder-name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430229"/>
                  </a:ext>
                </a:extLst>
              </a:tr>
              <a:tr h="72319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tsconfig.spec.json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This file contains test environment specific 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91322"/>
                  </a:ext>
                </a:extLst>
              </a:tr>
              <a:tr h="686508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tslint.json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tslint</a:t>
                      </a: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is a static code analysis tool used in software development for checking Typescript code quality , if TypeScript source code complies with coding rules. 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TSLint</a:t>
                      </a: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checks your TypeScript code for readability, maintainability, and functionality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91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CFEB1F0-DA2D-4DAE-A5A4-D31101CC1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432" y="1155530"/>
            <a:ext cx="1460575" cy="52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56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8FD732-F3D2-45A7-A6C3-CB8B9F92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even generate an application with minimal code (this will exclude test env)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088C18-1C54-4BDB-B5D7-33202E7B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8D32C3-2B76-4706-A9A9-FC942AEA1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933" y="1581338"/>
            <a:ext cx="2154288" cy="38415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AB9CC1-246A-445C-995C-367F6C32C603}"/>
              </a:ext>
            </a:extLst>
          </p:cNvPr>
          <p:cNvSpPr txBox="1"/>
          <p:nvPr/>
        </p:nvSpPr>
        <p:spPr>
          <a:xfrm>
            <a:off x="660400" y="1790700"/>
            <a:ext cx="5613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ng new --minimal=true --</a:t>
            </a:r>
            <a:r>
              <a:rPr lang="en-US" dirty="0" err="1">
                <a:solidFill>
                  <a:schemeClr val="bg1"/>
                </a:solidFill>
              </a:rPr>
              <a:t>skipTests</a:t>
            </a:r>
            <a:r>
              <a:rPr lang="en-US" dirty="0">
                <a:solidFill>
                  <a:schemeClr val="bg1"/>
                </a:solidFill>
              </a:rPr>
              <a:t>=true minimal-app</a:t>
            </a:r>
          </a:p>
        </p:txBody>
      </p:sp>
    </p:spTree>
    <p:extLst>
      <p:ext uri="{BB962C8B-B14F-4D97-AF65-F5344CB8AC3E}">
        <p14:creationId xmlns:p14="http://schemas.microsoft.com/office/powerpoint/2010/main" val="3946478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F8B81D-BA8D-4720-B6FA-3AAE6CBCE725}"/>
              </a:ext>
            </a:extLst>
          </p:cNvPr>
          <p:cNvSpPr/>
          <p:nvPr/>
        </p:nvSpPr>
        <p:spPr>
          <a:xfrm>
            <a:off x="3898900" y="1193800"/>
            <a:ext cx="5072108" cy="1209653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Most angular applications have a landing page, called index.html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22CDFE-F8B6-4D46-9239-50D2A93C0707}"/>
              </a:ext>
            </a:extLst>
          </p:cNvPr>
          <p:cNvSpPr/>
          <p:nvPr/>
        </p:nvSpPr>
        <p:spPr>
          <a:xfrm>
            <a:off x="3898900" y="2709873"/>
            <a:ext cx="5072108" cy="1209653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is often the only web page of the application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8147F3-1832-4D28-806E-4ED81B713285}"/>
              </a:ext>
            </a:extLst>
          </p:cNvPr>
          <p:cNvSpPr/>
          <p:nvPr/>
        </p:nvSpPr>
        <p:spPr>
          <a:xfrm>
            <a:off x="3898900" y="4391046"/>
            <a:ext cx="5072108" cy="120965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Hence application is often called Single Page Application (SPA)</a:t>
            </a:r>
          </a:p>
        </p:txBody>
      </p:sp>
      <p:pic>
        <p:nvPicPr>
          <p:cNvPr id="7170" name="Picture 2" descr="What is this called in English? paper / sheets/ blank page ...">
            <a:extLst>
              <a:ext uri="{FF2B5EF4-FFF2-40B4-BE49-F238E27FC236}">
                <a16:creationId xmlns:a16="http://schemas.microsoft.com/office/drawing/2014/main" id="{24D30139-CAFF-4204-ADD7-DB52D9D77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25" y="1193800"/>
            <a:ext cx="3149739" cy="4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755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03792-A764-4FDE-BEE5-B7C71D1EE1F6}"/>
              </a:ext>
            </a:extLst>
          </p:cNvPr>
          <p:cNvSpPr/>
          <p:nvPr/>
        </p:nvSpPr>
        <p:spPr>
          <a:xfrm>
            <a:off x="409838" y="2861021"/>
            <a:ext cx="1433072" cy="687508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Navbar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785A86-F7EA-46B4-B5D0-8F4ABCD36418}"/>
              </a:ext>
            </a:extLst>
          </p:cNvPr>
          <p:cNvSpPr/>
          <p:nvPr/>
        </p:nvSpPr>
        <p:spPr>
          <a:xfrm>
            <a:off x="3092625" y="2861021"/>
            <a:ext cx="1365075" cy="68750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Courses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8A5A9A-A71D-4284-8808-2BC017051149}"/>
              </a:ext>
            </a:extLst>
          </p:cNvPr>
          <p:cNvSpPr/>
          <p:nvPr/>
        </p:nvSpPr>
        <p:spPr>
          <a:xfrm>
            <a:off x="6496225" y="2877548"/>
            <a:ext cx="1365075" cy="699338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Sidebar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72271A-1278-4ED8-9DE4-D0E4766F5D1E}"/>
              </a:ext>
            </a:extLst>
          </p:cNvPr>
          <p:cNvSpPr txBox="1"/>
          <p:nvPr/>
        </p:nvSpPr>
        <p:spPr>
          <a:xfrm>
            <a:off x="222425" y="1078247"/>
            <a:ext cx="81173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Every angular app, has one component that we call as App component or root component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6B24C-033B-4FC5-ABE4-AB196A915984}"/>
              </a:ext>
            </a:extLst>
          </p:cNvPr>
          <p:cNvSpPr txBox="1"/>
          <p:nvPr/>
        </p:nvSpPr>
        <p:spPr>
          <a:xfrm>
            <a:off x="397137" y="5579518"/>
            <a:ext cx="81173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And there may be many other components being used in other components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0C12A0-75B1-4AEF-A2BF-3B9F8E1B3924}"/>
              </a:ext>
            </a:extLst>
          </p:cNvPr>
          <p:cNvSpPr/>
          <p:nvPr/>
        </p:nvSpPr>
        <p:spPr>
          <a:xfrm>
            <a:off x="3194225" y="1495099"/>
            <a:ext cx="1111075" cy="526213"/>
          </a:xfrm>
          <a:prstGeom prst="roundRect">
            <a:avLst/>
          </a:prstGeom>
          <a:solidFill>
            <a:srgbClr val="E909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83F018E-0C1D-479C-B70C-65866DB96628}"/>
              </a:ext>
            </a:extLst>
          </p:cNvPr>
          <p:cNvSpPr/>
          <p:nvPr/>
        </p:nvSpPr>
        <p:spPr>
          <a:xfrm>
            <a:off x="3092624" y="4202745"/>
            <a:ext cx="1365075" cy="687508"/>
          </a:xfrm>
          <a:prstGeom prst="roundRect">
            <a:avLst/>
          </a:prstGeom>
          <a:solidFill>
            <a:srgbClr val="CC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Course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D87D01-A6B5-41A8-A298-4B002659EABC}"/>
              </a:ext>
            </a:extLst>
          </p:cNvPr>
          <p:cNvCxnSpPr>
            <a:stCxn id="18" idx="2"/>
            <a:endCxn id="6" idx="0"/>
          </p:cNvCxnSpPr>
          <p:nvPr/>
        </p:nvCxnSpPr>
        <p:spPr>
          <a:xfrm flipH="1">
            <a:off x="1126374" y="2021312"/>
            <a:ext cx="2623389" cy="83970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9507E8-74AF-4A93-989C-394B50B5E2B9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>
            <a:off x="3749763" y="2021312"/>
            <a:ext cx="25400" cy="83970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1A7549-40DE-4645-95B5-F662DC27C59F}"/>
              </a:ext>
            </a:extLst>
          </p:cNvPr>
          <p:cNvCxnSpPr>
            <a:cxnSpLocks/>
            <a:stCxn id="11" idx="0"/>
            <a:endCxn id="18" idx="2"/>
          </p:cNvCxnSpPr>
          <p:nvPr/>
        </p:nvCxnSpPr>
        <p:spPr>
          <a:xfrm flipH="1" flipV="1">
            <a:off x="3749763" y="2021312"/>
            <a:ext cx="3429000" cy="85623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F9E0A8-E519-4F62-8649-B335D61DEF0D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flipH="1">
            <a:off x="3775162" y="3548529"/>
            <a:ext cx="1" cy="6542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A10ADFC-3AFE-45F8-9E6A-B7DF7B4E3D66}"/>
              </a:ext>
            </a:extLst>
          </p:cNvPr>
          <p:cNvSpPr txBox="1"/>
          <p:nvPr/>
        </p:nvSpPr>
        <p:spPr>
          <a:xfrm>
            <a:off x="397136" y="5050219"/>
            <a:ext cx="81173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 real world application is a tree of components starting from root component.</a:t>
            </a:r>
          </a:p>
        </p:txBody>
      </p:sp>
    </p:spTree>
    <p:extLst>
      <p:ext uri="{BB962C8B-B14F-4D97-AF65-F5344CB8AC3E}">
        <p14:creationId xmlns:p14="http://schemas.microsoft.com/office/powerpoint/2010/main" val="159829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022032"/>
            <a:ext cx="8324850" cy="4899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" charset="0"/>
                <a:ea typeface="ＭＳ Ｐゴシック" pitchFamily="34" charset="-128"/>
              </a:rPr>
              <a:t>In this, we will cover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Angular CLI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Setting Up Default Angular Application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Demo: First Project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Application Workflow and </a:t>
            </a:r>
            <a:r>
              <a:rPr lang="en-US" dirty="0">
                <a:latin typeface="Arial" charset="0"/>
                <a:ea typeface="ＭＳ Ｐゴシック" pitchFamily="34" charset="-128"/>
              </a:rPr>
              <a:t>Application Structure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Single Page Application, Angular App, Components, Module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Demo: Creating Component Via CLI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Templates and Directives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Demo: Templates and Directives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>
                <a:latin typeface="Arial" charset="0"/>
                <a:ea typeface="ＭＳ Ｐゴシック" pitchFamily="34" charset="-128"/>
              </a:rPr>
              <a:t>Services and </a:t>
            </a:r>
            <a:r>
              <a:rPr lang="en-US" dirty="0">
                <a:latin typeface="Arial" charset="0"/>
                <a:ea typeface="ＭＳ Ｐゴシック" pitchFamily="34" charset="-128"/>
              </a:rPr>
              <a:t> </a:t>
            </a:r>
            <a:r>
              <a:rPr lang="en-US">
                <a:latin typeface="Arial" charset="0"/>
                <a:ea typeface="ＭＳ Ｐゴシック" pitchFamily="34" charset="-128"/>
              </a:rPr>
              <a:t>Dependency </a:t>
            </a:r>
            <a:r>
              <a:rPr lang="en-US" dirty="0">
                <a:latin typeface="Arial" charset="0"/>
                <a:ea typeface="ＭＳ Ｐゴシック" pitchFamily="34" charset="-128"/>
              </a:rPr>
              <a:t>Injection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Demo: Services and Dependency Injection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Arial" charset="0"/>
              <a:ea typeface="ＭＳ Ｐゴシック" pitchFamily="34" charset="-128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 bwMode="auto">
          <a:xfrm>
            <a:off x="301628" y="248603"/>
            <a:ext cx="8537575" cy="54477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Component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03792-A764-4FDE-BEE5-B7C71D1EE1F6}"/>
              </a:ext>
            </a:extLst>
          </p:cNvPr>
          <p:cNvSpPr/>
          <p:nvPr/>
        </p:nvSpPr>
        <p:spPr>
          <a:xfrm>
            <a:off x="222424" y="5225473"/>
            <a:ext cx="8748584" cy="913676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 an angular app, we have at-least one or more component. Rather, we will have a lot of components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A1832F3-27FD-41E2-89CA-A462B4D004D4}"/>
              </a:ext>
            </a:extLst>
          </p:cNvPr>
          <p:cNvSpPr/>
          <p:nvPr/>
        </p:nvSpPr>
        <p:spPr>
          <a:xfrm>
            <a:off x="222425" y="1961661"/>
            <a:ext cx="2046067" cy="180793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8DAA90-A6BC-40FB-A02E-F139350EC484}"/>
              </a:ext>
            </a:extLst>
          </p:cNvPr>
          <p:cNvSpPr/>
          <p:nvPr/>
        </p:nvSpPr>
        <p:spPr>
          <a:xfrm>
            <a:off x="3086100" y="1961661"/>
            <a:ext cx="2286000" cy="1807932"/>
          </a:xfrm>
          <a:prstGeom prst="roundRect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HTML Template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1659A6-D8D4-485F-9AB5-03F6BB867517}"/>
              </a:ext>
            </a:extLst>
          </p:cNvPr>
          <p:cNvSpPr txBox="1"/>
          <p:nvPr/>
        </p:nvSpPr>
        <p:spPr>
          <a:xfrm>
            <a:off x="222425" y="1174538"/>
            <a:ext cx="694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 component encapsulates the following</a:t>
            </a:r>
          </a:p>
          <a:p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FBB4FE-9810-4384-AB8A-0A3481906424}"/>
              </a:ext>
            </a:extLst>
          </p:cNvPr>
          <p:cNvSpPr/>
          <p:nvPr/>
        </p:nvSpPr>
        <p:spPr>
          <a:xfrm>
            <a:off x="6413500" y="1961661"/>
            <a:ext cx="2286000" cy="1807932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Logic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0BCBF2-8468-476B-96D6-E2C0303A725D}"/>
              </a:ext>
            </a:extLst>
          </p:cNvPr>
          <p:cNvSpPr txBox="1"/>
          <p:nvPr/>
        </p:nvSpPr>
        <p:spPr>
          <a:xfrm>
            <a:off x="222424" y="4420850"/>
            <a:ext cx="694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This is what the user actually sees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2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7EE55-9F89-4CE0-9017-3412FE753146}"/>
              </a:ext>
            </a:extLst>
          </p:cNvPr>
          <p:cNvSpPr txBox="1"/>
          <p:nvPr/>
        </p:nvSpPr>
        <p:spPr>
          <a:xfrm>
            <a:off x="222425" y="1174538"/>
            <a:ext cx="86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Let’s say we are building a website, where-in structure is as follows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78C7DD-7061-44FA-B810-103E40658B27}"/>
              </a:ext>
            </a:extLst>
          </p:cNvPr>
          <p:cNvSpPr/>
          <p:nvPr/>
        </p:nvSpPr>
        <p:spPr>
          <a:xfrm>
            <a:off x="222425" y="1848828"/>
            <a:ext cx="8699149" cy="843572"/>
          </a:xfrm>
          <a:prstGeom prst="rect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Navbar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0558A0-9339-42DD-8166-E0184D4B42E4}"/>
              </a:ext>
            </a:extLst>
          </p:cNvPr>
          <p:cNvSpPr/>
          <p:nvPr/>
        </p:nvSpPr>
        <p:spPr>
          <a:xfrm>
            <a:off x="222425" y="2876316"/>
            <a:ext cx="1225375" cy="35206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Sidebar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32DC0B-CE43-4E9D-9860-FDF1DE508D83}"/>
              </a:ext>
            </a:extLst>
          </p:cNvPr>
          <p:cNvSpPr/>
          <p:nvPr/>
        </p:nvSpPr>
        <p:spPr>
          <a:xfrm>
            <a:off x="1625600" y="2876316"/>
            <a:ext cx="7295973" cy="3520612"/>
          </a:xfrm>
          <a:prstGeom prst="rect">
            <a:avLst/>
          </a:prstGeom>
          <a:solidFill>
            <a:srgbClr val="FD7DC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Courses</a:t>
            </a:r>
          </a:p>
        </p:txBody>
      </p:sp>
    </p:spTree>
    <p:extLst>
      <p:ext uri="{BB962C8B-B14F-4D97-AF65-F5344CB8AC3E}">
        <p14:creationId xmlns:p14="http://schemas.microsoft.com/office/powerpoint/2010/main" val="2129067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7EE55-9F89-4CE0-9017-3412FE753146}"/>
              </a:ext>
            </a:extLst>
          </p:cNvPr>
          <p:cNvSpPr txBox="1"/>
          <p:nvPr/>
        </p:nvSpPr>
        <p:spPr>
          <a:xfrm>
            <a:off x="222425" y="1174538"/>
            <a:ext cx="874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We can create a single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AppComponent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or break this into separate maintainable and potentially reusable components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78C7DD-7061-44FA-B810-103E40658B27}"/>
              </a:ext>
            </a:extLst>
          </p:cNvPr>
          <p:cNvSpPr/>
          <p:nvPr/>
        </p:nvSpPr>
        <p:spPr>
          <a:xfrm>
            <a:off x="222425" y="1848828"/>
            <a:ext cx="8699149" cy="843572"/>
          </a:xfrm>
          <a:prstGeom prst="rect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Navbar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0558A0-9339-42DD-8166-E0184D4B42E4}"/>
              </a:ext>
            </a:extLst>
          </p:cNvPr>
          <p:cNvSpPr/>
          <p:nvPr/>
        </p:nvSpPr>
        <p:spPr>
          <a:xfrm>
            <a:off x="222425" y="2876316"/>
            <a:ext cx="1225375" cy="35206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Sidebar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32DC0B-CE43-4E9D-9860-FDF1DE508D83}"/>
              </a:ext>
            </a:extLst>
          </p:cNvPr>
          <p:cNvSpPr/>
          <p:nvPr/>
        </p:nvSpPr>
        <p:spPr>
          <a:xfrm>
            <a:off x="1625600" y="2876316"/>
            <a:ext cx="7295973" cy="3520612"/>
          </a:xfrm>
          <a:prstGeom prst="rect">
            <a:avLst/>
          </a:prstGeom>
          <a:solidFill>
            <a:srgbClr val="FD7DC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Courses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DA53F2-5E29-47D5-A3EF-B0AC5828D383}"/>
              </a:ext>
            </a:extLst>
          </p:cNvPr>
          <p:cNvSpPr/>
          <p:nvPr/>
        </p:nvSpPr>
        <p:spPr>
          <a:xfrm>
            <a:off x="3352800" y="1928584"/>
            <a:ext cx="698500" cy="608729"/>
          </a:xfrm>
          <a:prstGeom prst="roundRect">
            <a:avLst/>
          </a:prstGeom>
          <a:solidFill>
            <a:srgbClr val="E6048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{ 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F8A8CB-1690-4D8D-89CE-981D2179FA49}"/>
              </a:ext>
            </a:extLst>
          </p:cNvPr>
          <p:cNvSpPr/>
          <p:nvPr/>
        </p:nvSpPr>
        <p:spPr>
          <a:xfrm>
            <a:off x="3974416" y="4332256"/>
            <a:ext cx="698500" cy="608729"/>
          </a:xfrm>
          <a:prstGeom prst="roundRect">
            <a:avLst/>
          </a:prstGeom>
          <a:solidFill>
            <a:srgbClr val="E6048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{ }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571633-0B42-4A39-9CF5-10DD23E4FA7F}"/>
              </a:ext>
            </a:extLst>
          </p:cNvPr>
          <p:cNvSpPr/>
          <p:nvPr/>
        </p:nvSpPr>
        <p:spPr>
          <a:xfrm>
            <a:off x="488950" y="3747848"/>
            <a:ext cx="698500" cy="608729"/>
          </a:xfrm>
          <a:prstGeom prst="roundRect">
            <a:avLst/>
          </a:prstGeom>
          <a:solidFill>
            <a:srgbClr val="E6048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2801703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7EE55-9F89-4CE0-9017-3412FE753146}"/>
              </a:ext>
            </a:extLst>
          </p:cNvPr>
          <p:cNvSpPr txBox="1"/>
          <p:nvPr/>
        </p:nvSpPr>
        <p:spPr>
          <a:xfrm>
            <a:off x="222425" y="1174538"/>
            <a:ext cx="874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Or even Courses component in to still smaller components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78C7DD-7061-44FA-B810-103E40658B27}"/>
              </a:ext>
            </a:extLst>
          </p:cNvPr>
          <p:cNvSpPr/>
          <p:nvPr/>
        </p:nvSpPr>
        <p:spPr>
          <a:xfrm>
            <a:off x="222425" y="1848828"/>
            <a:ext cx="8699149" cy="843572"/>
          </a:xfrm>
          <a:prstGeom prst="rect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Navbar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0558A0-9339-42DD-8166-E0184D4B42E4}"/>
              </a:ext>
            </a:extLst>
          </p:cNvPr>
          <p:cNvSpPr/>
          <p:nvPr/>
        </p:nvSpPr>
        <p:spPr>
          <a:xfrm>
            <a:off x="222425" y="2876316"/>
            <a:ext cx="1225375" cy="3520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Sidebar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DA53F2-5E29-47D5-A3EF-B0AC5828D383}"/>
              </a:ext>
            </a:extLst>
          </p:cNvPr>
          <p:cNvSpPr/>
          <p:nvPr/>
        </p:nvSpPr>
        <p:spPr>
          <a:xfrm>
            <a:off x="3352800" y="1928584"/>
            <a:ext cx="698500" cy="608729"/>
          </a:xfrm>
          <a:prstGeom prst="roundRect">
            <a:avLst/>
          </a:prstGeom>
          <a:solidFill>
            <a:srgbClr val="E6048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{ 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332061-D652-40D6-B559-97C0D14E40A9}"/>
              </a:ext>
            </a:extLst>
          </p:cNvPr>
          <p:cNvGrpSpPr/>
          <p:nvPr/>
        </p:nvGrpSpPr>
        <p:grpSpPr>
          <a:xfrm>
            <a:off x="1625600" y="2876316"/>
            <a:ext cx="7295973" cy="664606"/>
            <a:chOff x="1625600" y="2876316"/>
            <a:chExt cx="7295973" cy="84357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32DC0B-CE43-4E9D-9860-FDF1DE508D83}"/>
                </a:ext>
              </a:extLst>
            </p:cNvPr>
            <p:cNvSpPr/>
            <p:nvPr/>
          </p:nvSpPr>
          <p:spPr>
            <a:xfrm>
              <a:off x="1625600" y="2876316"/>
              <a:ext cx="7295973" cy="843572"/>
            </a:xfrm>
            <a:prstGeom prst="rect">
              <a:avLst/>
            </a:prstGeom>
            <a:solidFill>
              <a:srgbClr val="FD7DC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Course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1F8A8CB-1690-4D8D-89CE-981D2179FA49}"/>
                </a:ext>
              </a:extLst>
            </p:cNvPr>
            <p:cNvSpPr/>
            <p:nvPr/>
          </p:nvSpPr>
          <p:spPr>
            <a:xfrm>
              <a:off x="3961716" y="2993737"/>
              <a:ext cx="698500" cy="608729"/>
            </a:xfrm>
            <a:prstGeom prst="roundRect">
              <a:avLst/>
            </a:prstGeom>
            <a:solidFill>
              <a:srgbClr val="E6048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{ }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571633-0B42-4A39-9CF5-10DD23E4FA7F}"/>
              </a:ext>
            </a:extLst>
          </p:cNvPr>
          <p:cNvSpPr/>
          <p:nvPr/>
        </p:nvSpPr>
        <p:spPr>
          <a:xfrm>
            <a:off x="488950" y="3747848"/>
            <a:ext cx="698500" cy="608729"/>
          </a:xfrm>
          <a:prstGeom prst="roundRect">
            <a:avLst/>
          </a:prstGeom>
          <a:solidFill>
            <a:srgbClr val="E6048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{ }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CF95CF-647C-4490-966B-13BBA4357DF7}"/>
              </a:ext>
            </a:extLst>
          </p:cNvPr>
          <p:cNvGrpSpPr/>
          <p:nvPr/>
        </p:nvGrpSpPr>
        <p:grpSpPr>
          <a:xfrm>
            <a:off x="1625594" y="3867712"/>
            <a:ext cx="7295973" cy="664606"/>
            <a:chOff x="1625600" y="2876316"/>
            <a:chExt cx="7295973" cy="84357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E53AF0-061A-4EA4-88FE-71DC78492646}"/>
                </a:ext>
              </a:extLst>
            </p:cNvPr>
            <p:cNvSpPr/>
            <p:nvPr/>
          </p:nvSpPr>
          <p:spPr>
            <a:xfrm>
              <a:off x="1625600" y="2876316"/>
              <a:ext cx="7295973" cy="843572"/>
            </a:xfrm>
            <a:prstGeom prst="rect">
              <a:avLst/>
            </a:prstGeom>
            <a:solidFill>
              <a:srgbClr val="FD7DC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Course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4D22008-8D68-4210-B292-913A73F40E83}"/>
                </a:ext>
              </a:extLst>
            </p:cNvPr>
            <p:cNvSpPr/>
            <p:nvPr/>
          </p:nvSpPr>
          <p:spPr>
            <a:xfrm>
              <a:off x="3961716" y="2993737"/>
              <a:ext cx="698500" cy="608729"/>
            </a:xfrm>
            <a:prstGeom prst="roundRect">
              <a:avLst/>
            </a:prstGeom>
            <a:solidFill>
              <a:srgbClr val="E6048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{ }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224BE5-3BF9-4B70-9932-E278F32BB65A}"/>
              </a:ext>
            </a:extLst>
          </p:cNvPr>
          <p:cNvGrpSpPr/>
          <p:nvPr/>
        </p:nvGrpSpPr>
        <p:grpSpPr>
          <a:xfrm>
            <a:off x="1625594" y="4756976"/>
            <a:ext cx="7295973" cy="664606"/>
            <a:chOff x="1625600" y="2876316"/>
            <a:chExt cx="7295973" cy="84357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D9FF2C-E61A-4680-A8AB-CBB46A999788}"/>
                </a:ext>
              </a:extLst>
            </p:cNvPr>
            <p:cNvSpPr/>
            <p:nvPr/>
          </p:nvSpPr>
          <p:spPr>
            <a:xfrm>
              <a:off x="1625600" y="2876316"/>
              <a:ext cx="7295973" cy="843572"/>
            </a:xfrm>
            <a:prstGeom prst="rect">
              <a:avLst/>
            </a:prstGeom>
            <a:solidFill>
              <a:srgbClr val="FD7DC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Course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70541B0-43B2-475D-95AF-D4391ECB3BE8}"/>
                </a:ext>
              </a:extLst>
            </p:cNvPr>
            <p:cNvSpPr/>
            <p:nvPr/>
          </p:nvSpPr>
          <p:spPr>
            <a:xfrm>
              <a:off x="3961716" y="2993737"/>
              <a:ext cx="698500" cy="608729"/>
            </a:xfrm>
            <a:prstGeom prst="roundRect">
              <a:avLst/>
            </a:prstGeom>
            <a:solidFill>
              <a:srgbClr val="E6048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{ }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1E9221E-A374-47D7-BF5E-CCE325C26368}"/>
              </a:ext>
            </a:extLst>
          </p:cNvPr>
          <p:cNvGrpSpPr/>
          <p:nvPr/>
        </p:nvGrpSpPr>
        <p:grpSpPr>
          <a:xfrm>
            <a:off x="1625597" y="5707630"/>
            <a:ext cx="7295973" cy="664606"/>
            <a:chOff x="1625600" y="2876316"/>
            <a:chExt cx="7295973" cy="84357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311A40B-A6FD-40D1-96FA-4EE3D39DCD31}"/>
                </a:ext>
              </a:extLst>
            </p:cNvPr>
            <p:cNvSpPr/>
            <p:nvPr/>
          </p:nvSpPr>
          <p:spPr>
            <a:xfrm>
              <a:off x="1625600" y="2876316"/>
              <a:ext cx="7295973" cy="843572"/>
            </a:xfrm>
            <a:prstGeom prst="rect">
              <a:avLst/>
            </a:prstGeom>
            <a:solidFill>
              <a:srgbClr val="FD7DC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Course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D88AFBD-5525-4AAE-9FBF-5FCC93B7DF23}"/>
                </a:ext>
              </a:extLst>
            </p:cNvPr>
            <p:cNvSpPr/>
            <p:nvPr/>
          </p:nvSpPr>
          <p:spPr>
            <a:xfrm>
              <a:off x="3961716" y="2993737"/>
              <a:ext cx="698500" cy="608729"/>
            </a:xfrm>
            <a:prstGeom prst="roundRect">
              <a:avLst/>
            </a:prstGeom>
            <a:solidFill>
              <a:srgbClr val="E6048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{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8454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statement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666" y="1834803"/>
            <a:ext cx="21431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3226415" y="4572295"/>
            <a:ext cx="1268341" cy="817202"/>
          </a:xfrm>
          <a:prstGeom prst="rect">
            <a:avLst/>
          </a:prstGeom>
          <a:solidFill>
            <a:srgbClr val="000099"/>
          </a:solidFill>
        </p:spPr>
        <p:txBody>
          <a:bodyPr/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+mn-cs"/>
              </a:rPr>
              <a:t>@Angular/</a:t>
            </a: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+mn-cs"/>
              </a:rPr>
              <a:t>core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ＭＳ Ｐゴシック" pitchFamily="-97" charset="-128"/>
              <a:cs typeface="+mn-cs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656470" y="4574383"/>
            <a:ext cx="1216149" cy="817202"/>
          </a:xfrm>
          <a:prstGeom prst="rect">
            <a:avLst/>
          </a:prstGeom>
          <a:solidFill>
            <a:srgbClr val="00B050"/>
          </a:solidFill>
        </p:spPr>
        <p:txBody>
          <a:bodyPr/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+mn-cs"/>
              </a:rPr>
              <a:t>@Angular/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+mn-cs"/>
              </a:rPr>
              <a:t> </a:t>
            </a: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+mn-cs"/>
              </a:rPr>
              <a:t>http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ＭＳ Ｐゴシック" pitchFamily="-97" charset="-128"/>
              <a:cs typeface="+mn-cs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036421" y="4563945"/>
            <a:ext cx="1216149" cy="8172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+mn-cs"/>
              </a:rPr>
              <a:t>@Angular/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+mn-cs"/>
              </a:rPr>
              <a:t> </a:t>
            </a: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+mn-cs"/>
              </a:rPr>
              <a:t>animate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ＭＳ Ｐゴシック" pitchFamily="-97" charset="-128"/>
              <a:cs typeface="+mn-cs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7466476" y="4578559"/>
            <a:ext cx="1216149" cy="817202"/>
          </a:xfrm>
          <a:prstGeom prst="rect">
            <a:avLst/>
          </a:prstGeom>
          <a:solidFill>
            <a:srgbClr val="E83618"/>
          </a:solidFill>
        </p:spPr>
        <p:txBody>
          <a:bodyPr/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+mn-cs"/>
              </a:rPr>
              <a:t>@Angular/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+mn-cs"/>
              </a:rPr>
              <a:t> </a:t>
            </a: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+mn-cs"/>
              </a:rPr>
              <a:t>route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ＭＳ Ｐゴシック" pitchFamily="-97" charset="-128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F8B81D-BA8D-4720-B6FA-3AAE6CBCE725}"/>
              </a:ext>
            </a:extLst>
          </p:cNvPr>
          <p:cNvSpPr/>
          <p:nvPr/>
        </p:nvSpPr>
        <p:spPr>
          <a:xfrm>
            <a:off x="2805831" y="1193801"/>
            <a:ext cx="6165177" cy="817202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Before we use any external function or class , we need to tell angular where to find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22CDFE-F8B6-4D46-9239-50D2A93C0707}"/>
              </a:ext>
            </a:extLst>
          </p:cNvPr>
          <p:cNvSpPr/>
          <p:nvPr/>
        </p:nvSpPr>
        <p:spPr>
          <a:xfrm>
            <a:off x="2805831" y="2259024"/>
            <a:ext cx="6165177" cy="817202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Import allows us to use members from third party library, own ES modules or from Angular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8147F3-1832-4D28-806E-4ED81B713285}"/>
              </a:ext>
            </a:extLst>
          </p:cNvPr>
          <p:cNvSpPr/>
          <p:nvPr/>
        </p:nvSpPr>
        <p:spPr>
          <a:xfrm>
            <a:off x="2805831" y="3362347"/>
            <a:ext cx="6165177" cy="8172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When we need something we import it from Angular library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Module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A39309-1435-4FDA-A0EA-21E6354D7DD0}"/>
              </a:ext>
            </a:extLst>
          </p:cNvPr>
          <p:cNvSpPr/>
          <p:nvPr/>
        </p:nvSpPr>
        <p:spPr>
          <a:xfrm>
            <a:off x="197708" y="1160524"/>
            <a:ext cx="8748584" cy="875980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module is a container for group of related components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1E64FE-26DA-48C3-A1DC-A9A428CD112C}"/>
              </a:ext>
            </a:extLst>
          </p:cNvPr>
          <p:cNvSpPr/>
          <p:nvPr/>
        </p:nvSpPr>
        <p:spPr>
          <a:xfrm>
            <a:off x="197708" y="2362520"/>
            <a:ext cx="8748584" cy="875980"/>
          </a:xfrm>
          <a:prstGeom prst="roundRect">
            <a:avLst/>
          </a:prstGeom>
          <a:solidFill>
            <a:srgbClr val="CC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Every angular app has at-least one module, which we call App module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C71E88-4880-42D8-8AC5-F7199B81F29E}"/>
              </a:ext>
            </a:extLst>
          </p:cNvPr>
          <p:cNvSpPr/>
          <p:nvPr/>
        </p:nvSpPr>
        <p:spPr>
          <a:xfrm>
            <a:off x="222424" y="3665888"/>
            <a:ext cx="8748584" cy="875980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 the application grows, you may want to break modules into smaller more manageable modules</a:t>
            </a:r>
          </a:p>
        </p:txBody>
      </p:sp>
    </p:spTree>
    <p:extLst>
      <p:ext uri="{BB962C8B-B14F-4D97-AF65-F5344CB8AC3E}">
        <p14:creationId xmlns:p14="http://schemas.microsoft.com/office/powerpoint/2010/main" val="1249060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Modules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785A86-F7EA-46B4-B5D0-8F4ABCD36418}"/>
              </a:ext>
            </a:extLst>
          </p:cNvPr>
          <p:cNvSpPr/>
          <p:nvPr/>
        </p:nvSpPr>
        <p:spPr>
          <a:xfrm>
            <a:off x="222425" y="1811568"/>
            <a:ext cx="2046067" cy="180793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Courses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8A5A9A-A71D-4284-8808-2BC017051149}"/>
              </a:ext>
            </a:extLst>
          </p:cNvPr>
          <p:cNvSpPr/>
          <p:nvPr/>
        </p:nvSpPr>
        <p:spPr>
          <a:xfrm>
            <a:off x="3187700" y="1811568"/>
            <a:ext cx="2286000" cy="1807932"/>
          </a:xfrm>
          <a:prstGeom prst="roundRect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Instructor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7EE55-9F89-4CE0-9017-3412FE753146}"/>
              </a:ext>
            </a:extLst>
          </p:cNvPr>
          <p:cNvSpPr txBox="1"/>
          <p:nvPr/>
        </p:nvSpPr>
        <p:spPr>
          <a:xfrm>
            <a:off x="222425" y="1174538"/>
            <a:ext cx="69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So, we may have some modules in our application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81F082-406D-4F49-BA54-495AA05E12B8}"/>
              </a:ext>
            </a:extLst>
          </p:cNvPr>
          <p:cNvSpPr/>
          <p:nvPr/>
        </p:nvSpPr>
        <p:spPr>
          <a:xfrm>
            <a:off x="6413500" y="1811568"/>
            <a:ext cx="2286000" cy="1807932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A330F-4F37-4303-926E-3EFB00F03BF8}"/>
              </a:ext>
            </a:extLst>
          </p:cNvPr>
          <p:cNvSpPr txBox="1"/>
          <p:nvPr/>
        </p:nvSpPr>
        <p:spPr>
          <a:xfrm>
            <a:off x="196850" y="4028098"/>
            <a:ext cx="2451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Courses module, which includes bunch of components for displaying courses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97C983-53A4-49B3-BEC5-2DCAE2C2F36E}"/>
              </a:ext>
            </a:extLst>
          </p:cNvPr>
          <p:cNvSpPr txBox="1"/>
          <p:nvPr/>
        </p:nvSpPr>
        <p:spPr>
          <a:xfrm>
            <a:off x="3187700" y="4028098"/>
            <a:ext cx="2451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Instructor module, which includes bunch of components for instructor dashboard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0981B-FE1F-4725-8DB8-558D657559AC}"/>
              </a:ext>
            </a:extLst>
          </p:cNvPr>
          <p:cNvSpPr txBox="1"/>
          <p:nvPr/>
        </p:nvSpPr>
        <p:spPr>
          <a:xfrm>
            <a:off x="6273800" y="4028098"/>
            <a:ext cx="2697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Admin module, which includes bunch of components for managing the users and other configuration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796FBA-5FEB-4A9D-A8FF-7FAF22B0BA87}"/>
              </a:ext>
            </a:extLst>
          </p:cNvPr>
          <p:cNvSpPr txBox="1"/>
          <p:nvPr/>
        </p:nvSpPr>
        <p:spPr>
          <a:xfrm>
            <a:off x="222424" y="5637025"/>
            <a:ext cx="860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bigger the application, more will be components and so will be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43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Module Structure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A39309-1435-4FDA-A0EA-21E6354D7DD0}"/>
              </a:ext>
            </a:extLst>
          </p:cNvPr>
          <p:cNvSpPr/>
          <p:nvPr/>
        </p:nvSpPr>
        <p:spPr>
          <a:xfrm>
            <a:off x="197708" y="1160524"/>
            <a:ext cx="8748584" cy="875980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Import statement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1E64FE-26DA-48C3-A1DC-A9A428CD112C}"/>
              </a:ext>
            </a:extLst>
          </p:cNvPr>
          <p:cNvSpPr/>
          <p:nvPr/>
        </p:nvSpPr>
        <p:spPr>
          <a:xfrm>
            <a:off x="197708" y="2362520"/>
            <a:ext cx="8748584" cy="875980"/>
          </a:xfrm>
          <a:prstGeom prst="roundRect">
            <a:avLst/>
          </a:prstGeom>
          <a:solidFill>
            <a:srgbClr val="CC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Every angular app has at-least one module, which we call App module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C71E88-4880-42D8-8AC5-F7199B81F29E}"/>
              </a:ext>
            </a:extLst>
          </p:cNvPr>
          <p:cNvSpPr/>
          <p:nvPr/>
        </p:nvSpPr>
        <p:spPr>
          <a:xfrm>
            <a:off x="222424" y="3665888"/>
            <a:ext cx="8748584" cy="875980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 the application grows, you may want to break modules into smaller more manageable modules</a:t>
            </a:r>
          </a:p>
        </p:txBody>
      </p:sp>
    </p:spTree>
    <p:extLst>
      <p:ext uri="{BB962C8B-B14F-4D97-AF65-F5344CB8AC3E}">
        <p14:creationId xmlns:p14="http://schemas.microsoft.com/office/powerpoint/2010/main" val="2962229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Component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A39309-1435-4FDA-A0EA-21E6354D7DD0}"/>
              </a:ext>
            </a:extLst>
          </p:cNvPr>
          <p:cNvSpPr/>
          <p:nvPr/>
        </p:nvSpPr>
        <p:spPr>
          <a:xfrm>
            <a:off x="222424" y="4550156"/>
            <a:ext cx="8748584" cy="875980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3. Add an element in HTML Markup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1E64FE-26DA-48C3-A1DC-A9A428CD112C}"/>
              </a:ext>
            </a:extLst>
          </p:cNvPr>
          <p:cNvSpPr/>
          <p:nvPr/>
        </p:nvSpPr>
        <p:spPr>
          <a:xfrm>
            <a:off x="197708" y="1943420"/>
            <a:ext cx="8748584" cy="875980"/>
          </a:xfrm>
          <a:prstGeom prst="roundRect">
            <a:avLst/>
          </a:prstGeom>
          <a:solidFill>
            <a:srgbClr val="CC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1. Create Component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C71E88-4880-42D8-8AC5-F7199B81F29E}"/>
              </a:ext>
            </a:extLst>
          </p:cNvPr>
          <p:cNvSpPr/>
          <p:nvPr/>
        </p:nvSpPr>
        <p:spPr>
          <a:xfrm>
            <a:off x="222424" y="3246788"/>
            <a:ext cx="8748584" cy="875980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2. Register it in a module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06AED-EEF6-4B72-9362-433C8793B567}"/>
              </a:ext>
            </a:extLst>
          </p:cNvPr>
          <p:cNvSpPr txBox="1"/>
          <p:nvPr/>
        </p:nvSpPr>
        <p:spPr>
          <a:xfrm>
            <a:off x="222425" y="1174538"/>
            <a:ext cx="69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There are 3 steps you need to follow to use a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20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AE1054-1128-4C2F-8D42-DFA804E42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Angular component includes a template, which lays out the user interface fragment defining a view for the application. 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68839A-B9FA-4F85-B4BB-7102B6AD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Component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0F02E5-3549-4B70-B516-330850436F57}"/>
              </a:ext>
            </a:extLst>
          </p:cNvPr>
          <p:cNvSpPr/>
          <p:nvPr/>
        </p:nvSpPr>
        <p:spPr>
          <a:xfrm>
            <a:off x="655782" y="2216727"/>
            <a:ext cx="1644073" cy="960582"/>
          </a:xfrm>
          <a:prstGeom prst="rect">
            <a:avLst/>
          </a:prstGeom>
          <a:solidFill>
            <a:srgbClr val="1893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CBC64-C854-4EFD-A965-1958EEBD500B}"/>
              </a:ext>
            </a:extLst>
          </p:cNvPr>
          <p:cNvSpPr/>
          <p:nvPr/>
        </p:nvSpPr>
        <p:spPr>
          <a:xfrm>
            <a:off x="3019232" y="2216727"/>
            <a:ext cx="1644073" cy="960582"/>
          </a:xfrm>
          <a:prstGeom prst="rect">
            <a:avLst/>
          </a:prstGeom>
          <a:solidFill>
            <a:srgbClr val="00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C9A91-A05A-493F-AE13-64D27F6D9BCD}"/>
              </a:ext>
            </a:extLst>
          </p:cNvPr>
          <p:cNvSpPr/>
          <p:nvPr/>
        </p:nvSpPr>
        <p:spPr>
          <a:xfrm>
            <a:off x="5126184" y="1683895"/>
            <a:ext cx="1644073" cy="2398578"/>
          </a:xfrm>
          <a:prstGeom prst="rect">
            <a:avLst/>
          </a:prstGeom>
          <a:solidFill>
            <a:srgbClr val="795B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407816-41F5-4FB4-9DE2-161F8BE77BE0}"/>
              </a:ext>
            </a:extLst>
          </p:cNvPr>
          <p:cNvSpPr/>
          <p:nvPr/>
        </p:nvSpPr>
        <p:spPr>
          <a:xfrm>
            <a:off x="7354113" y="2216727"/>
            <a:ext cx="1644073" cy="960582"/>
          </a:xfrm>
          <a:prstGeom prst="rect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Metadata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0CAD85-D64C-4CFC-A8B1-5A067680EBD3}"/>
              </a:ext>
            </a:extLst>
          </p:cNvPr>
          <p:cNvSpPr/>
          <p:nvPr/>
        </p:nvSpPr>
        <p:spPr>
          <a:xfrm>
            <a:off x="5437379" y="2336800"/>
            <a:ext cx="1169461" cy="572655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3C9099-4999-4972-924F-0D123C3A67E8}"/>
              </a:ext>
            </a:extLst>
          </p:cNvPr>
          <p:cNvSpPr/>
          <p:nvPr/>
        </p:nvSpPr>
        <p:spPr>
          <a:xfrm>
            <a:off x="5437378" y="3319318"/>
            <a:ext cx="1169461" cy="572655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  <a:endParaRPr lang="en-IN" dirty="0"/>
          </a:p>
        </p:txBody>
      </p:sp>
      <p:sp>
        <p:nvSpPr>
          <p:cNvPr id="10" name="Equals 9">
            <a:extLst>
              <a:ext uri="{FF2B5EF4-FFF2-40B4-BE49-F238E27FC236}">
                <a16:creationId xmlns:a16="http://schemas.microsoft.com/office/drawing/2014/main" id="{D6318292-7D13-4117-9556-DFB3687E6808}"/>
              </a:ext>
            </a:extLst>
          </p:cNvPr>
          <p:cNvSpPr/>
          <p:nvPr/>
        </p:nvSpPr>
        <p:spPr>
          <a:xfrm>
            <a:off x="2503055" y="2553854"/>
            <a:ext cx="380656" cy="286328"/>
          </a:xfrm>
          <a:prstGeom prst="mathEqual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4A6190F9-3D62-45B3-A34D-9A115DEC5B8E}"/>
              </a:ext>
            </a:extLst>
          </p:cNvPr>
          <p:cNvSpPr/>
          <p:nvPr/>
        </p:nvSpPr>
        <p:spPr>
          <a:xfrm>
            <a:off x="4655658" y="2424545"/>
            <a:ext cx="475858" cy="544945"/>
          </a:xfrm>
          <a:prstGeom prst="mathPlu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45813687-487C-4CC7-B0D2-15A4F82BA1F2}"/>
              </a:ext>
            </a:extLst>
          </p:cNvPr>
          <p:cNvSpPr/>
          <p:nvPr/>
        </p:nvSpPr>
        <p:spPr>
          <a:xfrm>
            <a:off x="6851076" y="2447636"/>
            <a:ext cx="475858" cy="544945"/>
          </a:xfrm>
          <a:prstGeom prst="mathPlu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6CBA6F1-F96B-4DED-BCD5-F052409FDB9A}"/>
              </a:ext>
            </a:extLst>
          </p:cNvPr>
          <p:cNvSpPr/>
          <p:nvPr/>
        </p:nvSpPr>
        <p:spPr>
          <a:xfrm>
            <a:off x="4303085" y="4628004"/>
            <a:ext cx="4245915" cy="1099714"/>
          </a:xfrm>
          <a:prstGeom prst="wedgeRectCallout">
            <a:avLst>
              <a:gd name="adj1" fmla="val 43234"/>
              <a:gd name="adj2" fmla="val -175316"/>
            </a:avLst>
          </a:prstGeom>
          <a:solidFill>
            <a:schemeClr val="tx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Extra data for Angular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Defined with decorator.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example @Component decorator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6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785A86-F7EA-46B4-B5D0-8F4ABCD36418}"/>
              </a:ext>
            </a:extLst>
          </p:cNvPr>
          <p:cNvSpPr/>
          <p:nvPr/>
        </p:nvSpPr>
        <p:spPr>
          <a:xfrm>
            <a:off x="197708" y="2802651"/>
            <a:ext cx="8748583" cy="345844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It allows you to: 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Create a new </a:t>
            </a:r>
            <a:r>
              <a:rPr lang="en-US" sz="2400" b="1" dirty="0"/>
              <a:t>Angular</a:t>
            </a:r>
            <a:r>
              <a:rPr lang="en-US" sz="2400" dirty="0"/>
              <a:t> application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It provides commands to generate code such as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400" dirty="0"/>
              <a:t>Components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400" dirty="0"/>
              <a:t>services and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400" dirty="0"/>
              <a:t>directives </a:t>
            </a:r>
          </a:p>
          <a:p>
            <a:pPr lvl="1"/>
            <a:r>
              <a:rPr lang="en-US" sz="2400" dirty="0"/>
              <a:t>to make </a:t>
            </a:r>
            <a:r>
              <a:rPr lang="en-US" sz="2400" b="1" dirty="0"/>
              <a:t>angular</a:t>
            </a:r>
            <a:r>
              <a:rPr lang="en-US" sz="2400" dirty="0"/>
              <a:t>  development easier to the developer.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Run a development server (node server) with </a:t>
            </a:r>
            <a:r>
              <a:rPr lang="en-US" sz="2400" dirty="0" err="1"/>
              <a:t>LiveReload</a:t>
            </a:r>
            <a:r>
              <a:rPr lang="en-US" sz="2400" dirty="0"/>
              <a:t> support to preview your application during development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6000"/>
            <a:ext cx="8748583" cy="849745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use Angular CLI (Command Line Interface) tool to create skeleton of Angular applications.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966279-F323-493C-AD5F-D03654B1C53A}"/>
              </a:ext>
            </a:extLst>
          </p:cNvPr>
          <p:cNvSpPr/>
          <p:nvPr/>
        </p:nvSpPr>
        <p:spPr>
          <a:xfrm>
            <a:off x="222425" y="2061810"/>
            <a:ext cx="8748583" cy="544776"/>
          </a:xfrm>
          <a:prstGeom prst="roundRect">
            <a:avLst/>
          </a:prstGeom>
          <a:solidFill>
            <a:srgbClr val="00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tool is executed from command line</a:t>
            </a:r>
          </a:p>
        </p:txBody>
      </p:sp>
    </p:spTree>
    <p:extLst>
      <p:ext uri="{BB962C8B-B14F-4D97-AF65-F5344CB8AC3E}">
        <p14:creationId xmlns:p14="http://schemas.microsoft.com/office/powerpoint/2010/main" val="3838212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F9C59-AB83-4826-A800-D858AB8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Component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4E22B-7A8F-496D-8958-EA47035F8DCD}"/>
              </a:ext>
            </a:extLst>
          </p:cNvPr>
          <p:cNvSpPr/>
          <p:nvPr/>
        </p:nvSpPr>
        <p:spPr>
          <a:xfrm>
            <a:off x="222425" y="1104900"/>
            <a:ext cx="8748583" cy="527589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849A-D0EB-4E18-9BFB-71943153B378}"/>
              </a:ext>
            </a:extLst>
          </p:cNvPr>
          <p:cNvSpPr txBox="1"/>
          <p:nvPr/>
        </p:nvSpPr>
        <p:spPr>
          <a:xfrm>
            <a:off x="736600" y="1230576"/>
            <a:ext cx="7708900" cy="27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	Creating A Component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	Creating A Component Using VS Code</a:t>
            </a:r>
          </a:p>
          <a:p>
            <a:pPr lvl="2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1.1.1	Creating Component</a:t>
            </a:r>
          </a:p>
          <a:p>
            <a:pPr lvl="2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1.1.2	Registering Component</a:t>
            </a:r>
          </a:p>
          <a:p>
            <a:pPr lvl="2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1.1.3	Adding The selector in html page</a:t>
            </a:r>
          </a:p>
          <a:p>
            <a:pPr lvl="2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1.1.4	Running the Application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	Creating A Component via CLI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DEBC1D-9A09-4268-8274-75961CEE0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461" y="4173247"/>
            <a:ext cx="3349901" cy="1895044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8DD348A-7F13-4EC3-8839-3C5EB018F3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255860"/>
              </p:ext>
            </p:extLst>
          </p:nvPr>
        </p:nvGraphicFramePr>
        <p:xfrm>
          <a:off x="7364981" y="4849091"/>
          <a:ext cx="1080519" cy="952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64981" y="4849091"/>
                        <a:ext cx="1080519" cy="952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985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A39309-1435-4FDA-A0EA-21E6354D7DD0}"/>
              </a:ext>
            </a:extLst>
          </p:cNvPr>
          <p:cNvSpPr/>
          <p:nvPr/>
        </p:nvSpPr>
        <p:spPr>
          <a:xfrm>
            <a:off x="222424" y="4251128"/>
            <a:ext cx="8748584" cy="875980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Template property can have inline html block or can reference html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1E64FE-26DA-48C3-A1DC-A9A428CD112C}"/>
              </a:ext>
            </a:extLst>
          </p:cNvPr>
          <p:cNvSpPr/>
          <p:nvPr/>
        </p:nvSpPr>
        <p:spPr>
          <a:xfrm>
            <a:off x="197708" y="1524320"/>
            <a:ext cx="8748584" cy="875980"/>
          </a:xfrm>
          <a:prstGeom prst="roundRect">
            <a:avLst/>
          </a:prstGeom>
          <a:solidFill>
            <a:srgbClr val="CC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metadata for a component associates a </a:t>
            </a:r>
            <a:r>
              <a:rPr lang="en-US" sz="2400" i="1" dirty="0"/>
              <a:t>template</a:t>
            </a:r>
            <a:r>
              <a:rPr lang="en-US" sz="2400" dirty="0"/>
              <a:t> with the component, either directly with inline code, or by reference. 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C71E88-4880-42D8-8AC5-F7199B81F29E}"/>
              </a:ext>
            </a:extLst>
          </p:cNvPr>
          <p:cNvSpPr/>
          <p:nvPr/>
        </p:nvSpPr>
        <p:spPr>
          <a:xfrm>
            <a:off x="222424" y="2947760"/>
            <a:ext cx="8748584" cy="875980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Together, the component and its template describe a </a:t>
            </a:r>
            <a:r>
              <a:rPr lang="en-US" sz="2400" i="1" dirty="0"/>
              <a:t>view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5850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1E64FE-26DA-48C3-A1DC-A9A428CD112C}"/>
              </a:ext>
            </a:extLst>
          </p:cNvPr>
          <p:cNvSpPr/>
          <p:nvPr/>
        </p:nvSpPr>
        <p:spPr>
          <a:xfrm>
            <a:off x="197708" y="1209969"/>
            <a:ext cx="8748584" cy="875980"/>
          </a:xfrm>
          <a:prstGeom prst="roundRect">
            <a:avLst/>
          </a:prstGeom>
          <a:solidFill>
            <a:srgbClr val="CC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Angular Directives are dynamic. When angular renders them it transforms the DOM according to the instructions given by directive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5717676-FD9B-49BA-9B79-F6508000AEAD}"/>
              </a:ext>
            </a:extLst>
          </p:cNvPr>
          <p:cNvSpPr/>
          <p:nvPr/>
        </p:nvSpPr>
        <p:spPr>
          <a:xfrm>
            <a:off x="596977" y="3694546"/>
            <a:ext cx="2244437" cy="757382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Directive</a:t>
            </a:r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449CE1D-B9F6-468F-BD3A-580A4C5CB173}"/>
              </a:ext>
            </a:extLst>
          </p:cNvPr>
          <p:cNvSpPr/>
          <p:nvPr/>
        </p:nvSpPr>
        <p:spPr>
          <a:xfrm>
            <a:off x="3251200" y="3703782"/>
            <a:ext cx="1616364" cy="757382"/>
          </a:xfrm>
          <a:prstGeom prst="rightArrow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Manipulates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B34EAE-988E-4BC7-8B4A-2DBBB37C3627}"/>
              </a:ext>
            </a:extLst>
          </p:cNvPr>
          <p:cNvSpPr/>
          <p:nvPr/>
        </p:nvSpPr>
        <p:spPr>
          <a:xfrm>
            <a:off x="6096002" y="2640449"/>
            <a:ext cx="1126836" cy="766618"/>
          </a:xfrm>
          <a:prstGeom prst="ellipse">
            <a:avLst/>
          </a:prstGeom>
          <a:solidFill>
            <a:schemeClr val="bg1"/>
          </a:solidFill>
          <a:ln>
            <a:solidFill>
              <a:srgbClr val="00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html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9054C4-3FC6-48EB-B9E8-6FB6307957E6}"/>
              </a:ext>
            </a:extLst>
          </p:cNvPr>
          <p:cNvSpPr/>
          <p:nvPr/>
        </p:nvSpPr>
        <p:spPr>
          <a:xfrm>
            <a:off x="5328149" y="3715004"/>
            <a:ext cx="1126836" cy="766618"/>
          </a:xfrm>
          <a:prstGeom prst="ellipse">
            <a:avLst/>
          </a:prstGeom>
          <a:solidFill>
            <a:schemeClr val="bg1"/>
          </a:solidFill>
          <a:ln>
            <a:solidFill>
              <a:srgbClr val="00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head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291D1C-D9B9-4D27-B5C8-B555ADB7EAE3}"/>
              </a:ext>
            </a:extLst>
          </p:cNvPr>
          <p:cNvSpPr/>
          <p:nvPr/>
        </p:nvSpPr>
        <p:spPr>
          <a:xfrm>
            <a:off x="7222838" y="3694546"/>
            <a:ext cx="1126836" cy="766618"/>
          </a:xfrm>
          <a:prstGeom prst="ellipse">
            <a:avLst/>
          </a:prstGeom>
          <a:solidFill>
            <a:schemeClr val="bg1"/>
          </a:solidFill>
          <a:ln>
            <a:solidFill>
              <a:srgbClr val="00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body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CD93E8-FDDF-4DDD-8E04-7FE0CFA7BCDF}"/>
              </a:ext>
            </a:extLst>
          </p:cNvPr>
          <p:cNvSpPr/>
          <p:nvPr/>
        </p:nvSpPr>
        <p:spPr>
          <a:xfrm>
            <a:off x="4345710" y="5036122"/>
            <a:ext cx="1126836" cy="766618"/>
          </a:xfrm>
          <a:prstGeom prst="ellipse">
            <a:avLst/>
          </a:prstGeom>
          <a:solidFill>
            <a:schemeClr val="bg1"/>
          </a:solidFill>
          <a:ln>
            <a:solidFill>
              <a:srgbClr val="00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title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9D2870-FFAC-4F0E-B613-4B4A6EB9E752}"/>
              </a:ext>
            </a:extLst>
          </p:cNvPr>
          <p:cNvSpPr/>
          <p:nvPr/>
        </p:nvSpPr>
        <p:spPr>
          <a:xfrm>
            <a:off x="6289964" y="5036122"/>
            <a:ext cx="1126836" cy="766618"/>
          </a:xfrm>
          <a:prstGeom prst="ellipse">
            <a:avLst/>
          </a:prstGeom>
          <a:solidFill>
            <a:schemeClr val="bg1"/>
          </a:solidFill>
          <a:ln>
            <a:solidFill>
              <a:srgbClr val="00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h1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33356-A295-40B5-88C1-686E2A9932FB}"/>
              </a:ext>
            </a:extLst>
          </p:cNvPr>
          <p:cNvSpPr/>
          <p:nvPr/>
        </p:nvSpPr>
        <p:spPr>
          <a:xfrm>
            <a:off x="7844172" y="5036122"/>
            <a:ext cx="1126836" cy="766618"/>
          </a:xfrm>
          <a:prstGeom prst="ellipse">
            <a:avLst/>
          </a:prstGeom>
          <a:solidFill>
            <a:schemeClr val="bg1"/>
          </a:solidFill>
          <a:ln>
            <a:solidFill>
              <a:srgbClr val="00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7E0C08-A431-44D1-A094-D5D1E4DCB309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 flipH="1">
            <a:off x="5891567" y="3294798"/>
            <a:ext cx="369456" cy="42020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17C53-1F98-47F7-979F-297AC43B5F82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4909128" y="4369353"/>
            <a:ext cx="584042" cy="66676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F4A96A-7423-4FAF-9FA1-F8B0C77A3C5A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 flipH="1">
            <a:off x="6853382" y="4348895"/>
            <a:ext cx="534477" cy="687227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EF17B3-2CAC-4C26-84A3-B6D78DB3CCE4}"/>
              </a:ext>
            </a:extLst>
          </p:cNvPr>
          <p:cNvCxnSpPr>
            <a:cxnSpLocks/>
            <a:stCxn id="11" idx="4"/>
            <a:endCxn id="16" idx="0"/>
          </p:cNvCxnSpPr>
          <p:nvPr/>
        </p:nvCxnSpPr>
        <p:spPr>
          <a:xfrm>
            <a:off x="7786256" y="4461164"/>
            <a:ext cx="621334" cy="574958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2B119D-2F6B-4A8E-AAD8-76F890FFC435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7057817" y="3294798"/>
            <a:ext cx="330042" cy="512017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660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Directives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A39309-1435-4FDA-A0EA-21E6354D7DD0}"/>
              </a:ext>
            </a:extLst>
          </p:cNvPr>
          <p:cNvSpPr/>
          <p:nvPr/>
        </p:nvSpPr>
        <p:spPr>
          <a:xfrm>
            <a:off x="4221018" y="4836596"/>
            <a:ext cx="4749989" cy="140141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Changes appearance of an element</a:t>
            </a:r>
          </a:p>
          <a:p>
            <a:pPr algn="ctr"/>
            <a:r>
              <a:rPr lang="en-US" sz="2400" dirty="0"/>
              <a:t>[For example </a:t>
            </a:r>
            <a:r>
              <a:rPr lang="en-US" sz="2400" dirty="0" err="1"/>
              <a:t>ngStyle</a:t>
            </a:r>
            <a:r>
              <a:rPr lang="en-US" sz="2400" dirty="0"/>
              <a:t>, </a:t>
            </a:r>
            <a:r>
              <a:rPr lang="en-US" sz="2400" dirty="0" err="1"/>
              <a:t>ngClass</a:t>
            </a:r>
            <a:r>
              <a:rPr lang="en-US" sz="2400" dirty="0"/>
              <a:t>, </a:t>
            </a:r>
            <a:r>
              <a:rPr lang="en-US" sz="2400" dirty="0" err="1"/>
              <a:t>ngModel</a:t>
            </a:r>
            <a:r>
              <a:rPr lang="en-US" sz="2400" dirty="0"/>
              <a:t>]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1E64FE-26DA-48C3-A1DC-A9A428CD112C}"/>
              </a:ext>
            </a:extLst>
          </p:cNvPr>
          <p:cNvSpPr/>
          <p:nvPr/>
        </p:nvSpPr>
        <p:spPr>
          <a:xfrm>
            <a:off x="4196302" y="1524319"/>
            <a:ext cx="4749989" cy="1401413"/>
          </a:xfrm>
          <a:prstGeom prst="roundRect">
            <a:avLst/>
          </a:prstGeom>
          <a:solidFill>
            <a:srgbClr val="CC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Directives with templates.</a:t>
            </a:r>
          </a:p>
          <a:p>
            <a:pPr algn="ctr"/>
            <a:r>
              <a:rPr lang="en-US" sz="2400" dirty="0"/>
              <a:t>[For example, selector in a component can be added in another component]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C71E88-4880-42D8-8AC5-F7199B81F29E}"/>
              </a:ext>
            </a:extLst>
          </p:cNvPr>
          <p:cNvSpPr/>
          <p:nvPr/>
        </p:nvSpPr>
        <p:spPr>
          <a:xfrm>
            <a:off x="4221018" y="3206376"/>
            <a:ext cx="4749989" cy="1401413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Adds or removes DOM elements in DOM Layout</a:t>
            </a:r>
          </a:p>
          <a:p>
            <a:pPr algn="ctr"/>
            <a:r>
              <a:rPr lang="en-US" sz="2400" dirty="0"/>
              <a:t>[For example </a:t>
            </a:r>
            <a:r>
              <a:rPr lang="en-US" sz="2400" dirty="0" err="1"/>
              <a:t>ngIf</a:t>
            </a:r>
            <a:r>
              <a:rPr lang="en-US" sz="2400" dirty="0"/>
              <a:t>, </a:t>
            </a:r>
            <a:r>
              <a:rPr lang="en-US" sz="2400" dirty="0" err="1"/>
              <a:t>ngFor</a:t>
            </a:r>
            <a:r>
              <a:rPr lang="en-US" sz="2400" dirty="0"/>
              <a:t>, </a:t>
            </a:r>
            <a:r>
              <a:rPr lang="en-US" sz="2400" dirty="0" err="1"/>
              <a:t>ngSwitch</a:t>
            </a:r>
            <a:r>
              <a:rPr lang="en-US" sz="2400" dirty="0"/>
              <a:t>]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68A2B6-0F59-4F24-8AA2-CBABB7762C09}"/>
              </a:ext>
            </a:extLst>
          </p:cNvPr>
          <p:cNvSpPr/>
          <p:nvPr/>
        </p:nvSpPr>
        <p:spPr>
          <a:xfrm>
            <a:off x="222425" y="1524320"/>
            <a:ext cx="2244437" cy="757382"/>
          </a:xfrm>
          <a:prstGeom prst="roundRect">
            <a:avLst/>
          </a:prstGeom>
          <a:solidFill>
            <a:srgbClr val="CC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Components</a:t>
            </a:r>
            <a:endParaRPr lang="en-IN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5747DD-B37F-4ED9-B57F-47090AAF070D}"/>
              </a:ext>
            </a:extLst>
          </p:cNvPr>
          <p:cNvSpPr/>
          <p:nvPr/>
        </p:nvSpPr>
        <p:spPr>
          <a:xfrm>
            <a:off x="319407" y="3528391"/>
            <a:ext cx="2244437" cy="90506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Structural Directives</a:t>
            </a:r>
            <a:endParaRPr lang="en-IN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F7A8605-37A9-429C-80A0-F517482C5756}"/>
              </a:ext>
            </a:extLst>
          </p:cNvPr>
          <p:cNvSpPr/>
          <p:nvPr/>
        </p:nvSpPr>
        <p:spPr>
          <a:xfrm>
            <a:off x="319407" y="5223048"/>
            <a:ext cx="2244437" cy="9050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Attribute Directives</a:t>
            </a:r>
            <a:endParaRPr lang="en-IN" sz="2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28A21EA-A0D7-49B7-9E70-EBAE368F86FF}"/>
              </a:ext>
            </a:extLst>
          </p:cNvPr>
          <p:cNvSpPr/>
          <p:nvPr/>
        </p:nvSpPr>
        <p:spPr>
          <a:xfrm>
            <a:off x="2651647" y="1592850"/>
            <a:ext cx="1359870" cy="757382"/>
          </a:xfrm>
          <a:prstGeom prst="rightArrow">
            <a:avLst/>
          </a:prstGeom>
          <a:solidFill>
            <a:srgbClr val="CC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6F038F8-EC35-424F-BB3C-BC2C71935B64}"/>
              </a:ext>
            </a:extLst>
          </p:cNvPr>
          <p:cNvSpPr/>
          <p:nvPr/>
        </p:nvSpPr>
        <p:spPr>
          <a:xfrm>
            <a:off x="2728223" y="3510238"/>
            <a:ext cx="1359870" cy="757382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B8ACD0A-4137-4F9D-B757-1CCD8E304D61}"/>
              </a:ext>
            </a:extLst>
          </p:cNvPr>
          <p:cNvSpPr/>
          <p:nvPr/>
        </p:nvSpPr>
        <p:spPr>
          <a:xfrm>
            <a:off x="2712496" y="5163749"/>
            <a:ext cx="1359870" cy="757382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65249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Structural Directives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5747DD-B37F-4ED9-B57F-47090AAF070D}"/>
              </a:ext>
            </a:extLst>
          </p:cNvPr>
          <p:cNvSpPr/>
          <p:nvPr/>
        </p:nvSpPr>
        <p:spPr>
          <a:xfrm>
            <a:off x="992785" y="2481425"/>
            <a:ext cx="2244437" cy="757382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BrowserModule</a:t>
            </a:r>
            <a:endParaRPr lang="en-IN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F7A8605-37A9-429C-80A0-F517482C5756}"/>
              </a:ext>
            </a:extLst>
          </p:cNvPr>
          <p:cNvSpPr/>
          <p:nvPr/>
        </p:nvSpPr>
        <p:spPr>
          <a:xfrm>
            <a:off x="4188687" y="3644135"/>
            <a:ext cx="2244437" cy="70825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AppModule</a:t>
            </a: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9948F8-7205-4E02-9A0C-A4ED7B8CB018}"/>
              </a:ext>
            </a:extLst>
          </p:cNvPr>
          <p:cNvSpPr/>
          <p:nvPr/>
        </p:nvSpPr>
        <p:spPr>
          <a:xfrm>
            <a:off x="4267199" y="5015231"/>
            <a:ext cx="2165925" cy="743784"/>
          </a:xfrm>
          <a:prstGeom prst="rect">
            <a:avLst/>
          </a:prstGeom>
          <a:solidFill>
            <a:srgbClr val="795B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AppComponent</a:t>
            </a:r>
            <a:endParaRPr lang="en-IN" sz="2400" dirty="0"/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081AA88A-A82C-45C5-ABD9-338FB4BA0F91}"/>
              </a:ext>
            </a:extLst>
          </p:cNvPr>
          <p:cNvSpPr/>
          <p:nvPr/>
        </p:nvSpPr>
        <p:spPr>
          <a:xfrm rot="5400000">
            <a:off x="4886030" y="4544293"/>
            <a:ext cx="822040" cy="286328"/>
          </a:xfrm>
          <a:prstGeom prst="mathMinus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id="{7DD4ACDB-80C4-4CD9-A332-80C7B812F4E2}"/>
              </a:ext>
            </a:extLst>
          </p:cNvPr>
          <p:cNvSpPr/>
          <p:nvPr/>
        </p:nvSpPr>
        <p:spPr>
          <a:xfrm>
            <a:off x="3059472" y="2690872"/>
            <a:ext cx="2620889" cy="320384"/>
          </a:xfrm>
          <a:prstGeom prst="mathMinus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2D8E6DF2-B742-4735-B763-1A7DAD7582F2}"/>
              </a:ext>
            </a:extLst>
          </p:cNvPr>
          <p:cNvSpPr/>
          <p:nvPr/>
        </p:nvSpPr>
        <p:spPr>
          <a:xfrm rot="5400000">
            <a:off x="4764259" y="3062028"/>
            <a:ext cx="1028639" cy="286328"/>
          </a:xfrm>
          <a:prstGeom prst="mathMinus">
            <a:avLst>
              <a:gd name="adj1" fmla="val 28783"/>
            </a:avLst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6341F7A-D5F6-475F-B362-5C73625B9E91}"/>
              </a:ext>
            </a:extLst>
          </p:cNvPr>
          <p:cNvSpPr/>
          <p:nvPr/>
        </p:nvSpPr>
        <p:spPr>
          <a:xfrm>
            <a:off x="2821021" y="1036954"/>
            <a:ext cx="6245151" cy="544776"/>
          </a:xfrm>
          <a:prstGeom prst="wedgeRoundRectCallout">
            <a:avLst>
              <a:gd name="adj1" fmla="val -18999"/>
              <a:gd name="adj2" fmla="val 166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>
                <a:solidFill>
                  <a:srgbClr val="232629"/>
                </a:solidFill>
                <a:latin typeface="-apple-system"/>
              </a:rPr>
              <a:t>ngIf</a:t>
            </a:r>
            <a:r>
              <a:rPr lang="en-US" dirty="0">
                <a:solidFill>
                  <a:srgbClr val="232629"/>
                </a:solidFill>
                <a:latin typeface="-apple-system"/>
              </a:rPr>
              <a:t> directive is available with </a:t>
            </a:r>
            <a:r>
              <a:rPr lang="en-US" dirty="0" err="1">
                <a:solidFill>
                  <a:srgbClr val="232629"/>
                </a:solidFill>
                <a:latin typeface="-apple-system"/>
              </a:rPr>
              <a:t>BrowserModule</a:t>
            </a:r>
            <a:r>
              <a:rPr lang="en-US" dirty="0">
                <a:solidFill>
                  <a:srgbClr val="232629"/>
                </a:solidFill>
                <a:latin typeface="-apple-system"/>
              </a:rPr>
              <a:t> and AppModule imports </a:t>
            </a:r>
            <a:r>
              <a:rPr lang="en-US" dirty="0" err="1">
                <a:solidFill>
                  <a:srgbClr val="232629"/>
                </a:solidFill>
                <a:latin typeface="-apple-system"/>
              </a:rPr>
              <a:t>BrowserModule</a:t>
            </a:r>
            <a:endParaRPr lang="en-IN" dirty="0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FF789C1D-B943-44FA-9889-5A14C29FDF9A}"/>
              </a:ext>
            </a:extLst>
          </p:cNvPr>
          <p:cNvSpPr/>
          <p:nvPr/>
        </p:nvSpPr>
        <p:spPr>
          <a:xfrm>
            <a:off x="2821020" y="1675915"/>
            <a:ext cx="6245151" cy="544776"/>
          </a:xfrm>
          <a:prstGeom prst="wedgeRoundRectCallout">
            <a:avLst>
              <a:gd name="adj1" fmla="val -18999"/>
              <a:gd name="adj2" fmla="val 166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32629"/>
                </a:solidFill>
                <a:latin typeface="-apple-system"/>
              </a:rPr>
              <a:t>Thereby AppComponent and other components registered with AppModule can use </a:t>
            </a:r>
            <a:r>
              <a:rPr lang="en-US" dirty="0" err="1">
                <a:solidFill>
                  <a:srgbClr val="232629"/>
                </a:solidFill>
                <a:latin typeface="-apple-system"/>
              </a:rPr>
              <a:t>ngIf</a:t>
            </a:r>
            <a:r>
              <a:rPr lang="en-US" dirty="0">
                <a:solidFill>
                  <a:srgbClr val="232629"/>
                </a:solidFill>
                <a:latin typeface="-apple-system"/>
              </a:rPr>
              <a:t> or </a:t>
            </a:r>
            <a:r>
              <a:rPr lang="en-US" dirty="0" err="1">
                <a:solidFill>
                  <a:srgbClr val="232629"/>
                </a:solidFill>
                <a:latin typeface="-apple-system"/>
              </a:rPr>
              <a:t>ngFor</a:t>
            </a:r>
            <a:r>
              <a:rPr lang="en-US" dirty="0">
                <a:solidFill>
                  <a:srgbClr val="232629"/>
                </a:solidFill>
                <a:latin typeface="-apple-system"/>
              </a:rPr>
              <a:t> directive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96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Structural Directives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C71E88-4880-42D8-8AC5-F7199B81F29E}"/>
              </a:ext>
            </a:extLst>
          </p:cNvPr>
          <p:cNvSpPr/>
          <p:nvPr/>
        </p:nvSpPr>
        <p:spPr>
          <a:xfrm>
            <a:off x="4124035" y="1754095"/>
            <a:ext cx="4749989" cy="875981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or remove DOM elements in DOM Layout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5747DD-B37F-4ED9-B57F-47090AAF070D}"/>
              </a:ext>
            </a:extLst>
          </p:cNvPr>
          <p:cNvSpPr/>
          <p:nvPr/>
        </p:nvSpPr>
        <p:spPr>
          <a:xfrm>
            <a:off x="253879" y="1825645"/>
            <a:ext cx="2244437" cy="757382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Structural Directives</a:t>
            </a:r>
            <a:endParaRPr lang="en-IN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F7A8605-37A9-429C-80A0-F517482C5756}"/>
              </a:ext>
            </a:extLst>
          </p:cNvPr>
          <p:cNvSpPr/>
          <p:nvPr/>
        </p:nvSpPr>
        <p:spPr>
          <a:xfrm>
            <a:off x="319407" y="2926770"/>
            <a:ext cx="2244437" cy="70825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ngFor</a:t>
            </a:r>
            <a:endParaRPr lang="en-IN" sz="24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6F038F8-EC35-424F-BB3C-BC2C71935B64}"/>
              </a:ext>
            </a:extLst>
          </p:cNvPr>
          <p:cNvSpPr/>
          <p:nvPr/>
        </p:nvSpPr>
        <p:spPr>
          <a:xfrm>
            <a:off x="2631241" y="2070208"/>
            <a:ext cx="1359870" cy="544776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B6DAAC-92E4-473B-A9DE-86A6FC67E36C}"/>
              </a:ext>
            </a:extLst>
          </p:cNvPr>
          <p:cNvSpPr/>
          <p:nvPr/>
        </p:nvSpPr>
        <p:spPr>
          <a:xfrm>
            <a:off x="3449781" y="2940107"/>
            <a:ext cx="2244437" cy="70825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ngIf</a:t>
            </a:r>
            <a:endParaRPr lang="en-IN" sz="2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32ADAB7-DF34-42A2-925B-AF7702E0F560}"/>
              </a:ext>
            </a:extLst>
          </p:cNvPr>
          <p:cNvSpPr/>
          <p:nvPr/>
        </p:nvSpPr>
        <p:spPr>
          <a:xfrm>
            <a:off x="6499030" y="2940107"/>
            <a:ext cx="2244437" cy="70825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ngSwitch</a:t>
            </a: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9948F8-7205-4E02-9A0C-A4ED7B8CB018}"/>
              </a:ext>
            </a:extLst>
          </p:cNvPr>
          <p:cNvSpPr/>
          <p:nvPr/>
        </p:nvSpPr>
        <p:spPr>
          <a:xfrm>
            <a:off x="397164" y="3848377"/>
            <a:ext cx="2346036" cy="16842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Repeater directive that iterates over collection of data</a:t>
            </a:r>
          </a:p>
          <a:p>
            <a:pPr algn="ctr"/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6AE462-D75D-4937-96D3-E78D93551535}"/>
              </a:ext>
            </a:extLst>
          </p:cNvPr>
          <p:cNvSpPr/>
          <p:nvPr/>
        </p:nvSpPr>
        <p:spPr>
          <a:xfrm>
            <a:off x="3449781" y="3838081"/>
            <a:ext cx="2346036" cy="16842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Adds or removes element from DOM</a:t>
            </a:r>
          </a:p>
          <a:p>
            <a:pPr algn="ctr"/>
            <a:endParaRPr lang="en-IN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BA5A5-B406-44B4-B0B7-E920E035BBA4}"/>
              </a:ext>
            </a:extLst>
          </p:cNvPr>
          <p:cNvSpPr/>
          <p:nvPr/>
        </p:nvSpPr>
        <p:spPr>
          <a:xfrm>
            <a:off x="6527989" y="3848377"/>
            <a:ext cx="2346036" cy="16842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Displays one element out of multiple elements based on condition</a:t>
            </a:r>
          </a:p>
          <a:p>
            <a:pPr algn="ctr"/>
            <a:endParaRPr lang="en-IN" sz="2000" dirty="0"/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081AA88A-A82C-45C5-ABD9-338FB4BA0F91}"/>
              </a:ext>
            </a:extLst>
          </p:cNvPr>
          <p:cNvSpPr/>
          <p:nvPr/>
        </p:nvSpPr>
        <p:spPr>
          <a:xfrm rot="5400000">
            <a:off x="2368162" y="4627063"/>
            <a:ext cx="1452039" cy="350982"/>
          </a:xfrm>
          <a:prstGeom prst="mathMinus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id="{7DD4ACDB-80C4-4CD9-A332-80C7B812F4E2}"/>
              </a:ext>
            </a:extLst>
          </p:cNvPr>
          <p:cNvSpPr/>
          <p:nvPr/>
        </p:nvSpPr>
        <p:spPr>
          <a:xfrm rot="5400000">
            <a:off x="5374598" y="4631683"/>
            <a:ext cx="1452039" cy="350982"/>
          </a:xfrm>
          <a:prstGeom prst="mathMinus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5A34E474-DEF8-47F6-A4D3-17A4A913B873}"/>
              </a:ext>
            </a:extLst>
          </p:cNvPr>
          <p:cNvSpPr/>
          <p:nvPr/>
        </p:nvSpPr>
        <p:spPr>
          <a:xfrm rot="5400000">
            <a:off x="5709508" y="3154257"/>
            <a:ext cx="819161" cy="350983"/>
          </a:xfrm>
          <a:prstGeom prst="mathMinus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2D8E6DF2-B742-4735-B763-1A7DAD7582F2}"/>
              </a:ext>
            </a:extLst>
          </p:cNvPr>
          <p:cNvSpPr/>
          <p:nvPr/>
        </p:nvSpPr>
        <p:spPr>
          <a:xfrm rot="5400000">
            <a:off x="2675359" y="3149641"/>
            <a:ext cx="819161" cy="350983"/>
          </a:xfrm>
          <a:prstGeom prst="mathMinus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6341F7A-D5F6-475F-B362-5C73625B9E91}"/>
              </a:ext>
            </a:extLst>
          </p:cNvPr>
          <p:cNvSpPr/>
          <p:nvPr/>
        </p:nvSpPr>
        <p:spPr>
          <a:xfrm>
            <a:off x="2821021" y="1036954"/>
            <a:ext cx="6245151" cy="544776"/>
          </a:xfrm>
          <a:prstGeom prst="wedgeRoundRectCallout">
            <a:avLst>
              <a:gd name="adj1" fmla="val -26690"/>
              <a:gd name="adj2" fmla="val 4204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* is used before these directives to indicate it as shorthand to explicitly defining the data bindings on a template tag.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608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Structural Directives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F4510B3A-4F6B-4A06-A4E4-A90393EE4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80" y="1022035"/>
            <a:ext cx="8736227" cy="1942838"/>
          </a:xfrm>
        </p:spPr>
        <p:txBody>
          <a:bodyPr/>
          <a:lstStyle/>
          <a:p>
            <a:r>
              <a:rPr lang="en-US" dirty="0"/>
              <a:t>*is added before </a:t>
            </a:r>
            <a:r>
              <a:rPr lang="en-US" dirty="0" err="1"/>
              <a:t>ngIf</a:t>
            </a:r>
            <a:r>
              <a:rPr lang="en-US" dirty="0"/>
              <a:t> or </a:t>
            </a:r>
            <a:r>
              <a:rPr lang="en-US" dirty="0" err="1"/>
              <a:t>ngFor</a:t>
            </a:r>
            <a:r>
              <a:rPr lang="en-US" dirty="0"/>
              <a:t> or </a:t>
            </a:r>
            <a:r>
              <a:rPr lang="en-US" dirty="0" err="1"/>
              <a:t>ngSwitch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asterisk is "syntactic sugar". It simplifies </a:t>
            </a:r>
            <a:r>
              <a:rPr lang="en-US" dirty="0" err="1"/>
              <a:t>ngIf</a:t>
            </a:r>
            <a:r>
              <a:rPr lang="en-US" dirty="0"/>
              <a:t> and </a:t>
            </a:r>
            <a:r>
              <a:rPr lang="en-US" dirty="0" err="1"/>
              <a:t>ngFor</a:t>
            </a:r>
            <a:r>
              <a:rPr lang="en-US" dirty="0"/>
              <a:t> for both the writer and the reader. Under the hood, Angular replaces the asterisk version with a more verbose form.</a:t>
            </a:r>
          </a:p>
          <a:p>
            <a:endParaRPr lang="en-US" dirty="0"/>
          </a:p>
          <a:p>
            <a:r>
              <a:rPr lang="en-US" dirty="0"/>
              <a:t>The next two </a:t>
            </a:r>
            <a:r>
              <a:rPr lang="en-US" dirty="0" err="1"/>
              <a:t>ngIf</a:t>
            </a:r>
            <a:r>
              <a:rPr lang="en-US" dirty="0"/>
              <a:t> examples are effectively the same and we may write in either style: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91F5D9-A6AC-41C2-B358-40D12228B9B4}"/>
              </a:ext>
            </a:extLst>
          </p:cNvPr>
          <p:cNvSpPr txBox="1"/>
          <p:nvPr/>
        </p:nvSpPr>
        <p:spPr>
          <a:xfrm>
            <a:off x="406399" y="3061939"/>
            <a:ext cx="814647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Examples (A) and (B) are the 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same --&gt;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(A) *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paragraph --&gt;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"condition"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Our heroes are true!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</a:p>
          <a:p>
            <a:endParaRPr lang="en-US" sz="16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(B) [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 with template --&gt;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"condition"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Our heroes are true!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&lt;/template&gt;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519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Attribute Directives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C71E88-4880-42D8-8AC5-F7199B81F29E}"/>
              </a:ext>
            </a:extLst>
          </p:cNvPr>
          <p:cNvSpPr/>
          <p:nvPr/>
        </p:nvSpPr>
        <p:spPr>
          <a:xfrm>
            <a:off x="4124036" y="1304531"/>
            <a:ext cx="4749989" cy="875981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Changes the appearance or behavior of an element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5747DD-B37F-4ED9-B57F-47090AAF070D}"/>
              </a:ext>
            </a:extLst>
          </p:cNvPr>
          <p:cNvSpPr/>
          <p:nvPr/>
        </p:nvSpPr>
        <p:spPr>
          <a:xfrm>
            <a:off x="253879" y="1363830"/>
            <a:ext cx="2244437" cy="757382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Attribute Directives</a:t>
            </a:r>
            <a:endParaRPr lang="en-IN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F7A8605-37A9-429C-80A0-F517482C5756}"/>
              </a:ext>
            </a:extLst>
          </p:cNvPr>
          <p:cNvSpPr/>
          <p:nvPr/>
        </p:nvSpPr>
        <p:spPr>
          <a:xfrm>
            <a:off x="319407" y="2557318"/>
            <a:ext cx="2244437" cy="7573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ngStyle</a:t>
            </a:r>
            <a:endParaRPr lang="en-IN" sz="24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6F038F8-EC35-424F-BB3C-BC2C71935B64}"/>
              </a:ext>
            </a:extLst>
          </p:cNvPr>
          <p:cNvSpPr/>
          <p:nvPr/>
        </p:nvSpPr>
        <p:spPr>
          <a:xfrm>
            <a:off x="2631241" y="1608393"/>
            <a:ext cx="1359870" cy="544776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B6DAAC-92E4-473B-A9DE-86A6FC67E36C}"/>
              </a:ext>
            </a:extLst>
          </p:cNvPr>
          <p:cNvSpPr/>
          <p:nvPr/>
        </p:nvSpPr>
        <p:spPr>
          <a:xfrm>
            <a:off x="3449781" y="2570655"/>
            <a:ext cx="2244437" cy="7573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ngClass</a:t>
            </a:r>
            <a:endParaRPr lang="en-IN" sz="2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32ADAB7-DF34-42A2-925B-AF7702E0F560}"/>
              </a:ext>
            </a:extLst>
          </p:cNvPr>
          <p:cNvSpPr/>
          <p:nvPr/>
        </p:nvSpPr>
        <p:spPr>
          <a:xfrm>
            <a:off x="6499030" y="2570655"/>
            <a:ext cx="2244437" cy="7573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ngModel</a:t>
            </a: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9948F8-7205-4E02-9A0C-A4ED7B8CB018}"/>
              </a:ext>
            </a:extLst>
          </p:cNvPr>
          <p:cNvSpPr/>
          <p:nvPr/>
        </p:nvSpPr>
        <p:spPr>
          <a:xfrm>
            <a:off x="397164" y="3728305"/>
            <a:ext cx="2346036" cy="20689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Sets inline styles dynamically based on state of component 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6AE462-D75D-4937-96D3-E78D93551535}"/>
              </a:ext>
            </a:extLst>
          </p:cNvPr>
          <p:cNvSpPr/>
          <p:nvPr/>
        </p:nvSpPr>
        <p:spPr>
          <a:xfrm>
            <a:off x="3449781" y="3718009"/>
            <a:ext cx="2346036" cy="20689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Adds or removes </a:t>
            </a:r>
            <a:r>
              <a:rPr lang="en-US" sz="2000" dirty="0" err="1"/>
              <a:t>css</a:t>
            </a:r>
            <a:r>
              <a:rPr lang="en-US" sz="2000" dirty="0"/>
              <a:t> classes dynamically</a:t>
            </a:r>
            <a:endParaRPr lang="en-IN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BA5A5-B406-44B4-B0B7-E920E035BBA4}"/>
              </a:ext>
            </a:extLst>
          </p:cNvPr>
          <p:cNvSpPr/>
          <p:nvPr/>
        </p:nvSpPr>
        <p:spPr>
          <a:xfrm>
            <a:off x="6527989" y="3728305"/>
            <a:ext cx="2346036" cy="20689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Displays a data property and updates it as per the user interaction</a:t>
            </a:r>
          </a:p>
          <a:p>
            <a:pPr algn="ctr"/>
            <a:endParaRPr lang="en-IN" sz="2000" dirty="0"/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081AA88A-A82C-45C5-ABD9-338FB4BA0F91}"/>
              </a:ext>
            </a:extLst>
          </p:cNvPr>
          <p:cNvSpPr/>
          <p:nvPr/>
        </p:nvSpPr>
        <p:spPr>
          <a:xfrm rot="5400000">
            <a:off x="2202311" y="4672841"/>
            <a:ext cx="1783741" cy="350982"/>
          </a:xfrm>
          <a:prstGeom prst="mathMinus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id="{7DD4ACDB-80C4-4CD9-A332-80C7B812F4E2}"/>
              </a:ext>
            </a:extLst>
          </p:cNvPr>
          <p:cNvSpPr/>
          <p:nvPr/>
        </p:nvSpPr>
        <p:spPr>
          <a:xfrm rot="5400000">
            <a:off x="5208747" y="4677461"/>
            <a:ext cx="1783741" cy="350982"/>
          </a:xfrm>
          <a:prstGeom prst="mathMinus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5A34E474-DEF8-47F6-A4D3-17A4A913B873}"/>
              </a:ext>
            </a:extLst>
          </p:cNvPr>
          <p:cNvSpPr/>
          <p:nvPr/>
        </p:nvSpPr>
        <p:spPr>
          <a:xfrm rot="5400000">
            <a:off x="5681099" y="2813215"/>
            <a:ext cx="875981" cy="350983"/>
          </a:xfrm>
          <a:prstGeom prst="mathMinus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2D8E6DF2-B742-4735-B763-1A7DAD7582F2}"/>
              </a:ext>
            </a:extLst>
          </p:cNvPr>
          <p:cNvSpPr/>
          <p:nvPr/>
        </p:nvSpPr>
        <p:spPr>
          <a:xfrm rot="5400000">
            <a:off x="2646950" y="2808599"/>
            <a:ext cx="875981" cy="350983"/>
          </a:xfrm>
          <a:prstGeom prst="mathMinus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473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F9C59-AB83-4826-A800-D858AB8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Templates and Directives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4E22B-7A8F-496D-8958-EA47035F8DCD}"/>
              </a:ext>
            </a:extLst>
          </p:cNvPr>
          <p:cNvSpPr/>
          <p:nvPr/>
        </p:nvSpPr>
        <p:spPr>
          <a:xfrm>
            <a:off x="222425" y="1104900"/>
            <a:ext cx="8748583" cy="527589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849A-D0EB-4E18-9BFB-71943153B378}"/>
              </a:ext>
            </a:extLst>
          </p:cNvPr>
          <p:cNvSpPr txBox="1"/>
          <p:nvPr/>
        </p:nvSpPr>
        <p:spPr>
          <a:xfrm>
            <a:off x="736600" y="1230576"/>
            <a:ext cx="7708900" cy="27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	Templates and Directives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	Template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	Directives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1.2.1	Using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ngFor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directive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1.2.2	Using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ngIf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ngStyle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1.2.3	Using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ngSwitch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Directive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1.3	Getting Data In Real World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08C12-E151-423C-B461-A485196020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85942" y="1475898"/>
            <a:ext cx="3722312" cy="2266950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A81BCD4-B8CD-4144-BF11-02F4CAA73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276492"/>
              </p:ext>
            </p:extLst>
          </p:nvPr>
        </p:nvGraphicFramePr>
        <p:xfrm>
          <a:off x="7333673" y="4951169"/>
          <a:ext cx="1205345" cy="1063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33673" y="4951169"/>
                        <a:ext cx="1205345" cy="1063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1982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F9C59-AB83-4826-A800-D858AB8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Using For Directive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4E22B-7A8F-496D-8958-EA47035F8DCD}"/>
              </a:ext>
            </a:extLst>
          </p:cNvPr>
          <p:cNvSpPr/>
          <p:nvPr/>
        </p:nvSpPr>
        <p:spPr>
          <a:xfrm>
            <a:off x="222425" y="1104900"/>
            <a:ext cx="8748583" cy="527589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849A-D0EB-4E18-9BFB-71943153B378}"/>
              </a:ext>
            </a:extLst>
          </p:cNvPr>
          <p:cNvSpPr txBox="1"/>
          <p:nvPr/>
        </p:nvSpPr>
        <p:spPr>
          <a:xfrm>
            <a:off x="736600" y="1230576"/>
            <a:ext cx="7708900" cy="433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Let’s create another component to display Products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A7085-CFDD-49A4-B136-49E8DC56E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95" y="2354984"/>
            <a:ext cx="6858000" cy="1771650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1F6C6FE-F8DE-41AA-94D5-3908CC65F2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14861"/>
              </p:ext>
            </p:extLst>
          </p:nvPr>
        </p:nvGraphicFramePr>
        <p:xfrm>
          <a:off x="7169150" y="4931438"/>
          <a:ext cx="1276350" cy="112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69150" y="4931438"/>
                        <a:ext cx="1276350" cy="1125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873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4618" y="985091"/>
            <a:ext cx="5156390" cy="5356525"/>
          </a:xfrm>
        </p:spPr>
        <p:txBody>
          <a:bodyPr/>
          <a:lstStyle/>
          <a:p>
            <a:pPr marL="0" indent="0">
              <a:spcBef>
                <a:spcPts val="354"/>
              </a:spcBef>
              <a:buNone/>
            </a:pPr>
            <a:r>
              <a:rPr lang="en-US" dirty="0"/>
              <a:t>For </a:t>
            </a:r>
            <a:r>
              <a:rPr lang="en-US" b="1" dirty="0"/>
              <a:t>creating default Angular application </a:t>
            </a:r>
          </a:p>
          <a:p>
            <a:pPr marL="0" indent="0">
              <a:spcBef>
                <a:spcPts val="354"/>
              </a:spcBef>
              <a:buNone/>
            </a:pPr>
            <a:endParaRPr lang="en-US" dirty="0"/>
          </a:p>
          <a:p>
            <a:pPr>
              <a:spcBef>
                <a:spcPts val="354"/>
              </a:spcBef>
              <a:buFont typeface="+mj-lt"/>
              <a:buAutoNum type="arabicPeriod"/>
            </a:pPr>
            <a:r>
              <a:rPr lang="en-US" dirty="0"/>
              <a:t>Install Angular CLI in global scope</a:t>
            </a:r>
          </a:p>
          <a:p>
            <a:pPr>
              <a:spcBef>
                <a:spcPts val="354"/>
              </a:spcBef>
              <a:buFont typeface="+mj-lt"/>
              <a:buAutoNum type="arabicPeriod"/>
            </a:pPr>
            <a:endParaRPr lang="en-US" dirty="0"/>
          </a:p>
          <a:p>
            <a:pPr>
              <a:spcBef>
                <a:spcPts val="354"/>
              </a:spcBef>
              <a:buFont typeface="+mj-lt"/>
              <a:buAutoNum type="arabicPeriod"/>
            </a:pPr>
            <a:r>
              <a:rPr lang="en-US" dirty="0"/>
              <a:t>Go to command prompt, and navigate to the location where you want to create your application.</a:t>
            </a:r>
          </a:p>
          <a:p>
            <a:pPr>
              <a:spcBef>
                <a:spcPts val="354"/>
              </a:spcBef>
              <a:buFont typeface="+mj-lt"/>
              <a:buAutoNum type="arabicPeriod"/>
            </a:pPr>
            <a:endParaRPr lang="en-US" dirty="0"/>
          </a:p>
          <a:p>
            <a:pPr>
              <a:spcBef>
                <a:spcPts val="354"/>
              </a:spcBef>
              <a:buFont typeface="+mj-lt"/>
              <a:buAutoNum type="arabicPeriod"/>
            </a:pPr>
            <a:r>
              <a:rPr lang="en-US" dirty="0"/>
              <a:t>Execute Angular CLI command </a:t>
            </a:r>
            <a:r>
              <a:rPr lang="en-US" b="1" dirty="0"/>
              <a:t>‘ng new’</a:t>
            </a:r>
            <a:r>
              <a:rPr lang="en-US" dirty="0"/>
              <a:t> to create the structure of application, download and install the packages referenced in default application.</a:t>
            </a:r>
            <a:br>
              <a:rPr lang="en-US" dirty="0"/>
            </a:br>
            <a:endParaRPr lang="en-US" dirty="0"/>
          </a:p>
          <a:p>
            <a:pPr>
              <a:spcBef>
                <a:spcPts val="354"/>
              </a:spcBef>
              <a:buFont typeface="+mj-lt"/>
              <a:buAutoNum type="arabicPeriod"/>
            </a:pPr>
            <a:r>
              <a:rPr lang="en-US" dirty="0"/>
              <a:t>Execute Angular CLI command </a:t>
            </a:r>
            <a:r>
              <a:rPr lang="en-US" b="1" dirty="0"/>
              <a:t>‘ng build’</a:t>
            </a:r>
            <a:r>
              <a:rPr lang="en-US" dirty="0"/>
              <a:t> to compile the application to an output directory.</a:t>
            </a:r>
          </a:p>
          <a:p>
            <a:pPr>
              <a:spcBef>
                <a:spcPts val="354"/>
              </a:spcBef>
              <a:buFont typeface="+mj-lt"/>
              <a:buAutoNum type="arabicPeriod"/>
            </a:pPr>
            <a:endParaRPr lang="en-US" dirty="0"/>
          </a:p>
          <a:p>
            <a:pPr>
              <a:spcBef>
                <a:spcPts val="354"/>
              </a:spcBef>
              <a:buFont typeface="+mj-lt"/>
              <a:buAutoNum type="arabicPeriod"/>
            </a:pPr>
            <a:r>
              <a:rPr lang="en-US" dirty="0"/>
              <a:t>Execute the Angular CLI command </a:t>
            </a:r>
            <a:r>
              <a:rPr lang="en-US" b="1" dirty="0"/>
              <a:t>‘ng serve’ </a:t>
            </a:r>
            <a:r>
              <a:rPr lang="en-US" dirty="0"/>
              <a:t>to run the application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[</a:t>
            </a:r>
            <a:r>
              <a:rPr lang="en-US" b="1" dirty="0"/>
              <a:t>Note:</a:t>
            </a:r>
            <a:r>
              <a:rPr lang="en-US" dirty="0"/>
              <a:t> ng serve will compile the application before running the application]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Default Angular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1D87E9-2F64-4366-AE85-3CD8933BD87D}"/>
              </a:ext>
            </a:extLst>
          </p:cNvPr>
          <p:cNvSpPr txBox="1"/>
          <p:nvPr/>
        </p:nvSpPr>
        <p:spPr>
          <a:xfrm>
            <a:off x="346364" y="2252902"/>
            <a:ext cx="3237345" cy="2291389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&gt; npm install -g @angular/cli</a:t>
            </a:r>
          </a:p>
          <a:p>
            <a:endParaRPr lang="en-IN" dirty="0"/>
          </a:p>
          <a:p>
            <a:r>
              <a:rPr lang="en-IN" dirty="0"/>
              <a:t>&gt; ng new </a:t>
            </a:r>
            <a:r>
              <a:rPr lang="en-IN" dirty="0" err="1"/>
              <a:t>helloworld</a:t>
            </a:r>
            <a:r>
              <a:rPr lang="en-IN" dirty="0"/>
              <a:t>-app</a:t>
            </a:r>
          </a:p>
          <a:p>
            <a:endParaRPr lang="en-IN" dirty="0"/>
          </a:p>
          <a:p>
            <a:r>
              <a:rPr lang="en-IN" dirty="0"/>
              <a:t>&gt; cd </a:t>
            </a:r>
            <a:r>
              <a:rPr lang="en-IN" dirty="0" err="1"/>
              <a:t>helloworld</a:t>
            </a:r>
            <a:r>
              <a:rPr lang="en-IN" dirty="0"/>
              <a:t>-app</a:t>
            </a:r>
          </a:p>
          <a:p>
            <a:endParaRPr lang="en-IN" dirty="0"/>
          </a:p>
          <a:p>
            <a:r>
              <a:rPr lang="en-IN" dirty="0"/>
              <a:t>&gt; ng serve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4693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A39309-1435-4FDA-A0EA-21E6354D7DD0}"/>
              </a:ext>
            </a:extLst>
          </p:cNvPr>
          <p:cNvSpPr/>
          <p:nvPr/>
        </p:nvSpPr>
        <p:spPr>
          <a:xfrm>
            <a:off x="222424" y="4229100"/>
            <a:ext cx="8748584" cy="875980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 example of when to </a:t>
            </a:r>
            <a:r>
              <a:rPr lang="en-US" sz="2400" b="1" dirty="0"/>
              <a:t>use services</a:t>
            </a:r>
            <a:r>
              <a:rPr lang="en-US" sz="2400" dirty="0"/>
              <a:t> would be to transfer data from source to the component 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1E64FE-26DA-48C3-A1DC-A9A428CD112C}"/>
              </a:ext>
            </a:extLst>
          </p:cNvPr>
          <p:cNvSpPr/>
          <p:nvPr/>
        </p:nvSpPr>
        <p:spPr>
          <a:xfrm>
            <a:off x="197708" y="1524320"/>
            <a:ext cx="8748584" cy="87598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service is typically a class with a narrow, well-defined purpose. 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C71E88-4880-42D8-8AC5-F7199B81F29E}"/>
              </a:ext>
            </a:extLst>
          </p:cNvPr>
          <p:cNvSpPr/>
          <p:nvPr/>
        </p:nvSpPr>
        <p:spPr>
          <a:xfrm>
            <a:off x="222424" y="2827687"/>
            <a:ext cx="8748584" cy="1007713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It encompasses any value, function, or feature that an app needs.</a:t>
            </a:r>
          </a:p>
        </p:txBody>
      </p:sp>
    </p:spTree>
    <p:extLst>
      <p:ext uri="{BB962C8B-B14F-4D97-AF65-F5344CB8AC3E}">
        <p14:creationId xmlns:p14="http://schemas.microsoft.com/office/powerpoint/2010/main" val="939049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1E64FE-26DA-48C3-A1DC-A9A428CD112C}"/>
              </a:ext>
            </a:extLst>
          </p:cNvPr>
          <p:cNvSpPr/>
          <p:nvPr/>
        </p:nvSpPr>
        <p:spPr>
          <a:xfrm>
            <a:off x="197708" y="1524320"/>
            <a:ext cx="8748584" cy="875980"/>
          </a:xfrm>
          <a:prstGeom prst="roundRect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Dependency Injection</a:t>
            </a:r>
            <a:r>
              <a:rPr lang="en-US" sz="2400" dirty="0"/>
              <a:t> (DI) is a core concept of </a:t>
            </a:r>
            <a:r>
              <a:rPr lang="en-US" sz="2400" b="1" dirty="0"/>
              <a:t>Angular</a:t>
            </a:r>
            <a:r>
              <a:rPr lang="en-US" sz="2400" dirty="0"/>
              <a:t> 2+ and allows a class receive </a:t>
            </a:r>
            <a:r>
              <a:rPr lang="en-US" sz="2400" b="1" dirty="0"/>
              <a:t>dependencies</a:t>
            </a:r>
            <a:r>
              <a:rPr lang="en-US" sz="2400" dirty="0"/>
              <a:t> from another class.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C71E88-4880-42D8-8AC5-F7199B81F29E}"/>
              </a:ext>
            </a:extLst>
          </p:cNvPr>
          <p:cNvSpPr/>
          <p:nvPr/>
        </p:nvSpPr>
        <p:spPr>
          <a:xfrm>
            <a:off x="222424" y="2827687"/>
            <a:ext cx="8748584" cy="1007713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Most of the time in </a:t>
            </a:r>
            <a:r>
              <a:rPr lang="en-US" sz="2400" b="1" dirty="0"/>
              <a:t>Angular</a:t>
            </a:r>
            <a:r>
              <a:rPr lang="en-US" sz="2400" dirty="0"/>
              <a:t>, </a:t>
            </a:r>
            <a:r>
              <a:rPr lang="en-US" sz="2400" b="1" dirty="0"/>
              <a:t>dependency injection</a:t>
            </a:r>
            <a:r>
              <a:rPr lang="en-US" sz="2400" dirty="0"/>
              <a:t> is done by injecting a service class into a component or module class.</a:t>
            </a:r>
          </a:p>
        </p:txBody>
      </p:sp>
    </p:spTree>
    <p:extLst>
      <p:ext uri="{BB962C8B-B14F-4D97-AF65-F5344CB8AC3E}">
        <p14:creationId xmlns:p14="http://schemas.microsoft.com/office/powerpoint/2010/main" val="40739013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F9C59-AB83-4826-A800-D858AB8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Services and Dependency Injection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4E22B-7A8F-496D-8958-EA47035F8DCD}"/>
              </a:ext>
            </a:extLst>
          </p:cNvPr>
          <p:cNvSpPr/>
          <p:nvPr/>
        </p:nvSpPr>
        <p:spPr>
          <a:xfrm>
            <a:off x="222425" y="1104900"/>
            <a:ext cx="8748583" cy="527589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849A-D0EB-4E18-9BFB-71943153B378}"/>
              </a:ext>
            </a:extLst>
          </p:cNvPr>
          <p:cNvSpPr txBox="1"/>
          <p:nvPr/>
        </p:nvSpPr>
        <p:spPr>
          <a:xfrm>
            <a:off x="736600" y="1230576"/>
            <a:ext cx="7708900" cy="1972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	Services and Dependency Injection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	Service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	Dependency Injection</a:t>
            </a:r>
          </a:p>
          <a:p>
            <a:pPr lvl="2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1.2.1	Registering the Provider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app.module.ts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lvl="2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1.2.2	Registering the Provider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courses.component.ts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F2C9222-32BD-8467-4806-CF3C0C5EB9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895463"/>
              </p:ext>
            </p:extLst>
          </p:nvPr>
        </p:nvGraphicFramePr>
        <p:xfrm>
          <a:off x="7531100" y="5121275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Document" showAsIcon="1" r:id="rId3" imgW="914597" imgH="806311" progId="Word.Document.12">
                  <p:embed/>
                </p:oleObj>
              </mc:Choice>
              <mc:Fallback>
                <p:oleObj name="Document" showAsIcon="1" r:id="rId3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31100" y="5121275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39C825F-E65B-E483-A2E9-32E40408F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990" y="3292188"/>
            <a:ext cx="2721084" cy="299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55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 txBox="1">
            <a:spLocks noChangeArrowheads="1"/>
          </p:cNvSpPr>
          <p:nvPr/>
        </p:nvSpPr>
        <p:spPr bwMode="gray">
          <a:xfrm>
            <a:off x="0" y="2736164"/>
            <a:ext cx="9144000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6000" b="1">
                <a:solidFill>
                  <a:schemeClr val="tx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3242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F9C59-AB83-4826-A800-D858AB8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First Project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4E22B-7A8F-496D-8958-EA47035F8DCD}"/>
              </a:ext>
            </a:extLst>
          </p:cNvPr>
          <p:cNvSpPr/>
          <p:nvPr/>
        </p:nvSpPr>
        <p:spPr>
          <a:xfrm>
            <a:off x="222425" y="1104900"/>
            <a:ext cx="8748583" cy="527589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849A-D0EB-4E18-9BFB-71943153B378}"/>
              </a:ext>
            </a:extLst>
          </p:cNvPr>
          <p:cNvSpPr txBox="1"/>
          <p:nvPr/>
        </p:nvSpPr>
        <p:spPr>
          <a:xfrm>
            <a:off x="736600" y="1230576"/>
            <a:ext cx="770890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APM Project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	Installing Angular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	Create Application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1.3	Running the Project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1.3.1	On Default Port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1.3.2	Specified Port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1.3.3	Change Detection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3C03697-0E83-4112-B1A0-2CB48126C1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134852"/>
              </p:ext>
            </p:extLst>
          </p:nvPr>
        </p:nvGraphicFramePr>
        <p:xfrm>
          <a:off x="7586518" y="5574346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showAsIcon="1" r:id="rId3" imgW="914597" imgH="806311" progId="Word.Document.12">
                  <p:embed/>
                </p:oleObj>
              </mc:Choice>
              <mc:Fallback>
                <p:oleObj name="Document" showAsIcon="1" r:id="rId3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86518" y="5574346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36460CF-CA39-4250-B867-06126677B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9663" y="1499473"/>
            <a:ext cx="4792381" cy="268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8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ANGULAR Triggers index.html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03792-A764-4FDE-BEE5-B7C71D1EE1F6}"/>
              </a:ext>
            </a:extLst>
          </p:cNvPr>
          <p:cNvSpPr/>
          <p:nvPr/>
        </p:nvSpPr>
        <p:spPr>
          <a:xfrm>
            <a:off x="222425" y="1092200"/>
            <a:ext cx="8748583" cy="1485900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code in </a:t>
            </a:r>
            <a:r>
              <a:rPr lang="en-US" sz="2400" b="1" dirty="0" err="1"/>
              <a:t>main.ts</a:t>
            </a:r>
            <a:r>
              <a:rPr lang="en-US" sz="2400" dirty="0"/>
              <a:t> file is the first code which gets executed. The job of </a:t>
            </a:r>
            <a:r>
              <a:rPr lang="en-US" sz="2400" b="1" dirty="0" err="1"/>
              <a:t>main.ts</a:t>
            </a:r>
            <a:r>
              <a:rPr lang="en-US" sz="2400" dirty="0"/>
              <a:t> is to bootstrap the application. It loads everything and controls the startup of the application.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665A1F-6913-4F01-9D8B-F4799A79A267}"/>
              </a:ext>
            </a:extLst>
          </p:cNvPr>
          <p:cNvSpPr/>
          <p:nvPr/>
        </p:nvSpPr>
        <p:spPr>
          <a:xfrm>
            <a:off x="197708" y="5836020"/>
            <a:ext cx="8748583" cy="544776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AppModule</a:t>
            </a:r>
            <a:r>
              <a:rPr lang="en-US" sz="2400" dirty="0"/>
              <a:t> refers to the </a:t>
            </a:r>
            <a:r>
              <a:rPr lang="en-US" sz="2400" b="1" dirty="0" err="1"/>
              <a:t>app.module.ts</a:t>
            </a:r>
            <a:r>
              <a:rPr lang="en-US" sz="2400" dirty="0"/>
              <a:t> 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55A42-8FA6-4B0E-8D8C-B3FA80720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29" y="2829039"/>
            <a:ext cx="7080614" cy="27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5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Workflow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03792-A764-4FDE-BEE5-B7C71D1EE1F6}"/>
              </a:ext>
            </a:extLst>
          </p:cNvPr>
          <p:cNvSpPr/>
          <p:nvPr/>
        </p:nvSpPr>
        <p:spPr>
          <a:xfrm>
            <a:off x="222425" y="1092200"/>
            <a:ext cx="8748583" cy="952500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most important part from a file, when angular starts, is bootstrap array in @</a:t>
            </a:r>
            <a:r>
              <a:rPr lang="en-US" sz="2400" dirty="0" err="1"/>
              <a:t>NgModule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95605-7432-46F4-9B36-9347E1E00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52" y="2343520"/>
            <a:ext cx="8539895" cy="379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Workflow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03792-A764-4FDE-BEE5-B7C71D1EE1F6}"/>
              </a:ext>
            </a:extLst>
          </p:cNvPr>
          <p:cNvSpPr/>
          <p:nvPr/>
        </p:nvSpPr>
        <p:spPr>
          <a:xfrm>
            <a:off x="222425" y="1041400"/>
            <a:ext cx="8748583" cy="952500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 The bootstrapping process creates the component(s) listed in the bootstrap array and inserts each one into the browser DOM.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B94085-DAD7-4029-B222-9FB78136ED1B}"/>
              </a:ext>
            </a:extLst>
          </p:cNvPr>
          <p:cNvSpPr/>
          <p:nvPr/>
        </p:nvSpPr>
        <p:spPr>
          <a:xfrm>
            <a:off x="222425" y="2127620"/>
            <a:ext cx="8748583" cy="1123580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While you can put more than one component tree on a host web page, most applications have only one component tree and bootstrap a single root component.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E9DAD-1944-44E8-BB56-5A28F3282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83" y="3423989"/>
            <a:ext cx="6647499" cy="295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6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Workflow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03792-A764-4FDE-BEE5-B7C71D1EE1F6}"/>
              </a:ext>
            </a:extLst>
          </p:cNvPr>
          <p:cNvSpPr/>
          <p:nvPr/>
        </p:nvSpPr>
        <p:spPr>
          <a:xfrm>
            <a:off x="222425" y="1041400"/>
            <a:ext cx="8748583" cy="952500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By default, angular does not scan all of our files. So, if we don't tell it that the new component exists, angular doesn't know it.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26B21A-F014-4C9D-B4C9-529EE56FD9FB}"/>
              </a:ext>
            </a:extLst>
          </p:cNvPr>
          <p:cNvSpPr/>
          <p:nvPr/>
        </p:nvSpPr>
        <p:spPr>
          <a:xfrm>
            <a:off x="222425" y="2127620"/>
            <a:ext cx="8748583" cy="1123580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 the component, you specify the selector and the template that will be rendered when this selector is used in DOM.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4632D-B9CA-4809-898C-9E1E94673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17" y="3463281"/>
            <a:ext cx="7309284" cy="283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5197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hop_Done Deal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6E7517-0EE9-49CF-990D-9186DC27E5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22446</TotalTime>
  <Words>2267</Words>
  <Application>Microsoft Office PowerPoint</Application>
  <PresentationFormat>Custom</PresentationFormat>
  <Paragraphs>362</Paragraphs>
  <Slides>43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-apple-system</vt:lpstr>
      <vt:lpstr>Arial</vt:lpstr>
      <vt:lpstr>Arial</vt:lpstr>
      <vt:lpstr>Arial Narrow</vt:lpstr>
      <vt:lpstr>Calibri</vt:lpstr>
      <vt:lpstr>Consolas</vt:lpstr>
      <vt:lpstr>Wingdings</vt:lpstr>
      <vt:lpstr>Slideshop_Done Deal</vt:lpstr>
      <vt:lpstr>Document</vt:lpstr>
      <vt:lpstr>Microsoft Word Document</vt:lpstr>
      <vt:lpstr>PowerPoint Presentation</vt:lpstr>
      <vt:lpstr>Introduction</vt:lpstr>
      <vt:lpstr>Angular CLI</vt:lpstr>
      <vt:lpstr>Setting Up Default Angular Application</vt:lpstr>
      <vt:lpstr>Demo: First Project</vt:lpstr>
      <vt:lpstr>How ANGULAR Triggers index.html</vt:lpstr>
      <vt:lpstr>Application Workflow</vt:lpstr>
      <vt:lpstr>Application Workflow</vt:lpstr>
      <vt:lpstr>Application Workflow</vt:lpstr>
      <vt:lpstr>Application Workflow</vt:lpstr>
      <vt:lpstr>Application Structure</vt:lpstr>
      <vt:lpstr>Application Structure</vt:lpstr>
      <vt:lpstr>Application Structure</vt:lpstr>
      <vt:lpstr>Application Structure</vt:lpstr>
      <vt:lpstr>Application Structure</vt:lpstr>
      <vt:lpstr>Application Structure</vt:lpstr>
      <vt:lpstr>Application Structure</vt:lpstr>
      <vt:lpstr>Single Page Application</vt:lpstr>
      <vt:lpstr>Angular App</vt:lpstr>
      <vt:lpstr>Angular Component</vt:lpstr>
      <vt:lpstr>Components</vt:lpstr>
      <vt:lpstr>Components</vt:lpstr>
      <vt:lpstr>Components</vt:lpstr>
      <vt:lpstr>Import statement</vt:lpstr>
      <vt:lpstr>Angular Module</vt:lpstr>
      <vt:lpstr>Angular Modules</vt:lpstr>
      <vt:lpstr>Angular Module Structure</vt:lpstr>
      <vt:lpstr>Using a Component</vt:lpstr>
      <vt:lpstr>Angular Component</vt:lpstr>
      <vt:lpstr>Demo: Component</vt:lpstr>
      <vt:lpstr>Template</vt:lpstr>
      <vt:lpstr>Directives</vt:lpstr>
      <vt:lpstr>Types of Directives</vt:lpstr>
      <vt:lpstr>Built in Structural Directives</vt:lpstr>
      <vt:lpstr>Built in Structural Directives</vt:lpstr>
      <vt:lpstr>Built in Structural Directives</vt:lpstr>
      <vt:lpstr>Built in Attribute Directives</vt:lpstr>
      <vt:lpstr>Demo: Templates and Directives</vt:lpstr>
      <vt:lpstr>Demo: Using For Directive</vt:lpstr>
      <vt:lpstr>Services</vt:lpstr>
      <vt:lpstr>Dependency Injection</vt:lpstr>
      <vt:lpstr>Demo: Services and Dependency Injection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ic010600</dc:creator>
  <cp:lastModifiedBy>Munish Arora</cp:lastModifiedBy>
  <cp:revision>625</cp:revision>
  <dcterms:created xsi:type="dcterms:W3CDTF">2012-05-21T11:56:42Z</dcterms:created>
  <dcterms:modified xsi:type="dcterms:W3CDTF">2022-05-03T14:23:25Z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TC018754869991</vt:lpwstr>
  </property>
</Properties>
</file>