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2"/>
  </p:notesMasterIdLst>
  <p:sldIdLst>
    <p:sldId id="399" r:id="rId3"/>
    <p:sldId id="374" r:id="rId4"/>
    <p:sldId id="503" r:id="rId5"/>
    <p:sldId id="540" r:id="rId6"/>
    <p:sldId id="542" r:id="rId7"/>
    <p:sldId id="541" r:id="rId8"/>
    <p:sldId id="488" r:id="rId9"/>
    <p:sldId id="539" r:id="rId10"/>
    <p:sldId id="434" r:id="rId11"/>
  </p:sldIdLst>
  <p:sldSz cx="9144000" cy="6629400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5">
          <p15:clr>
            <a:srgbClr val="A4A3A4"/>
          </p15:clr>
        </p15:guide>
        <p15:guide id="2" pos="5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5BA1"/>
    <a:srgbClr val="0066FF"/>
    <a:srgbClr val="00CC66"/>
    <a:srgbClr val="1893A0"/>
    <a:srgbClr val="3333FF"/>
    <a:srgbClr val="E6048B"/>
    <a:srgbClr val="00CC00"/>
    <a:srgbClr val="FD7DC9"/>
    <a:srgbClr val="FF325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3842" autoAdjust="0"/>
  </p:normalViewPr>
  <p:slideViewPr>
    <p:cSldViewPr snapToGrid="0">
      <p:cViewPr varScale="1">
        <p:scale>
          <a:sx n="65" d="100"/>
          <a:sy n="65" d="100"/>
        </p:scale>
        <p:origin x="1296" y="56"/>
      </p:cViewPr>
      <p:guideLst>
        <p:guide orient="horz" pos="4175"/>
        <p:guide pos="5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1957981-25F9-48DD-8CEE-9247C68FB0DC}" type="datetimeFigureOut">
              <a:rPr lang="en-US"/>
              <a:pPr>
                <a:defRPr/>
              </a:pPr>
              <a:t>5/4/2022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25" y="685800"/>
            <a:ext cx="473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82B9348-1D8B-4940-A3FA-2F0251CDDB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40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8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16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01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6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2"/>
          <p:cNvSpPr>
            <a:spLocks noChangeArrowheads="1"/>
          </p:cNvSpPr>
          <p:nvPr userDrawn="1"/>
        </p:nvSpPr>
        <p:spPr bwMode="auto">
          <a:xfrm>
            <a:off x="0" y="9208"/>
            <a:ext cx="9144000" cy="939165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34780" y="1022035"/>
            <a:ext cx="8736227" cy="53565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itchFamily="34" charset="0"/>
              </a:defRPr>
            </a:lvl1pPr>
            <a:lvl2pPr>
              <a:defRPr sz="1600">
                <a:solidFill>
                  <a:srgbClr val="000000"/>
                </a:solidFill>
                <a:latin typeface="Arial" pitchFamily="34" charset="0"/>
              </a:defRPr>
            </a:lvl2pPr>
            <a:lvl3pPr>
              <a:defRPr sz="1400">
                <a:solidFill>
                  <a:srgbClr val="000000"/>
                </a:solidFill>
                <a:latin typeface="Arial" pitchFamily="34" charset="0"/>
              </a:defRPr>
            </a:lvl3pPr>
            <a:lvl4pPr>
              <a:defRPr sz="1400">
                <a:solidFill>
                  <a:srgbClr val="000000"/>
                </a:solidFill>
                <a:latin typeface="Arial" pitchFamily="34" charset="0"/>
              </a:defRPr>
            </a:lvl4pPr>
            <a:lvl5pPr>
              <a:defRPr sz="140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22425" y="248604"/>
            <a:ext cx="8748583" cy="544776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4352" r:id="rId1"/>
    <p:sldLayoutId id="214748435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gray">
          <a:xfrm>
            <a:off x="323850" y="3911654"/>
            <a:ext cx="729615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4400" b="1" dirty="0">
                <a:solidFill>
                  <a:srgbClr val="000000"/>
                </a:solidFill>
              </a:rPr>
              <a:t>Navigation And Routing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323853" y="4438015"/>
            <a:ext cx="3876675" cy="134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en-US" dirty="0">
                <a:solidFill>
                  <a:srgbClr val="000000"/>
                </a:solidFill>
              </a:rPr>
              <a:t>By: Munish Arora</a:t>
            </a:r>
          </a:p>
          <a:p>
            <a:pPr algn="r" defTabSz="801688"/>
            <a:r>
              <a:rPr lang="en-US" dirty="0">
                <a:solidFill>
                  <a:srgbClr val="000000"/>
                </a:solidFill>
              </a:rPr>
              <a:t>Munish.arora@gmail.com</a:t>
            </a:r>
          </a:p>
        </p:txBody>
      </p:sp>
      <p:sp>
        <p:nvSpPr>
          <p:cNvPr id="7" name="Rektangel 11"/>
          <p:cNvSpPr/>
          <p:nvPr/>
        </p:nvSpPr>
        <p:spPr>
          <a:xfrm>
            <a:off x="-39339" y="5911213"/>
            <a:ext cx="9180513" cy="718185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1026" name="Picture 2" descr="Image result for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70473"/>
            <a:ext cx="4974660" cy="248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22032"/>
            <a:ext cx="8324850" cy="4899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charset="0"/>
                <a:ea typeface="ＭＳ Ｐゴシック" pitchFamily="34" charset="-128"/>
              </a:rPr>
              <a:t>In this, we will cover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How Routing Works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Configuring Routes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Tying Routes to Actions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Pacing The View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Arial" charset="0"/>
              <a:ea typeface="ＭＳ Ｐゴシック" pitchFamily="34" charset="-128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 bwMode="auto">
          <a:xfrm>
            <a:off x="301628" y="248603"/>
            <a:ext cx="8537575" cy="54477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785A86-F7EA-46B4-B5D0-8F4ABCD36418}"/>
              </a:ext>
            </a:extLst>
          </p:cNvPr>
          <p:cNvSpPr/>
          <p:nvPr/>
        </p:nvSpPr>
        <p:spPr>
          <a:xfrm>
            <a:off x="222425" y="3693389"/>
            <a:ext cx="8748583" cy="108873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With routing, we define the paths through the application and the user actions required to access each path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849745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Routes are defined to navigate between multiple views in our application.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966279-F323-493C-AD5F-D03654B1C53A}"/>
              </a:ext>
            </a:extLst>
          </p:cNvPr>
          <p:cNvSpPr/>
          <p:nvPr/>
        </p:nvSpPr>
        <p:spPr>
          <a:xfrm>
            <a:off x="222425" y="2320427"/>
            <a:ext cx="8748583" cy="849744"/>
          </a:xfrm>
          <a:prstGeom prst="roundRect">
            <a:avLst/>
          </a:prstGeom>
          <a:solidFill>
            <a:srgbClr val="00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 we design and build our application, we provide ways for the user to navigate its pages and features.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436779-C83D-4780-BEA3-384687E4F718}"/>
              </a:ext>
            </a:extLst>
          </p:cNvPr>
          <p:cNvSpPr/>
          <p:nvPr/>
        </p:nvSpPr>
        <p:spPr>
          <a:xfrm>
            <a:off x="222425" y="5149275"/>
            <a:ext cx="8748583" cy="849745"/>
          </a:xfrm>
          <a:prstGeom prst="roundRect">
            <a:avLst/>
          </a:prstGeom>
          <a:solidFill>
            <a:srgbClr val="795B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When user clicks on the link, the corresponding view is displayed</a:t>
            </a:r>
          </a:p>
        </p:txBody>
      </p:sp>
    </p:spTree>
    <p:extLst>
      <p:ext uri="{BB962C8B-B14F-4D97-AF65-F5344CB8AC3E}">
        <p14:creationId xmlns:p14="http://schemas.microsoft.com/office/powerpoint/2010/main" val="213267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Routing Works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785A86-F7EA-46B4-B5D0-8F4ABCD36418}"/>
              </a:ext>
            </a:extLst>
          </p:cNvPr>
          <p:cNvSpPr/>
          <p:nvPr/>
        </p:nvSpPr>
        <p:spPr>
          <a:xfrm>
            <a:off x="271858" y="4062842"/>
            <a:ext cx="8748583" cy="123263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When the user selects the option or performs the action, the associated route is activated, and it looks for associated component with that path.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222425" y="1100278"/>
            <a:ext cx="8798016" cy="1232637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As part of our application design, we provide a menu, a toolbar, buttons, images, or data links that allow the user to select the view to display.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966279-F323-493C-AD5F-D03654B1C53A}"/>
              </a:ext>
            </a:extLst>
          </p:cNvPr>
          <p:cNvSpPr/>
          <p:nvPr/>
        </p:nvSpPr>
        <p:spPr>
          <a:xfrm>
            <a:off x="222425" y="2449735"/>
            <a:ext cx="8748583" cy="489527"/>
          </a:xfrm>
          <a:prstGeom prst="roundRect">
            <a:avLst/>
          </a:prstGeom>
          <a:solidFill>
            <a:srgbClr val="00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We tie a route to each option or action.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67AC1-2057-42C5-8AF0-294F59F5E895}"/>
              </a:ext>
            </a:extLst>
          </p:cNvPr>
          <p:cNvSpPr/>
          <p:nvPr/>
        </p:nvSpPr>
        <p:spPr>
          <a:xfrm>
            <a:off x="309418" y="3211731"/>
            <a:ext cx="8525163" cy="4895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RouterLink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"/products"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E26527-DB4F-4AC3-BB98-448EF6EFF684}"/>
              </a:ext>
            </a:extLst>
          </p:cNvPr>
          <p:cNvSpPr/>
          <p:nvPr/>
        </p:nvSpPr>
        <p:spPr>
          <a:xfrm>
            <a:off x="222425" y="5527963"/>
            <a:ext cx="8748583" cy="849745"/>
          </a:xfrm>
          <a:prstGeom prst="roundRect">
            <a:avLst/>
          </a:prstGeom>
          <a:solidFill>
            <a:srgbClr val="795B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Path and associated routes are usually registered in corresponding module</a:t>
            </a:r>
          </a:p>
        </p:txBody>
      </p:sp>
    </p:spTree>
    <p:extLst>
      <p:ext uri="{BB962C8B-B14F-4D97-AF65-F5344CB8AC3E}">
        <p14:creationId xmlns:p14="http://schemas.microsoft.com/office/powerpoint/2010/main" val="422954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Routes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222425" y="1100278"/>
            <a:ext cx="8798016" cy="1121812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Angular provides a </a:t>
            </a:r>
            <a:r>
              <a:rPr lang="en-US" sz="2400" dirty="0" err="1"/>
              <a:t>RouterModule</a:t>
            </a:r>
            <a:r>
              <a:rPr lang="en-US" sz="2400" dirty="0"/>
              <a:t>, that exposes the routes we configure,  in the Angular router package that registers the router service provider.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966279-F323-493C-AD5F-D03654B1C53A}"/>
              </a:ext>
            </a:extLst>
          </p:cNvPr>
          <p:cNvSpPr/>
          <p:nvPr/>
        </p:nvSpPr>
        <p:spPr>
          <a:xfrm>
            <a:off x="222425" y="2340077"/>
            <a:ext cx="8748583" cy="738355"/>
          </a:xfrm>
          <a:prstGeom prst="roundRect">
            <a:avLst/>
          </a:prstGeom>
          <a:solidFill>
            <a:srgbClr val="00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By importing the </a:t>
            </a:r>
            <a:r>
              <a:rPr lang="en-US" sz="2400" dirty="0" err="1"/>
              <a:t>RouterModule</a:t>
            </a:r>
            <a:r>
              <a:rPr lang="en-US" sz="2400" dirty="0"/>
              <a:t>, our component templates can use router directives (</a:t>
            </a:r>
            <a:r>
              <a:rPr lang="en-US" sz="2400" dirty="0" err="1"/>
              <a:t>RouterLink</a:t>
            </a:r>
            <a:r>
              <a:rPr lang="en-US" sz="2400" dirty="0"/>
              <a:t> and </a:t>
            </a:r>
            <a:r>
              <a:rPr lang="en-US" sz="2400" dirty="0" err="1"/>
              <a:t>RouterOutlet</a:t>
            </a:r>
            <a:r>
              <a:rPr lang="en-US" sz="2400" dirty="0"/>
              <a:t>).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67AC1-2057-42C5-8AF0-294F59F5E895}"/>
              </a:ext>
            </a:extLst>
          </p:cNvPr>
          <p:cNvSpPr/>
          <p:nvPr/>
        </p:nvSpPr>
        <p:spPr>
          <a:xfrm>
            <a:off x="427407" y="4730062"/>
            <a:ext cx="8146324" cy="17736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@NgModule({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 ….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imports: [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…….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RouterModule.forRoot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appRoutes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],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E26527-DB4F-4AC3-BB98-448EF6EFF684}"/>
              </a:ext>
            </a:extLst>
          </p:cNvPr>
          <p:cNvSpPr/>
          <p:nvPr/>
        </p:nvSpPr>
        <p:spPr>
          <a:xfrm>
            <a:off x="197708" y="3196419"/>
            <a:ext cx="8748583" cy="1353424"/>
          </a:xfrm>
          <a:prstGeom prst="roundRect">
            <a:avLst/>
          </a:prstGeom>
          <a:solidFill>
            <a:srgbClr val="795B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Before we can navigate to a route, we ensure that the routes are available to the application by calling </a:t>
            </a:r>
            <a:r>
              <a:rPr lang="en-US" sz="2400" dirty="0" err="1"/>
              <a:t>forRoot</a:t>
            </a:r>
            <a:r>
              <a:rPr lang="en-US" sz="2400" dirty="0"/>
              <a:t> method </a:t>
            </a:r>
            <a:r>
              <a:rPr lang="en-US" sz="2400" dirty="0" err="1"/>
              <a:t>RouterModule</a:t>
            </a:r>
            <a:r>
              <a:rPr lang="en-US" sz="2400" dirty="0"/>
              <a:t> and pass our array of routes to that method. </a:t>
            </a:r>
          </a:p>
        </p:txBody>
      </p:sp>
    </p:spTree>
    <p:extLst>
      <p:ext uri="{BB962C8B-B14F-4D97-AF65-F5344CB8AC3E}">
        <p14:creationId xmlns:p14="http://schemas.microsoft.com/office/powerpoint/2010/main" val="63994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Routing Works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222425" y="1100278"/>
            <a:ext cx="8798016" cy="645395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For example, a typical module will appear as follows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67AC1-2057-42C5-8AF0-294F59F5E895}"/>
              </a:ext>
            </a:extLst>
          </p:cNvPr>
          <p:cNvSpPr/>
          <p:nvPr/>
        </p:nvSpPr>
        <p:spPr>
          <a:xfrm>
            <a:off x="222425" y="1964823"/>
            <a:ext cx="8662957" cy="44159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appRoutes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Routes = [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{ path: </a:t>
            </a:r>
            <a:r>
              <a:rPr lang="en-US" sz="18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component: 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HomeComponent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},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 path: </a:t>
            </a:r>
            <a:r>
              <a:rPr lang="en-US" sz="180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'product'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component: 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ProductComponent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},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@NgModule({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 ….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imports: [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…….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RouterModule.forRoot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appRoutes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],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providers: [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provide: APP_BASE_HREF,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useValue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'/' 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bootstrap: [AppComponent]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AppModule { 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6A2BDFD-2028-4E2A-A9C4-9B592B0AC6B8}"/>
              </a:ext>
            </a:extLst>
          </p:cNvPr>
          <p:cNvSpPr/>
          <p:nvPr/>
        </p:nvSpPr>
        <p:spPr>
          <a:xfrm>
            <a:off x="5024283" y="3314700"/>
            <a:ext cx="3559277" cy="952500"/>
          </a:xfrm>
          <a:prstGeom prst="wedgeRectCallout">
            <a:avLst>
              <a:gd name="adj1" fmla="val -63604"/>
              <a:gd name="adj2" fmla="val -95758"/>
            </a:avLst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this route is activated, this URL path segment is appended to the URL of our application.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26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F9C59-AB83-4826-A800-D858AB8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Routes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4E22B-7A8F-496D-8958-EA47035F8DCD}"/>
              </a:ext>
            </a:extLst>
          </p:cNvPr>
          <p:cNvSpPr/>
          <p:nvPr/>
        </p:nvSpPr>
        <p:spPr>
          <a:xfrm>
            <a:off x="222425" y="1104900"/>
            <a:ext cx="8748583" cy="527589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849A-D0EB-4E18-9BFB-71943153B378}"/>
              </a:ext>
            </a:extLst>
          </p:cNvPr>
          <p:cNvSpPr txBox="1"/>
          <p:nvPr/>
        </p:nvSpPr>
        <p:spPr>
          <a:xfrm>
            <a:off x="736600" y="1230576"/>
            <a:ext cx="7708900" cy="1972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	Implementing Routes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	Creating an application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	Configuring Application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1.3	Creating Routes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1.4	Running The Application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7B131A-EFFD-47C4-84D5-D73A43A589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62987" y="3972352"/>
            <a:ext cx="5060950" cy="2132965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2D7262B-3047-4540-6BDD-5CBCCFFEF4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678807"/>
              </p:ext>
            </p:extLst>
          </p:nvPr>
        </p:nvGraphicFramePr>
        <p:xfrm>
          <a:off x="7543144" y="5102942"/>
          <a:ext cx="1133824" cy="999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43144" y="5102942"/>
                        <a:ext cx="1133824" cy="999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7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E11FE-0F61-4A36-BF91-6E4B36D1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Knowledge check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9AB8034-2329-475C-9F66-E896C796AAD4}"/>
              </a:ext>
            </a:extLst>
          </p:cNvPr>
          <p:cNvSpPr txBox="1">
            <a:spLocks/>
          </p:cNvSpPr>
          <p:nvPr/>
        </p:nvSpPr>
        <p:spPr>
          <a:xfrm>
            <a:off x="1200461" y="1356263"/>
            <a:ext cx="7001179" cy="21886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01682" eaLnBrk="1" fontAlgn="auto" hangingPunct="1">
              <a:spcBef>
                <a:spcPts val="0"/>
              </a:spcBef>
              <a:buNone/>
              <a:defRPr/>
            </a:pPr>
            <a:r>
              <a:rPr lang="en-US" sz="1547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Which of the following is true?</a:t>
            </a:r>
          </a:p>
          <a:p>
            <a:pPr marL="0" indent="0" defTabSz="901682" eaLnBrk="1" fontAlgn="auto" hangingPunct="1">
              <a:spcBef>
                <a:spcPts val="0"/>
              </a:spcBef>
              <a:buNone/>
              <a:defRPr/>
            </a:pPr>
            <a:endParaRPr lang="en-US" sz="174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Typescript is superscript of JavaScript</a:t>
            </a: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Browsers don’t understand TypeScript,  so typescript is required to be compiled to </a:t>
            </a:r>
            <a:r>
              <a:rPr lang="en-US" sz="1353" dirty="0" err="1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endParaRPr lang="en-US" sz="1353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Typescript supports Intellisense, is Object Oriented, we can create classes, properties, generics and so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8780B3D8-C2A0-4BAB-848E-EB2EEBC0F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670" y="2284447"/>
            <a:ext cx="253104" cy="253104"/>
          </a:xfrm>
          <a:prstGeom prst="rect">
            <a:avLst/>
          </a:prstGeom>
        </p:spPr>
      </p:pic>
      <p:pic>
        <p:nvPicPr>
          <p:cNvPr id="23" name="Graphic 22" descr="Badge Question Mark with solid fill">
            <a:extLst>
              <a:ext uri="{FF2B5EF4-FFF2-40B4-BE49-F238E27FC236}">
                <a16:creationId xmlns:a16="http://schemas.microsoft.com/office/drawing/2014/main" id="{9B789299-0A74-4D73-8E36-268478C8E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528" y="1211919"/>
            <a:ext cx="473469" cy="58297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562120DF-F5C5-42EF-B835-6ED9FDD00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292" y="1879660"/>
            <a:ext cx="253104" cy="253104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83D373B3-0780-44F0-AA2C-0014B03EB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292" y="2809275"/>
            <a:ext cx="253104" cy="25310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45E98B-2FC2-4E58-A1C8-4694D1D0379E}"/>
              </a:ext>
            </a:extLst>
          </p:cNvPr>
          <p:cNvSpPr txBox="1">
            <a:spLocks/>
          </p:cNvSpPr>
          <p:nvPr/>
        </p:nvSpPr>
        <p:spPr>
          <a:xfrm>
            <a:off x="1145070" y="3816612"/>
            <a:ext cx="7001179" cy="21886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 Narrow"/>
                <a:ea typeface="ＭＳ Ｐゴシック" pitchFamily="-9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01682" eaLnBrk="1" fontAlgn="auto" hangingPunct="1">
              <a:spcBef>
                <a:spcPts val="0"/>
              </a:spcBef>
              <a:buNone/>
              <a:defRPr/>
            </a:pPr>
            <a:r>
              <a:rPr lang="en-US" sz="1547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What are variables in Typescript?</a:t>
            </a:r>
          </a:p>
          <a:p>
            <a:pPr marL="0" indent="0" defTabSz="901682" eaLnBrk="1" fontAlgn="auto" hangingPunct="1">
              <a:spcBef>
                <a:spcPts val="0"/>
              </a:spcBef>
              <a:buNone/>
              <a:defRPr/>
            </a:pPr>
            <a:endParaRPr lang="en-US" sz="174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variable name should contain alphabets and numeric digits</a:t>
            </a: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B. It cannot contain spaces and special characters except underscore (_) and dollar ($) sign</a:t>
            </a: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C. A variable name cannot begin with a digit</a:t>
            </a:r>
          </a:p>
          <a:p>
            <a:pPr marL="279304" indent="-279304" defTabSz="901682">
              <a:spcBef>
                <a:spcPts val="290"/>
              </a:spcBef>
              <a:spcAft>
                <a:spcPts val="580"/>
              </a:spcAft>
              <a:buFont typeface="Wingdings" panose="05000000000000000000" pitchFamily="2" charset="2"/>
              <a:buChar char="q"/>
              <a:defRPr/>
            </a:pPr>
            <a:r>
              <a:rPr lang="en-US" sz="1353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D. All</a:t>
            </a:r>
          </a:p>
        </p:txBody>
      </p:sp>
      <p:pic>
        <p:nvPicPr>
          <p:cNvPr id="10" name="Graphic 9" descr="Badge Question Mark with solid fill">
            <a:extLst>
              <a:ext uri="{FF2B5EF4-FFF2-40B4-BE49-F238E27FC236}">
                <a16:creationId xmlns:a16="http://schemas.microsoft.com/office/drawing/2014/main" id="{E7D7CB23-CB4E-4989-8ACC-052F795D9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728" y="3691887"/>
            <a:ext cx="473469" cy="582974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ABE4F143-0D9F-47BE-95D5-603C163F6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5782" y="5532645"/>
            <a:ext cx="253104" cy="25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 txBox="1">
            <a:spLocks noChangeArrowheads="1"/>
          </p:cNvSpPr>
          <p:nvPr/>
        </p:nvSpPr>
        <p:spPr bwMode="gray">
          <a:xfrm>
            <a:off x="0" y="2736164"/>
            <a:ext cx="914400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6000" b="1">
                <a:solidFill>
                  <a:schemeClr val="tx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32429440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hop_Done Deal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6E7517-0EE9-49CF-990D-9186DC27E5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25352</TotalTime>
  <Words>523</Words>
  <Application>Microsoft Office PowerPoint</Application>
  <PresentationFormat>Custom</PresentationFormat>
  <Paragraphs>74</Paragraphs>
  <Slides>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Narrow</vt:lpstr>
      <vt:lpstr>Calibri</vt:lpstr>
      <vt:lpstr>Consolas</vt:lpstr>
      <vt:lpstr>Segoe UI</vt:lpstr>
      <vt:lpstr>Wingdings</vt:lpstr>
      <vt:lpstr>Slideshop_Done Deal</vt:lpstr>
      <vt:lpstr>Microsoft Word Document</vt:lpstr>
      <vt:lpstr>PowerPoint Presentation</vt:lpstr>
      <vt:lpstr>Introduction</vt:lpstr>
      <vt:lpstr>Routes</vt:lpstr>
      <vt:lpstr>How Routing Works</vt:lpstr>
      <vt:lpstr>Configuring Routes</vt:lpstr>
      <vt:lpstr>How Routing Works</vt:lpstr>
      <vt:lpstr>Demo: Routes</vt:lpstr>
      <vt:lpstr>Knowledge check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ic010600</dc:creator>
  <cp:lastModifiedBy>Munish Arora</cp:lastModifiedBy>
  <cp:revision>622</cp:revision>
  <dcterms:created xsi:type="dcterms:W3CDTF">2012-05-21T11:56:42Z</dcterms:created>
  <dcterms:modified xsi:type="dcterms:W3CDTF">2022-05-04T12:24:31Z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TC018754869991</vt:lpwstr>
  </property>
</Properties>
</file>