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2"/>
  </p:sldMasterIdLst>
  <p:notesMasterIdLst>
    <p:notesMasterId r:id="rId25"/>
  </p:notesMasterIdLst>
  <p:sldIdLst>
    <p:sldId id="399" r:id="rId3"/>
    <p:sldId id="374" r:id="rId4"/>
    <p:sldId id="400" r:id="rId5"/>
    <p:sldId id="483" r:id="rId6"/>
    <p:sldId id="1760" r:id="rId7"/>
    <p:sldId id="1761" r:id="rId8"/>
    <p:sldId id="1758" r:id="rId9"/>
    <p:sldId id="484" r:id="rId10"/>
    <p:sldId id="401" r:id="rId11"/>
    <p:sldId id="431" r:id="rId12"/>
    <p:sldId id="434" r:id="rId13"/>
    <p:sldId id="481" r:id="rId14"/>
    <p:sldId id="430" r:id="rId15"/>
    <p:sldId id="407" r:id="rId16"/>
    <p:sldId id="408" r:id="rId17"/>
    <p:sldId id="427" r:id="rId18"/>
    <p:sldId id="456" r:id="rId19"/>
    <p:sldId id="477" r:id="rId20"/>
    <p:sldId id="450" r:id="rId21"/>
    <p:sldId id="1759" r:id="rId22"/>
    <p:sldId id="1757" r:id="rId23"/>
    <p:sldId id="325" r:id="rId24"/>
  </p:sldIdLst>
  <p:sldSz cx="9144000" cy="6629400"/>
  <p:notesSz cx="6858000" cy="9144000"/>
  <p:defaultTextStyle>
    <a:defPPr>
      <a:defRPr lang="da-DK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4175">
          <p15:clr>
            <a:srgbClr val="A4A3A4"/>
          </p15:clr>
        </p15:guide>
        <p15:guide id="2" pos="554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E02A2"/>
    <a:srgbClr val="0070C0"/>
    <a:srgbClr val="F37B03"/>
    <a:srgbClr val="00B050"/>
    <a:srgbClr val="969696"/>
    <a:srgbClr val="0072C5"/>
    <a:srgbClr val="425CC8"/>
    <a:srgbClr val="FF6699"/>
    <a:srgbClr val="27ACE4"/>
    <a:srgbClr val="8595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48" autoAdjust="0"/>
    <p:restoredTop sz="94394" autoAdjust="0"/>
  </p:normalViewPr>
  <p:slideViewPr>
    <p:cSldViewPr snapToGrid="0">
      <p:cViewPr varScale="1">
        <p:scale>
          <a:sx n="69" d="100"/>
          <a:sy n="69" d="100"/>
        </p:scale>
        <p:origin x="1176" y="60"/>
      </p:cViewPr>
      <p:guideLst>
        <p:guide orient="horz" pos="4175"/>
        <p:guide pos="554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40" d="100"/>
        <a:sy n="4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B1957981-25F9-48DD-8CEE-9247C68FB0DC}" type="datetimeFigureOut">
              <a:rPr lang="en-US"/>
              <a:pPr>
                <a:defRPr/>
              </a:pPr>
              <a:t>1/6/2022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65213" y="685800"/>
            <a:ext cx="47275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B82B9348-1D8B-4940-A3FA-2F0251CDDBB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14014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65213" y="685800"/>
            <a:ext cx="472757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82B9348-1D8B-4940-A3FA-2F0251CDDBB4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3885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Power BI is a cloud</a:t>
            </a:r>
            <a:r>
              <a:rPr lang="en-US" baseline="0" dirty="0"/>
              <a:t> based service.</a:t>
            </a:r>
          </a:p>
          <a:p>
            <a:r>
              <a:rPr lang="en-US" baseline="0" dirty="0"/>
              <a:t>Many features of this service are free whereas others require monthly subscription</a:t>
            </a:r>
          </a:p>
          <a:p>
            <a:r>
              <a:rPr lang="en-US" baseline="0" dirty="0"/>
              <a:t>This service lets you combine variety of data from cloud or on-premise databases or files</a:t>
            </a:r>
          </a:p>
          <a:p>
            <a:r>
              <a:rPr lang="en-US" baseline="0" dirty="0"/>
              <a:t>And use this to create data models that you can enhance to answer analytical questions and refine this to enable easy exploration of data</a:t>
            </a:r>
          </a:p>
          <a:p>
            <a:r>
              <a:rPr lang="en-US" baseline="0" dirty="0"/>
              <a:t>You can create dashboards for displaying your data along-with the charts and reports</a:t>
            </a:r>
          </a:p>
          <a:p>
            <a:r>
              <a:rPr lang="en-US" baseline="0" dirty="0"/>
              <a:t>Users can type queries and get results</a:t>
            </a:r>
          </a:p>
          <a:p>
            <a:r>
              <a:rPr lang="en-US" baseline="0" dirty="0"/>
              <a:t>And you can get your reports /dashboards designed specifically for Android or </a:t>
            </a:r>
            <a:r>
              <a:rPr lang="en-US" baseline="0" dirty="0" err="1"/>
              <a:t>iPhone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82B9348-1D8B-4940-A3FA-2F0251CDDBB4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78828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65213" y="685800"/>
            <a:ext cx="472757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82B9348-1D8B-4940-A3FA-2F0251CDDBB4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6722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2"/>
          <p:cNvSpPr>
            <a:spLocks noChangeArrowheads="1"/>
          </p:cNvSpPr>
          <p:nvPr userDrawn="1"/>
        </p:nvSpPr>
        <p:spPr bwMode="auto">
          <a:xfrm>
            <a:off x="0" y="9208"/>
            <a:ext cx="9144000" cy="939165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 algn="ctr">
              <a:buFont typeface="+mj-lt"/>
              <a:buAutoNum type="arabicPeriod"/>
              <a:defRPr/>
            </a:pPr>
            <a:endParaRPr lang="da-DK" noProof="1">
              <a:solidFill>
                <a:srgbClr val="FFFFFF"/>
              </a:solidFill>
              <a:latin typeface="Arial" pitchFamily="34" charset="0"/>
            </a:endParaRP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234782" y="1022036"/>
            <a:ext cx="8736227" cy="53565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rgbClr val="000000"/>
                </a:solidFill>
                <a:latin typeface="Arial" pitchFamily="34" charset="0"/>
              </a:defRPr>
            </a:lvl1pPr>
            <a:lvl2pPr>
              <a:defRPr sz="1600">
                <a:solidFill>
                  <a:srgbClr val="000000"/>
                </a:solidFill>
                <a:latin typeface="Arial" pitchFamily="34" charset="0"/>
              </a:defRPr>
            </a:lvl2pPr>
            <a:lvl3pPr>
              <a:defRPr sz="1400">
                <a:solidFill>
                  <a:srgbClr val="000000"/>
                </a:solidFill>
                <a:latin typeface="Arial" pitchFamily="34" charset="0"/>
              </a:defRPr>
            </a:lvl3pPr>
            <a:lvl4pPr>
              <a:defRPr sz="1400">
                <a:solidFill>
                  <a:srgbClr val="000000"/>
                </a:solidFill>
                <a:latin typeface="Arial" pitchFamily="34" charset="0"/>
              </a:defRPr>
            </a:lvl4pPr>
            <a:lvl5pPr>
              <a:defRPr sz="1400">
                <a:solidFill>
                  <a:srgbClr val="000000"/>
                </a:solidFill>
                <a:latin typeface="Arial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a-DK" dirty="0"/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222427" y="248605"/>
            <a:ext cx="8748583" cy="544776"/>
          </a:xfrm>
          <a:prstGeom prst="rect">
            <a:avLst/>
          </a:prstGeom>
        </p:spPr>
        <p:txBody>
          <a:bodyPr/>
          <a:lstStyle>
            <a:lvl1pPr algn="l">
              <a:defRPr sz="3200">
                <a:latin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da-DK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dk1" tx1="lt1" bg2="dk2" tx2="lt2" accent1="accent1" accent2="accent2" accent3="accent3" accent4="accent4" accent5="accent5" accent6="accent6" hlink="hlink" folHlink="folHlink"/>
  <p:sldLayoutIdLst>
    <p:sldLayoutId id="2147484352" r:id="rId1"/>
    <p:sldLayoutId id="2147484354" r:id="rId2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rial Narrow"/>
          <a:ea typeface="ＭＳ Ｐゴシック" pitchFamily="-97" charset="-128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Narrow" pitchFamily="-97" charset="0"/>
          <a:ea typeface="ＭＳ Ｐゴシック" pitchFamily="-97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Narrow" pitchFamily="-97" charset="0"/>
          <a:ea typeface="ＭＳ Ｐゴシック" pitchFamily="-97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Narrow" pitchFamily="-97" charset="0"/>
          <a:ea typeface="ＭＳ Ｐゴシック" pitchFamily="-97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Narrow" pitchFamily="-97" charset="0"/>
          <a:ea typeface="ＭＳ Ｐゴシック" pitchFamily="-97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Narrow" pitchFamily="-97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Narrow" pitchFamily="-97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Narrow" pitchFamily="-97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Narrow" pitchFamily="-97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Arial Narrow"/>
          <a:ea typeface="ＭＳ Ｐゴシック" pitchFamily="-97" charset="-128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Arial Narrow"/>
          <a:ea typeface="ＭＳ Ｐゴシック" pitchFamily="-97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Arial Narrow"/>
          <a:ea typeface="ＭＳ Ｐゴシック" pitchFamily="-97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Arial Narrow"/>
          <a:ea typeface="ＭＳ Ｐゴシック" pitchFamily="-97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 Narrow"/>
          <a:ea typeface="ＭＳ Ｐゴシック" pitchFamily="-97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s://commons.wikimedia.org/wiki/File:Microsoft_Office_Excel_(2013%E2%80%932018).svg" TargetMode="External"/><Relationship Id="rId7" Type="http://schemas.openxmlformats.org/officeDocument/2006/relationships/hyperlink" Target="http://www.pngall.com/database-png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hyperlink" Target="https://en.wikipedia.org/wiki/Electronic_document" TargetMode="External"/><Relationship Id="rId5" Type="http://schemas.openxmlformats.org/officeDocument/2006/relationships/hyperlink" Target="https://www.jaacostan.com/2020/07/azure-active-directory-overview.html" TargetMode="External"/><Relationship Id="rId10" Type="http://schemas.openxmlformats.org/officeDocument/2006/relationships/image" Target="../media/image6.png"/><Relationship Id="rId4" Type="http://schemas.openxmlformats.org/officeDocument/2006/relationships/image" Target="../media/image3.png"/><Relationship Id="rId9" Type="http://schemas.openxmlformats.org/officeDocument/2006/relationships/hyperlink" Target="https://hu.wikipedia.org/wiki/Amazon_Web_Services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 txBox="1">
            <a:spLocks noChangeArrowheads="1"/>
          </p:cNvSpPr>
          <p:nvPr/>
        </p:nvSpPr>
        <p:spPr bwMode="gray">
          <a:xfrm>
            <a:off x="323850" y="3911654"/>
            <a:ext cx="7296150" cy="580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defTabSz="914400" eaLnBrk="0" hangingPunct="0">
              <a:lnSpc>
                <a:spcPct val="95000"/>
              </a:lnSpc>
            </a:pPr>
            <a:r>
              <a:rPr lang="en-US" sz="4400" b="1" dirty="0">
                <a:solidFill>
                  <a:srgbClr val="000000"/>
                </a:solidFill>
              </a:rPr>
              <a:t>Introduction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gray">
          <a:xfrm>
            <a:off x="323855" y="4438016"/>
            <a:ext cx="3876675" cy="13442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r" defTabSz="801688"/>
            <a:r>
              <a:rPr lang="en-US" dirty="0">
                <a:solidFill>
                  <a:srgbClr val="000000"/>
                </a:solidFill>
              </a:rPr>
              <a:t>By: Munish Arora</a:t>
            </a:r>
          </a:p>
          <a:p>
            <a:pPr algn="r" defTabSz="801688"/>
            <a:r>
              <a:rPr lang="en-US" dirty="0">
                <a:solidFill>
                  <a:srgbClr val="000000"/>
                </a:solidFill>
              </a:rPr>
              <a:t>Munish.arora@gmail.com</a:t>
            </a:r>
          </a:p>
        </p:txBody>
      </p:sp>
      <p:sp>
        <p:nvSpPr>
          <p:cNvPr id="7" name="Rektangel 11"/>
          <p:cNvSpPr/>
          <p:nvPr/>
        </p:nvSpPr>
        <p:spPr>
          <a:xfrm>
            <a:off x="-1761" y="5911213"/>
            <a:ext cx="9133235" cy="718185"/>
          </a:xfrm>
          <a:prstGeom prst="rect">
            <a:avLst/>
          </a:prstGeom>
          <a:solidFill>
            <a:srgbClr val="3333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 algn="ctr">
              <a:buFont typeface="+mj-lt"/>
              <a:buAutoNum type="arabicPeriod"/>
              <a:defRPr/>
            </a:pPr>
            <a:endParaRPr lang="da-DK" noProof="1">
              <a:solidFill>
                <a:srgbClr val="FFFFFF"/>
              </a:solidFill>
              <a:latin typeface="Arial" pitchFamily="34" charset="0"/>
            </a:endParaRPr>
          </a:p>
        </p:txBody>
      </p:sp>
      <p:pic>
        <p:nvPicPr>
          <p:cNvPr id="61445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2526"/>
            <a:ext cx="9156526" cy="964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BI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350728" y="1102290"/>
            <a:ext cx="5665017" cy="672107"/>
          </a:xfrm>
          <a:prstGeom prst="roundRect">
            <a:avLst/>
          </a:prstGeom>
          <a:solidFill>
            <a:srgbClr val="3333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/>
              <a:t>Is a business analytics service provided by Microsoft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282459" y="2016691"/>
            <a:ext cx="5693468" cy="1425756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/>
              <a:t>Provides interactive visualizations with self-service BI capabilities , where end users can create reports and dashboards by themselves, without having to depend on any IT and Database administration.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259494" y="3684740"/>
            <a:ext cx="5693468" cy="1115860"/>
          </a:xfrm>
          <a:prstGeom prst="roundRect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/>
              <a:t>Provides cloud based BI services - known as Power BI Services, along with a desktop based interface - called Power BI desktop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249056" y="5042894"/>
            <a:ext cx="5693468" cy="1084418"/>
          </a:xfrm>
          <a:prstGeom prst="roundRect">
            <a:avLst/>
          </a:prstGeom>
          <a:solidFill>
            <a:srgbClr val="FF669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/>
              <a:t>Offers Data warehouse capabilities including data preparation, data discovery and interactive dashboards</a:t>
            </a:r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8070" y="1102292"/>
            <a:ext cx="2892939" cy="50250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931415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BI: Architecture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639" y="1087396"/>
            <a:ext cx="8624910" cy="5244642"/>
          </a:xfrm>
          <a:prstGeom prst="rect">
            <a:avLst/>
          </a:prstGeom>
        </p:spPr>
      </p:pic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504F1EED-08C3-45EB-9185-5E0719293A23}"/>
              </a:ext>
            </a:extLst>
          </p:cNvPr>
          <p:cNvSpPr/>
          <p:nvPr/>
        </p:nvSpPr>
        <p:spPr>
          <a:xfrm>
            <a:off x="692727" y="1087396"/>
            <a:ext cx="3574473" cy="667513"/>
          </a:xfrm>
          <a:prstGeom prst="wedgeRoundRectCallout">
            <a:avLst>
              <a:gd name="adj1" fmla="val 65586"/>
              <a:gd name="adj2" fmla="val 368762"/>
              <a:gd name="adj3" fmla="val 16667"/>
            </a:avLst>
          </a:prstGeom>
          <a:solidFill>
            <a:srgbClr val="27ACE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 </a:t>
            </a:r>
            <a:r>
              <a:rPr lang="en-US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dataset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is a collection of data that you import or connect to.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67802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BI: Team </a:t>
            </a:r>
            <a:r>
              <a:rPr lang="en-US"/>
              <a:t>Collaboration: Architecture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5E1FF30-5A22-40FA-99FC-34F429A16F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427" y="1071562"/>
            <a:ext cx="8761070" cy="5113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779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Acquainted With Power BI</a:t>
            </a:r>
          </a:p>
        </p:txBody>
      </p:sp>
      <p:pic>
        <p:nvPicPr>
          <p:cNvPr id="798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1911" y="1315058"/>
            <a:ext cx="2016125" cy="116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87890" y="2492680"/>
            <a:ext cx="24300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0099"/>
                </a:solidFill>
              </a:rPr>
              <a:t>Cloud Based Service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71882" y="2618178"/>
            <a:ext cx="28303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0099"/>
                </a:solidFill>
              </a:rPr>
              <a:t>Cloud and On-Premise Data</a:t>
            </a:r>
          </a:p>
        </p:txBody>
      </p:sp>
      <p:pic>
        <p:nvPicPr>
          <p:cNvPr id="7987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37365" y="1232668"/>
            <a:ext cx="1854180" cy="1236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7580333" y="2604324"/>
            <a:ext cx="15636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0099"/>
                </a:solidFill>
              </a:rPr>
              <a:t>Data Models</a:t>
            </a:r>
          </a:p>
        </p:txBody>
      </p:sp>
      <p:pic>
        <p:nvPicPr>
          <p:cNvPr id="79878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11175" y="3922713"/>
            <a:ext cx="1376363" cy="992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9879" name="Picture 7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595688" y="3895725"/>
            <a:ext cx="1762125" cy="112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9880" name="Picture 8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7404053" y="3721100"/>
            <a:ext cx="903287" cy="116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Box 14"/>
          <p:cNvSpPr txBox="1"/>
          <p:nvPr/>
        </p:nvSpPr>
        <p:spPr>
          <a:xfrm>
            <a:off x="340290" y="5197780"/>
            <a:ext cx="2745810" cy="383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99"/>
                </a:solidFill>
              </a:rPr>
              <a:t>Reports and Dashboards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303478" y="5230400"/>
            <a:ext cx="31064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99"/>
                </a:solidFill>
              </a:rPr>
              <a:t>Natural Language Queries and Quick Insights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330919" y="5230400"/>
            <a:ext cx="1497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99"/>
                </a:solidFill>
              </a:rPr>
              <a:t>Mobile Apps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807930D-A5C9-456D-ACB1-41F000E9E1C8}"/>
              </a:ext>
            </a:extLst>
          </p:cNvPr>
          <p:cNvSpPr txBox="1"/>
          <p:nvPr/>
        </p:nvSpPr>
        <p:spPr>
          <a:xfrm>
            <a:off x="2422415" y="2538846"/>
            <a:ext cx="20497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0099"/>
                </a:solidFill>
              </a:rPr>
              <a:t>On-Premise Service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D586B3-730D-43C8-AA24-587E45C9A1C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02244" y="1376928"/>
            <a:ext cx="1235356" cy="98064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D1DD03F-70F2-40D8-BC6F-DAB8E11F66D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45888" y="1467576"/>
            <a:ext cx="1115179" cy="863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6484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data itself has no meaning unless it is analyzed and interpretations are drawn from it</a:t>
            </a:r>
          </a:p>
          <a:p>
            <a:endParaRPr lang="en-US" dirty="0"/>
          </a:p>
          <a:p>
            <a:r>
              <a:rPr lang="en-US" dirty="0"/>
              <a:t>We can display the data in various formats like</a:t>
            </a:r>
          </a:p>
          <a:p>
            <a:pPr lvl="1"/>
            <a:r>
              <a:rPr lang="en-US" dirty="0"/>
              <a:t>Chart</a:t>
            </a:r>
          </a:p>
          <a:p>
            <a:pPr lvl="1"/>
            <a:r>
              <a:rPr lang="en-US" dirty="0"/>
              <a:t>Tabular format</a:t>
            </a:r>
          </a:p>
          <a:p>
            <a:pPr lvl="1"/>
            <a:r>
              <a:rPr lang="en-US" dirty="0"/>
              <a:t>Map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 and Data Visualization</a:t>
            </a:r>
          </a:p>
        </p:txBody>
      </p:sp>
      <p:pic>
        <p:nvPicPr>
          <p:cNvPr id="808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8233" y="2792627"/>
            <a:ext cx="7783460" cy="3714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Self-Service BI Dashboard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92DB9FD-46A3-4565-81B6-2DAC4FAB2558}"/>
              </a:ext>
            </a:extLst>
          </p:cNvPr>
          <p:cNvSpPr/>
          <p:nvPr/>
        </p:nvSpPr>
        <p:spPr>
          <a:xfrm>
            <a:off x="222427" y="1206500"/>
            <a:ext cx="8748583" cy="711200"/>
          </a:xfrm>
          <a:prstGeom prst="roundRect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Dashboard allows different parts of report to be added (/pinned)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B651B6D-40AF-4BD3-9215-A9422A1BE9D8}"/>
              </a:ext>
            </a:extLst>
          </p:cNvPr>
          <p:cNvSpPr/>
          <p:nvPr/>
        </p:nvSpPr>
        <p:spPr>
          <a:xfrm>
            <a:off x="222427" y="2330819"/>
            <a:ext cx="8748583" cy="2520581"/>
          </a:xfrm>
          <a:prstGeom prst="roundRect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rule can be created in Power BI to specify which data can be accessed by users having this role. For example, role can be created to create a filter region=“US”.</a:t>
            </a:r>
          </a:p>
          <a:p>
            <a:pPr algn="just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This rule can be assigned to individual  users /groups will ensure that dashboard /reports will display the data after application of this rule.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2C9719-AFF3-4F38-993A-B7612D915AEE}"/>
              </a:ext>
            </a:extLst>
          </p:cNvPr>
          <p:cNvSpPr txBox="1"/>
          <p:nvPr/>
        </p:nvSpPr>
        <p:spPr>
          <a:xfrm>
            <a:off x="393700" y="2402610"/>
            <a:ext cx="259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>
                <a:latin typeface="Arial" panose="020B0604020202020204" pitchFamily="34" charset="0"/>
                <a:cs typeface="Arial" panose="020B0604020202020204" pitchFamily="34" charset="0"/>
              </a:rPr>
              <a:t>Security: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754E631-00BB-4F8A-A3BA-00F81BC9627B}"/>
              </a:ext>
            </a:extLst>
          </p:cNvPr>
          <p:cNvSpPr/>
          <p:nvPr/>
        </p:nvSpPr>
        <p:spPr>
          <a:xfrm>
            <a:off x="222427" y="5143500"/>
            <a:ext cx="8748583" cy="1237295"/>
          </a:xfrm>
          <a:prstGeom prst="roundRect">
            <a:avLst/>
          </a:prstGeom>
          <a:solidFill>
            <a:srgbClr val="AE02A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With this approach, IT needs to focus on the design and integrity of the data warehouse instead of on defining disparate dashboards for heterogeneous groups of users.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Power BI Desktop</a:t>
            </a:r>
          </a:p>
        </p:txBody>
      </p:sp>
      <p:sp>
        <p:nvSpPr>
          <p:cNvPr id="4" name="Rectangle 3"/>
          <p:cNvSpPr/>
          <p:nvPr/>
        </p:nvSpPr>
        <p:spPr>
          <a:xfrm>
            <a:off x="222427" y="1414425"/>
            <a:ext cx="2559904" cy="3188043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0099"/>
                </a:solidFill>
              </a:rPr>
              <a:t>Get Data</a:t>
            </a:r>
          </a:p>
        </p:txBody>
      </p:sp>
      <p:sp>
        <p:nvSpPr>
          <p:cNvPr id="5" name="Rectangle 4"/>
          <p:cNvSpPr/>
          <p:nvPr/>
        </p:nvSpPr>
        <p:spPr>
          <a:xfrm>
            <a:off x="3192166" y="1414424"/>
            <a:ext cx="2471351" cy="3188043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0"/>
                  <a:lumOff val="100000"/>
                </a:schemeClr>
              </a:gs>
              <a:gs pos="35000">
                <a:schemeClr val="accent2">
                  <a:lumMod val="0"/>
                  <a:lumOff val="100000"/>
                </a:schemeClr>
              </a:gs>
              <a:gs pos="100000">
                <a:schemeClr val="accent2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0099"/>
                </a:solidFill>
              </a:rPr>
              <a:t>Model</a:t>
            </a:r>
          </a:p>
        </p:txBody>
      </p:sp>
      <p:sp>
        <p:nvSpPr>
          <p:cNvPr id="6" name="Rectangle 5"/>
          <p:cNvSpPr/>
          <p:nvPr/>
        </p:nvSpPr>
        <p:spPr>
          <a:xfrm>
            <a:off x="6073352" y="1414426"/>
            <a:ext cx="2471351" cy="3188043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0"/>
                  <a:lumOff val="100000"/>
                </a:schemeClr>
              </a:gs>
              <a:gs pos="35000">
                <a:schemeClr val="accent6">
                  <a:lumMod val="0"/>
                  <a:lumOff val="100000"/>
                </a:schemeClr>
              </a:gs>
              <a:gs pos="100000">
                <a:schemeClr val="accent6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0099"/>
                </a:solidFill>
              </a:rPr>
              <a:t>Report</a:t>
            </a:r>
          </a:p>
        </p:txBody>
      </p:sp>
      <p:sp>
        <p:nvSpPr>
          <p:cNvPr id="7" name="Rounded Rectangular Callout 6"/>
          <p:cNvSpPr/>
          <p:nvPr/>
        </p:nvSpPr>
        <p:spPr>
          <a:xfrm>
            <a:off x="2854411" y="5162569"/>
            <a:ext cx="3150973" cy="1349441"/>
          </a:xfrm>
          <a:prstGeom prst="wedgeRoundRectCallout">
            <a:avLst>
              <a:gd name="adj1" fmla="val -11010"/>
              <a:gd name="adj2" fmla="val -91384"/>
              <a:gd name="adj3" fmla="val 16667"/>
            </a:avLst>
          </a:prstGeom>
          <a:gradFill flip="none" rotWithShape="1">
            <a:gsLst>
              <a:gs pos="0">
                <a:schemeClr val="accent5">
                  <a:lumMod val="0"/>
                  <a:lumOff val="100000"/>
                </a:schemeClr>
              </a:gs>
              <a:gs pos="35000">
                <a:schemeClr val="accent5">
                  <a:lumMod val="0"/>
                  <a:lumOff val="100000"/>
                </a:schemeClr>
              </a:gs>
              <a:gs pos="100000">
                <a:schemeClr val="accent5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dirty="0">
                <a:solidFill>
                  <a:srgbClr val="000099"/>
                </a:solidFill>
              </a:rPr>
              <a:t>Create Data Models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rgbClr val="000099"/>
                </a:solidFill>
              </a:rPr>
              <a:t>Add Relations between tables, hide columns, add new columns in Data Model</a:t>
            </a:r>
          </a:p>
        </p:txBody>
      </p:sp>
      <p:sp>
        <p:nvSpPr>
          <p:cNvPr id="8" name="Rounded Rectangular Callout 7"/>
          <p:cNvSpPr/>
          <p:nvPr/>
        </p:nvSpPr>
        <p:spPr>
          <a:xfrm>
            <a:off x="294507" y="5162570"/>
            <a:ext cx="2003850" cy="1114662"/>
          </a:xfrm>
          <a:prstGeom prst="wedgeRoundRectCallout">
            <a:avLst>
              <a:gd name="adj1" fmla="val -9834"/>
              <a:gd name="adj2" fmla="val -97794"/>
              <a:gd name="adj3" fmla="val 16667"/>
            </a:avLst>
          </a:prstGeom>
          <a:gradFill flip="none" rotWithShape="1">
            <a:gsLst>
              <a:gs pos="0">
                <a:schemeClr val="accent4">
                  <a:lumMod val="0"/>
                  <a:lumOff val="100000"/>
                </a:schemeClr>
              </a:gs>
              <a:gs pos="35000">
                <a:schemeClr val="accent4">
                  <a:lumMod val="0"/>
                  <a:lumOff val="100000"/>
                </a:schemeClr>
              </a:gs>
              <a:gs pos="100000">
                <a:schemeClr val="accent4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99"/>
                </a:solidFill>
              </a:rPr>
              <a:t>Fetch the data from variety of sources</a:t>
            </a:r>
          </a:p>
        </p:txBody>
      </p:sp>
      <p:sp>
        <p:nvSpPr>
          <p:cNvPr id="9" name="Rounded Rectangular Callout 8"/>
          <p:cNvSpPr/>
          <p:nvPr/>
        </p:nvSpPr>
        <p:spPr>
          <a:xfrm>
            <a:off x="6351382" y="5175095"/>
            <a:ext cx="2619628" cy="515360"/>
          </a:xfrm>
          <a:prstGeom prst="wedgeRoundRectCallout">
            <a:avLst>
              <a:gd name="adj1" fmla="val -19972"/>
              <a:gd name="adj2" fmla="val -144133"/>
              <a:gd name="adj3" fmla="val 16667"/>
            </a:avLst>
          </a:prstGeom>
          <a:gradFill flip="none" rotWithShape="1">
            <a:gsLst>
              <a:gs pos="0">
                <a:schemeClr val="accent6">
                  <a:lumMod val="0"/>
                  <a:lumOff val="100000"/>
                </a:schemeClr>
              </a:gs>
              <a:gs pos="35000">
                <a:schemeClr val="accent6">
                  <a:lumMod val="0"/>
                  <a:lumOff val="100000"/>
                </a:schemeClr>
              </a:gs>
              <a:gs pos="100000">
                <a:schemeClr val="accent6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dirty="0">
                <a:solidFill>
                  <a:srgbClr val="000099"/>
                </a:solidFill>
              </a:rPr>
              <a:t>Create Visualizations</a:t>
            </a:r>
          </a:p>
        </p:txBody>
      </p:sp>
    </p:spTree>
    <p:extLst>
      <p:ext uri="{BB962C8B-B14F-4D97-AF65-F5344CB8AC3E}">
        <p14:creationId xmlns:p14="http://schemas.microsoft.com/office/powerpoint/2010/main" val="42543467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24ABB81-273F-4EEC-8665-14E517E77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BI Report Server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9B60C5-4498-4975-A0F9-FFA01CB5C2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182" y="2157562"/>
            <a:ext cx="7599218" cy="4241199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B614C02-4F16-47EC-B571-290066C83A02}"/>
              </a:ext>
            </a:extLst>
          </p:cNvPr>
          <p:cNvSpPr/>
          <p:nvPr/>
        </p:nvSpPr>
        <p:spPr>
          <a:xfrm>
            <a:off x="222427" y="1086145"/>
            <a:ext cx="8515173" cy="881200"/>
          </a:xfrm>
          <a:prstGeom prst="roundRect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Organizations who do not want their model / data to be sent outside their organization, can install Power BI Report Server in their own premise.</a:t>
            </a:r>
          </a:p>
        </p:txBody>
      </p:sp>
    </p:spTree>
    <p:extLst>
      <p:ext uri="{BB962C8B-B14F-4D97-AF65-F5344CB8AC3E}">
        <p14:creationId xmlns:p14="http://schemas.microsoft.com/office/powerpoint/2010/main" val="35552174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Power BI Desktop Versions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FE79675-12CE-4A3B-A7BE-75059066C960}"/>
              </a:ext>
            </a:extLst>
          </p:cNvPr>
          <p:cNvSpPr/>
          <p:nvPr/>
        </p:nvSpPr>
        <p:spPr>
          <a:xfrm>
            <a:off x="222427" y="1086804"/>
            <a:ext cx="8699147" cy="653096"/>
          </a:xfrm>
          <a:prstGeom prst="roundRect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There is a separate Power BI Desktop version for Power BI Report Server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07A9066-DE85-49E0-95CC-E5F7DA755DC5}"/>
              </a:ext>
            </a:extLst>
          </p:cNvPr>
          <p:cNvSpPr/>
          <p:nvPr/>
        </p:nvSpPr>
        <p:spPr>
          <a:xfrm>
            <a:off x="222426" y="2033323"/>
            <a:ext cx="8699147" cy="2520204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just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 BI Desktop Optimized For Power BI Report Server: 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report server hosting the Power BI reports now resides within your environment. 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server version (PBI Report Server) and the client version (Power BI Desktop optimized for PBI Report Server) need to be controlled a bit tighter to ensure compatibility. </a:t>
            </a:r>
          </a:p>
        </p:txBody>
      </p:sp>
    </p:spTree>
    <p:extLst>
      <p:ext uri="{BB962C8B-B14F-4D97-AF65-F5344CB8AC3E}">
        <p14:creationId xmlns:p14="http://schemas.microsoft.com/office/powerpoint/2010/main" val="10186499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EA16391-6B3D-4999-89C5-3F2CF21FB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have a look at differences side by side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Further, you may also have side by side installation i.e. version released in last month and current month on Power BI desktop.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DF382B7-F7C1-45FB-8E56-1BB5795E1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Differences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78EF94-AE72-4D0C-8CA5-97EF2DAED3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375" y="1563687"/>
            <a:ext cx="8477250" cy="370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705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Content Placeholder 1"/>
          <p:cNvSpPr>
            <a:spLocks noGrp="1"/>
          </p:cNvSpPr>
          <p:nvPr>
            <p:ph idx="1"/>
          </p:nvPr>
        </p:nvSpPr>
        <p:spPr bwMode="auto">
          <a:xfrm>
            <a:off x="457200" y="1022033"/>
            <a:ext cx="8324850" cy="489992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200000"/>
              </a:lnSpc>
            </a:pPr>
            <a:r>
              <a:rPr lang="en-US" dirty="0">
                <a:latin typeface="Arial" charset="0"/>
                <a:ea typeface="ＭＳ Ｐゴシック" pitchFamily="34" charset="-128"/>
              </a:rPr>
              <a:t>In this, we will cover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/>
              <a:t>Introduction to business intelligence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/>
              <a:t>Introduction to data analysis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/>
              <a:t>Introduction to data visualization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/>
              <a:t>Overview of self-service BI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/>
              <a:t>Considerations of self-service BI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/>
              <a:t>Microsoft tools for self-service BI</a:t>
            </a:r>
          </a:p>
          <a:p>
            <a:pPr lvl="2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/>
              <a:t>Power BI Desktop</a:t>
            </a:r>
          </a:p>
          <a:p>
            <a:pPr lvl="2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/>
              <a:t>Power BI Report Server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/>
              <a:t>Configure tools</a:t>
            </a:r>
            <a:br>
              <a:rPr lang="en-US" dirty="0"/>
            </a:br>
            <a:endParaRPr lang="en-US" dirty="0">
              <a:latin typeface="Arial" charset="0"/>
              <a:ea typeface="ＭＳ Ｐゴシック" pitchFamily="34" charset="-128"/>
            </a:endParaRPr>
          </a:p>
        </p:txBody>
      </p:sp>
      <p:sp>
        <p:nvSpPr>
          <p:cNvPr id="5123" name="Title 2"/>
          <p:cNvSpPr>
            <a:spLocks noGrp="1"/>
          </p:cNvSpPr>
          <p:nvPr>
            <p:ph type="title"/>
          </p:nvPr>
        </p:nvSpPr>
        <p:spPr bwMode="auto">
          <a:xfrm>
            <a:off x="301630" y="248603"/>
            <a:ext cx="8537575" cy="54477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>
                <a:latin typeface="Arial" charset="0"/>
                <a:ea typeface="ＭＳ Ｐゴシック" pitchFamily="34" charset="-128"/>
              </a:rPr>
              <a:t>Introduction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053C0CB-7C9D-492B-A3F1-5CCC5EF51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Knowledge Check</a:t>
            </a:r>
          </a:p>
        </p:txBody>
      </p:sp>
      <p:pic>
        <p:nvPicPr>
          <p:cNvPr id="4" name="Graphic 3" descr="Badge Question Mark with solid fill">
            <a:extLst>
              <a:ext uri="{FF2B5EF4-FFF2-40B4-BE49-F238E27FC236}">
                <a16:creationId xmlns:a16="http://schemas.microsoft.com/office/drawing/2014/main" id="{B9DB4043-A287-4BF0-87BD-4E28DBDDB3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2427" y="1337075"/>
            <a:ext cx="702232" cy="702232"/>
          </a:xfrm>
          <a:prstGeom prst="rect">
            <a:avLst/>
          </a:prstGeom>
        </p:spPr>
      </p:pic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1ECF19AE-C3CF-47D1-A6A7-A9616E35EECF}"/>
              </a:ext>
            </a:extLst>
          </p:cNvPr>
          <p:cNvSpPr txBox="1">
            <a:spLocks/>
          </p:cNvSpPr>
          <p:nvPr/>
        </p:nvSpPr>
        <p:spPr>
          <a:xfrm>
            <a:off x="1200727" y="1168399"/>
            <a:ext cx="7770283" cy="2563092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 marL="0" marR="0" indent="0" algn="l" defTabSz="914367" rtl="0" eaLnBrk="1" fontAlgn="auto" latinLnBrk="0" hangingPunct="1">
              <a:lnSpc>
                <a:spcPts val="1765"/>
              </a:lnSpc>
              <a:spcBef>
                <a:spcPts val="882"/>
              </a:spcBef>
              <a:spcAft>
                <a:spcPts val="40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568" b="0" kern="1200" spc="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14367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800" b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193" marR="0" indent="0" algn="l" defTabSz="914367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SzPct val="100000"/>
              <a:buFont typeface="Arial" panose="020B0604020202020204" pitchFamily="34" charset="0"/>
              <a:buNone/>
              <a:tabLst/>
              <a:defRPr sz="18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72290" marR="0" indent="0" algn="l" defTabSz="914367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SzPct val="100000"/>
              <a:buFont typeface="Arial" panose="020B0604020202020204" pitchFamily="34" charset="0"/>
              <a:buNone/>
              <a:tabLst/>
              <a:defRPr sz="18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6386" marR="0" indent="0" algn="l" defTabSz="914367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SzPct val="100000"/>
              <a:buFont typeface="Arial" panose="020B0604020202020204" pitchFamily="34" charset="0"/>
              <a:buNone/>
              <a:tabLst/>
              <a:defRPr sz="1200" b="1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16" indent="0" algn="l" defTabSz="914367" rtl="0" eaLnBrk="1" latinLnBrk="0" hangingPunct="1">
              <a:spcBef>
                <a:spcPct val="20000"/>
              </a:spcBef>
              <a:buFont typeface="Arial" pitchFamily="34" charset="0"/>
              <a:buNone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367" rtl="0" eaLnBrk="1" latinLnBrk="0" hangingPunct="1">
              <a:lnSpc>
                <a:spcPct val="100000"/>
              </a:lnSpc>
              <a:spcBef>
                <a:spcPts val="392"/>
              </a:spcBef>
              <a:spcAft>
                <a:spcPts val="588"/>
              </a:spcAft>
              <a:buFont typeface="Arial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A Data Analyst</a:t>
            </a:r>
          </a:p>
          <a:p>
            <a:pPr marL="288925" marR="0" lvl="0" indent="-288925" algn="l" defTabSz="932742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Is a specialist on interpreting the data that comes from the visualization.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288925" indent="-288925" defTabSz="932742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SzTx/>
              <a:buFont typeface="Wingdings" panose="05000000000000000000" pitchFamily="2" charset="2"/>
              <a:buChar char="q"/>
              <a:defRPr/>
            </a:pPr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Is responsible for profiling, cleaning, and transforming data, designing, and building scalable and performant data models, and enabling and implementing the advanced analytics capabilities into reports for analysis. </a:t>
            </a:r>
            <a:endParaRPr lang="en-IN" sz="1400" dirty="0">
              <a:solidFill>
                <a:schemeClr val="bg2">
                  <a:lumMod val="10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288925" marR="0" lvl="0" indent="-288925" algn="l" defTabSz="932742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Is responsible for </a:t>
            </a:r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use of on-premises and cloud data services and tools to take, sending out, and transform data from multiple sources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288925" indent="-288925" defTabSz="932742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SzTx/>
              <a:buFont typeface="Wingdings" panose="05000000000000000000" pitchFamily="2" charset="2"/>
              <a:buChar char="q"/>
              <a:defRPr/>
            </a:pPr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Performs advanced analytics to extract value from data. Their work can vary from descriptive analytics to predictive analytics.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D68269A-3785-44FA-9DD3-BDB323B4FE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9200" y="1929296"/>
            <a:ext cx="219475" cy="164606"/>
          </a:xfrm>
          <a:prstGeom prst="rect">
            <a:avLst/>
          </a:prstGeom>
        </p:spPr>
      </p:pic>
      <p:pic>
        <p:nvPicPr>
          <p:cNvPr id="9" name="Graphic 8" descr="Badge Question Mark with solid fill">
            <a:extLst>
              <a:ext uri="{FF2B5EF4-FFF2-40B4-BE49-F238E27FC236}">
                <a16:creationId xmlns:a16="http://schemas.microsoft.com/office/drawing/2014/main" id="{AFA78C18-7EDD-43E5-AB88-3196AE1A83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2393" y="4131079"/>
            <a:ext cx="702232" cy="702232"/>
          </a:xfrm>
          <a:prstGeom prst="rect">
            <a:avLst/>
          </a:prstGeom>
        </p:spPr>
      </p:pic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308ACE7B-1814-4002-9EC3-19B8E7620337}"/>
              </a:ext>
            </a:extLst>
          </p:cNvPr>
          <p:cNvSpPr txBox="1">
            <a:spLocks/>
          </p:cNvSpPr>
          <p:nvPr/>
        </p:nvSpPr>
        <p:spPr>
          <a:xfrm>
            <a:off x="1140693" y="3962403"/>
            <a:ext cx="7770283" cy="2563092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 marL="0" marR="0" indent="0" algn="l" defTabSz="914367" rtl="0" eaLnBrk="1" fontAlgn="auto" latinLnBrk="0" hangingPunct="1">
              <a:lnSpc>
                <a:spcPts val="1765"/>
              </a:lnSpc>
              <a:spcBef>
                <a:spcPts val="882"/>
              </a:spcBef>
              <a:spcAft>
                <a:spcPts val="40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568" b="0" kern="1200" spc="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14367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800" b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193" marR="0" indent="0" algn="l" defTabSz="914367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SzPct val="100000"/>
              <a:buFont typeface="Arial" panose="020B0604020202020204" pitchFamily="34" charset="0"/>
              <a:buNone/>
              <a:tabLst/>
              <a:defRPr sz="18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72290" marR="0" indent="0" algn="l" defTabSz="914367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SzPct val="100000"/>
              <a:buFont typeface="Arial" panose="020B0604020202020204" pitchFamily="34" charset="0"/>
              <a:buNone/>
              <a:tabLst/>
              <a:defRPr sz="18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6386" marR="0" indent="0" algn="l" defTabSz="914367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SzPct val="100000"/>
              <a:buFont typeface="Arial" panose="020B0604020202020204" pitchFamily="34" charset="0"/>
              <a:buNone/>
              <a:tabLst/>
              <a:defRPr sz="1200" b="1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16" indent="0" algn="l" defTabSz="914367" rtl="0" eaLnBrk="1" latinLnBrk="0" hangingPunct="1">
              <a:spcBef>
                <a:spcPct val="20000"/>
              </a:spcBef>
              <a:buFont typeface="Arial" pitchFamily="34" charset="0"/>
              <a:buNone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367" rtl="0" eaLnBrk="1" latinLnBrk="0" hangingPunct="1">
              <a:lnSpc>
                <a:spcPct val="100000"/>
              </a:lnSpc>
              <a:spcBef>
                <a:spcPts val="392"/>
              </a:spcBef>
              <a:spcAft>
                <a:spcPts val="588"/>
              </a:spcAft>
              <a:buFont typeface="Arial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Which of the following is</a:t>
            </a:r>
            <a:r>
              <a:rPr kumimoji="0" lang="en-US" sz="1800" b="0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 true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 Semibold"/>
              <a:ea typeface="+mn-ea"/>
              <a:cs typeface="+mn-cs"/>
            </a:endParaRPr>
          </a:p>
          <a:p>
            <a:pPr marL="288925" lvl="0" indent="-288925" defTabSz="932742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SzTx/>
              <a:buFont typeface="Wingdings" panose="05000000000000000000" pitchFamily="2" charset="2"/>
              <a:buChar char="q"/>
              <a:defRPr/>
            </a:pPr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OLAP database is designed for reading and </a:t>
            </a:r>
            <a:r>
              <a:rPr lang="en-US" sz="1400" dirty="0" err="1">
                <a:solidFill>
                  <a:schemeClr val="bg2">
                    <a:lumMod val="1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analysing</a:t>
            </a:r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large datasets (may be terabytes of data).</a:t>
            </a:r>
          </a:p>
          <a:p>
            <a:pPr marL="288925" indent="-288925" defTabSz="932742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SzTx/>
              <a:buFont typeface="Wingdings" panose="05000000000000000000" pitchFamily="2" charset="2"/>
              <a:buChar char="q"/>
              <a:defRPr/>
            </a:pPr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OLAP database is designed to ensure high transactions per second</a:t>
            </a:r>
            <a:endParaRPr lang="en-IN" sz="1400" dirty="0">
              <a:solidFill>
                <a:schemeClr val="bg2">
                  <a:lumMod val="10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288925" lvl="0" indent="-288925" defTabSz="932742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SzTx/>
              <a:buFont typeface="Wingdings" panose="05000000000000000000" pitchFamily="2" charset="2"/>
              <a:buChar char="q"/>
              <a:defRPr/>
            </a:pPr>
            <a:r>
              <a:rPr lang="en-US" sz="1400" dirty="0">
                <a:solidFill>
                  <a:srgbClr val="000000"/>
                </a:solidFill>
                <a:latin typeface="Segoe UI"/>
              </a:rPr>
              <a:t>Data with OLAP is structured in a way that it is fast to retrieve data for multidimensional factors. </a:t>
            </a:r>
          </a:p>
          <a:p>
            <a:pPr marL="288925" indent="-288925" defTabSz="932742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SzTx/>
              <a:buFont typeface="Wingdings" panose="05000000000000000000" pitchFamily="2" charset="2"/>
              <a:buChar char="q"/>
              <a:defRPr/>
            </a:pPr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Power BI Service uses OLAP database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6E565A1-0597-4141-9570-91A8701CD5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0695" y="4704826"/>
            <a:ext cx="219475" cy="16460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A9BCCA6-610B-4C87-873D-6E0DCFED6E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4551" y="5365221"/>
            <a:ext cx="219475" cy="16460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75EFBFE-FBEB-4C65-A48D-E3E1E1B4F7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9936" y="5914787"/>
            <a:ext cx="219475" cy="164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960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053C0CB-7C9D-492B-A3F1-5CCC5EF51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Knowledge Check</a:t>
            </a:r>
          </a:p>
        </p:txBody>
      </p:sp>
      <p:pic>
        <p:nvPicPr>
          <p:cNvPr id="4" name="Graphic 3" descr="Badge Question Mark with solid fill">
            <a:extLst>
              <a:ext uri="{FF2B5EF4-FFF2-40B4-BE49-F238E27FC236}">
                <a16:creationId xmlns:a16="http://schemas.microsoft.com/office/drawing/2014/main" id="{B9DB4043-A287-4BF0-87BD-4E28DBDDB3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2427" y="1337075"/>
            <a:ext cx="702232" cy="702232"/>
          </a:xfrm>
          <a:prstGeom prst="rect">
            <a:avLst/>
          </a:prstGeom>
        </p:spPr>
      </p:pic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1ECF19AE-C3CF-47D1-A6A7-A9616E35EECF}"/>
              </a:ext>
            </a:extLst>
          </p:cNvPr>
          <p:cNvSpPr txBox="1">
            <a:spLocks/>
          </p:cNvSpPr>
          <p:nvPr/>
        </p:nvSpPr>
        <p:spPr>
          <a:xfrm>
            <a:off x="1200727" y="1168399"/>
            <a:ext cx="7770283" cy="2563092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 marL="0" marR="0" indent="0" algn="l" defTabSz="914367" rtl="0" eaLnBrk="1" fontAlgn="auto" latinLnBrk="0" hangingPunct="1">
              <a:lnSpc>
                <a:spcPts val="1765"/>
              </a:lnSpc>
              <a:spcBef>
                <a:spcPts val="882"/>
              </a:spcBef>
              <a:spcAft>
                <a:spcPts val="40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568" b="0" kern="1200" spc="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14367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800" b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193" marR="0" indent="0" algn="l" defTabSz="914367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SzPct val="100000"/>
              <a:buFont typeface="Arial" panose="020B0604020202020204" pitchFamily="34" charset="0"/>
              <a:buNone/>
              <a:tabLst/>
              <a:defRPr sz="18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72290" marR="0" indent="0" algn="l" defTabSz="914367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SzPct val="100000"/>
              <a:buFont typeface="Arial" panose="020B0604020202020204" pitchFamily="34" charset="0"/>
              <a:buNone/>
              <a:tabLst/>
              <a:defRPr sz="18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6386" marR="0" indent="0" algn="l" defTabSz="914367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SzPct val="100000"/>
              <a:buFont typeface="Arial" panose="020B0604020202020204" pitchFamily="34" charset="0"/>
              <a:buNone/>
              <a:tabLst/>
              <a:defRPr sz="1200" b="1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16" indent="0" algn="l" defTabSz="914367" rtl="0" eaLnBrk="1" latinLnBrk="0" hangingPunct="1">
              <a:spcBef>
                <a:spcPct val="20000"/>
              </a:spcBef>
              <a:buFont typeface="Arial" pitchFamily="34" charset="0"/>
              <a:buNone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367" rtl="0" eaLnBrk="1" latinLnBrk="0" hangingPunct="1">
              <a:lnSpc>
                <a:spcPct val="100000"/>
              </a:lnSpc>
              <a:spcBef>
                <a:spcPts val="392"/>
              </a:spcBef>
              <a:spcAft>
                <a:spcPts val="588"/>
              </a:spcAft>
              <a:buFont typeface="Arial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solidFill>
                  <a:srgbClr val="000000"/>
                </a:solidFill>
                <a:latin typeface="Segoe UI Semibold"/>
              </a:rPr>
              <a:t>Which of the following is true?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 Semibold"/>
              <a:ea typeface="+mn-ea"/>
              <a:cs typeface="+mn-cs"/>
            </a:endParaRPr>
          </a:p>
          <a:p>
            <a:pPr marL="288925" marR="0" lvl="0" indent="-288925" algn="l" defTabSz="932742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Power BI service Is a business analytics service provided by Microsoft</a:t>
            </a:r>
          </a:p>
          <a:p>
            <a:pPr marL="288925" indent="-288925" defTabSz="932742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SzTx/>
              <a:buFont typeface="Wingdings" panose="05000000000000000000" pitchFamily="2" charset="2"/>
              <a:buChar char="q"/>
              <a:defRPr/>
            </a:pPr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Power BI service provides reports with interactive visualizations with self-service BI capabilities. </a:t>
            </a:r>
            <a:endParaRPr lang="en-IN" sz="1400" dirty="0">
              <a:solidFill>
                <a:schemeClr val="bg2">
                  <a:lumMod val="10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288925" lvl="0" indent="-288925" defTabSz="932742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SzTx/>
              <a:buFont typeface="Wingdings" panose="05000000000000000000" pitchFamily="2" charset="2"/>
              <a:buChar char="q"/>
              <a:defRPr/>
            </a:pPr>
            <a:r>
              <a:rPr lang="en-US" sz="1400" dirty="0">
                <a:solidFill>
                  <a:srgbClr val="000000"/>
                </a:solidFill>
                <a:latin typeface="Segoe UI"/>
              </a:rPr>
              <a:t>Microsoft has provided two options for Power BI Service</a:t>
            </a:r>
          </a:p>
          <a:p>
            <a:pPr lvl="0" defTabSz="932742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SzTx/>
              <a:defRPr/>
            </a:pPr>
            <a:r>
              <a:rPr lang="en-US" sz="1400" dirty="0">
                <a:solidFill>
                  <a:srgbClr val="000000"/>
                </a:solidFill>
                <a:latin typeface="Segoe UI"/>
              </a:rPr>
              <a:t>	1. Cloud based BI services - known as Power BI Services, and </a:t>
            </a:r>
          </a:p>
          <a:p>
            <a:pPr lvl="0" defTabSz="932742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SzTx/>
              <a:defRPr/>
            </a:pPr>
            <a:r>
              <a:rPr lang="en-US" sz="1400" dirty="0">
                <a:solidFill>
                  <a:srgbClr val="000000"/>
                </a:solidFill>
                <a:latin typeface="Segoe UI"/>
              </a:rPr>
              <a:t>	2. Power BI Report Server, which can be deployed on-premise or hosted cloud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288925" indent="-288925" defTabSz="932742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SzTx/>
              <a:buFont typeface="Wingdings" panose="05000000000000000000" pitchFamily="2" charset="2"/>
              <a:buChar char="q"/>
              <a:defRPr/>
            </a:pPr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Power BI allows only visualizations from a single report to be pinned to a dashboard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D68269A-3785-44FA-9DD3-BDB323B4FE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2724" y="1679917"/>
            <a:ext cx="219475" cy="164606"/>
          </a:xfrm>
          <a:prstGeom prst="rect">
            <a:avLst/>
          </a:prstGeom>
        </p:spPr>
      </p:pic>
      <p:pic>
        <p:nvPicPr>
          <p:cNvPr id="9" name="Graphic 8" descr="Badge Question Mark with solid fill">
            <a:extLst>
              <a:ext uri="{FF2B5EF4-FFF2-40B4-BE49-F238E27FC236}">
                <a16:creationId xmlns:a16="http://schemas.microsoft.com/office/drawing/2014/main" id="{AFA78C18-7EDD-43E5-AB88-3196AE1A83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2393" y="4131079"/>
            <a:ext cx="702232" cy="702232"/>
          </a:xfrm>
          <a:prstGeom prst="rect">
            <a:avLst/>
          </a:prstGeom>
        </p:spPr>
      </p:pic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308ACE7B-1814-4002-9EC3-19B8E7620337}"/>
              </a:ext>
            </a:extLst>
          </p:cNvPr>
          <p:cNvSpPr txBox="1">
            <a:spLocks/>
          </p:cNvSpPr>
          <p:nvPr/>
        </p:nvSpPr>
        <p:spPr>
          <a:xfrm>
            <a:off x="1140693" y="4165603"/>
            <a:ext cx="7770283" cy="1238212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 marL="0" marR="0" indent="0" algn="l" defTabSz="914367" rtl="0" eaLnBrk="1" fontAlgn="auto" latinLnBrk="0" hangingPunct="1">
              <a:lnSpc>
                <a:spcPts val="1765"/>
              </a:lnSpc>
              <a:spcBef>
                <a:spcPts val="882"/>
              </a:spcBef>
              <a:spcAft>
                <a:spcPts val="40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568" b="0" kern="1200" spc="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14367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800" b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193" marR="0" indent="0" algn="l" defTabSz="914367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SzPct val="100000"/>
              <a:buFont typeface="Arial" panose="020B0604020202020204" pitchFamily="34" charset="0"/>
              <a:buNone/>
              <a:tabLst/>
              <a:defRPr sz="18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72290" marR="0" indent="0" algn="l" defTabSz="914367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SzPct val="100000"/>
              <a:buFont typeface="Arial" panose="020B0604020202020204" pitchFamily="34" charset="0"/>
              <a:buNone/>
              <a:tabLst/>
              <a:defRPr sz="18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6386" marR="0" indent="0" algn="l" defTabSz="914367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SzPct val="100000"/>
              <a:buFont typeface="Arial" panose="020B0604020202020204" pitchFamily="34" charset="0"/>
              <a:buNone/>
              <a:tabLst/>
              <a:defRPr sz="1200" b="1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16" indent="0" algn="l" defTabSz="914367" rtl="0" eaLnBrk="1" latinLnBrk="0" hangingPunct="1">
              <a:spcBef>
                <a:spcPct val="20000"/>
              </a:spcBef>
              <a:buFont typeface="Arial" pitchFamily="34" charset="0"/>
              <a:buNone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367" rtl="0" eaLnBrk="1" latinLnBrk="0" hangingPunct="1">
              <a:lnSpc>
                <a:spcPct val="100000"/>
              </a:lnSpc>
              <a:spcBef>
                <a:spcPts val="392"/>
              </a:spcBef>
              <a:spcAft>
                <a:spcPts val="588"/>
              </a:spcAft>
              <a:buFont typeface="Arial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32742">
              <a:lnSpc>
                <a:spcPct val="100000"/>
              </a:lnSpc>
              <a:spcBef>
                <a:spcPts val="0"/>
              </a:spcBef>
              <a:buSzTx/>
              <a:defRPr/>
            </a:pPr>
            <a:r>
              <a:rPr lang="en-US" sz="1800" dirty="0">
                <a:solidFill>
                  <a:srgbClr val="222222"/>
                </a:solidFill>
                <a:latin typeface="arial" panose="020B0604020202020204" pitchFamily="34" charset="0"/>
              </a:rPr>
              <a:t>A </a:t>
            </a:r>
            <a:r>
              <a:rPr lang="en-US" sz="1800" b="1" dirty="0">
                <a:solidFill>
                  <a:srgbClr val="222222"/>
                </a:solidFill>
                <a:latin typeface="arial" panose="020B0604020202020204" pitchFamily="34" charset="0"/>
              </a:rPr>
              <a:t>dataset</a:t>
            </a:r>
            <a:r>
              <a:rPr lang="en-US" sz="1800" dirty="0">
                <a:solidFill>
                  <a:srgbClr val="222222"/>
                </a:solidFill>
                <a:latin typeface="arial" panose="020B0604020202020204" pitchFamily="34" charset="0"/>
              </a:rPr>
              <a:t> is a collection of data that you import or connect to.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 Semibold"/>
              <a:ea typeface="+mn-ea"/>
              <a:cs typeface="+mn-cs"/>
            </a:endParaRPr>
          </a:p>
          <a:p>
            <a:pPr marL="288925" lvl="0" indent="-288925" defTabSz="932742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SzTx/>
              <a:buFont typeface="Wingdings" panose="05000000000000000000" pitchFamily="2" charset="2"/>
              <a:buChar char="q"/>
              <a:defRPr/>
            </a:pPr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True</a:t>
            </a:r>
          </a:p>
          <a:p>
            <a:pPr marL="288925" indent="-288925" defTabSz="932742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SzTx/>
              <a:buFont typeface="Wingdings" panose="05000000000000000000" pitchFamily="2" charset="2"/>
              <a:buChar char="q"/>
              <a:defRPr/>
            </a:pPr>
            <a:r>
              <a:rPr lang="en-IN" sz="1400" dirty="0">
                <a:solidFill>
                  <a:schemeClr val="bg2">
                    <a:lumMod val="1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False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6E565A1-0597-4141-9570-91A8701CD5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0695" y="4704826"/>
            <a:ext cx="219475" cy="16460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C39866E-B8D3-4F47-850E-737A321AED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6581" y="2063225"/>
            <a:ext cx="219475" cy="16460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11E4C1B-D6FF-46D5-9EAF-BB4464396C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6586" y="2358783"/>
            <a:ext cx="219475" cy="164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218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5"/>
          <p:cNvSpPr txBox="1">
            <a:spLocks noChangeArrowheads="1"/>
          </p:cNvSpPr>
          <p:nvPr/>
        </p:nvSpPr>
        <p:spPr bwMode="gray">
          <a:xfrm>
            <a:off x="0" y="2736164"/>
            <a:ext cx="9144000" cy="580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algn="ctr" defTabSz="914400" eaLnBrk="0" hangingPunct="0">
              <a:lnSpc>
                <a:spcPct val="95000"/>
              </a:lnSpc>
            </a:pPr>
            <a:r>
              <a:rPr lang="en-US" sz="6000" b="1">
                <a:solidFill>
                  <a:schemeClr val="tx2"/>
                </a:solidFill>
              </a:rPr>
              <a:t>THANK YOU!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BI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7ACAE22-B19C-42AC-872B-20228F5F7A6B}"/>
              </a:ext>
            </a:extLst>
          </p:cNvPr>
          <p:cNvSpPr/>
          <p:nvPr/>
        </p:nvSpPr>
        <p:spPr>
          <a:xfrm>
            <a:off x="222427" y="1256145"/>
            <a:ext cx="8748583" cy="1209963"/>
          </a:xfrm>
          <a:prstGeom prst="roundRect">
            <a:avLst/>
          </a:prstGeom>
          <a:solidFill>
            <a:srgbClr val="0072C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Business intelligence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or 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BI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is an umbrella term that refers to a variety of software applications used to analyze an organization's raw data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EDC8053-7625-4F0F-8726-DF50B768F9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749134" y="2748462"/>
            <a:ext cx="566238" cy="56623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DC62BB9-B42C-4B66-BE75-293A644F65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7305665" y="3384784"/>
            <a:ext cx="1489075" cy="77850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2D01B0D-620F-4104-9A06-CED262F7A06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5746352" y="5069230"/>
            <a:ext cx="945966" cy="131156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41A1100-038C-46BA-8D44-6450ECF05EF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7119426" y="4388418"/>
            <a:ext cx="1381533" cy="85539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41DF0393-0705-4F89-B91F-EEBF33233C7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5560212" y="2636895"/>
            <a:ext cx="738752" cy="677805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078E39EE-82B0-4CC6-86BF-FEB25E067BC8}"/>
              </a:ext>
            </a:extLst>
          </p:cNvPr>
          <p:cNvSpPr/>
          <p:nvPr/>
        </p:nvSpPr>
        <p:spPr>
          <a:xfrm>
            <a:off x="934144" y="3885509"/>
            <a:ext cx="1886240" cy="85539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200" dirty="0">
                <a:latin typeface="Arial" panose="020B0604020202020204" pitchFamily="34" charset="0"/>
                <a:cs typeface="Arial" panose="020B0604020202020204" pitchFamily="34" charset="0"/>
              </a:rPr>
              <a:t>Software Applications</a:t>
            </a:r>
          </a:p>
        </p:txBody>
      </p:sp>
      <p:sp>
        <p:nvSpPr>
          <p:cNvPr id="24" name="Arrow: Left-Right 23">
            <a:extLst>
              <a:ext uri="{FF2B5EF4-FFF2-40B4-BE49-F238E27FC236}">
                <a16:creationId xmlns:a16="http://schemas.microsoft.com/office/drawing/2014/main" id="{D6144B5C-209B-4574-A96A-752465383303}"/>
              </a:ext>
            </a:extLst>
          </p:cNvPr>
          <p:cNvSpPr/>
          <p:nvPr/>
        </p:nvSpPr>
        <p:spPr>
          <a:xfrm>
            <a:off x="3247492" y="3981044"/>
            <a:ext cx="2155781" cy="677805"/>
          </a:xfrm>
          <a:prstGeom prst="leftRight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BI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C7D5508-A9A6-4D1D-B733-1113234B3F2D}"/>
              </a:ext>
            </a:extLst>
          </p:cNvPr>
          <p:cNvSpPr/>
          <p:nvPr/>
        </p:nvSpPr>
        <p:spPr>
          <a:xfrm>
            <a:off x="222427" y="1186872"/>
            <a:ext cx="8748583" cy="771237"/>
          </a:xfrm>
          <a:prstGeom prst="roundRect">
            <a:avLst/>
          </a:prstGeom>
          <a:solidFill>
            <a:srgbClr val="0072C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BI as a discipline is made up of several related activities including 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5F218CCC-E27A-4719-8940-76345E1CEC1C}"/>
              </a:ext>
            </a:extLst>
          </p:cNvPr>
          <p:cNvSpPr/>
          <p:nvPr/>
        </p:nvSpPr>
        <p:spPr>
          <a:xfrm>
            <a:off x="282460" y="2119168"/>
            <a:ext cx="2613891" cy="1635991"/>
          </a:xfrm>
          <a:prstGeom prst="roundRect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ETL Operations</a:t>
            </a:r>
            <a:endParaRPr lang="en-IN" sz="2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F598EA-71C0-4925-9989-6DCD6B9B1DF0}"/>
              </a:ext>
            </a:extLst>
          </p:cNvPr>
          <p:cNvSpPr txBox="1"/>
          <p:nvPr/>
        </p:nvSpPr>
        <p:spPr>
          <a:xfrm>
            <a:off x="222427" y="4017817"/>
            <a:ext cx="3268918" cy="958660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Extraction, Transformation and Loading</a:t>
            </a:r>
            <a:endParaRPr lang="en-IN" sz="2000" dirty="0">
              <a:solidFill>
                <a:schemeClr val="bg1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5288C5D-9E21-4F95-BF92-07B8155FC6EA}"/>
              </a:ext>
            </a:extLst>
          </p:cNvPr>
          <p:cNvSpPr/>
          <p:nvPr/>
        </p:nvSpPr>
        <p:spPr>
          <a:xfrm>
            <a:off x="3238098" y="2135908"/>
            <a:ext cx="2613891" cy="1635991"/>
          </a:xfrm>
          <a:prstGeom prst="roundRect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0"/>
              </a:spcBef>
              <a:spcAft>
                <a:spcPts val="1800"/>
              </a:spcAft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Online Analytical Processing and Querying</a:t>
            </a:r>
            <a:endParaRPr lang="en-IN" sz="2200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A5846F2-DFA0-4500-8150-B987EF9B6D18}"/>
              </a:ext>
            </a:extLst>
          </p:cNvPr>
          <p:cNvSpPr/>
          <p:nvPr/>
        </p:nvSpPr>
        <p:spPr>
          <a:xfrm>
            <a:off x="6341516" y="2135908"/>
            <a:ext cx="2613891" cy="1635991"/>
          </a:xfrm>
          <a:prstGeom prst="roundRect">
            <a:avLst/>
          </a:prstGeom>
          <a:solidFill>
            <a:srgbClr val="AE02A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Reporting</a:t>
            </a: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15921170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Data Analysis</a:t>
            </a:r>
          </a:p>
        </p:txBody>
      </p:sp>
      <p:pic>
        <p:nvPicPr>
          <p:cNvPr id="32" name="Picture 31" descr="Icon of a series of bars forming a chart">
            <a:extLst>
              <a:ext uri="{FF2B5EF4-FFF2-40B4-BE49-F238E27FC236}">
                <a16:creationId xmlns:a16="http://schemas.microsoft.com/office/drawing/2014/main" id="{69709A4D-CB14-47D2-AE0D-7C8C7C58C2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591" y="2029425"/>
            <a:ext cx="1190244" cy="1190244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885AE2AC-1C57-4248-AEFC-952EC9AE00B0}"/>
              </a:ext>
            </a:extLst>
          </p:cNvPr>
          <p:cNvSpPr/>
          <p:nvPr/>
        </p:nvSpPr>
        <p:spPr bwMode="auto">
          <a:xfrm>
            <a:off x="312738" y="3158707"/>
            <a:ext cx="2198427" cy="713829"/>
          </a:xfrm>
          <a:prstGeom prst="rect">
            <a:avLst/>
          </a:prstGeom>
          <a:noFill/>
          <a:ln w="1905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3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7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50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34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18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01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84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69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472"/>
            <a:r>
              <a:rPr lang="en-US" sz="2400" dirty="0">
                <a:solidFill>
                  <a:srgbClr val="000000"/>
                </a:solidFill>
                <a:latin typeface="Segoe UI Semibold"/>
              </a:rPr>
              <a:t>Descriptive</a:t>
            </a:r>
          </a:p>
        </p:txBody>
      </p:sp>
      <p:pic>
        <p:nvPicPr>
          <p:cNvPr id="34" name="Picture 33" descr="Icon of a meter">
            <a:extLst>
              <a:ext uri="{FF2B5EF4-FFF2-40B4-BE49-F238E27FC236}">
                <a16:creationId xmlns:a16="http://schemas.microsoft.com/office/drawing/2014/main" id="{BC4623F3-C46F-44EB-8E2F-27BCDB23D4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0806" y="2029425"/>
            <a:ext cx="1190244" cy="1190244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7C5A607C-ACD0-403F-9C12-68B14EF22163}"/>
              </a:ext>
            </a:extLst>
          </p:cNvPr>
          <p:cNvSpPr/>
          <p:nvPr/>
        </p:nvSpPr>
        <p:spPr bwMode="auto">
          <a:xfrm>
            <a:off x="2655954" y="3158707"/>
            <a:ext cx="2198427" cy="713829"/>
          </a:xfrm>
          <a:prstGeom prst="rect">
            <a:avLst/>
          </a:prstGeom>
          <a:noFill/>
          <a:ln w="1905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3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7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50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34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18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01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84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69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472"/>
            <a:r>
              <a:rPr lang="en-US" sz="2400" dirty="0">
                <a:solidFill>
                  <a:srgbClr val="000000"/>
                </a:solidFill>
                <a:latin typeface="Segoe UI Semibold"/>
              </a:rPr>
              <a:t>Diagnostic</a:t>
            </a:r>
          </a:p>
        </p:txBody>
      </p:sp>
      <p:pic>
        <p:nvPicPr>
          <p:cNvPr id="36" name="Picture 35" descr="Icon of a lab flask">
            <a:extLst>
              <a:ext uri="{FF2B5EF4-FFF2-40B4-BE49-F238E27FC236}">
                <a16:creationId xmlns:a16="http://schemas.microsoft.com/office/drawing/2014/main" id="{B31D0EB6-176A-489F-840C-AC3CE2A202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8815" y="2029425"/>
            <a:ext cx="1190244" cy="1190244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BA538621-2522-4154-8413-B755E66BE158}"/>
              </a:ext>
            </a:extLst>
          </p:cNvPr>
          <p:cNvSpPr/>
          <p:nvPr/>
        </p:nvSpPr>
        <p:spPr bwMode="auto">
          <a:xfrm>
            <a:off x="4999169" y="3158707"/>
            <a:ext cx="2198427" cy="713829"/>
          </a:xfrm>
          <a:prstGeom prst="rect">
            <a:avLst/>
          </a:prstGeom>
          <a:noFill/>
          <a:ln w="1905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3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7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50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34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18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01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84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69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472"/>
            <a:r>
              <a:rPr lang="en-US" sz="2400" dirty="0">
                <a:solidFill>
                  <a:srgbClr val="000000"/>
                </a:solidFill>
                <a:latin typeface="Segoe UI Semibold"/>
              </a:rPr>
              <a:t>Predictive</a:t>
            </a:r>
          </a:p>
        </p:txBody>
      </p:sp>
      <p:sp>
        <p:nvSpPr>
          <p:cNvPr id="42" name="Speech Bubble: Rectangle 41">
            <a:extLst>
              <a:ext uri="{FF2B5EF4-FFF2-40B4-BE49-F238E27FC236}">
                <a16:creationId xmlns:a16="http://schemas.microsoft.com/office/drawing/2014/main" id="{655BB22D-6B81-470F-BA0E-D0EA78423F29}"/>
              </a:ext>
            </a:extLst>
          </p:cNvPr>
          <p:cNvSpPr/>
          <p:nvPr/>
        </p:nvSpPr>
        <p:spPr bwMode="auto">
          <a:xfrm>
            <a:off x="312738" y="4011697"/>
            <a:ext cx="2237310" cy="1652109"/>
          </a:xfrm>
          <a:prstGeom prst="wedgeRectCallout">
            <a:avLst>
              <a:gd name="adj1" fmla="val -22125"/>
              <a:gd name="adj2" fmla="val 48701"/>
            </a:avLst>
          </a:prstGeom>
          <a:solidFill>
            <a:srgbClr val="0078D3">
              <a:lumMod val="60000"/>
              <a:lumOff val="40000"/>
            </a:srgb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just" defTabSz="932472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95000"/>
                    <a:lumOff val="5000"/>
                  </a:srgbClr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Descriptive analytics helps answer questions about what has happened, based on historical data</a:t>
            </a:r>
            <a:endParaRPr kumimoji="0" lang="en-IN" sz="1600" b="0" i="0" u="none" strike="noStrike" kern="0" cap="none" spc="0" normalizeH="0" baseline="0" noProof="0" dirty="0" err="1">
              <a:ln>
                <a:noFill/>
              </a:ln>
              <a:solidFill>
                <a:srgbClr val="000000">
                  <a:lumMod val="95000"/>
                  <a:lumOff val="5000"/>
                </a:srgbClr>
              </a:soli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3" name="Speech Bubble: Rectangle 42">
            <a:extLst>
              <a:ext uri="{FF2B5EF4-FFF2-40B4-BE49-F238E27FC236}">
                <a16:creationId xmlns:a16="http://schemas.microsoft.com/office/drawing/2014/main" id="{B17A9498-6384-45C8-87B4-F19517AC6D53}"/>
              </a:ext>
            </a:extLst>
          </p:cNvPr>
          <p:cNvSpPr/>
          <p:nvPr/>
        </p:nvSpPr>
        <p:spPr bwMode="auto">
          <a:xfrm>
            <a:off x="2761859" y="4003710"/>
            <a:ext cx="2237310" cy="1679060"/>
          </a:xfrm>
          <a:prstGeom prst="wedgeRectCallout">
            <a:avLst>
              <a:gd name="adj1" fmla="val -22125"/>
              <a:gd name="adj2" fmla="val 48701"/>
            </a:avLst>
          </a:prstGeom>
          <a:solidFill>
            <a:srgbClr val="0078D3">
              <a:lumMod val="60000"/>
              <a:lumOff val="40000"/>
            </a:srgb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just" defTabSz="932472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95000"/>
                    <a:lumOff val="5000"/>
                  </a:srgbClr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Diagnostic analytics techniques take the findings from descriptive analytics and 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dig deeper to find the cause. </a:t>
            </a:r>
            <a:endParaRPr kumimoji="0" lang="en-IN" sz="1600" b="0" i="0" u="none" strike="noStrike" kern="0" cap="none" spc="0" normalizeH="0" baseline="0" noProof="0" dirty="0" err="1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4" name="Speech Bubble: Rectangle 43">
            <a:extLst>
              <a:ext uri="{FF2B5EF4-FFF2-40B4-BE49-F238E27FC236}">
                <a16:creationId xmlns:a16="http://schemas.microsoft.com/office/drawing/2014/main" id="{FD3E7EBC-66AD-42E5-BA86-46842C22D2FE}"/>
              </a:ext>
            </a:extLst>
          </p:cNvPr>
          <p:cNvSpPr/>
          <p:nvPr/>
        </p:nvSpPr>
        <p:spPr bwMode="auto">
          <a:xfrm>
            <a:off x="5105075" y="4000546"/>
            <a:ext cx="2237310" cy="1652109"/>
          </a:xfrm>
          <a:prstGeom prst="wedgeRectCallout">
            <a:avLst>
              <a:gd name="adj1" fmla="val -22125"/>
              <a:gd name="adj2" fmla="val 48701"/>
            </a:avLst>
          </a:prstGeom>
          <a:solidFill>
            <a:srgbClr val="0078D3">
              <a:lumMod val="60000"/>
              <a:lumOff val="40000"/>
            </a:srgb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just" defTabSz="932472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95000"/>
                    <a:lumOff val="5000"/>
                  </a:srgbClr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Predictive analytics techniques use historical data to identify trends and determine if they're likely to recur. </a:t>
            </a:r>
            <a:endParaRPr kumimoji="0" lang="en-IN" sz="1600" b="0" i="0" u="none" strike="noStrike" kern="0" cap="none" spc="0" normalizeH="0" baseline="0" noProof="0" dirty="0" err="1">
              <a:ln>
                <a:noFill/>
              </a:ln>
              <a:solidFill>
                <a:srgbClr val="000000">
                  <a:lumMod val="95000"/>
                  <a:lumOff val="5000"/>
                </a:srgbClr>
              </a:soli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7" name="Speech Bubble: Rectangle 46">
            <a:extLst>
              <a:ext uri="{FF2B5EF4-FFF2-40B4-BE49-F238E27FC236}">
                <a16:creationId xmlns:a16="http://schemas.microsoft.com/office/drawing/2014/main" id="{32A0DB4A-B35B-4D4F-84D2-30297EDDF1FD}"/>
              </a:ext>
            </a:extLst>
          </p:cNvPr>
          <p:cNvSpPr/>
          <p:nvPr/>
        </p:nvSpPr>
        <p:spPr bwMode="auto">
          <a:xfrm>
            <a:off x="281449" y="1069778"/>
            <a:ext cx="2261003" cy="613560"/>
          </a:xfrm>
          <a:prstGeom prst="wedgeRectCallout">
            <a:avLst>
              <a:gd name="adj1" fmla="val -15983"/>
              <a:gd name="adj2" fmla="val 80737"/>
            </a:avLst>
          </a:prstGeom>
          <a:solidFill>
            <a:srgbClr val="0078D3">
              <a:lumMod val="60000"/>
              <a:lumOff val="40000"/>
            </a:srgb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just" defTabSz="932472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95000"/>
                    <a:lumOff val="5000"/>
                  </a:srgbClr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What is happening in my business? </a:t>
            </a:r>
            <a:endParaRPr kumimoji="0" lang="en-IN" sz="1600" b="0" i="0" u="none" strike="noStrike" kern="0" cap="none" spc="0" normalizeH="0" baseline="0" noProof="0" dirty="0" err="1">
              <a:ln>
                <a:noFill/>
              </a:ln>
              <a:solidFill>
                <a:srgbClr val="000000">
                  <a:lumMod val="95000"/>
                  <a:lumOff val="5000"/>
                </a:srgbClr>
              </a:soli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8" name="Speech Bubble: Rectangle 47">
            <a:extLst>
              <a:ext uri="{FF2B5EF4-FFF2-40B4-BE49-F238E27FC236}">
                <a16:creationId xmlns:a16="http://schemas.microsoft.com/office/drawing/2014/main" id="{EEA9F1FC-22D6-4B9E-BA4F-498457D4568F}"/>
              </a:ext>
            </a:extLst>
          </p:cNvPr>
          <p:cNvSpPr/>
          <p:nvPr/>
        </p:nvSpPr>
        <p:spPr bwMode="auto">
          <a:xfrm>
            <a:off x="2738166" y="1080783"/>
            <a:ext cx="2261003" cy="613560"/>
          </a:xfrm>
          <a:prstGeom prst="wedgeRectCallout">
            <a:avLst>
              <a:gd name="adj1" fmla="val -15983"/>
              <a:gd name="adj2" fmla="val 80737"/>
            </a:avLst>
          </a:prstGeom>
          <a:solidFill>
            <a:srgbClr val="0078D3">
              <a:lumMod val="60000"/>
              <a:lumOff val="40000"/>
            </a:srgb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just" defTabSz="932472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95000"/>
                    <a:lumOff val="5000"/>
                  </a:srgbClr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Why it is happening in your business</a:t>
            </a:r>
            <a:endParaRPr kumimoji="0" lang="en-IN" sz="1600" b="0" i="0" u="none" strike="noStrike" kern="0" cap="none" spc="0" normalizeH="0" baseline="0" noProof="0" dirty="0" err="1">
              <a:ln>
                <a:noFill/>
              </a:ln>
              <a:solidFill>
                <a:srgbClr val="000000">
                  <a:lumMod val="95000"/>
                  <a:lumOff val="5000"/>
                </a:srgbClr>
              </a:soli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9" name="Speech Bubble: Rectangle 48">
            <a:extLst>
              <a:ext uri="{FF2B5EF4-FFF2-40B4-BE49-F238E27FC236}">
                <a16:creationId xmlns:a16="http://schemas.microsoft.com/office/drawing/2014/main" id="{C89B6E92-8361-4D3B-A51E-EBC4A560B00F}"/>
              </a:ext>
            </a:extLst>
          </p:cNvPr>
          <p:cNvSpPr/>
          <p:nvPr/>
        </p:nvSpPr>
        <p:spPr bwMode="auto">
          <a:xfrm>
            <a:off x="5122655" y="1108823"/>
            <a:ext cx="3909265" cy="713829"/>
          </a:xfrm>
          <a:prstGeom prst="wedgeRectCallout">
            <a:avLst>
              <a:gd name="adj1" fmla="val -15164"/>
              <a:gd name="adj2" fmla="val 70704"/>
            </a:avLst>
          </a:prstGeom>
          <a:solidFill>
            <a:srgbClr val="0078D3">
              <a:lumMod val="60000"/>
              <a:lumOff val="40000"/>
            </a:srgb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just" defTabSz="932472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rPr>
              <a:t>What is likely to happen in the future based on previous trends and patterns?</a:t>
            </a:r>
            <a:endParaRPr kumimoji="0" lang="en-IN" sz="1600" b="0" i="0" u="none" strike="noStrike" kern="0" cap="none" spc="0" normalizeH="0" baseline="0" noProof="0" dirty="0" err="1">
              <a:ln>
                <a:noFill/>
              </a:ln>
              <a:solidFill>
                <a:srgbClr val="000000">
                  <a:lumMod val="95000"/>
                  <a:lumOff val="5000"/>
                </a:srgbClr>
              </a:soli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3374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3" grpId="0" animBg="1"/>
      <p:bldP spid="44" grpId="0" animBg="1"/>
      <p:bldP spid="47" grpId="0" animBg="1"/>
      <p:bldP spid="48" grpId="0" animBg="1"/>
      <p:bldP spid="4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Data Analysis</a:t>
            </a:r>
          </a:p>
        </p:txBody>
      </p:sp>
      <p:pic>
        <p:nvPicPr>
          <p:cNvPr id="38" name="Picture 37" descr="Icon of a wrench and a clipboard">
            <a:extLst>
              <a:ext uri="{FF2B5EF4-FFF2-40B4-BE49-F238E27FC236}">
                <a16:creationId xmlns:a16="http://schemas.microsoft.com/office/drawing/2014/main" id="{DB7BCE47-0F88-4311-9FC9-11C743A7CA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317" y="2060976"/>
            <a:ext cx="1190244" cy="1190244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F103B414-1B1A-45CF-9BC8-FF9DA32915E0}"/>
              </a:ext>
            </a:extLst>
          </p:cNvPr>
          <p:cNvSpPr/>
          <p:nvPr/>
        </p:nvSpPr>
        <p:spPr bwMode="auto">
          <a:xfrm>
            <a:off x="172990" y="3190258"/>
            <a:ext cx="2198427" cy="713829"/>
          </a:xfrm>
          <a:prstGeom prst="rect">
            <a:avLst/>
          </a:prstGeom>
          <a:noFill/>
          <a:ln w="1905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3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7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50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34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18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01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84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69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472"/>
            <a:r>
              <a:rPr lang="en-US" sz="2400" dirty="0">
                <a:solidFill>
                  <a:srgbClr val="000000"/>
                </a:solidFill>
                <a:latin typeface="Segoe UI Semibold"/>
              </a:rPr>
              <a:t>Prescriptive</a:t>
            </a:r>
          </a:p>
        </p:txBody>
      </p:sp>
      <p:pic>
        <p:nvPicPr>
          <p:cNvPr id="40" name="Picture 39" descr="Icon of a top view section of human brain">
            <a:extLst>
              <a:ext uri="{FF2B5EF4-FFF2-40B4-BE49-F238E27FC236}">
                <a16:creationId xmlns:a16="http://schemas.microsoft.com/office/drawing/2014/main" id="{DF6AC7FB-DD80-4DF8-A4EE-0084381B51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3874" y="2060975"/>
            <a:ext cx="1190244" cy="1190244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0DF00DBE-3D2F-4E2A-BE49-68AA7CB44B9F}"/>
              </a:ext>
            </a:extLst>
          </p:cNvPr>
          <p:cNvSpPr/>
          <p:nvPr/>
        </p:nvSpPr>
        <p:spPr bwMode="auto">
          <a:xfrm>
            <a:off x="3608930" y="3150332"/>
            <a:ext cx="2198427" cy="713829"/>
          </a:xfrm>
          <a:prstGeom prst="rect">
            <a:avLst/>
          </a:prstGeom>
          <a:noFill/>
          <a:ln w="1905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3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7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50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34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18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01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84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69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472"/>
            <a:r>
              <a:rPr lang="en-US" sz="2400" dirty="0">
                <a:solidFill>
                  <a:srgbClr val="000000"/>
                </a:solidFill>
                <a:latin typeface="Segoe UI Semibold"/>
              </a:rPr>
              <a:t>Cognitive</a:t>
            </a:r>
          </a:p>
        </p:txBody>
      </p:sp>
      <p:sp>
        <p:nvSpPr>
          <p:cNvPr id="45" name="Speech Bubble: Rectangle 44">
            <a:extLst>
              <a:ext uri="{FF2B5EF4-FFF2-40B4-BE49-F238E27FC236}">
                <a16:creationId xmlns:a16="http://schemas.microsoft.com/office/drawing/2014/main" id="{2CEAC132-3E1D-4E20-A23B-32C9FB8630C6}"/>
              </a:ext>
            </a:extLst>
          </p:cNvPr>
          <p:cNvSpPr/>
          <p:nvPr/>
        </p:nvSpPr>
        <p:spPr bwMode="auto">
          <a:xfrm>
            <a:off x="278893" y="4069042"/>
            <a:ext cx="2237310" cy="1648267"/>
          </a:xfrm>
          <a:prstGeom prst="wedgeRectCallout">
            <a:avLst>
              <a:gd name="adj1" fmla="val -22125"/>
              <a:gd name="adj2" fmla="val 48701"/>
            </a:avLst>
          </a:prstGeom>
          <a:solidFill>
            <a:srgbClr val="0078D3">
              <a:lumMod val="60000"/>
              <a:lumOff val="40000"/>
            </a:srgb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just" defTabSz="932472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95000"/>
                    <a:lumOff val="5000"/>
                  </a:srgbClr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Prescriptive Analysis, use insights from predictive analytics, data-driven decisions can be made. </a:t>
            </a:r>
            <a:endParaRPr kumimoji="0" lang="en-IN" sz="1600" b="0" i="0" u="none" strike="noStrike" kern="0" cap="none" spc="0" normalizeH="0" baseline="0" noProof="0" dirty="0" err="1">
              <a:ln>
                <a:noFill/>
              </a:ln>
              <a:solidFill>
                <a:srgbClr val="000000">
                  <a:lumMod val="95000"/>
                  <a:lumOff val="5000"/>
                </a:srgbClr>
              </a:soli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6" name="Speech Bubble: Rectangle 45">
            <a:extLst>
              <a:ext uri="{FF2B5EF4-FFF2-40B4-BE49-F238E27FC236}">
                <a16:creationId xmlns:a16="http://schemas.microsoft.com/office/drawing/2014/main" id="{DDB31B28-8704-417E-A450-F84E966FD243}"/>
              </a:ext>
            </a:extLst>
          </p:cNvPr>
          <p:cNvSpPr/>
          <p:nvPr/>
        </p:nvSpPr>
        <p:spPr bwMode="auto">
          <a:xfrm>
            <a:off x="3876447" y="4032094"/>
            <a:ext cx="3861821" cy="1685214"/>
          </a:xfrm>
          <a:prstGeom prst="wedgeRectCallout">
            <a:avLst>
              <a:gd name="adj1" fmla="val -22125"/>
              <a:gd name="adj2" fmla="val 48701"/>
            </a:avLst>
          </a:prstGeom>
          <a:solidFill>
            <a:srgbClr val="0078D3">
              <a:lumMod val="60000"/>
              <a:lumOff val="40000"/>
            </a:srgb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just" defTabSz="932472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95000"/>
                    <a:lumOff val="5000"/>
                  </a:srgbClr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Cognitive analytics helps you to learn what might happen if circumstances change and how you might handle these situations, derive conclusions based on existing knowledge bases</a:t>
            </a:r>
            <a:endParaRPr kumimoji="0" lang="en-IN" sz="1600" b="0" i="0" u="none" strike="noStrike" kern="0" cap="none" spc="0" normalizeH="0" baseline="0" noProof="0" dirty="0" err="1">
              <a:ln>
                <a:noFill/>
              </a:ln>
              <a:solidFill>
                <a:srgbClr val="000000">
                  <a:lumMod val="95000"/>
                  <a:lumOff val="5000"/>
                </a:srgbClr>
              </a:soli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0" name="Speech Bubble: Rectangle 49">
            <a:extLst>
              <a:ext uri="{FF2B5EF4-FFF2-40B4-BE49-F238E27FC236}">
                <a16:creationId xmlns:a16="http://schemas.microsoft.com/office/drawing/2014/main" id="{41A06850-CAE9-46DA-A29F-FCA271302B45}"/>
              </a:ext>
            </a:extLst>
          </p:cNvPr>
          <p:cNvSpPr/>
          <p:nvPr/>
        </p:nvSpPr>
        <p:spPr bwMode="auto">
          <a:xfrm>
            <a:off x="278894" y="1043940"/>
            <a:ext cx="2842998" cy="859519"/>
          </a:xfrm>
          <a:prstGeom prst="wedgeRectCallout">
            <a:avLst>
              <a:gd name="adj1" fmla="val -25405"/>
              <a:gd name="adj2" fmla="val 71778"/>
            </a:avLst>
          </a:prstGeom>
          <a:solidFill>
            <a:srgbClr val="0078D3">
              <a:lumMod val="60000"/>
              <a:lumOff val="40000"/>
            </a:srgb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just" defTabSz="932472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rPr>
              <a:t>Determine best course of action to choose to bypass or eliminate future issues</a:t>
            </a:r>
            <a:endParaRPr kumimoji="0" lang="en-IN" sz="1600" b="0" i="0" u="none" strike="noStrike" kern="0" cap="none" spc="0" normalizeH="0" baseline="0" noProof="0" dirty="0" err="1">
              <a:ln>
                <a:noFill/>
              </a:ln>
              <a:solidFill>
                <a:srgbClr val="000000">
                  <a:lumMod val="95000"/>
                  <a:lumOff val="5000"/>
                </a:srgbClr>
              </a:soli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1" name="Speech Bubble: Rectangle 50">
            <a:extLst>
              <a:ext uri="{FF2B5EF4-FFF2-40B4-BE49-F238E27FC236}">
                <a16:creationId xmlns:a16="http://schemas.microsoft.com/office/drawing/2014/main" id="{80B950B5-C5AD-42D6-95F9-C471E7BD4CDD}"/>
              </a:ext>
            </a:extLst>
          </p:cNvPr>
          <p:cNvSpPr/>
          <p:nvPr/>
        </p:nvSpPr>
        <p:spPr bwMode="auto">
          <a:xfrm>
            <a:off x="4461989" y="1043940"/>
            <a:ext cx="4403117" cy="761007"/>
          </a:xfrm>
          <a:prstGeom prst="wedgeRectCallout">
            <a:avLst>
              <a:gd name="adj1" fmla="val -35911"/>
              <a:gd name="adj2" fmla="val 86043"/>
            </a:avLst>
          </a:prstGeom>
          <a:solidFill>
            <a:srgbClr val="0078D3">
              <a:lumMod val="60000"/>
              <a:lumOff val="40000"/>
            </a:srgb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just" defTabSz="932472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rPr>
              <a:t>Combines different technologies like artificial intelligence, machine-learning algorithms, </a:t>
            </a:r>
            <a:endParaRPr kumimoji="0" lang="en-IN" sz="1600" b="0" i="0" u="none" strike="noStrike" kern="0" cap="none" spc="0" normalizeH="0" baseline="0" noProof="0" dirty="0" err="1">
              <a:ln>
                <a:noFill/>
              </a:ln>
              <a:solidFill>
                <a:srgbClr val="000000">
                  <a:lumMod val="95000"/>
                  <a:lumOff val="5000"/>
                </a:srgbClr>
              </a:soli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2823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6" grpId="0" animBg="1"/>
      <p:bldP spid="50" grpId="0" animBg="1"/>
      <p:bldP spid="5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Roles in Data 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3274B7-B0D2-4D71-9FF4-7896364E52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" y="2224087"/>
            <a:ext cx="7848600" cy="2181225"/>
          </a:xfrm>
          <a:prstGeom prst="rect">
            <a:avLst/>
          </a:prstGeom>
        </p:spPr>
      </p:pic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DFB83F97-05AF-4500-A4BA-9D939032193E}"/>
              </a:ext>
            </a:extLst>
          </p:cNvPr>
          <p:cNvSpPr/>
          <p:nvPr/>
        </p:nvSpPr>
        <p:spPr bwMode="auto">
          <a:xfrm>
            <a:off x="1933802" y="4563272"/>
            <a:ext cx="3875872" cy="848290"/>
          </a:xfrm>
          <a:prstGeom prst="wedgeRectCallout">
            <a:avLst>
              <a:gd name="adj1" fmla="val -799"/>
              <a:gd name="adj2" fmla="val -122458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 defTabSz="932472">
              <a:lnSpc>
                <a:spcPct val="90000"/>
              </a:lnSpc>
            </a:pPr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Use of on-premises and cloud data services and tools to take, sending out, and transform data from multiple sources</a:t>
            </a:r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65B9F759-84BA-4352-BE14-B0CD3E60E733}"/>
              </a:ext>
            </a:extLst>
          </p:cNvPr>
          <p:cNvSpPr/>
          <p:nvPr/>
        </p:nvSpPr>
        <p:spPr bwMode="auto">
          <a:xfrm>
            <a:off x="222427" y="5680364"/>
            <a:ext cx="4100191" cy="868217"/>
          </a:xfrm>
          <a:prstGeom prst="wedgeRectCallout">
            <a:avLst>
              <a:gd name="adj1" fmla="val -26248"/>
              <a:gd name="adj2" fmla="val -24790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Closer to the business itself and is a specialist on interpreting the data that comes from the visualization. </a:t>
            </a:r>
          </a:p>
        </p:txBody>
      </p:sp>
      <p:sp>
        <p:nvSpPr>
          <p:cNvPr id="13" name="Speech Bubble: Rectangle 12">
            <a:extLst>
              <a:ext uri="{FF2B5EF4-FFF2-40B4-BE49-F238E27FC236}">
                <a16:creationId xmlns:a16="http://schemas.microsoft.com/office/drawing/2014/main" id="{6E31A451-2E0A-4599-B45D-3F66DDB60518}"/>
              </a:ext>
            </a:extLst>
          </p:cNvPr>
          <p:cNvSpPr/>
          <p:nvPr/>
        </p:nvSpPr>
        <p:spPr bwMode="auto">
          <a:xfrm>
            <a:off x="7675418" y="4757234"/>
            <a:ext cx="1295592" cy="553673"/>
          </a:xfrm>
          <a:prstGeom prst="wedgeRectCallout">
            <a:avLst>
              <a:gd name="adj1" fmla="val -28172"/>
              <a:gd name="adj2" fmla="val -15017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Managing databases</a:t>
            </a:r>
          </a:p>
        </p:txBody>
      </p:sp>
      <p:sp>
        <p:nvSpPr>
          <p:cNvPr id="14" name="Speech Bubble: Rectangle 13">
            <a:extLst>
              <a:ext uri="{FF2B5EF4-FFF2-40B4-BE49-F238E27FC236}">
                <a16:creationId xmlns:a16="http://schemas.microsoft.com/office/drawing/2014/main" id="{781F7BFB-62A3-4D2A-BD68-856CCA137BBE}"/>
              </a:ext>
            </a:extLst>
          </p:cNvPr>
          <p:cNvSpPr/>
          <p:nvPr/>
        </p:nvSpPr>
        <p:spPr bwMode="auto">
          <a:xfrm>
            <a:off x="2357457" y="1132270"/>
            <a:ext cx="6517934" cy="798130"/>
          </a:xfrm>
          <a:prstGeom prst="wedgeRectCallout">
            <a:avLst>
              <a:gd name="adj1" fmla="val -42029"/>
              <a:gd name="adj2" fmla="val 105183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Responsible for profiling, cleaning, and transforming data, designing, and building scalable and performant data models, and enabling and implementing the advanced analytics capabilities into reports for analysis. </a:t>
            </a:r>
            <a:endParaRPr lang="en-IN" sz="1400" dirty="0" err="1">
              <a:solidFill>
                <a:schemeClr val="bg2">
                  <a:lumMod val="10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Speech Bubble: Rectangle 15">
            <a:extLst>
              <a:ext uri="{FF2B5EF4-FFF2-40B4-BE49-F238E27FC236}">
                <a16:creationId xmlns:a16="http://schemas.microsoft.com/office/drawing/2014/main" id="{C2433174-3FFA-4753-BB85-984CFAD20614}"/>
              </a:ext>
            </a:extLst>
          </p:cNvPr>
          <p:cNvSpPr/>
          <p:nvPr/>
        </p:nvSpPr>
        <p:spPr bwMode="auto">
          <a:xfrm>
            <a:off x="4572001" y="5700291"/>
            <a:ext cx="4399010" cy="848290"/>
          </a:xfrm>
          <a:prstGeom prst="wedgeRectCallout">
            <a:avLst>
              <a:gd name="adj1" fmla="val 173"/>
              <a:gd name="adj2" fmla="val -230093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Perform advanced analytics to extract value from data. Their work can vary from descriptive analytics to predictive analytics.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61420B7-8E98-4B41-A861-2574AA90F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Online Analytical Processing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42502D9-36E2-45B1-8246-C035D2BB179D}"/>
              </a:ext>
            </a:extLst>
          </p:cNvPr>
          <p:cNvSpPr/>
          <p:nvPr/>
        </p:nvSpPr>
        <p:spPr>
          <a:xfrm>
            <a:off x="222427" y="1186872"/>
            <a:ext cx="8748583" cy="771237"/>
          </a:xfrm>
          <a:prstGeom prst="roundRect">
            <a:avLst/>
          </a:prstGeom>
          <a:solidFill>
            <a:srgbClr val="0072C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OLAP performs multidimensional analysis of business data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D6743D2-CA9C-415B-90AF-B247DE748A9D}"/>
              </a:ext>
            </a:extLst>
          </p:cNvPr>
          <p:cNvSpPr/>
          <p:nvPr/>
        </p:nvSpPr>
        <p:spPr>
          <a:xfrm>
            <a:off x="222427" y="2302045"/>
            <a:ext cx="4534300" cy="1514764"/>
          </a:xfrm>
          <a:prstGeom prst="roundRect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spcAft>
                <a:spcPts val="0"/>
              </a:spcAft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It provides the capability for complex calculations, trend analysis, and sophisticated data modeling.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B029DCF-7ECE-4C33-B95C-5D888807FE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0691" y="1847272"/>
            <a:ext cx="4020319" cy="3766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88510D2-53A0-46B9-85B6-BC507DEC3FD5}"/>
              </a:ext>
            </a:extLst>
          </p:cNvPr>
          <p:cNvSpPr/>
          <p:nvPr/>
        </p:nvSpPr>
        <p:spPr>
          <a:xfrm>
            <a:off x="222427" y="4032829"/>
            <a:ext cx="4534300" cy="1276926"/>
          </a:xfrm>
          <a:prstGeom prst="roundRect">
            <a:avLst/>
          </a:prstGeom>
          <a:solidFill>
            <a:srgbClr val="AE02A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spcAft>
                <a:spcPts val="0"/>
              </a:spcAft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Data with OLAP is structured in a way that it is fast to retrieve the data for multidimensional factors. 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7D677B1-481F-4DFE-8171-D0E97DB5209A}"/>
              </a:ext>
            </a:extLst>
          </p:cNvPr>
          <p:cNvSpPr/>
          <p:nvPr/>
        </p:nvSpPr>
        <p:spPr>
          <a:xfrm>
            <a:off x="143918" y="5657038"/>
            <a:ext cx="8827092" cy="810723"/>
          </a:xfrm>
          <a:prstGeom prst="roundRect">
            <a:avLst/>
          </a:prstGeom>
          <a:solidFill>
            <a:srgbClr val="F37B0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spcAft>
                <a:spcPts val="0"/>
              </a:spcAft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For example, in this cube, the data is stored in a way such that it is fairly quick to retrieve the data for various dimensions</a:t>
            </a:r>
          </a:p>
        </p:txBody>
      </p:sp>
    </p:spTree>
    <p:extLst>
      <p:ext uri="{BB962C8B-B14F-4D97-AF65-F5344CB8AC3E}">
        <p14:creationId xmlns:p14="http://schemas.microsoft.com/office/powerpoint/2010/main" val="7802902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Server Business Intelligence</a:t>
            </a:r>
          </a:p>
        </p:txBody>
      </p:sp>
      <p:sp>
        <p:nvSpPr>
          <p:cNvPr id="4" name="Rectangle 30"/>
          <p:cNvSpPr>
            <a:spLocks noChangeArrowheads="1"/>
          </p:cNvSpPr>
          <p:nvPr/>
        </p:nvSpPr>
        <p:spPr bwMode="auto">
          <a:xfrm>
            <a:off x="304800" y="1620520"/>
            <a:ext cx="8534400" cy="4566920"/>
          </a:xfrm>
          <a:prstGeom prst="rect">
            <a:avLst/>
          </a:prstGeom>
          <a:gradFill rotWithShape="0">
            <a:gsLst>
              <a:gs pos="0">
                <a:schemeClr val="accent2">
                  <a:gamma/>
                  <a:shade val="56078"/>
                  <a:invGamma/>
                </a:schemeClr>
              </a:gs>
              <a:gs pos="50000">
                <a:schemeClr val="accent2"/>
              </a:gs>
              <a:gs pos="100000">
                <a:schemeClr val="accent2">
                  <a:gamma/>
                  <a:shade val="56078"/>
                  <a:invGamma/>
                </a:schemeClr>
              </a:gs>
            </a:gsLst>
            <a:lin ang="2700000" scaled="1"/>
          </a:gradFill>
          <a:ln w="127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430589" y="3199607"/>
            <a:ext cx="2549525" cy="2329498"/>
          </a:xfrm>
          <a:prstGeom prst="rect">
            <a:avLst/>
          </a:prstGeom>
          <a:solidFill>
            <a:schemeClr val="hlink">
              <a:alpha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3430589" y="3887101"/>
            <a:ext cx="2478087" cy="1568344"/>
          </a:xfrm>
          <a:prstGeom prst="rect">
            <a:avLst/>
          </a:prstGeom>
          <a:solidFill>
            <a:schemeClr val="hlink">
              <a:alpha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5975351" y="3199607"/>
            <a:ext cx="2549525" cy="2329498"/>
          </a:xfrm>
          <a:prstGeom prst="rect">
            <a:avLst/>
          </a:prstGeom>
          <a:solidFill>
            <a:schemeClr val="accent2">
              <a:alpha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5975350" y="3887101"/>
            <a:ext cx="2478088" cy="1568344"/>
          </a:xfrm>
          <a:prstGeom prst="rect">
            <a:avLst/>
          </a:prstGeom>
          <a:solidFill>
            <a:schemeClr val="accent2">
              <a:alpha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5975351" y="5519897"/>
            <a:ext cx="2549525" cy="309986"/>
          </a:xfrm>
          <a:prstGeom prst="rect">
            <a:avLst/>
          </a:prstGeom>
          <a:gradFill rotWithShape="1">
            <a:gsLst>
              <a:gs pos="0">
                <a:schemeClr val="bg2">
                  <a:alpha val="50000"/>
                </a:schemeClr>
              </a:gs>
              <a:gs pos="100000">
                <a:schemeClr val="bg2">
                  <a:gamma/>
                  <a:tint val="0"/>
                  <a:invGamma/>
                  <a:alpha val="0"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731839" y="3199607"/>
            <a:ext cx="2695575" cy="2329498"/>
          </a:xfrm>
          <a:prstGeom prst="rect">
            <a:avLst/>
          </a:prstGeom>
          <a:gradFill rotWithShape="1">
            <a:gsLst>
              <a:gs pos="0">
                <a:schemeClr val="folHlink">
                  <a:gamma/>
                  <a:tint val="0"/>
                  <a:invGamma/>
                  <a:alpha val="0"/>
                </a:schemeClr>
              </a:gs>
              <a:gs pos="100000">
                <a:schemeClr val="folHlink">
                  <a:alpha val="50000"/>
                </a:schemeClr>
              </a:gs>
            </a:gsLst>
            <a:lin ang="27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731839" y="3887101"/>
            <a:ext cx="2619375" cy="1568344"/>
          </a:xfrm>
          <a:prstGeom prst="rect">
            <a:avLst/>
          </a:prstGeom>
          <a:gradFill rotWithShape="1">
            <a:gsLst>
              <a:gs pos="0">
                <a:schemeClr val="folHlink">
                  <a:gamma/>
                  <a:tint val="0"/>
                  <a:invGamma/>
                  <a:alpha val="0"/>
                </a:schemeClr>
              </a:gs>
              <a:gs pos="100000">
                <a:schemeClr val="folHlink">
                  <a:alpha val="50000"/>
                </a:schemeClr>
              </a:gs>
            </a:gsLst>
            <a:lin ang="27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3430589" y="5519897"/>
            <a:ext cx="2549525" cy="309986"/>
          </a:xfrm>
          <a:prstGeom prst="rect">
            <a:avLst/>
          </a:prstGeom>
          <a:gradFill rotWithShape="1">
            <a:gsLst>
              <a:gs pos="0">
                <a:schemeClr val="bg2">
                  <a:alpha val="50000"/>
                </a:schemeClr>
              </a:gs>
              <a:gs pos="100000">
                <a:schemeClr val="bg2">
                  <a:gamma/>
                  <a:tint val="0"/>
                  <a:invGamma/>
                  <a:alpha val="0"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685800" y="4066646"/>
            <a:ext cx="2743200" cy="121999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225425" indent="-225425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Char char="l"/>
            </a:pPr>
            <a:r>
              <a:rPr lang="en-US" sz="1500">
                <a:solidFill>
                  <a:schemeClr val="bg1">
                    <a:lumMod val="10000"/>
                  </a:schemeClr>
                </a:solidFill>
                <a:effectLst/>
              </a:rPr>
              <a:t>Data acquisition from source systems and integration</a:t>
            </a:r>
          </a:p>
          <a:p>
            <a:pPr marL="225425" indent="-225425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Char char="l"/>
            </a:pPr>
            <a:r>
              <a:rPr lang="en-US" sz="1500">
                <a:solidFill>
                  <a:schemeClr val="bg1">
                    <a:lumMod val="10000"/>
                  </a:schemeClr>
                </a:solidFill>
                <a:effectLst/>
              </a:rPr>
              <a:t>Data transformation </a:t>
            </a:r>
            <a:br>
              <a:rPr lang="en-US" sz="1500">
                <a:solidFill>
                  <a:schemeClr val="bg1">
                    <a:lumMod val="10000"/>
                  </a:schemeClr>
                </a:solidFill>
                <a:effectLst/>
              </a:rPr>
            </a:br>
            <a:r>
              <a:rPr lang="en-US" sz="1500">
                <a:solidFill>
                  <a:schemeClr val="bg1">
                    <a:lumMod val="10000"/>
                  </a:schemeClr>
                </a:solidFill>
                <a:effectLst/>
              </a:rPr>
              <a:t>and synthesis</a:t>
            </a:r>
          </a:p>
        </p:txBody>
      </p: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3505200" y="4051300"/>
            <a:ext cx="2420938" cy="152844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215900" indent="-2159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Char char="l"/>
            </a:pPr>
            <a:r>
              <a:rPr lang="en-US" sz="1500">
                <a:solidFill>
                  <a:schemeClr val="bg1">
                    <a:lumMod val="10000"/>
                  </a:schemeClr>
                </a:solidFill>
                <a:effectLst/>
              </a:rPr>
              <a:t>Data enrichment, with business logic, hierarchical views</a:t>
            </a:r>
          </a:p>
          <a:p>
            <a:pPr marL="215900" indent="-2159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Char char="l"/>
            </a:pPr>
            <a:r>
              <a:rPr lang="en-US" sz="1500">
                <a:solidFill>
                  <a:schemeClr val="bg1">
                    <a:lumMod val="10000"/>
                  </a:schemeClr>
                </a:solidFill>
                <a:effectLst/>
              </a:rPr>
              <a:t>Data discovery via data mining</a:t>
            </a:r>
          </a:p>
          <a:p>
            <a:pPr marL="215900" indent="-2159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Char char="l"/>
            </a:pPr>
            <a:endParaRPr lang="en-US" sz="1500">
              <a:solidFill>
                <a:schemeClr val="bg1">
                  <a:lumMod val="10000"/>
                </a:schemeClr>
              </a:solidFill>
              <a:effectLst/>
            </a:endParaRPr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5943600" y="4066646"/>
            <a:ext cx="2438400" cy="101436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225425" indent="-225425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Char char="l"/>
            </a:pPr>
            <a:r>
              <a:rPr lang="en-US" sz="1500">
                <a:solidFill>
                  <a:schemeClr val="bg1">
                    <a:lumMod val="10000"/>
                  </a:schemeClr>
                </a:solidFill>
                <a:effectLst/>
              </a:rPr>
              <a:t>Data presentation and distribution</a:t>
            </a:r>
          </a:p>
          <a:p>
            <a:pPr marL="225425" indent="-225425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Char char="l"/>
            </a:pPr>
            <a:r>
              <a:rPr lang="en-US" sz="1500">
                <a:solidFill>
                  <a:schemeClr val="bg1">
                    <a:lumMod val="10000"/>
                  </a:schemeClr>
                </a:solidFill>
                <a:effectLst/>
              </a:rPr>
              <a:t>Data access for </a:t>
            </a:r>
            <a:br>
              <a:rPr lang="en-US" sz="1500">
                <a:solidFill>
                  <a:schemeClr val="bg1">
                    <a:lumMod val="10000"/>
                  </a:schemeClr>
                </a:solidFill>
                <a:effectLst/>
              </a:rPr>
            </a:br>
            <a:r>
              <a:rPr lang="en-US" sz="1500">
                <a:solidFill>
                  <a:schemeClr val="bg1">
                    <a:lumMod val="10000"/>
                  </a:schemeClr>
                </a:solidFill>
                <a:effectLst/>
              </a:rPr>
              <a:t>the masses</a:t>
            </a: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731839" y="5519897"/>
            <a:ext cx="2695575" cy="309986"/>
          </a:xfrm>
          <a:prstGeom prst="rect">
            <a:avLst/>
          </a:prstGeom>
          <a:gradFill rotWithShape="1">
            <a:gsLst>
              <a:gs pos="0">
                <a:schemeClr val="bg2">
                  <a:alpha val="50000"/>
                </a:schemeClr>
              </a:gs>
              <a:gs pos="100000">
                <a:schemeClr val="bg2">
                  <a:gamma/>
                  <a:tint val="0"/>
                  <a:invGamma/>
                  <a:alpha val="0"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chemeClr val="bg1">
                  <a:lumMod val="10000"/>
                </a:schemeClr>
              </a:solidFill>
            </a:endParaRPr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609600" y="2352517"/>
            <a:ext cx="3009900" cy="1602105"/>
            <a:chOff x="384" y="1533"/>
            <a:chExt cx="1896" cy="1044"/>
          </a:xfrm>
        </p:grpSpPr>
        <p:pic>
          <p:nvPicPr>
            <p:cNvPr id="18" name="Picture 17" descr="slide 15_point-A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84" y="1533"/>
              <a:ext cx="1896" cy="1044"/>
            </a:xfrm>
            <a:prstGeom prst="rect">
              <a:avLst/>
            </a:prstGeom>
            <a:noFill/>
          </p:spPr>
        </p:pic>
        <p:sp>
          <p:nvSpPr>
            <p:cNvPr id="19" name="Rectangle 18"/>
            <p:cNvSpPr>
              <a:spLocks noChangeArrowheads="1"/>
            </p:cNvSpPr>
            <p:nvPr/>
          </p:nvSpPr>
          <p:spPr bwMode="auto">
            <a:xfrm>
              <a:off x="872" y="1849"/>
              <a:ext cx="1011" cy="3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800">
                  <a:solidFill>
                    <a:schemeClr val="bg1">
                      <a:lumMod val="10000"/>
                    </a:schemeClr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Segoe" pitchFamily="34" charset="0"/>
                </a:rPr>
                <a:t>Integrate</a:t>
              </a:r>
            </a:p>
          </p:txBody>
        </p:sp>
      </p:grpSp>
      <p:grpSp>
        <p:nvGrpSpPr>
          <p:cNvPr id="17" name="Group 19"/>
          <p:cNvGrpSpPr>
            <a:grpSpLocks/>
          </p:cNvGrpSpPr>
          <p:nvPr/>
        </p:nvGrpSpPr>
        <p:grpSpPr bwMode="auto">
          <a:xfrm>
            <a:off x="3165475" y="2352517"/>
            <a:ext cx="3057525" cy="1602105"/>
            <a:chOff x="1994" y="1533"/>
            <a:chExt cx="1926" cy="1044"/>
          </a:xfrm>
        </p:grpSpPr>
        <p:pic>
          <p:nvPicPr>
            <p:cNvPr id="21" name="Picture 20" descr="slide 15_point-B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994" y="1533"/>
              <a:ext cx="1926" cy="1044"/>
            </a:xfrm>
            <a:prstGeom prst="rect">
              <a:avLst/>
            </a:prstGeom>
            <a:noFill/>
          </p:spPr>
        </p:pic>
        <p:sp>
          <p:nvSpPr>
            <p:cNvPr id="22" name="Rectangle 21"/>
            <p:cNvSpPr>
              <a:spLocks noChangeArrowheads="1"/>
            </p:cNvSpPr>
            <p:nvPr/>
          </p:nvSpPr>
          <p:spPr bwMode="auto">
            <a:xfrm>
              <a:off x="2542" y="1852"/>
              <a:ext cx="922" cy="3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800">
                  <a:solidFill>
                    <a:schemeClr val="bg1">
                      <a:lumMod val="10000"/>
                    </a:schemeClr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Segoe" pitchFamily="34" charset="0"/>
                </a:rPr>
                <a:t>Analyze</a:t>
              </a:r>
            </a:p>
          </p:txBody>
        </p:sp>
      </p:grpSp>
      <p:grpSp>
        <p:nvGrpSpPr>
          <p:cNvPr id="20" name="Group 22"/>
          <p:cNvGrpSpPr>
            <a:grpSpLocks/>
          </p:cNvGrpSpPr>
          <p:nvPr/>
        </p:nvGrpSpPr>
        <p:grpSpPr bwMode="auto">
          <a:xfrm>
            <a:off x="5767388" y="2352517"/>
            <a:ext cx="3009900" cy="1602105"/>
            <a:chOff x="3633" y="1533"/>
            <a:chExt cx="1896" cy="1044"/>
          </a:xfrm>
        </p:grpSpPr>
        <p:pic>
          <p:nvPicPr>
            <p:cNvPr id="24" name="Picture 23" descr="slide 15_point-C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633" y="1533"/>
              <a:ext cx="1896" cy="1044"/>
            </a:xfrm>
            <a:prstGeom prst="rect">
              <a:avLst/>
            </a:prstGeom>
            <a:noFill/>
          </p:spPr>
        </p:pic>
        <p:sp>
          <p:nvSpPr>
            <p:cNvPr id="25" name="Rectangle 24"/>
            <p:cNvSpPr>
              <a:spLocks noChangeArrowheads="1"/>
            </p:cNvSpPr>
            <p:nvPr/>
          </p:nvSpPr>
          <p:spPr bwMode="auto">
            <a:xfrm>
              <a:off x="4334" y="1868"/>
              <a:ext cx="797" cy="3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800">
                  <a:solidFill>
                    <a:schemeClr val="bg1">
                      <a:lumMod val="10000"/>
                    </a:schemeClr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Segoe" pitchFamily="34" charset="0"/>
                </a:rPr>
                <a:t>Report</a:t>
              </a: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877329" y="1636444"/>
            <a:ext cx="224893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Microsoft </a:t>
            </a:r>
          </a:p>
          <a:p>
            <a:r>
              <a:rPr lang="en-US" dirty="0"/>
              <a:t>SQL Server  </a:t>
            </a:r>
            <a:r>
              <a:rPr lang="en-US" sz="1600" dirty="0"/>
              <a:t>Integration Services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464010" y="1628479"/>
            <a:ext cx="224893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Microsoft </a:t>
            </a:r>
          </a:p>
          <a:p>
            <a:r>
              <a:rPr lang="en-US" dirty="0"/>
              <a:t>SQL Server  </a:t>
            </a:r>
            <a:r>
              <a:rPr lang="en-US" sz="1600" dirty="0"/>
              <a:t>Analysis Services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268994" y="1628480"/>
            <a:ext cx="224893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Microsoft </a:t>
            </a:r>
          </a:p>
          <a:p>
            <a:r>
              <a:rPr lang="en-US" dirty="0"/>
              <a:t>SQL Server  </a:t>
            </a:r>
            <a:r>
              <a:rPr lang="en-US" sz="1600" dirty="0"/>
              <a:t>Reporting Services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lideshop_Done Deal">
  <a:themeElements>
    <a:clrScheme name="Brugerdefineret 6">
      <a:dk1>
        <a:srgbClr val="FFFCF9"/>
      </a:dk1>
      <a:lt1>
        <a:sysClr val="window" lastClr="FFFFFF"/>
      </a:lt1>
      <a:dk2>
        <a:srgbClr val="D7D8D9"/>
      </a:dk2>
      <a:lt2>
        <a:srgbClr val="FFFFFF"/>
      </a:lt2>
      <a:accent1>
        <a:srgbClr val="E6E6E6"/>
      </a:accent1>
      <a:accent2>
        <a:srgbClr val="F9AF18"/>
      </a:accent2>
      <a:accent3>
        <a:srgbClr val="78C5DD"/>
      </a:accent3>
      <a:accent4>
        <a:srgbClr val="0081BE"/>
      </a:accent4>
      <a:accent5>
        <a:srgbClr val="FAB900"/>
      </a:accent5>
      <a:accent6>
        <a:srgbClr val="E7711C"/>
      </a:accent6>
      <a:hlink>
        <a:srgbClr val="7EB220"/>
      </a:hlink>
      <a:folHlink>
        <a:srgbClr val="7EB22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76E7517-0EE9-49CF-990D-9186DC27E5B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22389</TotalTime>
  <Words>1301</Words>
  <Application>Microsoft Office PowerPoint</Application>
  <PresentationFormat>Custom</PresentationFormat>
  <Paragraphs>163</Paragraphs>
  <Slides>22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arial</vt:lpstr>
      <vt:lpstr>arial</vt:lpstr>
      <vt:lpstr>Arial Narrow</vt:lpstr>
      <vt:lpstr>Calibri</vt:lpstr>
      <vt:lpstr>Segoe</vt:lpstr>
      <vt:lpstr>Segoe UI</vt:lpstr>
      <vt:lpstr>Segoe UI Semibold</vt:lpstr>
      <vt:lpstr>Wingdings</vt:lpstr>
      <vt:lpstr>Slideshop_Done Deal</vt:lpstr>
      <vt:lpstr>PowerPoint Presentation</vt:lpstr>
      <vt:lpstr>Introduction</vt:lpstr>
      <vt:lpstr>What is BI</vt:lpstr>
      <vt:lpstr>What is BI</vt:lpstr>
      <vt:lpstr>Overview of Data Analysis</vt:lpstr>
      <vt:lpstr>Overview of Data Analysis</vt:lpstr>
      <vt:lpstr>Roles in Data Analysis</vt:lpstr>
      <vt:lpstr>Online Analytical Processing</vt:lpstr>
      <vt:lpstr>SQL Server Business Intelligence</vt:lpstr>
      <vt:lpstr>Power BI</vt:lpstr>
      <vt:lpstr>Power BI: Architecture</vt:lpstr>
      <vt:lpstr>Power BI: Team Collaboration: Architecture</vt:lpstr>
      <vt:lpstr>Getting Acquainted With Power BI</vt:lpstr>
      <vt:lpstr>Data Analysis and Data Visualization</vt:lpstr>
      <vt:lpstr>Self-Service BI Dashboard</vt:lpstr>
      <vt:lpstr>Using Power BI Desktop</vt:lpstr>
      <vt:lpstr>Power BI Report Server</vt:lpstr>
      <vt:lpstr>Power BI Desktop Versions</vt:lpstr>
      <vt:lpstr>Differences</vt:lpstr>
      <vt:lpstr>Knowledge Check</vt:lpstr>
      <vt:lpstr>Knowledge Check</vt:lpstr>
      <vt:lpstr>PowerPoint Presentation</vt:lpstr>
    </vt:vector>
  </TitlesOfParts>
  <Company>Siemens AG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ic010600</dc:creator>
  <cp:lastModifiedBy>Munish Arora</cp:lastModifiedBy>
  <cp:revision>576</cp:revision>
  <dcterms:created xsi:type="dcterms:W3CDTF">2012-05-21T11:56:42Z</dcterms:created>
  <dcterms:modified xsi:type="dcterms:W3CDTF">2022-01-06T10:04:40Z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TC018754869991</vt:lpwstr>
  </property>
</Properties>
</file>