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6"/>
  </p:notesMasterIdLst>
  <p:sldIdLst>
    <p:sldId id="399" r:id="rId3"/>
    <p:sldId id="374" r:id="rId4"/>
    <p:sldId id="451" r:id="rId5"/>
    <p:sldId id="471" r:id="rId6"/>
    <p:sldId id="456" r:id="rId7"/>
    <p:sldId id="473" r:id="rId8"/>
    <p:sldId id="457" r:id="rId9"/>
    <p:sldId id="467" r:id="rId10"/>
    <p:sldId id="470" r:id="rId11"/>
    <p:sldId id="462" r:id="rId12"/>
    <p:sldId id="464" r:id="rId13"/>
    <p:sldId id="474" r:id="rId14"/>
    <p:sldId id="325" r:id="rId15"/>
  </p:sldIdLst>
  <p:sldSz cx="9144000" cy="662940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5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5AAF"/>
    <a:srgbClr val="3333FF"/>
    <a:srgbClr val="000099"/>
    <a:srgbClr val="A4D0B9"/>
    <a:srgbClr val="E83618"/>
    <a:srgbClr val="000000"/>
    <a:srgbClr val="FF5B5B"/>
    <a:srgbClr val="F50736"/>
    <a:srgbClr val="FF3300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394" autoAdjust="0"/>
  </p:normalViewPr>
  <p:slideViewPr>
    <p:cSldViewPr snapToGrid="0">
      <p:cViewPr varScale="1">
        <p:scale>
          <a:sx n="69" d="100"/>
          <a:sy n="69" d="100"/>
        </p:scale>
        <p:origin x="1176" y="60"/>
      </p:cViewPr>
      <p:guideLst>
        <p:guide orient="horz" pos="4175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5213" y="685800"/>
            <a:ext cx="4727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685800"/>
            <a:ext cx="47275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685800"/>
            <a:ext cx="47275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7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208"/>
            <a:ext cx="9144000" cy="939165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4782" y="1022036"/>
            <a:ext cx="8736227" cy="53565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22427" y="248605"/>
            <a:ext cx="8748583" cy="5447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323850" y="3911654"/>
            <a:ext cx="729615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Lab Files Organization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23855" y="4438016"/>
            <a:ext cx="3876675" cy="134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dirty="0">
                <a:solidFill>
                  <a:srgbClr val="000000"/>
                </a:solidFill>
              </a:rPr>
              <a:t>By: Munish Arora</a:t>
            </a:r>
          </a:p>
          <a:p>
            <a:pPr algn="r" defTabSz="801688"/>
            <a:r>
              <a:rPr lang="en-US" dirty="0">
                <a:solidFill>
                  <a:srgbClr val="000000"/>
                </a:solidFill>
              </a:rPr>
              <a:t>Munish.arora@gmail.com</a:t>
            </a:r>
          </a:p>
        </p:txBody>
      </p:sp>
      <p:sp>
        <p:nvSpPr>
          <p:cNvPr id="7" name="Rektangel 11"/>
          <p:cNvSpPr/>
          <p:nvPr/>
        </p:nvSpPr>
        <p:spPr>
          <a:xfrm>
            <a:off x="-1761" y="5911213"/>
            <a:ext cx="9133235" cy="718185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526"/>
            <a:ext cx="9156526" cy="96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216492-15BE-4880-9F8B-EB7E71052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data has been entered for </a:t>
            </a:r>
            <a:r>
              <a:rPr lang="en-US" dirty="0" err="1"/>
              <a:t>MedianGroup</a:t>
            </a:r>
            <a:r>
              <a:rPr lang="en-US" dirty="0"/>
              <a:t> table as follows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D1BAA-F996-4683-A580-47AA79E8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Info: Manual Data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44938D-D329-4CBA-850B-84A4326D7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31791"/>
              </p:ext>
            </p:extLst>
          </p:nvPr>
        </p:nvGraphicFramePr>
        <p:xfrm>
          <a:off x="272284" y="3735618"/>
          <a:ext cx="8648868" cy="2204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4330">
                  <a:extLst>
                    <a:ext uri="{9D8B030D-6E8A-4147-A177-3AD203B41FA5}">
                      <a16:colId xmlns:a16="http://schemas.microsoft.com/office/drawing/2014/main" val="621649264"/>
                    </a:ext>
                  </a:extLst>
                </a:gridCol>
                <a:gridCol w="2572204">
                  <a:extLst>
                    <a:ext uri="{9D8B030D-6E8A-4147-A177-3AD203B41FA5}">
                      <a16:colId xmlns:a16="http://schemas.microsoft.com/office/drawing/2014/main" val="907926641"/>
                    </a:ext>
                  </a:extLst>
                </a:gridCol>
                <a:gridCol w="5302334">
                  <a:extLst>
                    <a:ext uri="{9D8B030D-6E8A-4147-A177-3AD203B41FA5}">
                      <a16:colId xmlns:a16="http://schemas.microsoft.com/office/drawing/2014/main" val="473955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What we need 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87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There are three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These records tell us what meaning of each Id 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How is this related?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Each customer has Sales Amount, and we have Average Sales in that Area (postal code).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Based on his Total Sales Amount, we compare this with Average Sales, and accordingly mark the customer as below median /above median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21133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82028D-C9B0-4A6E-A0E8-00DF0F9C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771154"/>
            <a:ext cx="3871914" cy="12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3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A1C2E0-638C-4A0E-AFF7-9889B148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we have created the report that looks as follows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7B7E29-51D8-47A7-9660-F9C357FD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	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AE4B2-322B-41A6-B3BE-CB78538B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36" y="1472921"/>
            <a:ext cx="8056563" cy="499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7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A1C2E0-638C-4A0E-AFF7-9889B148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the report has been generated as follows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7B7E29-51D8-47A7-9660-F9C357FD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	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CA9A1-0560-4314-921E-C489B30D5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6" y="1702981"/>
            <a:ext cx="7777018" cy="451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7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736164"/>
            <a:ext cx="914400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22033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The data sources used in the solution</a:t>
            </a:r>
          </a:p>
          <a:p>
            <a:pPr marL="457200" lvl="1" indent="0">
              <a:lnSpc>
                <a:spcPct val="150000"/>
              </a:lnSpc>
              <a:buNone/>
            </a:pPr>
            <a:br>
              <a:rPr lang="en-US" dirty="0"/>
            </a:b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30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Power BI-Data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4B8EE5-5B57-4AB2-8357-34549605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Here-in we have got the data as follows</a:t>
            </a:r>
          </a:p>
          <a:p>
            <a:pPr>
              <a:lnSpc>
                <a:spcPct val="150000"/>
              </a:lnSpc>
            </a:pPr>
            <a:r>
              <a:rPr lang="en-US" dirty="0"/>
              <a:t>Customer file (customer.csv) containing Customer Data</a:t>
            </a:r>
          </a:p>
          <a:p>
            <a:pPr>
              <a:lnSpc>
                <a:spcPct val="150000"/>
              </a:lnSpc>
            </a:pPr>
            <a:r>
              <a:rPr lang="en-US" dirty="0"/>
              <a:t>Sales files containing Sales Data or customers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HVSales.csv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LVSales.csv</a:t>
            </a:r>
          </a:p>
          <a:p>
            <a:pPr>
              <a:lnSpc>
                <a:spcPct val="150000"/>
              </a:lnSpc>
            </a:pPr>
            <a:r>
              <a:rPr lang="en-US" dirty="0"/>
              <a:t>SalesHeaders.csv file containing the Headings of Sales files </a:t>
            </a:r>
          </a:p>
          <a:p>
            <a:pPr>
              <a:lnSpc>
                <a:spcPct val="150000"/>
              </a:lnSpc>
            </a:pPr>
            <a:r>
              <a:rPr lang="en-US" dirty="0"/>
              <a:t>Average Sale (AvgSales.csv) containing the Average Sale in the respective Cities in CA, OR and WA states</a:t>
            </a:r>
          </a:p>
          <a:p>
            <a:pPr>
              <a:lnSpc>
                <a:spcPct val="150000"/>
              </a:lnSpc>
            </a:pPr>
            <a:r>
              <a:rPr lang="en-US" dirty="0"/>
              <a:t>Customer Incidents (CustIncidents.csv) contains the incident reported at customer side with Severity, Incident Date, Closure Date)</a:t>
            </a:r>
          </a:p>
          <a:p>
            <a:pPr>
              <a:lnSpc>
                <a:spcPct val="150000"/>
              </a:lnSpc>
            </a:pPr>
            <a:r>
              <a:rPr lang="en-US" dirty="0"/>
              <a:t>Opportunity (Opportunities.csv) for Sales with respective customers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CustIncidents</a:t>
            </a:r>
            <a:r>
              <a:rPr lang="en-US" dirty="0"/>
              <a:t> containing data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A23BE0-3076-413F-8C72-8A80A73F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Files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74475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C46C1C-3C59-4923-A67C-AD8988192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related to each other as shown in diagram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3424E6-821A-4C9A-8878-0CFD2223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8C68E9-B23F-4339-B5E3-C9026058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6" y="1563876"/>
            <a:ext cx="8321964" cy="39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5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216492-15BE-4880-9F8B-EB7E71052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Customer.csv contains a data w.r.t customer details, and contains data from many countries and states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" dirty="0"/>
          </a:p>
          <a:p>
            <a:r>
              <a:rPr lang="en-US" dirty="0"/>
              <a:t>Some key points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D1BAA-F996-4683-A580-47AA79E8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Info: Customer.csv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CB6FAC-5264-4074-8C88-65034BF70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26328"/>
              </p:ext>
            </p:extLst>
          </p:nvPr>
        </p:nvGraphicFramePr>
        <p:xfrm>
          <a:off x="260350" y="3119741"/>
          <a:ext cx="8648868" cy="339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621649264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907926641"/>
                    </a:ext>
                  </a:extLst>
                </a:gridCol>
                <a:gridCol w="4515018">
                  <a:extLst>
                    <a:ext uri="{9D8B030D-6E8A-4147-A177-3AD203B41FA5}">
                      <a16:colId xmlns:a16="http://schemas.microsoft.com/office/drawing/2014/main" val="473955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S.No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What has been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87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Each Record has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BusinessEntityID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Unique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Each customer has a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AddressType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, which is Home and Shipping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Data has been filtered with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AddressType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= “Home” to remove duplicate entries for reports /joins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It has the data for many countries and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Data has been filtered with StateProvinceName = “Oregon”, ”Washington” or “California”. </a:t>
                      </a: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These are the states for which data is to be analyzed.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211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974DFD7-51F3-481F-BE9B-FD5E26EB1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9" y="1681951"/>
            <a:ext cx="8633749" cy="9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2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216492-15BE-4880-9F8B-EB7E71052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Customer.csv contains a data w.r.t customer details, and contains data from many countries and states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" dirty="0"/>
          </a:p>
          <a:p>
            <a:r>
              <a:rPr lang="en-US" dirty="0"/>
              <a:t>Some key points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D1BAA-F996-4683-A580-47AA79E8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Info: Customer.csv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CB6FAC-5264-4074-8C88-65034BF70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04353"/>
              </p:ext>
            </p:extLst>
          </p:nvPr>
        </p:nvGraphicFramePr>
        <p:xfrm>
          <a:off x="260350" y="3119741"/>
          <a:ext cx="8648868" cy="1285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621649264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907926641"/>
                    </a:ext>
                  </a:extLst>
                </a:gridCol>
                <a:gridCol w="4515018">
                  <a:extLst>
                    <a:ext uri="{9D8B030D-6E8A-4147-A177-3AD203B41FA5}">
                      <a16:colId xmlns:a16="http://schemas.microsoft.com/office/drawing/2014/main" val="473955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S.No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What has been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87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We have a column Demographics, which contains the data in xml format.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The data has been extracted, and columns have been extracted.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395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974DFD7-51F3-481F-BE9B-FD5E26EB1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9" y="1681951"/>
            <a:ext cx="8633749" cy="9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7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216492-15BE-4880-9F8B-EB7E71052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folder contains the files HVSales.csv and LVSales.csv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" dirty="0"/>
          </a:p>
          <a:p>
            <a:endParaRPr lang="en-US" dirty="0"/>
          </a:p>
          <a:p>
            <a:r>
              <a:rPr lang="en-US" dirty="0"/>
              <a:t>Some key points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D1BAA-F996-4683-A580-47AA79E8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Sales: HVSales.csv, LVSales.csv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CB6FAC-5264-4074-8C88-65034BF70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11950"/>
              </p:ext>
            </p:extLst>
          </p:nvPr>
        </p:nvGraphicFramePr>
        <p:xfrm>
          <a:off x="260350" y="3179776"/>
          <a:ext cx="8648868" cy="284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4330">
                  <a:extLst>
                    <a:ext uri="{9D8B030D-6E8A-4147-A177-3AD203B41FA5}">
                      <a16:colId xmlns:a16="http://schemas.microsoft.com/office/drawing/2014/main" val="621649264"/>
                    </a:ext>
                  </a:extLst>
                </a:gridCol>
                <a:gridCol w="3232520">
                  <a:extLst>
                    <a:ext uri="{9D8B030D-6E8A-4147-A177-3AD203B41FA5}">
                      <a16:colId xmlns:a16="http://schemas.microsoft.com/office/drawing/2014/main" val="907926641"/>
                    </a:ext>
                  </a:extLst>
                </a:gridCol>
                <a:gridCol w="4642018">
                  <a:extLst>
                    <a:ext uri="{9D8B030D-6E8A-4147-A177-3AD203B41FA5}">
                      <a16:colId xmlns:a16="http://schemas.microsoft.com/office/drawing/2014/main" val="473955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S.No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What has been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87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Files are available in a folder ‘Sales’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Fetch the data from folder, and the data in one file will be appended to data in another in another file, and a new table Sales (Same as name of the folder) will be created in Power BI.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Each record has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BusinessEntityID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Join it with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BusinessEntityID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Each record has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OrderDate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We need to create a new date table with connective date fields, and join it with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OrderDate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6926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892C49C-E2FA-4335-8E23-F32821001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2" y="1490911"/>
            <a:ext cx="52482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3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216492-15BE-4880-9F8B-EB7E71052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SalesHeader.csv contains a headers for sales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" dirty="0"/>
          </a:p>
          <a:p>
            <a:r>
              <a:rPr lang="en-US" dirty="0"/>
              <a:t>Some key points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D1BAA-F996-4683-A580-47AA79E8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Info: SalesHeader.csv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CB6FAC-5264-4074-8C88-65034BF70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64991"/>
              </p:ext>
            </p:extLst>
          </p:nvPr>
        </p:nvGraphicFramePr>
        <p:xfrm>
          <a:off x="260350" y="2967341"/>
          <a:ext cx="8648868" cy="302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4330">
                  <a:extLst>
                    <a:ext uri="{9D8B030D-6E8A-4147-A177-3AD203B41FA5}">
                      <a16:colId xmlns:a16="http://schemas.microsoft.com/office/drawing/2014/main" val="621649264"/>
                    </a:ext>
                  </a:extLst>
                </a:gridCol>
                <a:gridCol w="3232520">
                  <a:extLst>
                    <a:ext uri="{9D8B030D-6E8A-4147-A177-3AD203B41FA5}">
                      <a16:colId xmlns:a16="http://schemas.microsoft.com/office/drawing/2014/main" val="907926641"/>
                    </a:ext>
                  </a:extLst>
                </a:gridCol>
                <a:gridCol w="4642018">
                  <a:extLst>
                    <a:ext uri="{9D8B030D-6E8A-4147-A177-3AD203B41FA5}">
                      <a16:colId xmlns:a16="http://schemas.microsoft.com/office/drawing/2014/main" val="473955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S.No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Observation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What has been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87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1.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It has two records, first is column name and second is description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Removed the second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First Row is column header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Append Sales table, which we are going to  see in next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slidem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to this table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And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This table has been renamed this table to CustSales and data has been appended underneath it (from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HVSales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and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LVSales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917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1BE7A6-86C3-4B69-BEBC-1A478EAD8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53622"/>
              </p:ext>
            </p:extLst>
          </p:nvPr>
        </p:nvGraphicFramePr>
        <p:xfrm>
          <a:off x="222428" y="1613689"/>
          <a:ext cx="8881754" cy="750570"/>
        </p:xfrm>
        <a:graphic>
          <a:graphicData uri="http://schemas.openxmlformats.org/drawingml/2006/table">
            <a:tbl>
              <a:tblPr/>
              <a:tblGrid>
                <a:gridCol w="1450592">
                  <a:extLst>
                    <a:ext uri="{9D8B030D-6E8A-4147-A177-3AD203B41FA5}">
                      <a16:colId xmlns:a16="http://schemas.microsoft.com/office/drawing/2014/main" val="3248137851"/>
                    </a:ext>
                  </a:extLst>
                </a:gridCol>
                <a:gridCol w="1727523">
                  <a:extLst>
                    <a:ext uri="{9D8B030D-6E8A-4147-A177-3AD203B41FA5}">
                      <a16:colId xmlns:a16="http://schemas.microsoft.com/office/drawing/2014/main" val="1396574007"/>
                    </a:ext>
                  </a:extLst>
                </a:gridCol>
                <a:gridCol w="1425457">
                  <a:extLst>
                    <a:ext uri="{9D8B030D-6E8A-4147-A177-3AD203B41FA5}">
                      <a16:colId xmlns:a16="http://schemas.microsoft.com/office/drawing/2014/main" val="3297830597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512507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65597824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462717314"/>
                    </a:ext>
                  </a:extLst>
                </a:gridCol>
                <a:gridCol w="1153982">
                  <a:extLst>
                    <a:ext uri="{9D8B030D-6E8A-4147-A177-3AD203B41FA5}">
                      <a16:colId xmlns:a16="http://schemas.microsoft.com/office/drawing/2014/main" val="20488636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BusinessEntityID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SalesOrderNumber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SalesOrderDetail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ProductCategory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34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Of Customer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SalesOrderDetail 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385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5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216492-15BE-4880-9F8B-EB7E71052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SalesHeader.csv contains the incident reported at customer side with Severity, Incident Date, Closure Date)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key points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D1BAA-F996-4683-A580-47AA79E8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Info: CustIncidents.csv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CB6FAC-5264-4074-8C88-65034BF70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45455"/>
              </p:ext>
            </p:extLst>
          </p:nvPr>
        </p:nvGraphicFramePr>
        <p:xfrm>
          <a:off x="260350" y="4351641"/>
          <a:ext cx="8648868" cy="1925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4330">
                  <a:extLst>
                    <a:ext uri="{9D8B030D-6E8A-4147-A177-3AD203B41FA5}">
                      <a16:colId xmlns:a16="http://schemas.microsoft.com/office/drawing/2014/main" val="621649264"/>
                    </a:ext>
                  </a:extLst>
                </a:gridCol>
                <a:gridCol w="3232520">
                  <a:extLst>
                    <a:ext uri="{9D8B030D-6E8A-4147-A177-3AD203B41FA5}">
                      <a16:colId xmlns:a16="http://schemas.microsoft.com/office/drawing/2014/main" val="907926641"/>
                    </a:ext>
                  </a:extLst>
                </a:gridCol>
                <a:gridCol w="4642018">
                  <a:extLst>
                    <a:ext uri="{9D8B030D-6E8A-4147-A177-3AD203B41FA5}">
                      <a16:colId xmlns:a16="http://schemas.microsoft.com/office/drawing/2014/main" val="473955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What has been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87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Each Record has Business Entity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This will be connected with Customer table for further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Each record contains Severity of Incident Raised, Date of Incident, and Closure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Open issues do not have a closure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6983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0F2E584-7C0E-488B-B273-F749504C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87" y="1687209"/>
            <a:ext cx="5420595" cy="162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9312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38016</TotalTime>
  <Words>762</Words>
  <Application>Microsoft Office PowerPoint</Application>
  <PresentationFormat>Custom</PresentationFormat>
  <Paragraphs>149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Calibri</vt:lpstr>
      <vt:lpstr>Wingdings</vt:lpstr>
      <vt:lpstr>Slideshop_Done Deal</vt:lpstr>
      <vt:lpstr>PowerPoint Presentation</vt:lpstr>
      <vt:lpstr>Power BI-Data</vt:lpstr>
      <vt:lpstr>Lab Files Organization</vt:lpstr>
      <vt:lpstr>Model</vt:lpstr>
      <vt:lpstr>Info: Customer.csv</vt:lpstr>
      <vt:lpstr>Info: Customer.csv</vt:lpstr>
      <vt:lpstr>Sales: HVSales.csv, LVSales.csv</vt:lpstr>
      <vt:lpstr>Info: SalesHeader.csv</vt:lpstr>
      <vt:lpstr>Info: CustIncidents.csv</vt:lpstr>
      <vt:lpstr>Info: Manual Data</vt:lpstr>
      <vt:lpstr>Final  Output</vt:lpstr>
      <vt:lpstr>Final  Output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746</cp:revision>
  <dcterms:created xsi:type="dcterms:W3CDTF">2012-05-21T11:56:42Z</dcterms:created>
  <dcterms:modified xsi:type="dcterms:W3CDTF">2022-01-03T07:58:41Z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