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31"/>
  </p:notesMasterIdLst>
  <p:sldIdLst>
    <p:sldId id="399" r:id="rId3"/>
    <p:sldId id="374" r:id="rId4"/>
    <p:sldId id="444" r:id="rId5"/>
    <p:sldId id="484" r:id="rId6"/>
    <p:sldId id="491" r:id="rId7"/>
    <p:sldId id="466" r:id="rId8"/>
    <p:sldId id="487" r:id="rId9"/>
    <p:sldId id="468" r:id="rId10"/>
    <p:sldId id="489" r:id="rId11"/>
    <p:sldId id="482" r:id="rId12"/>
    <p:sldId id="477" r:id="rId13"/>
    <p:sldId id="478" r:id="rId14"/>
    <p:sldId id="479" r:id="rId15"/>
    <p:sldId id="480" r:id="rId16"/>
    <p:sldId id="481" r:id="rId17"/>
    <p:sldId id="486" r:id="rId18"/>
    <p:sldId id="493" r:id="rId19"/>
    <p:sldId id="483" r:id="rId20"/>
    <p:sldId id="470" r:id="rId21"/>
    <p:sldId id="472" r:id="rId22"/>
    <p:sldId id="473" r:id="rId23"/>
    <p:sldId id="474" r:id="rId24"/>
    <p:sldId id="446" r:id="rId25"/>
    <p:sldId id="471" r:id="rId26"/>
    <p:sldId id="490" r:id="rId27"/>
    <p:sldId id="1756" r:id="rId28"/>
    <p:sldId id="476" r:id="rId29"/>
    <p:sldId id="325" r:id="rId30"/>
  </p:sldIdLst>
  <p:sldSz cx="9144000" cy="6629400"/>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175">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65AAF"/>
    <a:srgbClr val="3333FF"/>
    <a:srgbClr val="000099"/>
    <a:srgbClr val="E83618"/>
    <a:srgbClr val="A4D0B9"/>
    <a:srgbClr val="000000"/>
    <a:srgbClr val="FF5B5B"/>
    <a:srgbClr val="F5073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394" autoAdjust="0"/>
  </p:normalViewPr>
  <p:slideViewPr>
    <p:cSldViewPr snapToGrid="0">
      <p:cViewPr varScale="1">
        <p:scale>
          <a:sx n="69" d="100"/>
          <a:sy n="69" d="100"/>
        </p:scale>
        <p:origin x="1176" y="60"/>
      </p:cViewPr>
      <p:guideLst>
        <p:guide orient="horz" pos="4175"/>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1/3/2022</a:t>
            </a:fld>
            <a:endParaRPr lang="en-US" dirty="0"/>
          </a:p>
        </p:txBody>
      </p:sp>
      <p:sp>
        <p:nvSpPr>
          <p:cNvPr id="4" name="Slide Image Placeholder 3"/>
          <p:cNvSpPr>
            <a:spLocks noGrp="1" noRot="1" noChangeAspect="1"/>
          </p:cNvSpPr>
          <p:nvPr>
            <p:ph type="sldImg" idx="2"/>
          </p:nvPr>
        </p:nvSpPr>
        <p:spPr>
          <a:xfrm>
            <a:off x="1065213" y="685800"/>
            <a:ext cx="472757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529140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85800"/>
            <a:ext cx="4727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95388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16</a:t>
            </a:fld>
            <a:endParaRPr lang="en-US" dirty="0"/>
          </a:p>
        </p:txBody>
      </p:sp>
    </p:spTree>
    <p:extLst>
      <p:ext uri="{BB962C8B-B14F-4D97-AF65-F5344CB8AC3E}">
        <p14:creationId xmlns:p14="http://schemas.microsoft.com/office/powerpoint/2010/main" val="262210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17</a:t>
            </a:fld>
            <a:endParaRPr lang="en-US" dirty="0"/>
          </a:p>
        </p:txBody>
      </p:sp>
    </p:spTree>
    <p:extLst>
      <p:ext uri="{BB962C8B-B14F-4D97-AF65-F5344CB8AC3E}">
        <p14:creationId xmlns:p14="http://schemas.microsoft.com/office/powerpoint/2010/main" val="257961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85800"/>
            <a:ext cx="472757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28</a:t>
            </a:fld>
            <a:endParaRPr lang="en-US" dirty="0"/>
          </a:p>
        </p:txBody>
      </p:sp>
    </p:spTree>
    <p:extLst>
      <p:ext uri="{BB962C8B-B14F-4D97-AF65-F5344CB8AC3E}">
        <p14:creationId xmlns:p14="http://schemas.microsoft.com/office/powerpoint/2010/main" val="324867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8</a:t>
            </a:fld>
            <a:endParaRPr lang="en-US" dirty="0"/>
          </a:p>
        </p:txBody>
      </p:sp>
    </p:spTree>
    <p:extLst>
      <p:ext uri="{BB962C8B-B14F-4D97-AF65-F5344CB8AC3E}">
        <p14:creationId xmlns:p14="http://schemas.microsoft.com/office/powerpoint/2010/main" val="329316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9</a:t>
            </a:fld>
            <a:endParaRPr lang="en-US" dirty="0"/>
          </a:p>
        </p:txBody>
      </p:sp>
    </p:spTree>
    <p:extLst>
      <p:ext uri="{BB962C8B-B14F-4D97-AF65-F5344CB8AC3E}">
        <p14:creationId xmlns:p14="http://schemas.microsoft.com/office/powerpoint/2010/main" val="278218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10</a:t>
            </a:fld>
            <a:endParaRPr lang="en-US" dirty="0"/>
          </a:p>
        </p:txBody>
      </p:sp>
    </p:spTree>
    <p:extLst>
      <p:ext uri="{BB962C8B-B14F-4D97-AF65-F5344CB8AC3E}">
        <p14:creationId xmlns:p14="http://schemas.microsoft.com/office/powerpoint/2010/main" val="313636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11</a:t>
            </a:fld>
            <a:endParaRPr lang="en-US" dirty="0"/>
          </a:p>
        </p:txBody>
      </p:sp>
    </p:spTree>
    <p:extLst>
      <p:ext uri="{BB962C8B-B14F-4D97-AF65-F5344CB8AC3E}">
        <p14:creationId xmlns:p14="http://schemas.microsoft.com/office/powerpoint/2010/main" val="299311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12</a:t>
            </a:fld>
            <a:endParaRPr lang="en-US" dirty="0"/>
          </a:p>
        </p:txBody>
      </p:sp>
    </p:spTree>
    <p:extLst>
      <p:ext uri="{BB962C8B-B14F-4D97-AF65-F5344CB8AC3E}">
        <p14:creationId xmlns:p14="http://schemas.microsoft.com/office/powerpoint/2010/main" val="85666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13</a:t>
            </a:fld>
            <a:endParaRPr lang="en-US" dirty="0"/>
          </a:p>
        </p:txBody>
      </p:sp>
    </p:spTree>
    <p:extLst>
      <p:ext uri="{BB962C8B-B14F-4D97-AF65-F5344CB8AC3E}">
        <p14:creationId xmlns:p14="http://schemas.microsoft.com/office/powerpoint/2010/main" val="378685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14</a:t>
            </a:fld>
            <a:endParaRPr lang="en-US" dirty="0"/>
          </a:p>
        </p:txBody>
      </p:sp>
    </p:spTree>
    <p:extLst>
      <p:ext uri="{BB962C8B-B14F-4D97-AF65-F5344CB8AC3E}">
        <p14:creationId xmlns:p14="http://schemas.microsoft.com/office/powerpoint/2010/main" val="71728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Vertipaq – vertically packing data into columns</a:t>
            </a:r>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15</a:t>
            </a:fld>
            <a:endParaRPr lang="en-US" dirty="0"/>
          </a:p>
        </p:txBody>
      </p:sp>
    </p:spTree>
    <p:extLst>
      <p:ext uri="{BB962C8B-B14F-4D97-AF65-F5344CB8AC3E}">
        <p14:creationId xmlns:p14="http://schemas.microsoft.com/office/powerpoint/2010/main" val="264552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208"/>
            <a:ext cx="9144000" cy="939165"/>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34782" y="1022036"/>
            <a:ext cx="8736227" cy="5356525"/>
          </a:xfrm>
          <a:prstGeom prst="rect">
            <a:avLst/>
          </a:prstGeom>
        </p:spPr>
        <p:txBody>
          <a:bodyPr/>
          <a:lstStyle>
            <a:lvl1pPr>
              <a:defRPr sz="1600">
                <a:solidFill>
                  <a:srgbClr val="000000"/>
                </a:solidFill>
                <a:latin typeface="Arial" pitchFamily="34" charset="0"/>
              </a:defRPr>
            </a:lvl1pPr>
            <a:lvl2pPr>
              <a:defRPr sz="1600">
                <a:solidFill>
                  <a:srgbClr val="000000"/>
                </a:solidFill>
                <a:latin typeface="Arial" pitchFamily="34" charset="0"/>
              </a:defRPr>
            </a:lvl2pPr>
            <a:lvl3pPr>
              <a:defRPr sz="1400">
                <a:solidFill>
                  <a:srgbClr val="000000"/>
                </a:solidFill>
                <a:latin typeface="Arial" pitchFamily="34" charset="0"/>
              </a:defRPr>
            </a:lvl3pPr>
            <a:lvl4pPr>
              <a:defRPr sz="1400">
                <a:solidFill>
                  <a:srgbClr val="000000"/>
                </a:solidFill>
                <a:latin typeface="Arial" pitchFamily="34" charset="0"/>
              </a:defRPr>
            </a:lvl4pPr>
            <a:lvl5pPr>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22427" y="248605"/>
            <a:ext cx="8748583" cy="544776"/>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4352" r:id="rId1"/>
    <p:sldLayoutId id="2147484354" r:id="rId2"/>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gray">
          <a:xfrm>
            <a:off x="323850" y="3911654"/>
            <a:ext cx="8684226" cy="580072"/>
          </a:xfrm>
          <a:prstGeom prst="rect">
            <a:avLst/>
          </a:prstGeom>
          <a:noFill/>
          <a:ln w="9525">
            <a:noFill/>
            <a:miter lim="800000"/>
            <a:headEnd/>
            <a:tailEnd/>
          </a:ln>
        </p:spPr>
        <p:txBody>
          <a:bodyPr lIns="0" rIns="0" anchor="ctr"/>
          <a:lstStyle/>
          <a:p>
            <a:pPr defTabSz="914400" eaLnBrk="0" hangingPunct="0">
              <a:lnSpc>
                <a:spcPct val="95000"/>
              </a:lnSpc>
            </a:pPr>
            <a:r>
              <a:rPr lang="en-US" sz="4000" b="1" dirty="0">
                <a:solidFill>
                  <a:srgbClr val="000000"/>
                </a:solidFill>
              </a:rPr>
              <a:t>Data Analysis Expressions</a:t>
            </a:r>
          </a:p>
        </p:txBody>
      </p:sp>
      <p:sp>
        <p:nvSpPr>
          <p:cNvPr id="6" name="Rectangle 4"/>
          <p:cNvSpPr>
            <a:spLocks noChangeArrowheads="1"/>
          </p:cNvSpPr>
          <p:nvPr/>
        </p:nvSpPr>
        <p:spPr bwMode="gray">
          <a:xfrm>
            <a:off x="323855" y="4438016"/>
            <a:ext cx="3876675" cy="1344295"/>
          </a:xfrm>
          <a:prstGeom prst="rect">
            <a:avLst/>
          </a:prstGeom>
          <a:noFill/>
          <a:ln w="9525">
            <a:noFill/>
            <a:miter lim="800000"/>
            <a:headEnd/>
            <a:tailEnd/>
          </a:ln>
        </p:spPr>
        <p:txBody>
          <a:bodyPr lIns="0" tIns="0" rIns="0" bIns="0" anchor="ctr"/>
          <a:lstStyle/>
          <a:p>
            <a:pPr algn="r" defTabSz="801688"/>
            <a:r>
              <a:rPr lang="en-US" dirty="0">
                <a:solidFill>
                  <a:srgbClr val="000000"/>
                </a:solidFill>
              </a:rPr>
              <a:t>By: Munish Arora</a:t>
            </a:r>
          </a:p>
          <a:p>
            <a:pPr algn="r" defTabSz="801688"/>
            <a:r>
              <a:rPr lang="en-US" dirty="0">
                <a:solidFill>
                  <a:srgbClr val="000000"/>
                </a:solidFill>
              </a:rPr>
              <a:t>Munish.arora@gmail.com</a:t>
            </a:r>
          </a:p>
        </p:txBody>
      </p:sp>
      <p:sp>
        <p:nvSpPr>
          <p:cNvPr id="7" name="Rektangel 11"/>
          <p:cNvSpPr/>
          <p:nvPr/>
        </p:nvSpPr>
        <p:spPr>
          <a:xfrm>
            <a:off x="-1761" y="5911213"/>
            <a:ext cx="9133235" cy="718185"/>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pic>
        <p:nvPicPr>
          <p:cNvPr id="61445" name="Picture 5"/>
          <p:cNvPicPr>
            <a:picLocks noChangeAspect="1" noChangeArrowheads="1"/>
          </p:cNvPicPr>
          <p:nvPr/>
        </p:nvPicPr>
        <p:blipFill>
          <a:blip r:embed="rId2"/>
          <a:srcRect/>
          <a:stretch>
            <a:fillRect/>
          </a:stretch>
        </p:blipFill>
        <p:spPr bwMode="auto">
          <a:xfrm>
            <a:off x="0" y="12526"/>
            <a:ext cx="9156526" cy="96450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 via compression, it will apply the compression algorithm, and internally it will</a:t>
            </a:r>
          </a:p>
          <a:p>
            <a:pPr lvl="1"/>
            <a:r>
              <a:rPr lang="en-US" dirty="0"/>
              <a:t>Have a new table for unique values of Payment Status. Thereby improving performance and reducing cost of storage</a:t>
            </a:r>
          </a:p>
          <a:p>
            <a:pPr lvl="1"/>
            <a:endParaRPr lang="en-US" dirty="0"/>
          </a:p>
          <a:p>
            <a:pPr lvl="1"/>
            <a:endParaRPr lang="en-US" dirty="0"/>
          </a:p>
          <a:p>
            <a:pPr lvl="1"/>
            <a:endParaRPr lang="en-US" dirty="0"/>
          </a:p>
          <a:p>
            <a:pPr lvl="1"/>
            <a:endParaRPr lang="en-US" dirty="0"/>
          </a:p>
          <a:p>
            <a:pPr lvl="1"/>
            <a:endParaRPr lang="en-US" dirty="0"/>
          </a:p>
          <a:p>
            <a:pPr lvl="1"/>
            <a:r>
              <a:rPr lang="en-US" dirty="0"/>
              <a:t>And in the transaction table it will have the corresponding integer values (id)</a:t>
            </a:r>
          </a:p>
          <a:p>
            <a:pPr lvl="1"/>
            <a:r>
              <a:rPr lang="en-US" dirty="0"/>
              <a:t>And when requested, it will check for records with unique value of id column</a:t>
            </a:r>
          </a:p>
        </p:txBody>
      </p:sp>
      <p:sp>
        <p:nvSpPr>
          <p:cNvPr id="3" name="Title 2"/>
          <p:cNvSpPr>
            <a:spLocks noGrp="1"/>
          </p:cNvSpPr>
          <p:nvPr>
            <p:ph type="title"/>
          </p:nvPr>
        </p:nvSpPr>
        <p:spPr/>
        <p:txBody>
          <a:bodyPr/>
          <a:lstStyle/>
          <a:p>
            <a:r>
              <a:rPr lang="en-US" dirty="0"/>
              <a:t>DAX Query</a:t>
            </a:r>
          </a:p>
        </p:txBody>
      </p:sp>
      <p:graphicFrame>
        <p:nvGraphicFramePr>
          <p:cNvPr id="13" name="Table 13">
            <a:extLst>
              <a:ext uri="{FF2B5EF4-FFF2-40B4-BE49-F238E27FC236}">
                <a16:creationId xmlns:a16="http://schemas.microsoft.com/office/drawing/2014/main" id="{E637DAA9-0AA4-4DD8-A36D-44B66E38779B}"/>
              </a:ext>
            </a:extLst>
          </p:cNvPr>
          <p:cNvGraphicFramePr>
            <a:graphicFrameLocks noGrp="1"/>
          </p:cNvGraphicFramePr>
          <p:nvPr>
            <p:extLst>
              <p:ext uri="{D42A27DB-BD31-4B8C-83A1-F6EECF244321}">
                <p14:modId xmlns:p14="http://schemas.microsoft.com/office/powerpoint/2010/main" val="3074287587"/>
              </p:ext>
            </p:extLst>
          </p:nvPr>
        </p:nvGraphicFramePr>
        <p:xfrm>
          <a:off x="1295400" y="1905000"/>
          <a:ext cx="6096000" cy="111252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4213457577"/>
                    </a:ext>
                  </a:extLst>
                </a:gridCol>
                <a:gridCol w="3048000">
                  <a:extLst>
                    <a:ext uri="{9D8B030D-6E8A-4147-A177-3AD203B41FA5}">
                      <a16:colId xmlns:a16="http://schemas.microsoft.com/office/drawing/2014/main" val="3008600541"/>
                    </a:ext>
                  </a:extLst>
                </a:gridCol>
              </a:tblGrid>
              <a:tr h="370840">
                <a:tc>
                  <a:txBody>
                    <a:bodyPr/>
                    <a:lstStyle/>
                    <a:p>
                      <a:r>
                        <a:rPr lang="en-US" dirty="0">
                          <a:solidFill>
                            <a:schemeClr val="bg2">
                              <a:lumMod val="10000"/>
                            </a:schemeClr>
                          </a:solidFill>
                        </a:rPr>
                        <a:t>Payment Status</a:t>
                      </a:r>
                    </a:p>
                  </a:txBody>
                  <a:tcPr/>
                </a:tc>
                <a:tc>
                  <a:txBody>
                    <a:bodyPr/>
                    <a:lstStyle/>
                    <a:p>
                      <a:r>
                        <a:rPr lang="en-US" dirty="0">
                          <a:solidFill>
                            <a:schemeClr val="bg2">
                              <a:lumMod val="10000"/>
                            </a:schemeClr>
                          </a:solidFill>
                        </a:rPr>
                        <a:t>Id</a:t>
                      </a:r>
                    </a:p>
                  </a:txBody>
                  <a:tcPr/>
                </a:tc>
                <a:extLst>
                  <a:ext uri="{0D108BD9-81ED-4DB2-BD59-A6C34878D82A}">
                    <a16:rowId xmlns:a16="http://schemas.microsoft.com/office/drawing/2014/main" val="3788936775"/>
                  </a:ext>
                </a:extLst>
              </a:tr>
              <a:tr h="370840">
                <a:tc>
                  <a:txBody>
                    <a:bodyPr/>
                    <a:lstStyle/>
                    <a:p>
                      <a:r>
                        <a:rPr lang="en-US" dirty="0">
                          <a:solidFill>
                            <a:schemeClr val="bg2">
                              <a:lumMod val="10000"/>
                            </a:schemeClr>
                          </a:solidFill>
                        </a:rPr>
                        <a:t>Complete</a:t>
                      </a:r>
                    </a:p>
                  </a:txBody>
                  <a:tcPr/>
                </a:tc>
                <a:tc>
                  <a:txBody>
                    <a:bodyPr/>
                    <a:lstStyle/>
                    <a:p>
                      <a:r>
                        <a:rPr lang="en-US" dirty="0">
                          <a:solidFill>
                            <a:schemeClr val="bg2">
                              <a:lumMod val="10000"/>
                            </a:schemeClr>
                          </a:solidFill>
                        </a:rPr>
                        <a:t>0</a:t>
                      </a:r>
                    </a:p>
                  </a:txBody>
                  <a:tcPr/>
                </a:tc>
                <a:extLst>
                  <a:ext uri="{0D108BD9-81ED-4DB2-BD59-A6C34878D82A}">
                    <a16:rowId xmlns:a16="http://schemas.microsoft.com/office/drawing/2014/main" val="2217810512"/>
                  </a:ext>
                </a:extLst>
              </a:tr>
              <a:tr h="370840">
                <a:tc>
                  <a:txBody>
                    <a:bodyPr/>
                    <a:lstStyle/>
                    <a:p>
                      <a:r>
                        <a:rPr lang="en-US" dirty="0">
                          <a:solidFill>
                            <a:schemeClr val="bg2">
                              <a:lumMod val="10000"/>
                            </a:schemeClr>
                          </a:solidFill>
                        </a:rPr>
                        <a:t>Pending</a:t>
                      </a:r>
                    </a:p>
                  </a:txBody>
                  <a:tcPr/>
                </a:tc>
                <a:tc>
                  <a:txBody>
                    <a:bodyPr/>
                    <a:lstStyle/>
                    <a:p>
                      <a:r>
                        <a:rPr lang="en-US" dirty="0">
                          <a:solidFill>
                            <a:schemeClr val="bg2">
                              <a:lumMod val="10000"/>
                            </a:schemeClr>
                          </a:solidFill>
                        </a:rPr>
                        <a:t>1</a:t>
                      </a:r>
                    </a:p>
                  </a:txBody>
                  <a:tcPr/>
                </a:tc>
                <a:extLst>
                  <a:ext uri="{0D108BD9-81ED-4DB2-BD59-A6C34878D82A}">
                    <a16:rowId xmlns:a16="http://schemas.microsoft.com/office/drawing/2014/main" val="940556355"/>
                  </a:ext>
                </a:extLst>
              </a:tr>
            </a:tbl>
          </a:graphicData>
        </a:graphic>
      </p:graphicFrame>
      <p:pic>
        <p:nvPicPr>
          <p:cNvPr id="15" name="Picture 14">
            <a:extLst>
              <a:ext uri="{FF2B5EF4-FFF2-40B4-BE49-F238E27FC236}">
                <a16:creationId xmlns:a16="http://schemas.microsoft.com/office/drawing/2014/main" id="{CFF0919E-6908-41C1-A018-3ADEEAA30B62}"/>
              </a:ext>
            </a:extLst>
          </p:cNvPr>
          <p:cNvPicPr>
            <a:picLocks noChangeAspect="1"/>
          </p:cNvPicPr>
          <p:nvPr/>
        </p:nvPicPr>
        <p:blipFill>
          <a:blip r:embed="rId3"/>
          <a:stretch>
            <a:fillRect/>
          </a:stretch>
        </p:blipFill>
        <p:spPr>
          <a:xfrm>
            <a:off x="680871" y="4113676"/>
            <a:ext cx="1047357" cy="2330738"/>
          </a:xfrm>
          <a:prstGeom prst="rect">
            <a:avLst/>
          </a:prstGeom>
        </p:spPr>
      </p:pic>
      <p:pic>
        <p:nvPicPr>
          <p:cNvPr id="16" name="Picture 15">
            <a:extLst>
              <a:ext uri="{FF2B5EF4-FFF2-40B4-BE49-F238E27FC236}">
                <a16:creationId xmlns:a16="http://schemas.microsoft.com/office/drawing/2014/main" id="{242D4E8D-1356-47A8-8A6A-63C03531AC2D}"/>
              </a:ext>
            </a:extLst>
          </p:cNvPr>
          <p:cNvPicPr>
            <a:picLocks noChangeAspect="1"/>
          </p:cNvPicPr>
          <p:nvPr/>
        </p:nvPicPr>
        <p:blipFill>
          <a:blip r:embed="rId4"/>
          <a:stretch>
            <a:fillRect/>
          </a:stretch>
        </p:blipFill>
        <p:spPr>
          <a:xfrm>
            <a:off x="1962633" y="4124324"/>
            <a:ext cx="1209624" cy="2345490"/>
          </a:xfrm>
          <a:prstGeom prst="rect">
            <a:avLst/>
          </a:prstGeom>
        </p:spPr>
      </p:pic>
      <p:pic>
        <p:nvPicPr>
          <p:cNvPr id="17" name="Picture 16">
            <a:extLst>
              <a:ext uri="{FF2B5EF4-FFF2-40B4-BE49-F238E27FC236}">
                <a16:creationId xmlns:a16="http://schemas.microsoft.com/office/drawing/2014/main" id="{52FB0B94-0202-49AB-8617-0B73112EABD1}"/>
              </a:ext>
            </a:extLst>
          </p:cNvPr>
          <p:cNvPicPr>
            <a:picLocks noChangeAspect="1"/>
          </p:cNvPicPr>
          <p:nvPr/>
        </p:nvPicPr>
        <p:blipFill>
          <a:blip r:embed="rId5"/>
          <a:stretch>
            <a:fillRect/>
          </a:stretch>
        </p:blipFill>
        <p:spPr>
          <a:xfrm>
            <a:off x="3334045" y="4124324"/>
            <a:ext cx="1312884" cy="2286483"/>
          </a:xfrm>
          <a:prstGeom prst="rect">
            <a:avLst/>
          </a:prstGeom>
        </p:spPr>
      </p:pic>
      <p:pic>
        <p:nvPicPr>
          <p:cNvPr id="18" name="Picture 17">
            <a:extLst>
              <a:ext uri="{FF2B5EF4-FFF2-40B4-BE49-F238E27FC236}">
                <a16:creationId xmlns:a16="http://schemas.microsoft.com/office/drawing/2014/main" id="{0565BC91-C553-4DFD-A008-47B050DBCCE6}"/>
              </a:ext>
            </a:extLst>
          </p:cNvPr>
          <p:cNvPicPr>
            <a:picLocks noChangeAspect="1"/>
          </p:cNvPicPr>
          <p:nvPr/>
        </p:nvPicPr>
        <p:blipFill>
          <a:blip r:embed="rId6"/>
          <a:stretch>
            <a:fillRect/>
          </a:stretch>
        </p:blipFill>
        <p:spPr>
          <a:xfrm>
            <a:off x="4805316" y="4102195"/>
            <a:ext cx="663818" cy="2330739"/>
          </a:xfrm>
          <a:prstGeom prst="rect">
            <a:avLst/>
          </a:prstGeom>
        </p:spPr>
      </p:pic>
      <p:pic>
        <p:nvPicPr>
          <p:cNvPr id="20" name="Picture 19">
            <a:extLst>
              <a:ext uri="{FF2B5EF4-FFF2-40B4-BE49-F238E27FC236}">
                <a16:creationId xmlns:a16="http://schemas.microsoft.com/office/drawing/2014/main" id="{CA29178C-AAA4-4DE4-97B1-613AF7E491F0}"/>
              </a:ext>
            </a:extLst>
          </p:cNvPr>
          <p:cNvPicPr>
            <a:picLocks noChangeAspect="1"/>
          </p:cNvPicPr>
          <p:nvPr/>
        </p:nvPicPr>
        <p:blipFill>
          <a:blip r:embed="rId7"/>
          <a:stretch>
            <a:fillRect/>
          </a:stretch>
        </p:blipFill>
        <p:spPr>
          <a:xfrm>
            <a:off x="7684970" y="4124325"/>
            <a:ext cx="958848" cy="2330738"/>
          </a:xfrm>
          <a:prstGeom prst="rect">
            <a:avLst/>
          </a:prstGeom>
        </p:spPr>
      </p:pic>
      <p:pic>
        <p:nvPicPr>
          <p:cNvPr id="24" name="Picture 23">
            <a:extLst>
              <a:ext uri="{FF2B5EF4-FFF2-40B4-BE49-F238E27FC236}">
                <a16:creationId xmlns:a16="http://schemas.microsoft.com/office/drawing/2014/main" id="{1F521CF3-B6C7-4A34-8D8D-0DAD26E4AC0E}"/>
              </a:ext>
            </a:extLst>
          </p:cNvPr>
          <p:cNvPicPr>
            <a:picLocks noChangeAspect="1"/>
          </p:cNvPicPr>
          <p:nvPr/>
        </p:nvPicPr>
        <p:blipFill>
          <a:blip r:embed="rId8"/>
          <a:stretch>
            <a:fillRect/>
          </a:stretch>
        </p:blipFill>
        <p:spPr>
          <a:xfrm>
            <a:off x="5776175" y="4133014"/>
            <a:ext cx="1571625" cy="2324100"/>
          </a:xfrm>
          <a:prstGeom prst="rect">
            <a:avLst/>
          </a:prstGeom>
        </p:spPr>
      </p:pic>
    </p:spTree>
    <p:extLst>
      <p:ext uri="{BB962C8B-B14F-4D97-AF65-F5344CB8AC3E}">
        <p14:creationId xmlns:p14="http://schemas.microsoft.com/office/powerpoint/2010/main" val="185780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782" y="1022036"/>
            <a:ext cx="6026317" cy="5356525"/>
          </a:xfrm>
        </p:spPr>
        <p:txBody>
          <a:bodyPr/>
          <a:lstStyle/>
          <a:p>
            <a:pPr algn="just"/>
            <a:r>
              <a:rPr lang="en-US" sz="1800" b="1" u="sng" dirty="0">
                <a:solidFill>
                  <a:srgbClr val="000099"/>
                </a:solidFill>
              </a:rPr>
              <a:t>Value Encoding</a:t>
            </a:r>
          </a:p>
          <a:p>
            <a:pPr lvl="1" algn="just"/>
            <a:r>
              <a:rPr lang="en-US" dirty="0"/>
              <a:t>Value encoding stores data by applying both an offset and a reduction of the bits required to store the value, based on the range of values that are available in the column. </a:t>
            </a:r>
          </a:p>
          <a:p>
            <a:pPr lvl="1" algn="just"/>
            <a:endParaRPr lang="en-US" dirty="0"/>
          </a:p>
          <a:p>
            <a:pPr lvl="1" algn="just"/>
            <a:r>
              <a:rPr lang="en-US" dirty="0"/>
              <a:t>Suppose you have a column that contains the price of products, stored as integer values. There are many different values, and to represent them all, you need a defined number of bits.</a:t>
            </a:r>
          </a:p>
          <a:p>
            <a:pPr lvl="1" algn="just"/>
            <a:endParaRPr lang="en-US" dirty="0"/>
          </a:p>
          <a:p>
            <a:pPr lvl="1" algn="just"/>
            <a:r>
              <a:rPr lang="en-US" dirty="0"/>
              <a:t>Value encoding happens only for numeric columns. </a:t>
            </a:r>
          </a:p>
          <a:p>
            <a:pPr lvl="1" algn="just"/>
            <a:endParaRPr lang="en-US" dirty="0"/>
          </a:p>
        </p:txBody>
      </p:sp>
      <p:sp>
        <p:nvSpPr>
          <p:cNvPr id="3" name="Title 2"/>
          <p:cNvSpPr>
            <a:spLocks noGrp="1"/>
          </p:cNvSpPr>
          <p:nvPr>
            <p:ph type="title"/>
          </p:nvPr>
        </p:nvSpPr>
        <p:spPr/>
        <p:txBody>
          <a:bodyPr/>
          <a:lstStyle/>
          <a:p>
            <a:r>
              <a:rPr lang="en-US" dirty="0"/>
              <a:t>Compression Technique</a:t>
            </a:r>
          </a:p>
        </p:txBody>
      </p:sp>
      <p:pic>
        <p:nvPicPr>
          <p:cNvPr id="4" name="Picture 3">
            <a:extLst>
              <a:ext uri="{FF2B5EF4-FFF2-40B4-BE49-F238E27FC236}">
                <a16:creationId xmlns:a16="http://schemas.microsoft.com/office/drawing/2014/main" id="{E7D206A0-BE62-4BA9-8E82-D84FB61D8B0A}"/>
              </a:ext>
            </a:extLst>
          </p:cNvPr>
          <p:cNvPicPr>
            <a:picLocks noChangeAspect="1"/>
          </p:cNvPicPr>
          <p:nvPr/>
        </p:nvPicPr>
        <p:blipFill>
          <a:blip r:embed="rId3"/>
          <a:stretch>
            <a:fillRect/>
          </a:stretch>
        </p:blipFill>
        <p:spPr>
          <a:xfrm>
            <a:off x="6742112" y="1217448"/>
            <a:ext cx="1954781" cy="4965700"/>
          </a:xfrm>
          <a:prstGeom prst="rect">
            <a:avLst/>
          </a:prstGeom>
        </p:spPr>
      </p:pic>
    </p:spTree>
    <p:extLst>
      <p:ext uri="{BB962C8B-B14F-4D97-AF65-F5344CB8AC3E}">
        <p14:creationId xmlns:p14="http://schemas.microsoft.com/office/powerpoint/2010/main" val="103140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b="1" u="sng" dirty="0">
                <a:solidFill>
                  <a:srgbClr val="000099"/>
                </a:solidFill>
              </a:rPr>
              <a:t>Value Encoding</a:t>
            </a:r>
          </a:p>
          <a:p>
            <a:pPr lvl="1"/>
            <a:r>
              <a:rPr lang="en-US" dirty="0"/>
              <a:t>Let’s use the values in following figure as an example. The maximum value in the Unit Price column is 216. Therefore, you need at least 8 bits to store each value. However, by using a simple mathematical operation, you can reduce the storage to 5 bits. In this case, by subtracting the minimum value (194) from all the values in the Unit Price column, </a:t>
            </a:r>
            <a:r>
              <a:rPr lang="en-US" dirty="0" err="1"/>
              <a:t>VertiPaq</a:t>
            </a:r>
            <a:r>
              <a:rPr lang="en-US" dirty="0"/>
              <a:t> reduces the range of the column to a range from 0 to 22. </a:t>
            </a:r>
          </a:p>
          <a:p>
            <a:pPr lvl="1"/>
            <a:endParaRPr lang="en-US" dirty="0"/>
          </a:p>
          <a:p>
            <a:pPr lvl="1"/>
            <a:r>
              <a:rPr lang="en-US" dirty="0"/>
              <a:t>Storing numbers up to 22 requires fewer bits than storing numbers up to 216. While 3 bits might seem like a very small saving, when you multiply this over a few billion rows, it is easy to see that the difference can be important.</a:t>
            </a:r>
          </a:p>
        </p:txBody>
      </p:sp>
      <p:sp>
        <p:nvSpPr>
          <p:cNvPr id="3" name="Title 2"/>
          <p:cNvSpPr>
            <a:spLocks noGrp="1"/>
          </p:cNvSpPr>
          <p:nvPr>
            <p:ph type="title"/>
          </p:nvPr>
        </p:nvSpPr>
        <p:spPr/>
        <p:txBody>
          <a:bodyPr/>
          <a:lstStyle/>
          <a:p>
            <a:r>
              <a:rPr lang="en-US" dirty="0"/>
              <a:t>Compression Technique</a:t>
            </a:r>
          </a:p>
        </p:txBody>
      </p:sp>
      <p:pic>
        <p:nvPicPr>
          <p:cNvPr id="4" name="Picture 3">
            <a:extLst>
              <a:ext uri="{FF2B5EF4-FFF2-40B4-BE49-F238E27FC236}">
                <a16:creationId xmlns:a16="http://schemas.microsoft.com/office/drawing/2014/main" id="{5B663984-0626-44A1-92F5-ECB8BB6901F6}"/>
              </a:ext>
            </a:extLst>
          </p:cNvPr>
          <p:cNvPicPr>
            <a:picLocks noChangeAspect="1"/>
          </p:cNvPicPr>
          <p:nvPr/>
        </p:nvPicPr>
        <p:blipFill>
          <a:blip r:embed="rId3"/>
          <a:stretch>
            <a:fillRect/>
          </a:stretch>
        </p:blipFill>
        <p:spPr>
          <a:xfrm>
            <a:off x="2479675" y="3700298"/>
            <a:ext cx="3912093" cy="2808287"/>
          </a:xfrm>
          <a:prstGeom prst="rect">
            <a:avLst/>
          </a:prstGeom>
        </p:spPr>
      </p:pic>
    </p:spTree>
    <p:extLst>
      <p:ext uri="{BB962C8B-B14F-4D97-AF65-F5344CB8AC3E}">
        <p14:creationId xmlns:p14="http://schemas.microsoft.com/office/powerpoint/2010/main" val="159488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b="1" u="sng" dirty="0">
                <a:solidFill>
                  <a:srgbClr val="000099"/>
                </a:solidFill>
              </a:rPr>
              <a:t>HASH ENCODING</a:t>
            </a:r>
          </a:p>
          <a:p>
            <a:pPr lvl="1"/>
            <a:r>
              <a:rPr lang="en-US" dirty="0"/>
              <a:t>Hash encoding (also known as dictionary encoding) is another technique used by </a:t>
            </a:r>
            <a:r>
              <a:rPr lang="en-US" dirty="0" err="1"/>
              <a:t>VertiPaq</a:t>
            </a:r>
            <a:r>
              <a:rPr lang="en-US" dirty="0"/>
              <a:t> to reduce the number of bits required to store a column. </a:t>
            </a:r>
          </a:p>
          <a:p>
            <a:pPr lvl="1"/>
            <a:r>
              <a:rPr lang="en-US" dirty="0"/>
              <a:t>Hash encoding builds a dictionary of the distinct values of a column and then it replaces the column values with indexes to the dictionary. Let’s see this with an example.</a:t>
            </a:r>
          </a:p>
          <a:p>
            <a:pPr lvl="1"/>
            <a:endParaRPr lang="en-US" b="1" u="sng" dirty="0"/>
          </a:p>
          <a:p>
            <a:pPr lvl="1"/>
            <a:endParaRPr lang="en-US" b="1" u="sng" dirty="0"/>
          </a:p>
          <a:p>
            <a:pPr lvl="1"/>
            <a:endParaRPr lang="en-US" b="1" u="sng" dirty="0"/>
          </a:p>
          <a:p>
            <a:pPr lvl="1"/>
            <a:endParaRPr lang="en-US" b="1" u="sng" dirty="0"/>
          </a:p>
          <a:p>
            <a:pPr lvl="1"/>
            <a:endParaRPr lang="en-US" b="1" u="sng" dirty="0"/>
          </a:p>
          <a:p>
            <a:pPr lvl="1"/>
            <a:endParaRPr lang="en-US" b="1" u="sng" dirty="0"/>
          </a:p>
          <a:p>
            <a:pPr lvl="1"/>
            <a:endParaRPr lang="en-US" b="1" u="sng" dirty="0"/>
          </a:p>
          <a:p>
            <a:pPr lvl="1"/>
            <a:endParaRPr lang="en-US" b="1" u="sng" dirty="0"/>
          </a:p>
          <a:p>
            <a:pPr lvl="1"/>
            <a:r>
              <a:rPr lang="en-US" dirty="0"/>
              <a:t>When </a:t>
            </a:r>
            <a:r>
              <a:rPr lang="en-US" dirty="0" err="1"/>
              <a:t>VertiPaq</a:t>
            </a:r>
            <a:r>
              <a:rPr lang="en-US" dirty="0"/>
              <a:t> encodes a column with hash encoding, it does the following:</a:t>
            </a:r>
          </a:p>
          <a:p>
            <a:pPr lvl="2"/>
            <a:r>
              <a:rPr lang="en-US" sz="1600" dirty="0"/>
              <a:t>It builds a dictionary, containing the distinct values of the column.</a:t>
            </a:r>
          </a:p>
          <a:p>
            <a:pPr lvl="2"/>
            <a:r>
              <a:rPr lang="en-US" sz="1600" dirty="0"/>
              <a:t>It replaces the column values with integer numbers, where each number is the dictionary index of the original value.</a:t>
            </a:r>
          </a:p>
          <a:p>
            <a:pPr lvl="1"/>
            <a:endParaRPr lang="en-US" b="1" u="sng" dirty="0"/>
          </a:p>
        </p:txBody>
      </p:sp>
      <p:sp>
        <p:nvSpPr>
          <p:cNvPr id="3" name="Title 2"/>
          <p:cNvSpPr>
            <a:spLocks noGrp="1"/>
          </p:cNvSpPr>
          <p:nvPr>
            <p:ph type="title"/>
          </p:nvPr>
        </p:nvSpPr>
        <p:spPr/>
        <p:txBody>
          <a:bodyPr/>
          <a:lstStyle/>
          <a:p>
            <a:r>
              <a:rPr lang="en-US" dirty="0"/>
              <a:t>Compression Technique</a:t>
            </a:r>
          </a:p>
        </p:txBody>
      </p:sp>
      <p:pic>
        <p:nvPicPr>
          <p:cNvPr id="5" name="Picture 4">
            <a:extLst>
              <a:ext uri="{FF2B5EF4-FFF2-40B4-BE49-F238E27FC236}">
                <a16:creationId xmlns:a16="http://schemas.microsoft.com/office/drawing/2014/main" id="{21DEB0E3-9BA2-491E-B523-D684B2497DF0}"/>
              </a:ext>
            </a:extLst>
          </p:cNvPr>
          <p:cNvPicPr>
            <a:picLocks noChangeAspect="1"/>
          </p:cNvPicPr>
          <p:nvPr/>
        </p:nvPicPr>
        <p:blipFill>
          <a:blip r:embed="rId3"/>
          <a:stretch>
            <a:fillRect/>
          </a:stretch>
        </p:blipFill>
        <p:spPr>
          <a:xfrm>
            <a:off x="1861456" y="2692400"/>
            <a:ext cx="4753562" cy="2298700"/>
          </a:xfrm>
          <a:prstGeom prst="rect">
            <a:avLst/>
          </a:prstGeom>
        </p:spPr>
      </p:pic>
    </p:spTree>
    <p:extLst>
      <p:ext uri="{BB962C8B-B14F-4D97-AF65-F5344CB8AC3E}">
        <p14:creationId xmlns:p14="http://schemas.microsoft.com/office/powerpoint/2010/main" val="371908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b="1" u="sng" dirty="0">
                <a:solidFill>
                  <a:srgbClr val="000099"/>
                </a:solidFill>
              </a:rPr>
              <a:t>Advantages: HASH ENCODING</a:t>
            </a:r>
          </a:p>
          <a:p>
            <a:pPr lvl="1"/>
            <a:r>
              <a:rPr lang="en-US" dirty="0"/>
              <a:t>There are some advantages to using hash encoding:</a:t>
            </a:r>
          </a:p>
          <a:p>
            <a:pPr lvl="2"/>
            <a:r>
              <a:rPr lang="en-US" sz="1600" dirty="0"/>
              <a:t>Columns contain only integer values, making it simpler to optimize the internal code of the engine. Moreover, it basically means that </a:t>
            </a:r>
            <a:r>
              <a:rPr lang="en-US" sz="1600" dirty="0" err="1"/>
              <a:t>VertiPaq</a:t>
            </a:r>
            <a:r>
              <a:rPr lang="en-US" sz="1600" dirty="0"/>
              <a:t> is data-type independent.</a:t>
            </a:r>
          </a:p>
          <a:p>
            <a:pPr lvl="2"/>
            <a:r>
              <a:rPr lang="en-US" sz="1600" dirty="0"/>
              <a:t>The number of bits used to store a single value is the minimum number of bits necessary to store an index entry. In the example provided, having only four different values, 2 bits are sufficient</a:t>
            </a:r>
            <a:r>
              <a:rPr lang="en-US" dirty="0"/>
              <a:t>.</a:t>
            </a:r>
          </a:p>
          <a:p>
            <a:pPr lvl="1"/>
            <a:endParaRPr lang="en-US" b="1" u="sng" dirty="0"/>
          </a:p>
        </p:txBody>
      </p:sp>
      <p:sp>
        <p:nvSpPr>
          <p:cNvPr id="3" name="Title 2"/>
          <p:cNvSpPr>
            <a:spLocks noGrp="1"/>
          </p:cNvSpPr>
          <p:nvPr>
            <p:ph type="title"/>
          </p:nvPr>
        </p:nvSpPr>
        <p:spPr/>
        <p:txBody>
          <a:bodyPr/>
          <a:lstStyle/>
          <a:p>
            <a:r>
              <a:rPr lang="en-US" dirty="0"/>
              <a:t>Compression Technique</a:t>
            </a:r>
          </a:p>
        </p:txBody>
      </p:sp>
      <p:pic>
        <p:nvPicPr>
          <p:cNvPr id="5" name="Picture 4">
            <a:extLst>
              <a:ext uri="{FF2B5EF4-FFF2-40B4-BE49-F238E27FC236}">
                <a16:creationId xmlns:a16="http://schemas.microsoft.com/office/drawing/2014/main" id="{21DEB0E3-9BA2-491E-B523-D684B2497DF0}"/>
              </a:ext>
            </a:extLst>
          </p:cNvPr>
          <p:cNvPicPr>
            <a:picLocks noChangeAspect="1"/>
          </p:cNvPicPr>
          <p:nvPr/>
        </p:nvPicPr>
        <p:blipFill>
          <a:blip r:embed="rId3"/>
          <a:stretch>
            <a:fillRect/>
          </a:stretch>
        </p:blipFill>
        <p:spPr>
          <a:xfrm>
            <a:off x="1937656" y="3467100"/>
            <a:ext cx="4753562" cy="2298700"/>
          </a:xfrm>
          <a:prstGeom prst="rect">
            <a:avLst/>
          </a:prstGeom>
        </p:spPr>
      </p:pic>
    </p:spTree>
    <p:extLst>
      <p:ext uri="{BB962C8B-B14F-4D97-AF65-F5344CB8AC3E}">
        <p14:creationId xmlns:p14="http://schemas.microsoft.com/office/powerpoint/2010/main" val="236404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b="1" u="sng" dirty="0">
                <a:solidFill>
                  <a:srgbClr val="000099"/>
                </a:solidFill>
              </a:rPr>
              <a:t>RUN-LENGTH ENCODING</a:t>
            </a:r>
          </a:p>
          <a:p>
            <a:pPr lvl="1"/>
            <a:r>
              <a:rPr lang="en-US" sz="1800" dirty="0"/>
              <a:t>This technique aims to reduce the size of a dataset by avoiding repeated values.</a:t>
            </a:r>
          </a:p>
          <a:p>
            <a:pPr lvl="1"/>
            <a:r>
              <a:rPr lang="en-US" sz="1800" dirty="0"/>
              <a:t>Consider a column that contains the calendar quarter of a sale, which is stored in the Sales table. This column might have the string Q1 repeated many times in contiguous rows, for all the sales in the same quarter. </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In such a case, </a:t>
            </a:r>
            <a:r>
              <a:rPr lang="en-US" sz="1800" dirty="0" err="1"/>
              <a:t>VertiPaq</a:t>
            </a:r>
            <a:r>
              <a:rPr lang="en-US" sz="1800" dirty="0"/>
              <a:t> avoids storing repeated values and replaces them with a slightly more complex structure. The structure contains the value only once, with the number of contiguous rows having the same value, as shown as below.</a:t>
            </a:r>
            <a:endParaRPr lang="en-US" sz="1800" b="1" u="sng" dirty="0"/>
          </a:p>
        </p:txBody>
      </p:sp>
      <p:sp>
        <p:nvSpPr>
          <p:cNvPr id="3" name="Title 2"/>
          <p:cNvSpPr>
            <a:spLocks noGrp="1"/>
          </p:cNvSpPr>
          <p:nvPr>
            <p:ph type="title"/>
          </p:nvPr>
        </p:nvSpPr>
        <p:spPr/>
        <p:txBody>
          <a:bodyPr/>
          <a:lstStyle/>
          <a:p>
            <a:r>
              <a:rPr lang="en-US" dirty="0"/>
              <a:t>Compression Technique</a:t>
            </a:r>
          </a:p>
        </p:txBody>
      </p:sp>
      <p:pic>
        <p:nvPicPr>
          <p:cNvPr id="4" name="Picture 3">
            <a:extLst>
              <a:ext uri="{FF2B5EF4-FFF2-40B4-BE49-F238E27FC236}">
                <a16:creationId xmlns:a16="http://schemas.microsoft.com/office/drawing/2014/main" id="{0C81FC8C-5D36-4ADC-A1D4-3948D60A3B91}"/>
              </a:ext>
            </a:extLst>
          </p:cNvPr>
          <p:cNvPicPr>
            <a:picLocks noChangeAspect="1"/>
          </p:cNvPicPr>
          <p:nvPr/>
        </p:nvPicPr>
        <p:blipFill>
          <a:blip r:embed="rId3"/>
          <a:stretch>
            <a:fillRect/>
          </a:stretch>
        </p:blipFill>
        <p:spPr>
          <a:xfrm>
            <a:off x="2095500" y="2797489"/>
            <a:ext cx="3759200" cy="2390009"/>
          </a:xfrm>
          <a:prstGeom prst="rect">
            <a:avLst/>
          </a:prstGeom>
        </p:spPr>
      </p:pic>
    </p:spTree>
    <p:extLst>
      <p:ext uri="{BB962C8B-B14F-4D97-AF65-F5344CB8AC3E}">
        <p14:creationId xmlns:p14="http://schemas.microsoft.com/office/powerpoint/2010/main" val="136547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Compression Technique: Note</a:t>
            </a:r>
          </a:p>
        </p:txBody>
      </p:sp>
      <p:sp>
        <p:nvSpPr>
          <p:cNvPr id="6" name="Rectangle: Rounded Corners 5">
            <a:extLst>
              <a:ext uri="{FF2B5EF4-FFF2-40B4-BE49-F238E27FC236}">
                <a16:creationId xmlns:a16="http://schemas.microsoft.com/office/drawing/2014/main" id="{FAC65362-BB7F-4B8B-A76F-F06BFECFD7B0}"/>
              </a:ext>
            </a:extLst>
          </p:cNvPr>
          <p:cNvSpPr/>
          <p:nvPr/>
        </p:nvSpPr>
        <p:spPr>
          <a:xfrm>
            <a:off x="222427" y="1206500"/>
            <a:ext cx="8748583" cy="939800"/>
          </a:xfrm>
          <a:prstGeom prst="round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Please note that the actual details of the compression algorithm of </a:t>
            </a:r>
            <a:r>
              <a:rPr lang="en-US" sz="2400" dirty="0" err="1"/>
              <a:t>VertiPaq</a:t>
            </a:r>
            <a:r>
              <a:rPr lang="en-US" sz="2400" dirty="0"/>
              <a:t> are proprietary of Microsoft. </a:t>
            </a:r>
          </a:p>
        </p:txBody>
      </p:sp>
      <p:sp>
        <p:nvSpPr>
          <p:cNvPr id="7" name="Rectangle: Rounded Corners 6">
            <a:extLst>
              <a:ext uri="{FF2B5EF4-FFF2-40B4-BE49-F238E27FC236}">
                <a16:creationId xmlns:a16="http://schemas.microsoft.com/office/drawing/2014/main" id="{89279B9D-9D03-4E7A-8FE3-0279E13B39C5}"/>
              </a:ext>
            </a:extLst>
          </p:cNvPr>
          <p:cNvSpPr/>
          <p:nvPr/>
        </p:nvSpPr>
        <p:spPr>
          <a:xfrm>
            <a:off x="222427" y="2844800"/>
            <a:ext cx="8748583" cy="139700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What we explain is a good approximation of what really happens in the engine and you can use it, to all effects, to understand how the </a:t>
            </a:r>
            <a:r>
              <a:rPr lang="en-US" sz="2400" dirty="0" err="1"/>
              <a:t>VertiPaq</a:t>
            </a:r>
            <a:r>
              <a:rPr lang="en-US" sz="2400" dirty="0"/>
              <a:t> engine stores data.</a:t>
            </a:r>
          </a:p>
        </p:txBody>
      </p:sp>
    </p:spTree>
    <p:extLst>
      <p:ext uri="{BB962C8B-B14F-4D97-AF65-F5344CB8AC3E}">
        <p14:creationId xmlns:p14="http://schemas.microsoft.com/office/powerpoint/2010/main" val="306535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Improving Performance</a:t>
            </a:r>
          </a:p>
        </p:txBody>
      </p:sp>
      <p:sp>
        <p:nvSpPr>
          <p:cNvPr id="6" name="Rectangle: Rounded Corners 5">
            <a:extLst>
              <a:ext uri="{FF2B5EF4-FFF2-40B4-BE49-F238E27FC236}">
                <a16:creationId xmlns:a16="http://schemas.microsoft.com/office/drawing/2014/main" id="{FAC65362-BB7F-4B8B-A76F-F06BFECFD7B0}"/>
              </a:ext>
            </a:extLst>
          </p:cNvPr>
          <p:cNvSpPr/>
          <p:nvPr/>
        </p:nvSpPr>
        <p:spPr>
          <a:xfrm>
            <a:off x="222427" y="1086428"/>
            <a:ext cx="8748583" cy="544776"/>
          </a:xfrm>
          <a:prstGeom prst="round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The performance optimization process involves the following</a:t>
            </a:r>
          </a:p>
        </p:txBody>
      </p:sp>
      <p:sp>
        <p:nvSpPr>
          <p:cNvPr id="7" name="Rectangle: Rounded Corners 6">
            <a:extLst>
              <a:ext uri="{FF2B5EF4-FFF2-40B4-BE49-F238E27FC236}">
                <a16:creationId xmlns:a16="http://schemas.microsoft.com/office/drawing/2014/main" id="{89279B9D-9D03-4E7A-8FE3-0279E13B39C5}"/>
              </a:ext>
            </a:extLst>
          </p:cNvPr>
          <p:cNvSpPr/>
          <p:nvPr/>
        </p:nvSpPr>
        <p:spPr>
          <a:xfrm>
            <a:off x="197708" y="2050470"/>
            <a:ext cx="8748583" cy="4091712"/>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just">
              <a:lnSpc>
                <a:spcPct val="150000"/>
              </a:lnSpc>
              <a:buFont typeface="Arial" panose="020B0604020202020204" pitchFamily="34" charset="0"/>
              <a:buChar char="•"/>
            </a:pPr>
            <a:r>
              <a:rPr lang="en-US" sz="2400" dirty="0"/>
              <a:t>Using correct data types.</a:t>
            </a:r>
          </a:p>
          <a:p>
            <a:pPr marL="342900" indent="-342900" algn="just">
              <a:lnSpc>
                <a:spcPct val="150000"/>
              </a:lnSpc>
              <a:buFont typeface="Arial" panose="020B0604020202020204" pitchFamily="34" charset="0"/>
              <a:buChar char="•"/>
            </a:pPr>
            <a:r>
              <a:rPr lang="en-US" sz="2400" dirty="0"/>
              <a:t>Deleting unnecessary columns and rows.</a:t>
            </a:r>
          </a:p>
          <a:p>
            <a:pPr marL="342900" indent="-342900" algn="just">
              <a:lnSpc>
                <a:spcPct val="150000"/>
              </a:lnSpc>
              <a:buFont typeface="Arial" panose="020B0604020202020204" pitchFamily="34" charset="0"/>
              <a:buChar char="•"/>
            </a:pPr>
            <a:r>
              <a:rPr lang="en-US" sz="2400" dirty="0"/>
              <a:t>Avoiding repeated values.</a:t>
            </a:r>
          </a:p>
          <a:p>
            <a:pPr marL="342900" indent="-342900" algn="just">
              <a:lnSpc>
                <a:spcPct val="150000"/>
              </a:lnSpc>
              <a:buFont typeface="Arial" panose="020B0604020202020204" pitchFamily="34" charset="0"/>
              <a:buChar char="•"/>
            </a:pPr>
            <a:r>
              <a:rPr lang="en-US" sz="2400" dirty="0"/>
              <a:t>Replacing numeric columns with measures.</a:t>
            </a:r>
          </a:p>
          <a:p>
            <a:pPr marL="342900" indent="-342900" algn="just">
              <a:lnSpc>
                <a:spcPct val="150000"/>
              </a:lnSpc>
              <a:buFont typeface="Arial" panose="020B0604020202020204" pitchFamily="34" charset="0"/>
              <a:buChar char="•"/>
            </a:pPr>
            <a:r>
              <a:rPr lang="en-US" sz="2400" dirty="0"/>
              <a:t>Reducing cardinalities</a:t>
            </a:r>
          </a:p>
          <a:p>
            <a:pPr marL="342900" indent="-342900" algn="just">
              <a:lnSpc>
                <a:spcPct val="150000"/>
              </a:lnSpc>
              <a:buFont typeface="Arial" panose="020B0604020202020204" pitchFamily="34" charset="0"/>
              <a:buChar char="•"/>
            </a:pPr>
            <a:r>
              <a:rPr lang="en-US" sz="2400" dirty="0"/>
              <a:t>Analyzing model metadata.</a:t>
            </a:r>
          </a:p>
          <a:p>
            <a:pPr marL="342900" indent="-342900" algn="just">
              <a:lnSpc>
                <a:spcPct val="150000"/>
              </a:lnSpc>
              <a:buFont typeface="Arial" panose="020B0604020202020204" pitchFamily="34" charset="0"/>
              <a:buChar char="•"/>
            </a:pPr>
            <a:r>
              <a:rPr lang="en-US" sz="2400" dirty="0"/>
              <a:t>Summarizing data where possible.</a:t>
            </a:r>
          </a:p>
        </p:txBody>
      </p:sp>
    </p:spTree>
    <p:extLst>
      <p:ext uri="{BB962C8B-B14F-4D97-AF65-F5344CB8AC3E}">
        <p14:creationId xmlns:p14="http://schemas.microsoft.com/office/powerpoint/2010/main" val="1380077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Improving Performance</a:t>
            </a:r>
          </a:p>
        </p:txBody>
      </p:sp>
      <p:sp>
        <p:nvSpPr>
          <p:cNvPr id="4" name="Rounded Rectangle 3"/>
          <p:cNvSpPr/>
          <p:nvPr/>
        </p:nvSpPr>
        <p:spPr>
          <a:xfrm>
            <a:off x="222427" y="1139868"/>
            <a:ext cx="8608422" cy="513567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76614" y="1461375"/>
            <a:ext cx="7515616" cy="4161396"/>
          </a:xfrm>
          <a:prstGeom prst="rect">
            <a:avLst/>
          </a:prstGeom>
          <a:noFill/>
        </p:spPr>
        <p:txBody>
          <a:bodyPr wrap="square" rtlCol="0">
            <a:spAutoFit/>
          </a:bodyPr>
          <a:lstStyle/>
          <a:p>
            <a:r>
              <a:rPr lang="en-US" dirty="0">
                <a:solidFill>
                  <a:schemeClr val="bg2">
                    <a:lumMod val="10000"/>
                  </a:schemeClr>
                </a:solidFill>
              </a:rPr>
              <a:t>In this demo, we will see </a:t>
            </a:r>
          </a:p>
          <a:p>
            <a:pPr>
              <a:lnSpc>
                <a:spcPct val="200000"/>
              </a:lnSpc>
            </a:pPr>
            <a:r>
              <a:rPr lang="en-US" dirty="0">
                <a:solidFill>
                  <a:schemeClr val="bg2">
                    <a:lumMod val="10000"/>
                  </a:schemeClr>
                </a:solidFill>
              </a:rPr>
              <a:t>1	Improving Performance</a:t>
            </a:r>
          </a:p>
          <a:p>
            <a:pPr lvl="1">
              <a:lnSpc>
                <a:spcPct val="200000"/>
              </a:lnSpc>
            </a:pPr>
            <a:r>
              <a:rPr lang="en-US" dirty="0">
                <a:solidFill>
                  <a:schemeClr val="bg2">
                    <a:lumMod val="10000"/>
                  </a:schemeClr>
                </a:solidFill>
              </a:rPr>
              <a:t>1.1	Viewing the DAX Model Info in DAX Studio</a:t>
            </a:r>
          </a:p>
          <a:p>
            <a:pPr lvl="1">
              <a:lnSpc>
                <a:spcPct val="200000"/>
              </a:lnSpc>
            </a:pPr>
            <a:r>
              <a:rPr lang="en-US" dirty="0">
                <a:solidFill>
                  <a:schemeClr val="bg2">
                    <a:lumMod val="10000"/>
                  </a:schemeClr>
                </a:solidFill>
              </a:rPr>
              <a:t>1.2	Remove tables from Model that are not used</a:t>
            </a:r>
          </a:p>
          <a:p>
            <a:pPr lvl="1">
              <a:lnSpc>
                <a:spcPct val="200000"/>
              </a:lnSpc>
            </a:pPr>
            <a:r>
              <a:rPr lang="en-US" dirty="0">
                <a:solidFill>
                  <a:schemeClr val="bg2">
                    <a:lumMod val="10000"/>
                  </a:schemeClr>
                </a:solidFill>
              </a:rPr>
              <a:t>1.3	Remove columns from tables that are not used</a:t>
            </a:r>
          </a:p>
          <a:p>
            <a:pPr lvl="1">
              <a:lnSpc>
                <a:spcPct val="200000"/>
              </a:lnSpc>
            </a:pPr>
            <a:r>
              <a:rPr lang="en-US" dirty="0">
                <a:solidFill>
                  <a:schemeClr val="bg2">
                    <a:lumMod val="10000"/>
                  </a:schemeClr>
                </a:solidFill>
              </a:rPr>
              <a:t>1.4	Disable auto-generation of date tables</a:t>
            </a:r>
          </a:p>
          <a:p>
            <a:pPr lvl="2">
              <a:lnSpc>
                <a:spcPct val="200000"/>
              </a:lnSpc>
            </a:pPr>
            <a:r>
              <a:rPr lang="en-US" dirty="0">
                <a:solidFill>
                  <a:schemeClr val="bg2">
                    <a:lumMod val="10000"/>
                  </a:schemeClr>
                </a:solidFill>
              </a:rPr>
              <a:t>1.4.1	Power BI</a:t>
            </a:r>
          </a:p>
          <a:p>
            <a:pPr lvl="2">
              <a:lnSpc>
                <a:spcPct val="200000"/>
              </a:lnSpc>
            </a:pPr>
            <a:r>
              <a:rPr lang="en-US" dirty="0">
                <a:solidFill>
                  <a:schemeClr val="bg2">
                    <a:lumMod val="10000"/>
                  </a:schemeClr>
                </a:solidFill>
              </a:rPr>
              <a:t>1.4.2	Viewing Model Info in DAX Studio</a:t>
            </a:r>
          </a:p>
        </p:txBody>
      </p:sp>
      <p:graphicFrame>
        <p:nvGraphicFramePr>
          <p:cNvPr id="2" name="Object 1">
            <a:extLst>
              <a:ext uri="{FF2B5EF4-FFF2-40B4-BE49-F238E27FC236}">
                <a16:creationId xmlns:a16="http://schemas.microsoft.com/office/drawing/2014/main" id="{0618C64B-8D1A-4F0A-AFE8-A9CEC1A97963}"/>
              </a:ext>
            </a:extLst>
          </p:cNvPr>
          <p:cNvGraphicFramePr>
            <a:graphicFrameLocks noChangeAspect="1"/>
          </p:cNvGraphicFramePr>
          <p:nvPr>
            <p:extLst>
              <p:ext uri="{D42A27DB-BD31-4B8C-83A1-F6EECF244321}">
                <p14:modId xmlns:p14="http://schemas.microsoft.com/office/powerpoint/2010/main" val="2594966681"/>
              </p:ext>
            </p:extLst>
          </p:nvPr>
        </p:nvGraphicFramePr>
        <p:xfrm>
          <a:off x="7250545" y="4576015"/>
          <a:ext cx="1186873" cy="1046756"/>
        </p:xfrm>
        <a:graphic>
          <a:graphicData uri="http://schemas.openxmlformats.org/presentationml/2006/ole">
            <mc:AlternateContent xmlns:mc="http://schemas.openxmlformats.org/markup-compatibility/2006">
              <mc:Choice xmlns:v="urn:schemas-microsoft-com:vml" Requires="v">
                <p:oleObj spid="_x0000_s1026"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250545" y="4576015"/>
                        <a:ext cx="1186873" cy="1046756"/>
                      </a:xfrm>
                      <a:prstGeom prst="rect">
                        <a:avLst/>
                      </a:prstGeom>
                    </p:spPr>
                  </p:pic>
                </p:oleObj>
              </mc:Fallback>
            </mc:AlternateContent>
          </a:graphicData>
        </a:graphic>
      </p:graphicFrame>
    </p:spTree>
    <p:extLst>
      <p:ext uri="{BB962C8B-B14F-4D97-AF65-F5344CB8AC3E}">
        <p14:creationId xmlns:p14="http://schemas.microsoft.com/office/powerpoint/2010/main" val="2572882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Enriching Solution</a:t>
            </a:r>
          </a:p>
        </p:txBody>
      </p:sp>
      <p:sp>
        <p:nvSpPr>
          <p:cNvPr id="4" name="Rounded Rectangle 3"/>
          <p:cNvSpPr/>
          <p:nvPr/>
        </p:nvSpPr>
        <p:spPr>
          <a:xfrm>
            <a:off x="776614" y="2267211"/>
            <a:ext cx="3194137" cy="1615857"/>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9"/>
                </a:solidFill>
              </a:rPr>
              <a:t>Adding Calculated Columns</a:t>
            </a:r>
          </a:p>
        </p:txBody>
      </p:sp>
      <p:sp>
        <p:nvSpPr>
          <p:cNvPr id="5" name="Rounded Rectangle 4"/>
          <p:cNvSpPr/>
          <p:nvPr/>
        </p:nvSpPr>
        <p:spPr>
          <a:xfrm>
            <a:off x="4873811" y="2267211"/>
            <a:ext cx="3194137" cy="1615857"/>
          </a:xfrm>
          <a:prstGeom prst="round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9"/>
                </a:solidFill>
              </a:rPr>
              <a:t>Adding Measures</a:t>
            </a:r>
          </a:p>
          <a:p>
            <a:pPr algn="ctr"/>
            <a:endParaRPr lang="en-US" sz="2000" dirty="0">
              <a:solidFill>
                <a:srgbClr val="000099"/>
              </a:solidFill>
            </a:endParaRPr>
          </a:p>
        </p:txBody>
      </p:sp>
      <p:sp>
        <p:nvSpPr>
          <p:cNvPr id="6" name="TextBox 5"/>
          <p:cNvSpPr txBox="1"/>
          <p:nvPr/>
        </p:nvSpPr>
        <p:spPr>
          <a:xfrm>
            <a:off x="776615" y="4233797"/>
            <a:ext cx="3194136" cy="923330"/>
          </a:xfrm>
          <a:prstGeom prst="rect">
            <a:avLst/>
          </a:prstGeom>
          <a:noFill/>
        </p:spPr>
        <p:txBody>
          <a:bodyPr wrap="square" rtlCol="0">
            <a:spAutoFit/>
          </a:bodyPr>
          <a:lstStyle/>
          <a:p>
            <a:r>
              <a:rPr lang="en-US" dirty="0">
                <a:solidFill>
                  <a:srgbClr val="000099"/>
                </a:solidFill>
              </a:rPr>
              <a:t>Add new columns, which compute the values row by row</a:t>
            </a:r>
          </a:p>
        </p:txBody>
      </p:sp>
      <p:sp>
        <p:nvSpPr>
          <p:cNvPr id="7" name="TextBox 6"/>
          <p:cNvSpPr txBox="1"/>
          <p:nvPr/>
        </p:nvSpPr>
        <p:spPr>
          <a:xfrm>
            <a:off x="4873812" y="4233797"/>
            <a:ext cx="3194136" cy="646331"/>
          </a:xfrm>
          <a:prstGeom prst="rect">
            <a:avLst/>
          </a:prstGeom>
          <a:noFill/>
        </p:spPr>
        <p:txBody>
          <a:bodyPr wrap="square" rtlCol="0">
            <a:spAutoFit/>
          </a:bodyPr>
          <a:lstStyle/>
          <a:p>
            <a:r>
              <a:rPr lang="en-US" dirty="0">
                <a:solidFill>
                  <a:srgbClr val="000099"/>
                </a:solidFill>
              </a:rPr>
              <a:t>Summarize the data into a single value</a:t>
            </a:r>
          </a:p>
        </p:txBody>
      </p:sp>
    </p:spTree>
    <p:extLst>
      <p:ext uri="{BB962C8B-B14F-4D97-AF65-F5344CB8AC3E}">
        <p14:creationId xmlns:p14="http://schemas.microsoft.com/office/powerpoint/2010/main" val="40999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22033"/>
            <a:ext cx="8324850" cy="4899925"/>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pitchFamily="2" charset="2"/>
              <a:buChar char="Ø"/>
            </a:pPr>
            <a:r>
              <a:rPr lang="en-US" sz="1800" dirty="0"/>
              <a:t>What is DAX</a:t>
            </a:r>
          </a:p>
          <a:p>
            <a:pPr lvl="1">
              <a:lnSpc>
                <a:spcPct val="150000"/>
              </a:lnSpc>
              <a:buFont typeface="Wingdings" pitchFamily="2" charset="2"/>
              <a:buChar char="Ø"/>
            </a:pPr>
            <a:r>
              <a:rPr lang="en-US" sz="1800" dirty="0"/>
              <a:t>Evolution</a:t>
            </a:r>
          </a:p>
          <a:p>
            <a:pPr lvl="1">
              <a:lnSpc>
                <a:spcPct val="150000"/>
              </a:lnSpc>
              <a:buFont typeface="Wingdings" pitchFamily="2" charset="2"/>
              <a:buChar char="Ø"/>
            </a:pPr>
            <a:r>
              <a:rPr lang="en-US" sz="1800" dirty="0"/>
              <a:t>OLTP vs OLAP</a:t>
            </a:r>
          </a:p>
          <a:p>
            <a:pPr lvl="1">
              <a:lnSpc>
                <a:spcPct val="150000"/>
              </a:lnSpc>
              <a:buFont typeface="Wingdings" pitchFamily="2" charset="2"/>
              <a:buChar char="Ø"/>
            </a:pPr>
            <a:r>
              <a:rPr lang="en-US" sz="1800" dirty="0"/>
              <a:t>Compression Techniques in OLAP</a:t>
            </a:r>
          </a:p>
          <a:p>
            <a:pPr lvl="1">
              <a:lnSpc>
                <a:spcPct val="150000"/>
              </a:lnSpc>
              <a:buFont typeface="Wingdings" pitchFamily="2" charset="2"/>
              <a:buChar char="Ø"/>
            </a:pPr>
            <a:r>
              <a:rPr lang="en-US" sz="1800" dirty="0"/>
              <a:t>Improving Performance</a:t>
            </a:r>
          </a:p>
          <a:p>
            <a:pPr lvl="1">
              <a:lnSpc>
                <a:spcPct val="150000"/>
              </a:lnSpc>
              <a:buFont typeface="Wingdings" pitchFamily="2" charset="2"/>
              <a:buChar char="Ø"/>
            </a:pPr>
            <a:r>
              <a:rPr lang="en-US" sz="1800" dirty="0"/>
              <a:t>Demo: Improving Performance</a:t>
            </a:r>
          </a:p>
          <a:p>
            <a:pPr lvl="1">
              <a:lnSpc>
                <a:spcPct val="150000"/>
              </a:lnSpc>
              <a:buFont typeface="Wingdings" pitchFamily="2" charset="2"/>
              <a:buChar char="Ø"/>
            </a:pPr>
            <a:r>
              <a:rPr lang="en-US" sz="1800" dirty="0"/>
              <a:t>Calculated Columns and Measures</a:t>
            </a:r>
          </a:p>
          <a:p>
            <a:pPr lvl="1">
              <a:lnSpc>
                <a:spcPct val="150000"/>
              </a:lnSpc>
              <a:buFont typeface="Wingdings" pitchFamily="2" charset="2"/>
              <a:buChar char="Ø"/>
            </a:pPr>
            <a:r>
              <a:rPr lang="en-US" sz="1800" dirty="0"/>
              <a:t>Demo: DAX Calculations</a:t>
            </a:r>
          </a:p>
          <a:p>
            <a:pPr lvl="1">
              <a:lnSpc>
                <a:spcPct val="150000"/>
              </a:lnSpc>
              <a:buFont typeface="Wingdings" pitchFamily="2" charset="2"/>
              <a:buChar char="Ø"/>
            </a:pPr>
            <a:r>
              <a:rPr lang="en-US" sz="1800" dirty="0"/>
              <a:t>Demo: Common Requirements (via DAX)</a:t>
            </a:r>
            <a:br>
              <a:rPr lang="en-US" sz="1800" dirty="0"/>
            </a:br>
            <a:endParaRPr lang="en-US" dirty="0"/>
          </a:p>
        </p:txBody>
      </p:sp>
      <p:sp>
        <p:nvSpPr>
          <p:cNvPr id="5123" name="Title 2"/>
          <p:cNvSpPr>
            <a:spLocks noGrp="1"/>
          </p:cNvSpPr>
          <p:nvPr>
            <p:ph type="title"/>
          </p:nvPr>
        </p:nvSpPr>
        <p:spPr bwMode="auto">
          <a:xfrm>
            <a:off x="301630" y="248603"/>
            <a:ext cx="8537575" cy="544777"/>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DAX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are Calculated Columns</a:t>
            </a:r>
          </a:p>
        </p:txBody>
      </p:sp>
      <p:sp>
        <p:nvSpPr>
          <p:cNvPr id="6" name="Rounded Rectangle 5"/>
          <p:cNvSpPr/>
          <p:nvPr/>
        </p:nvSpPr>
        <p:spPr>
          <a:xfrm>
            <a:off x="438412" y="1866379"/>
            <a:ext cx="1778696" cy="112734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9"/>
                </a:solidFill>
              </a:rPr>
              <a:t>An Expression producing a column</a:t>
            </a:r>
          </a:p>
        </p:txBody>
      </p:sp>
      <p:sp>
        <p:nvSpPr>
          <p:cNvPr id="10" name="Rounded Rectangle 9"/>
          <p:cNvSpPr/>
          <p:nvPr/>
        </p:nvSpPr>
        <p:spPr>
          <a:xfrm>
            <a:off x="2818022" y="1866379"/>
            <a:ext cx="1778696" cy="1127342"/>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9"/>
                </a:solidFill>
              </a:rPr>
              <a:t>Computed at time of refresh</a:t>
            </a:r>
          </a:p>
        </p:txBody>
      </p:sp>
      <p:sp>
        <p:nvSpPr>
          <p:cNvPr id="11" name="TextBox 10"/>
          <p:cNvSpPr txBox="1"/>
          <p:nvPr/>
        </p:nvSpPr>
        <p:spPr>
          <a:xfrm>
            <a:off x="2818021" y="3897442"/>
            <a:ext cx="2287379" cy="338554"/>
          </a:xfrm>
          <a:prstGeom prst="rect">
            <a:avLst/>
          </a:prstGeom>
          <a:noFill/>
          <a:ln>
            <a:solidFill>
              <a:srgbClr val="000099"/>
            </a:solidFill>
          </a:ln>
        </p:spPr>
        <p:txBody>
          <a:bodyPr wrap="square" rtlCol="0">
            <a:spAutoFit/>
          </a:bodyPr>
          <a:lstStyle/>
          <a:p>
            <a:r>
              <a:rPr lang="en-US" sz="1600" dirty="0">
                <a:solidFill>
                  <a:srgbClr val="000099"/>
                </a:solidFill>
              </a:rPr>
              <a:t>Sales = UnitPrice * Qty</a:t>
            </a:r>
          </a:p>
        </p:txBody>
      </p:sp>
      <p:sp>
        <p:nvSpPr>
          <p:cNvPr id="12" name="Rounded Rectangle 11"/>
          <p:cNvSpPr/>
          <p:nvPr/>
        </p:nvSpPr>
        <p:spPr>
          <a:xfrm>
            <a:off x="5197632" y="1866379"/>
            <a:ext cx="1666631" cy="1127342"/>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9"/>
                </a:solidFill>
              </a:rPr>
              <a:t>Stored within the table</a:t>
            </a:r>
          </a:p>
        </p:txBody>
      </p:sp>
      <p:sp>
        <p:nvSpPr>
          <p:cNvPr id="13" name="Rounded Rectangle 12"/>
          <p:cNvSpPr/>
          <p:nvPr/>
        </p:nvSpPr>
        <p:spPr>
          <a:xfrm>
            <a:off x="7304379" y="1866379"/>
            <a:ext cx="1666631" cy="1127342"/>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9"/>
                </a:solidFill>
              </a:rPr>
              <a:t>Limited By Row Context</a:t>
            </a:r>
          </a:p>
        </p:txBody>
      </p:sp>
      <p:sp>
        <p:nvSpPr>
          <p:cNvPr id="2" name="Rectangle 1">
            <a:extLst>
              <a:ext uri="{FF2B5EF4-FFF2-40B4-BE49-F238E27FC236}">
                <a16:creationId xmlns:a16="http://schemas.microsoft.com/office/drawing/2014/main" id="{D4F4F3B3-2AF5-4290-AEB7-7184D7BBDF16}"/>
              </a:ext>
            </a:extLst>
          </p:cNvPr>
          <p:cNvSpPr/>
          <p:nvPr/>
        </p:nvSpPr>
        <p:spPr>
          <a:xfrm>
            <a:off x="438412" y="1126971"/>
            <a:ext cx="8532598" cy="369332"/>
          </a:xfrm>
          <a:prstGeom prst="rect">
            <a:avLst/>
          </a:prstGeom>
        </p:spPr>
        <p:txBody>
          <a:bodyPr wrap="square">
            <a:spAutoFit/>
          </a:bodyPr>
          <a:lstStyle/>
          <a:p>
            <a:r>
              <a:rPr lang="en-US" dirty="0">
                <a:solidFill>
                  <a:schemeClr val="bg2">
                    <a:lumMod val="10000"/>
                  </a:schemeClr>
                </a:solidFill>
              </a:rPr>
              <a:t>A calculated column is computed at the row level of the table to which it belongs.</a:t>
            </a:r>
          </a:p>
        </p:txBody>
      </p:sp>
      <p:sp>
        <p:nvSpPr>
          <p:cNvPr id="5" name="Rectangle 4">
            <a:extLst>
              <a:ext uri="{FF2B5EF4-FFF2-40B4-BE49-F238E27FC236}">
                <a16:creationId xmlns:a16="http://schemas.microsoft.com/office/drawing/2014/main" id="{ACD31DAC-138B-4727-9C15-4F26D7B51982}"/>
              </a:ext>
            </a:extLst>
          </p:cNvPr>
          <p:cNvSpPr/>
          <p:nvPr/>
        </p:nvSpPr>
        <p:spPr>
          <a:xfrm>
            <a:off x="438412" y="4539552"/>
            <a:ext cx="8438888" cy="646331"/>
          </a:xfrm>
          <a:prstGeom prst="rect">
            <a:avLst/>
          </a:prstGeom>
        </p:spPr>
        <p:txBody>
          <a:bodyPr wrap="square">
            <a:spAutoFit/>
          </a:bodyPr>
          <a:lstStyle/>
          <a:p>
            <a:r>
              <a:rPr lang="en-US" dirty="0">
                <a:solidFill>
                  <a:schemeClr val="bg2">
                    <a:lumMod val="10000"/>
                  </a:schemeClr>
                </a:solidFill>
              </a:rPr>
              <a:t>When you use Sales=</a:t>
            </a:r>
            <a:r>
              <a:rPr lang="en-US" dirty="0" err="1">
                <a:solidFill>
                  <a:schemeClr val="bg2">
                    <a:lumMod val="10000"/>
                  </a:schemeClr>
                </a:solidFill>
              </a:rPr>
              <a:t>UnitPrice</a:t>
            </a:r>
            <a:r>
              <a:rPr lang="en-US" dirty="0">
                <a:solidFill>
                  <a:schemeClr val="bg2">
                    <a:lumMod val="10000"/>
                  </a:schemeClr>
                </a:solidFill>
              </a:rPr>
              <a:t> * Qty in a calculated column, you mean the value of the </a:t>
            </a:r>
            <a:r>
              <a:rPr lang="en-US" dirty="0" err="1">
                <a:solidFill>
                  <a:schemeClr val="bg2">
                    <a:lumMod val="10000"/>
                  </a:schemeClr>
                </a:solidFill>
              </a:rPr>
              <a:t>UnitPrice</a:t>
            </a:r>
            <a:r>
              <a:rPr lang="en-US" dirty="0">
                <a:solidFill>
                  <a:schemeClr val="bg2">
                    <a:lumMod val="10000"/>
                  </a:schemeClr>
                </a:solidFill>
              </a:rPr>
              <a:t> and Qty column in the current row. </a:t>
            </a:r>
          </a:p>
        </p:txBody>
      </p:sp>
    </p:spTree>
    <p:extLst>
      <p:ext uri="{BB962C8B-B14F-4D97-AF65-F5344CB8AC3E}">
        <p14:creationId xmlns:p14="http://schemas.microsoft.com/office/powerpoint/2010/main" val="339409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2427" y="248605"/>
            <a:ext cx="8748583" cy="544776"/>
          </a:xfrm>
        </p:spPr>
        <p:txBody>
          <a:bodyPr/>
          <a:lstStyle/>
          <a:p>
            <a:r>
              <a:rPr lang="en-US" dirty="0">
                <a:solidFill>
                  <a:schemeClr val="bg1"/>
                </a:solidFill>
              </a:rPr>
              <a:t>What are Measures</a:t>
            </a:r>
          </a:p>
        </p:txBody>
      </p:sp>
      <p:sp>
        <p:nvSpPr>
          <p:cNvPr id="6" name="Rounded Rectangle 5"/>
          <p:cNvSpPr/>
          <p:nvPr/>
        </p:nvSpPr>
        <p:spPr>
          <a:xfrm>
            <a:off x="438412" y="1458184"/>
            <a:ext cx="1778696" cy="112734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10000"/>
                  </a:schemeClr>
                </a:solidFill>
              </a:rPr>
              <a:t>An Expression summarizing the data</a:t>
            </a:r>
          </a:p>
        </p:txBody>
      </p:sp>
      <p:sp>
        <p:nvSpPr>
          <p:cNvPr id="10" name="Rounded Rectangle 9"/>
          <p:cNvSpPr/>
          <p:nvPr/>
        </p:nvSpPr>
        <p:spPr>
          <a:xfrm>
            <a:off x="2818022" y="1458184"/>
            <a:ext cx="1778696" cy="1127342"/>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10000"/>
                  </a:schemeClr>
                </a:solidFill>
              </a:rPr>
              <a:t>Computed at runtime</a:t>
            </a:r>
          </a:p>
        </p:txBody>
      </p:sp>
      <p:sp>
        <p:nvSpPr>
          <p:cNvPr id="11" name="TextBox 10"/>
          <p:cNvSpPr txBox="1"/>
          <p:nvPr/>
        </p:nvSpPr>
        <p:spPr>
          <a:xfrm>
            <a:off x="2818022" y="3063362"/>
            <a:ext cx="5098428" cy="338554"/>
          </a:xfrm>
          <a:prstGeom prst="rect">
            <a:avLst/>
          </a:prstGeom>
          <a:noFill/>
          <a:ln>
            <a:solidFill>
              <a:srgbClr val="000099"/>
            </a:solidFill>
          </a:ln>
        </p:spPr>
        <p:txBody>
          <a:bodyPr wrap="square" rtlCol="0">
            <a:spAutoFit/>
          </a:bodyPr>
          <a:lstStyle/>
          <a:p>
            <a:r>
              <a:rPr lang="en-US" sz="1600" dirty="0">
                <a:solidFill>
                  <a:schemeClr val="bg2">
                    <a:lumMod val="10000"/>
                  </a:schemeClr>
                </a:solidFill>
              </a:rPr>
              <a:t>Total </a:t>
            </a:r>
            <a:r>
              <a:rPr lang="en-US" sz="1600" dirty="0" err="1">
                <a:solidFill>
                  <a:schemeClr val="bg2">
                    <a:lumMod val="10000"/>
                  </a:schemeClr>
                </a:solidFill>
              </a:rPr>
              <a:t>GrossSales</a:t>
            </a:r>
            <a:r>
              <a:rPr lang="en-US" sz="1600" dirty="0">
                <a:solidFill>
                  <a:schemeClr val="bg2">
                    <a:lumMod val="10000"/>
                  </a:schemeClr>
                </a:solidFill>
              </a:rPr>
              <a:t> = Sum ( Sales[Sales] )</a:t>
            </a:r>
          </a:p>
        </p:txBody>
      </p:sp>
      <p:sp>
        <p:nvSpPr>
          <p:cNvPr id="12" name="Rounded Rectangle 11"/>
          <p:cNvSpPr/>
          <p:nvPr/>
        </p:nvSpPr>
        <p:spPr>
          <a:xfrm>
            <a:off x="5197632" y="1458184"/>
            <a:ext cx="1666631" cy="1127342"/>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10000"/>
                  </a:schemeClr>
                </a:solidFill>
              </a:rPr>
              <a:t>Stored temporarily</a:t>
            </a:r>
          </a:p>
        </p:txBody>
      </p:sp>
      <p:sp>
        <p:nvSpPr>
          <p:cNvPr id="13" name="Rounded Rectangle 12"/>
          <p:cNvSpPr/>
          <p:nvPr/>
        </p:nvSpPr>
        <p:spPr>
          <a:xfrm>
            <a:off x="7304379" y="1458184"/>
            <a:ext cx="1666631" cy="1127342"/>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10000"/>
                  </a:schemeClr>
                </a:solidFill>
              </a:rPr>
              <a:t>Limited By Filter Context (As applied)</a:t>
            </a:r>
          </a:p>
        </p:txBody>
      </p:sp>
      <p:sp>
        <p:nvSpPr>
          <p:cNvPr id="2" name="Rectangle 1">
            <a:extLst>
              <a:ext uri="{FF2B5EF4-FFF2-40B4-BE49-F238E27FC236}">
                <a16:creationId xmlns:a16="http://schemas.microsoft.com/office/drawing/2014/main" id="{3DA205B8-F3B8-4768-AE66-2F8CF70B38E4}"/>
              </a:ext>
            </a:extLst>
          </p:cNvPr>
          <p:cNvSpPr/>
          <p:nvPr/>
        </p:nvSpPr>
        <p:spPr>
          <a:xfrm>
            <a:off x="222427" y="1036442"/>
            <a:ext cx="8748583" cy="369332"/>
          </a:xfrm>
          <a:prstGeom prst="rect">
            <a:avLst/>
          </a:prstGeom>
        </p:spPr>
        <p:txBody>
          <a:bodyPr wrap="square">
            <a:spAutoFit/>
          </a:bodyPr>
          <a:lstStyle/>
          <a:p>
            <a:pPr lvl="1"/>
            <a:r>
              <a:rPr lang="en-US" dirty="0">
                <a:solidFill>
                  <a:schemeClr val="bg2">
                    <a:lumMod val="10000"/>
                  </a:schemeClr>
                </a:solidFill>
              </a:rPr>
              <a:t>A measure is evaluated in the context of the cell of the pivot table or DAX query</a:t>
            </a:r>
          </a:p>
        </p:txBody>
      </p:sp>
      <p:graphicFrame>
        <p:nvGraphicFramePr>
          <p:cNvPr id="4" name="Table 3">
            <a:extLst>
              <a:ext uri="{FF2B5EF4-FFF2-40B4-BE49-F238E27FC236}">
                <a16:creationId xmlns:a16="http://schemas.microsoft.com/office/drawing/2014/main" id="{47994C92-3020-4F28-B493-161A9D37DDC3}"/>
              </a:ext>
            </a:extLst>
          </p:cNvPr>
          <p:cNvGraphicFramePr>
            <a:graphicFrameLocks noGrp="1"/>
          </p:cNvGraphicFramePr>
          <p:nvPr>
            <p:extLst>
              <p:ext uri="{D42A27DB-BD31-4B8C-83A1-F6EECF244321}">
                <p14:modId xmlns:p14="http://schemas.microsoft.com/office/powerpoint/2010/main" val="2904547382"/>
              </p:ext>
            </p:extLst>
          </p:nvPr>
        </p:nvGraphicFramePr>
        <p:xfrm>
          <a:off x="595522" y="3653570"/>
          <a:ext cx="4114800" cy="1996440"/>
        </p:xfrm>
        <a:graphic>
          <a:graphicData uri="http://schemas.openxmlformats.org/drawingml/2006/table">
            <a:tbl>
              <a:tblPr>
                <a:tableStyleId>{5C22544A-7EE6-4342-B048-85BDC9FD1C3A}</a:tableStyleId>
              </a:tblPr>
              <a:tblGrid>
                <a:gridCol w="595980">
                  <a:extLst>
                    <a:ext uri="{9D8B030D-6E8A-4147-A177-3AD203B41FA5}">
                      <a16:colId xmlns:a16="http://schemas.microsoft.com/office/drawing/2014/main" val="1968922687"/>
                    </a:ext>
                  </a:extLst>
                </a:gridCol>
                <a:gridCol w="751316">
                  <a:extLst>
                    <a:ext uri="{9D8B030D-6E8A-4147-A177-3AD203B41FA5}">
                      <a16:colId xmlns:a16="http://schemas.microsoft.com/office/drawing/2014/main" val="3305521138"/>
                    </a:ext>
                  </a:extLst>
                </a:gridCol>
                <a:gridCol w="827398">
                  <a:extLst>
                    <a:ext uri="{9D8B030D-6E8A-4147-A177-3AD203B41FA5}">
                      <a16:colId xmlns:a16="http://schemas.microsoft.com/office/drawing/2014/main" val="2651867381"/>
                    </a:ext>
                  </a:extLst>
                </a:gridCol>
                <a:gridCol w="912991">
                  <a:extLst>
                    <a:ext uri="{9D8B030D-6E8A-4147-A177-3AD203B41FA5}">
                      <a16:colId xmlns:a16="http://schemas.microsoft.com/office/drawing/2014/main" val="4262068619"/>
                    </a:ext>
                  </a:extLst>
                </a:gridCol>
                <a:gridCol w="1027115">
                  <a:extLst>
                    <a:ext uri="{9D8B030D-6E8A-4147-A177-3AD203B41FA5}">
                      <a16:colId xmlns:a16="http://schemas.microsoft.com/office/drawing/2014/main" val="2802947022"/>
                    </a:ext>
                  </a:extLst>
                </a:gridCol>
              </a:tblGrid>
              <a:tr h="209550">
                <a:tc>
                  <a:txBody>
                    <a:bodyPr/>
                    <a:lstStyle/>
                    <a:p>
                      <a:pPr algn="ctr" rtl="0" fontAlgn="b"/>
                      <a:r>
                        <a:rPr lang="en-US" sz="1400" u="none" strike="noStrike" dirty="0">
                          <a:solidFill>
                            <a:schemeClr val="bg2">
                              <a:lumMod val="10000"/>
                            </a:schemeClr>
                          </a:solidFill>
                          <a:effectLst/>
                        </a:rPr>
                        <a:t>Order ID</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rtl="0" fontAlgn="b"/>
                      <a:r>
                        <a:rPr lang="en-US" sz="1400" u="none" strike="noStrike" dirty="0">
                          <a:solidFill>
                            <a:schemeClr val="bg2">
                              <a:lumMod val="10000"/>
                            </a:schemeClr>
                          </a:solidFill>
                          <a:effectLst/>
                        </a:rPr>
                        <a:t>Order Date</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rtl="0" fontAlgn="b"/>
                      <a:r>
                        <a:rPr lang="en-US" sz="1400" u="none" strike="noStrike" dirty="0">
                          <a:solidFill>
                            <a:schemeClr val="bg2">
                              <a:lumMod val="10000"/>
                            </a:schemeClr>
                          </a:solidFill>
                          <a:effectLst/>
                        </a:rPr>
                        <a:t>Customer ID</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rtl="0" fontAlgn="b"/>
                      <a:r>
                        <a:rPr lang="en-US" sz="1400" u="none" strike="noStrike">
                          <a:solidFill>
                            <a:schemeClr val="bg2">
                              <a:lumMod val="10000"/>
                            </a:schemeClr>
                          </a:solidFill>
                          <a:effectLst/>
                        </a:rPr>
                        <a:t>Sales Amount</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rtl="0" fontAlgn="b"/>
                      <a:r>
                        <a:rPr lang="en-US" sz="1400" u="none" strike="noStrike" dirty="0">
                          <a:solidFill>
                            <a:schemeClr val="bg2">
                              <a:lumMod val="10000"/>
                            </a:schemeClr>
                          </a:solidFill>
                          <a:effectLst/>
                        </a:rPr>
                        <a:t>Payment Status</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151675380"/>
                  </a:ext>
                </a:extLst>
              </a:tr>
              <a:tr h="209550">
                <a:tc>
                  <a:txBody>
                    <a:bodyPr/>
                    <a:lstStyle/>
                    <a:p>
                      <a:pPr algn="ctr" rtl="0" fontAlgn="b"/>
                      <a:r>
                        <a:rPr lang="en-US" sz="1400" u="none" strike="noStrike">
                          <a:solidFill>
                            <a:schemeClr val="bg2">
                              <a:lumMod val="10000"/>
                            </a:schemeClr>
                          </a:solidFill>
                          <a:effectLst/>
                        </a:rPr>
                        <a:t>1001</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1-Jan-18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4</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dirty="0">
                          <a:solidFill>
                            <a:schemeClr val="bg2">
                              <a:lumMod val="10000"/>
                            </a:schemeClr>
                          </a:solidFill>
                          <a:effectLst/>
                        </a:rPr>
                        <a:t>340</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400" u="none" strike="noStrike" dirty="0">
                          <a:solidFill>
                            <a:schemeClr val="bg2">
                              <a:lumMod val="10000"/>
                            </a:schemeClr>
                          </a:solidFill>
                          <a:effectLst/>
                        </a:rPr>
                        <a:t>Complete</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01002938"/>
                  </a:ext>
                </a:extLst>
              </a:tr>
              <a:tr h="209550">
                <a:tc>
                  <a:txBody>
                    <a:bodyPr/>
                    <a:lstStyle/>
                    <a:p>
                      <a:pPr algn="ctr" rtl="0" fontAlgn="b"/>
                      <a:r>
                        <a:rPr lang="en-US" sz="1400" u="none" strike="noStrike">
                          <a:solidFill>
                            <a:schemeClr val="bg2">
                              <a:lumMod val="10000"/>
                            </a:schemeClr>
                          </a:solidFill>
                          <a:effectLst/>
                        </a:rPr>
                        <a:t>1002</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2-Jan-18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4</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307</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Pending</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832303632"/>
                  </a:ext>
                </a:extLst>
              </a:tr>
              <a:tr h="209550">
                <a:tc>
                  <a:txBody>
                    <a:bodyPr/>
                    <a:lstStyle/>
                    <a:p>
                      <a:pPr algn="ctr" rtl="0" fontAlgn="b"/>
                      <a:r>
                        <a:rPr lang="en-US" sz="1400" u="none" strike="noStrike">
                          <a:solidFill>
                            <a:schemeClr val="bg2">
                              <a:lumMod val="10000"/>
                            </a:schemeClr>
                          </a:solidFill>
                          <a:effectLst/>
                        </a:rPr>
                        <a:t>1003</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3-Jan-18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2</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dirty="0">
                          <a:solidFill>
                            <a:schemeClr val="bg2">
                              <a:lumMod val="10000"/>
                            </a:schemeClr>
                          </a:solidFill>
                          <a:effectLst/>
                        </a:rPr>
                        <a:t>101</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400" u="none" strike="noStrike" dirty="0">
                          <a:solidFill>
                            <a:schemeClr val="bg2">
                              <a:lumMod val="10000"/>
                            </a:schemeClr>
                          </a:solidFill>
                          <a:effectLst/>
                        </a:rPr>
                        <a:t>Complete</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794126182"/>
                  </a:ext>
                </a:extLst>
              </a:tr>
              <a:tr h="209550">
                <a:tc>
                  <a:txBody>
                    <a:bodyPr/>
                    <a:lstStyle/>
                    <a:p>
                      <a:pPr algn="ctr" rtl="0" fontAlgn="b"/>
                      <a:r>
                        <a:rPr lang="en-US" sz="1400" u="none" strike="noStrike">
                          <a:solidFill>
                            <a:schemeClr val="bg2">
                              <a:lumMod val="10000"/>
                            </a:schemeClr>
                          </a:solidFill>
                          <a:effectLst/>
                        </a:rPr>
                        <a:t>1004</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4-Jan-18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3</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335</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dirty="0">
                          <a:solidFill>
                            <a:schemeClr val="bg2">
                              <a:lumMod val="10000"/>
                            </a:schemeClr>
                          </a:solidFill>
                          <a:effectLst/>
                        </a:rPr>
                        <a:t>Pending</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2959353532"/>
                  </a:ext>
                </a:extLst>
              </a:tr>
              <a:tr h="209550">
                <a:tc>
                  <a:txBody>
                    <a:bodyPr/>
                    <a:lstStyle/>
                    <a:p>
                      <a:pPr algn="ctr" rtl="0" fontAlgn="b"/>
                      <a:r>
                        <a:rPr lang="en-US" sz="1400" u="none" strike="noStrike">
                          <a:solidFill>
                            <a:schemeClr val="bg2">
                              <a:lumMod val="10000"/>
                            </a:schemeClr>
                          </a:solidFill>
                          <a:effectLst/>
                        </a:rPr>
                        <a:t>1005</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5-Jan-18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4</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kern="1200" dirty="0">
                          <a:solidFill>
                            <a:schemeClr val="bg2">
                              <a:lumMod val="10000"/>
                            </a:schemeClr>
                          </a:solidFill>
                          <a:effectLst/>
                          <a:latin typeface="+mn-lt"/>
                          <a:ea typeface="+mn-ea"/>
                          <a:cs typeface="+mn-cs"/>
                        </a:rPr>
                        <a:t>206</a:t>
                      </a: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400" u="none" strike="noStrike" kern="1200" dirty="0">
                          <a:solidFill>
                            <a:schemeClr val="bg2">
                              <a:lumMod val="10000"/>
                            </a:schemeClr>
                          </a:solidFill>
                          <a:effectLst/>
                          <a:latin typeface="+mn-lt"/>
                          <a:ea typeface="+mn-ea"/>
                          <a:cs typeface="+mn-cs"/>
                        </a:rPr>
                        <a:t>Complete</a:t>
                      </a: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47998926"/>
                  </a:ext>
                </a:extLst>
              </a:tr>
              <a:tr h="209550">
                <a:tc>
                  <a:txBody>
                    <a:bodyPr/>
                    <a:lstStyle/>
                    <a:p>
                      <a:pPr algn="ctr" rtl="0" fontAlgn="b"/>
                      <a:r>
                        <a:rPr lang="en-US" sz="1400" u="none" strike="noStrike">
                          <a:solidFill>
                            <a:schemeClr val="bg2">
                              <a:lumMod val="10000"/>
                            </a:schemeClr>
                          </a:solidFill>
                          <a:effectLst/>
                        </a:rPr>
                        <a:t>1006</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6-Jan-18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3</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kern="1200">
                          <a:solidFill>
                            <a:schemeClr val="bg2">
                              <a:lumMod val="10000"/>
                            </a:schemeClr>
                          </a:solidFill>
                          <a:effectLst/>
                          <a:latin typeface="+mn-lt"/>
                          <a:ea typeface="+mn-ea"/>
                          <a:cs typeface="+mn-cs"/>
                        </a:rPr>
                        <a:t>145</a:t>
                      </a: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400" u="none" strike="noStrike" kern="1200" dirty="0">
                          <a:solidFill>
                            <a:schemeClr val="bg2">
                              <a:lumMod val="10000"/>
                            </a:schemeClr>
                          </a:solidFill>
                          <a:effectLst/>
                          <a:latin typeface="+mn-lt"/>
                          <a:ea typeface="+mn-ea"/>
                          <a:cs typeface="+mn-cs"/>
                        </a:rPr>
                        <a:t>Complete</a:t>
                      </a: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211910848"/>
                  </a:ext>
                </a:extLst>
              </a:tr>
              <a:tr h="209550">
                <a:tc>
                  <a:txBody>
                    <a:bodyPr/>
                    <a:lstStyle/>
                    <a:p>
                      <a:pPr algn="ctr" rtl="0" fontAlgn="b"/>
                      <a:r>
                        <a:rPr lang="en-US" sz="1400" u="none" strike="noStrike">
                          <a:solidFill>
                            <a:schemeClr val="bg2">
                              <a:lumMod val="10000"/>
                            </a:schemeClr>
                          </a:solidFill>
                          <a:effectLst/>
                        </a:rPr>
                        <a:t>1007</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7-Jan-18</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2</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a:solidFill>
                            <a:schemeClr val="bg2">
                              <a:lumMod val="10000"/>
                            </a:schemeClr>
                          </a:solidFill>
                          <a:effectLst/>
                        </a:rPr>
                        <a:t>166</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rtl="0" fontAlgn="b"/>
                      <a:r>
                        <a:rPr lang="en-US" sz="1400" u="none" strike="noStrike" dirty="0">
                          <a:solidFill>
                            <a:schemeClr val="bg2">
                              <a:lumMod val="10000"/>
                            </a:schemeClr>
                          </a:solidFill>
                          <a:effectLst/>
                        </a:rPr>
                        <a:t>Pending</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3722044476"/>
                  </a:ext>
                </a:extLst>
              </a:tr>
            </a:tbl>
          </a:graphicData>
        </a:graphic>
      </p:graphicFrame>
      <p:graphicFrame>
        <p:nvGraphicFramePr>
          <p:cNvPr id="5" name="Table 4">
            <a:extLst>
              <a:ext uri="{FF2B5EF4-FFF2-40B4-BE49-F238E27FC236}">
                <a16:creationId xmlns:a16="http://schemas.microsoft.com/office/drawing/2014/main" id="{5B1ADB3E-F726-4539-9F99-57B330A12A70}"/>
              </a:ext>
            </a:extLst>
          </p:cNvPr>
          <p:cNvGraphicFramePr>
            <a:graphicFrameLocks noGrp="1"/>
          </p:cNvGraphicFramePr>
          <p:nvPr>
            <p:extLst>
              <p:ext uri="{D42A27DB-BD31-4B8C-83A1-F6EECF244321}">
                <p14:modId xmlns:p14="http://schemas.microsoft.com/office/powerpoint/2010/main" val="2698825366"/>
              </p:ext>
            </p:extLst>
          </p:nvPr>
        </p:nvGraphicFramePr>
        <p:xfrm>
          <a:off x="6217982" y="4243114"/>
          <a:ext cx="2571796" cy="1127344"/>
        </p:xfrm>
        <a:graphic>
          <a:graphicData uri="http://schemas.openxmlformats.org/drawingml/2006/table">
            <a:tbl>
              <a:tblPr>
                <a:tableStyleId>{5C22544A-7EE6-4342-B048-85BDC9FD1C3A}</a:tableStyleId>
              </a:tblPr>
              <a:tblGrid>
                <a:gridCol w="1428775">
                  <a:extLst>
                    <a:ext uri="{9D8B030D-6E8A-4147-A177-3AD203B41FA5}">
                      <a16:colId xmlns:a16="http://schemas.microsoft.com/office/drawing/2014/main" val="900943614"/>
                    </a:ext>
                  </a:extLst>
                </a:gridCol>
                <a:gridCol w="1143021">
                  <a:extLst>
                    <a:ext uri="{9D8B030D-6E8A-4147-A177-3AD203B41FA5}">
                      <a16:colId xmlns:a16="http://schemas.microsoft.com/office/drawing/2014/main" val="1460587718"/>
                    </a:ext>
                  </a:extLst>
                </a:gridCol>
              </a:tblGrid>
              <a:tr h="281836">
                <a:tc>
                  <a:txBody>
                    <a:bodyPr/>
                    <a:lstStyle/>
                    <a:p>
                      <a:pPr algn="l" fontAlgn="b"/>
                      <a:r>
                        <a:rPr lang="en-US" sz="1400" u="none" strike="noStrike" dirty="0">
                          <a:solidFill>
                            <a:schemeClr val="bg2">
                              <a:lumMod val="10000"/>
                            </a:schemeClr>
                          </a:solidFill>
                          <a:effectLst/>
                        </a:rPr>
                        <a:t>Payment Status</a:t>
                      </a:r>
                      <a:endParaRPr lang="en-US" sz="1400" b="1"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l" fontAlgn="b"/>
                      <a:r>
                        <a:rPr lang="en-US" sz="1400" u="none" strike="noStrike" dirty="0">
                          <a:solidFill>
                            <a:schemeClr val="bg2">
                              <a:lumMod val="10000"/>
                            </a:schemeClr>
                          </a:solidFill>
                          <a:effectLst/>
                        </a:rPr>
                        <a:t>Sales  Amount</a:t>
                      </a:r>
                      <a:endParaRPr lang="en-US" sz="1400" b="1"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2128003679"/>
                  </a:ext>
                </a:extLst>
              </a:tr>
              <a:tr h="281836">
                <a:tc>
                  <a:txBody>
                    <a:bodyPr/>
                    <a:lstStyle/>
                    <a:p>
                      <a:pPr algn="l" fontAlgn="b"/>
                      <a:r>
                        <a:rPr lang="en-US" sz="1400" u="none" strike="noStrike" dirty="0">
                          <a:solidFill>
                            <a:schemeClr val="bg2">
                              <a:lumMod val="10000"/>
                            </a:schemeClr>
                          </a:solidFill>
                          <a:effectLst/>
                        </a:rPr>
                        <a:t>Complete</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r" fontAlgn="b"/>
                      <a:r>
                        <a:rPr lang="en-US" sz="1400" u="none" strike="noStrike" dirty="0">
                          <a:solidFill>
                            <a:schemeClr val="bg2">
                              <a:lumMod val="10000"/>
                            </a:schemeClr>
                          </a:solidFill>
                          <a:effectLst/>
                        </a:rPr>
                        <a:t>792</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811493082"/>
                  </a:ext>
                </a:extLst>
              </a:tr>
              <a:tr h="281836">
                <a:tc>
                  <a:txBody>
                    <a:bodyPr/>
                    <a:lstStyle/>
                    <a:p>
                      <a:pPr algn="l" fontAlgn="b"/>
                      <a:r>
                        <a:rPr lang="en-US" sz="1400" u="none" strike="noStrike">
                          <a:solidFill>
                            <a:schemeClr val="bg2">
                              <a:lumMod val="10000"/>
                            </a:schemeClr>
                          </a:solidFill>
                          <a:effectLst/>
                        </a:rPr>
                        <a:t>Pending</a:t>
                      </a:r>
                      <a:endParaRPr lang="en-US" sz="14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r" fontAlgn="b"/>
                      <a:r>
                        <a:rPr lang="en-US" sz="1400" u="none" strike="noStrike" dirty="0">
                          <a:solidFill>
                            <a:schemeClr val="bg2">
                              <a:lumMod val="10000"/>
                            </a:schemeClr>
                          </a:solidFill>
                          <a:effectLst/>
                        </a:rPr>
                        <a:t>808</a:t>
                      </a:r>
                      <a:endParaRPr lang="en-US" sz="14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3257327583"/>
                  </a:ext>
                </a:extLst>
              </a:tr>
              <a:tr h="281836">
                <a:tc>
                  <a:txBody>
                    <a:bodyPr/>
                    <a:lstStyle/>
                    <a:p>
                      <a:pPr algn="l" fontAlgn="b"/>
                      <a:r>
                        <a:rPr lang="en-US" sz="1400" u="none" strike="noStrike">
                          <a:solidFill>
                            <a:schemeClr val="bg2">
                              <a:lumMod val="10000"/>
                            </a:schemeClr>
                          </a:solidFill>
                          <a:effectLst/>
                        </a:rPr>
                        <a:t>Grand Total</a:t>
                      </a:r>
                      <a:endParaRPr lang="en-US" sz="1400" b="1"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r" fontAlgn="b"/>
                      <a:r>
                        <a:rPr lang="en-US" sz="1400" u="none" strike="noStrike" dirty="0">
                          <a:solidFill>
                            <a:schemeClr val="bg2">
                              <a:lumMod val="10000"/>
                            </a:schemeClr>
                          </a:solidFill>
                          <a:effectLst/>
                        </a:rPr>
                        <a:t>1600</a:t>
                      </a:r>
                      <a:endParaRPr lang="en-US" sz="1400" b="1"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612346508"/>
                  </a:ext>
                </a:extLst>
              </a:tr>
            </a:tbl>
          </a:graphicData>
        </a:graphic>
      </p:graphicFrame>
      <p:sp>
        <p:nvSpPr>
          <p:cNvPr id="7" name="Arrow: Right 6">
            <a:extLst>
              <a:ext uri="{FF2B5EF4-FFF2-40B4-BE49-F238E27FC236}">
                <a16:creationId xmlns:a16="http://schemas.microsoft.com/office/drawing/2014/main" id="{106FC2D6-B194-4C51-BE5E-3AA64DE2F59C}"/>
              </a:ext>
            </a:extLst>
          </p:cNvPr>
          <p:cNvSpPr/>
          <p:nvPr/>
        </p:nvSpPr>
        <p:spPr>
          <a:xfrm>
            <a:off x="4811747" y="4540078"/>
            <a:ext cx="1219200" cy="519426"/>
          </a:xfrm>
          <a:prstGeom prst="rightArrow">
            <a:avLst/>
          </a:prstGeom>
          <a:solidFill>
            <a:srgbClr val="333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10000"/>
                </a:schemeClr>
              </a:solidFill>
            </a:endParaRPr>
          </a:p>
        </p:txBody>
      </p:sp>
      <p:sp>
        <p:nvSpPr>
          <p:cNvPr id="14" name="TextBox 13">
            <a:extLst>
              <a:ext uri="{FF2B5EF4-FFF2-40B4-BE49-F238E27FC236}">
                <a16:creationId xmlns:a16="http://schemas.microsoft.com/office/drawing/2014/main" id="{C8C3F1AE-F502-4190-8000-AEB25B7F6B44}"/>
              </a:ext>
            </a:extLst>
          </p:cNvPr>
          <p:cNvSpPr txBox="1"/>
          <p:nvPr/>
        </p:nvSpPr>
        <p:spPr>
          <a:xfrm flipH="1">
            <a:off x="4761035" y="5016142"/>
            <a:ext cx="1363430" cy="369332"/>
          </a:xfrm>
          <a:prstGeom prst="rect">
            <a:avLst/>
          </a:prstGeom>
          <a:noFill/>
        </p:spPr>
        <p:txBody>
          <a:bodyPr wrap="square" rtlCol="0">
            <a:spAutoFit/>
          </a:bodyPr>
          <a:lstStyle/>
          <a:p>
            <a:r>
              <a:rPr lang="en-US" dirty="0">
                <a:solidFill>
                  <a:schemeClr val="bg2">
                    <a:lumMod val="10000"/>
                  </a:schemeClr>
                </a:solidFill>
              </a:rPr>
              <a:t>Summarize</a:t>
            </a:r>
          </a:p>
        </p:txBody>
      </p:sp>
      <p:sp>
        <p:nvSpPr>
          <p:cNvPr id="16" name="Rectangle 15">
            <a:extLst>
              <a:ext uri="{FF2B5EF4-FFF2-40B4-BE49-F238E27FC236}">
                <a16:creationId xmlns:a16="http://schemas.microsoft.com/office/drawing/2014/main" id="{98F4F571-2D4F-4348-B8ED-E59F0DFF5638}"/>
              </a:ext>
            </a:extLst>
          </p:cNvPr>
          <p:cNvSpPr/>
          <p:nvPr/>
        </p:nvSpPr>
        <p:spPr>
          <a:xfrm>
            <a:off x="438412" y="5799804"/>
            <a:ext cx="8532598" cy="646331"/>
          </a:xfrm>
          <a:prstGeom prst="rect">
            <a:avLst/>
          </a:prstGeom>
        </p:spPr>
        <p:txBody>
          <a:bodyPr wrap="square">
            <a:spAutoFit/>
          </a:bodyPr>
          <a:lstStyle/>
          <a:p>
            <a:r>
              <a:rPr lang="en-US" dirty="0">
                <a:solidFill>
                  <a:schemeClr val="bg2">
                    <a:lumMod val="10000"/>
                  </a:schemeClr>
                </a:solidFill>
              </a:rPr>
              <a:t>When you use SUM(Sales[</a:t>
            </a:r>
            <a:r>
              <a:rPr lang="en-US" dirty="0" err="1">
                <a:solidFill>
                  <a:schemeClr val="bg2">
                    <a:lumMod val="10000"/>
                  </a:schemeClr>
                </a:solidFill>
              </a:rPr>
              <a:t>SalesAmount</a:t>
            </a:r>
            <a:r>
              <a:rPr lang="en-US" dirty="0">
                <a:solidFill>
                  <a:schemeClr val="bg2">
                    <a:lumMod val="10000"/>
                  </a:schemeClr>
                </a:solidFill>
              </a:rPr>
              <a:t>]) in a measure, you mean the sum of all the cells that are aggregated </a:t>
            </a:r>
            <a:r>
              <a:rPr lang="en-US" dirty="0">
                <a:solidFill>
                  <a:srgbClr val="C00000"/>
                </a:solidFill>
              </a:rPr>
              <a:t>under this cell</a:t>
            </a:r>
          </a:p>
        </p:txBody>
      </p:sp>
    </p:spTree>
    <p:extLst>
      <p:ext uri="{BB962C8B-B14F-4D97-AF65-F5344CB8AC3E}">
        <p14:creationId xmlns:p14="http://schemas.microsoft.com/office/powerpoint/2010/main" val="302469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Calculations in DAX</a:t>
            </a:r>
          </a:p>
        </p:txBody>
      </p:sp>
      <p:sp>
        <p:nvSpPr>
          <p:cNvPr id="4" name="Rounded Rectangle 3"/>
          <p:cNvSpPr/>
          <p:nvPr/>
        </p:nvSpPr>
        <p:spPr>
          <a:xfrm>
            <a:off x="222427" y="1139868"/>
            <a:ext cx="8608422" cy="513567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84200" y="1766170"/>
            <a:ext cx="7950200" cy="3365024"/>
          </a:xfrm>
          <a:prstGeom prst="rect">
            <a:avLst/>
          </a:prstGeom>
          <a:noFill/>
        </p:spPr>
        <p:txBody>
          <a:bodyPr wrap="square" rtlCol="0">
            <a:spAutoFit/>
          </a:bodyPr>
          <a:lstStyle/>
          <a:p>
            <a:pPr>
              <a:lnSpc>
                <a:spcPct val="150000"/>
              </a:lnSpc>
            </a:pPr>
            <a:r>
              <a:rPr lang="en-US" dirty="0">
                <a:solidFill>
                  <a:schemeClr val="bg2">
                    <a:lumMod val="10000"/>
                  </a:schemeClr>
                </a:solidFill>
              </a:rPr>
              <a:t>1.	Calculations in DAX	</a:t>
            </a:r>
          </a:p>
          <a:p>
            <a:pPr lvl="1">
              <a:lnSpc>
                <a:spcPct val="150000"/>
              </a:lnSpc>
            </a:pPr>
            <a:r>
              <a:rPr lang="en-US" dirty="0">
                <a:solidFill>
                  <a:schemeClr val="bg2">
                    <a:lumMod val="10000"/>
                  </a:schemeClr>
                </a:solidFill>
              </a:rPr>
              <a:t>1.1	Calculated Column	</a:t>
            </a:r>
          </a:p>
          <a:p>
            <a:pPr lvl="1">
              <a:lnSpc>
                <a:spcPct val="150000"/>
              </a:lnSpc>
            </a:pPr>
            <a:r>
              <a:rPr lang="en-US" dirty="0">
                <a:solidFill>
                  <a:schemeClr val="bg2">
                    <a:lumMod val="10000"/>
                  </a:schemeClr>
                </a:solidFill>
              </a:rPr>
              <a:t>	1.1.1	Create Name Column	</a:t>
            </a:r>
          </a:p>
          <a:p>
            <a:pPr lvl="1">
              <a:lnSpc>
                <a:spcPct val="150000"/>
              </a:lnSpc>
            </a:pPr>
            <a:r>
              <a:rPr lang="en-US" dirty="0">
                <a:solidFill>
                  <a:schemeClr val="bg2">
                    <a:lumMod val="10000"/>
                  </a:schemeClr>
                </a:solidFill>
              </a:rPr>
              <a:t>1.2	Measure	</a:t>
            </a:r>
          </a:p>
          <a:p>
            <a:pPr lvl="1">
              <a:lnSpc>
                <a:spcPct val="150000"/>
              </a:lnSpc>
            </a:pPr>
            <a:r>
              <a:rPr lang="en-US" dirty="0">
                <a:solidFill>
                  <a:schemeClr val="bg2">
                    <a:lumMod val="10000"/>
                  </a:schemeClr>
                </a:solidFill>
              </a:rPr>
              <a:t>	1.2.1	Calculating the Sales	</a:t>
            </a:r>
          </a:p>
          <a:p>
            <a:pPr lvl="1">
              <a:lnSpc>
                <a:spcPct val="150000"/>
              </a:lnSpc>
            </a:pPr>
            <a:r>
              <a:rPr lang="en-US" dirty="0">
                <a:solidFill>
                  <a:schemeClr val="bg2">
                    <a:lumMod val="10000"/>
                  </a:schemeClr>
                </a:solidFill>
              </a:rPr>
              <a:t>1.3	Calculate Function	</a:t>
            </a:r>
          </a:p>
          <a:p>
            <a:pPr lvl="1">
              <a:lnSpc>
                <a:spcPct val="150000"/>
              </a:lnSpc>
            </a:pPr>
            <a:r>
              <a:rPr lang="en-US" dirty="0">
                <a:solidFill>
                  <a:schemeClr val="bg2">
                    <a:lumMod val="10000"/>
                  </a:schemeClr>
                </a:solidFill>
              </a:rPr>
              <a:t>	1.3.1	Using Calculate function to display the %age of Sales by each state</a:t>
            </a:r>
          </a:p>
        </p:txBody>
      </p:sp>
      <p:graphicFrame>
        <p:nvGraphicFramePr>
          <p:cNvPr id="6" name="Object 5">
            <a:extLst>
              <a:ext uri="{FF2B5EF4-FFF2-40B4-BE49-F238E27FC236}">
                <a16:creationId xmlns:a16="http://schemas.microsoft.com/office/drawing/2014/main" id="{006D619D-B6AB-44FC-81AD-9A2E7D3C73A0}"/>
              </a:ext>
            </a:extLst>
          </p:cNvPr>
          <p:cNvGraphicFramePr>
            <a:graphicFrameLocks noChangeAspect="1"/>
          </p:cNvGraphicFramePr>
          <p:nvPr>
            <p:extLst>
              <p:ext uri="{D42A27DB-BD31-4B8C-83A1-F6EECF244321}">
                <p14:modId xmlns:p14="http://schemas.microsoft.com/office/powerpoint/2010/main" val="2861336621"/>
              </p:ext>
            </p:extLst>
          </p:nvPr>
        </p:nvGraphicFramePr>
        <p:xfrm>
          <a:off x="7143091" y="5131194"/>
          <a:ext cx="1146545" cy="1011189"/>
        </p:xfrm>
        <a:graphic>
          <a:graphicData uri="http://schemas.openxmlformats.org/presentationml/2006/ole">
            <mc:AlternateContent xmlns:mc="http://schemas.openxmlformats.org/markup-compatibility/2006">
              <mc:Choice xmlns:v="urn:schemas-microsoft-com:vml" Requires="v">
                <p:oleObj spid="_x0000_s2050"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143091" y="5131194"/>
                        <a:ext cx="1146545" cy="1011189"/>
                      </a:xfrm>
                      <a:prstGeom prst="rect">
                        <a:avLst/>
                      </a:prstGeom>
                    </p:spPr>
                  </p:pic>
                </p:oleObj>
              </mc:Fallback>
            </mc:AlternateContent>
          </a:graphicData>
        </a:graphic>
      </p:graphicFrame>
    </p:spTree>
    <p:extLst>
      <p:ext uri="{BB962C8B-B14F-4D97-AF65-F5344CB8AC3E}">
        <p14:creationId xmlns:p14="http://schemas.microsoft.com/office/powerpoint/2010/main" val="3029112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782" y="1009510"/>
            <a:ext cx="8736227" cy="5356525"/>
          </a:xfrm>
        </p:spPr>
        <p:txBody>
          <a:bodyPr/>
          <a:lstStyle/>
          <a:p>
            <a:pPr marL="0" indent="0">
              <a:buNone/>
            </a:pPr>
            <a:r>
              <a:rPr lang="en-US" dirty="0">
                <a:solidFill>
                  <a:srgbClr val="000099"/>
                </a:solidFill>
              </a:rPr>
              <a:t>Question:</a:t>
            </a:r>
            <a:r>
              <a:rPr lang="en-US" dirty="0"/>
              <a:t> when you should use a Column VS Measure?</a:t>
            </a:r>
          </a:p>
          <a:p>
            <a:pPr marL="0" indent="0">
              <a:buNone/>
            </a:pPr>
            <a:endParaRPr lang="en-US" dirty="0">
              <a:solidFill>
                <a:srgbClr val="000099"/>
              </a:solidFill>
            </a:endParaRPr>
          </a:p>
          <a:p>
            <a:pPr marL="0" indent="0">
              <a:buNone/>
            </a:pPr>
            <a:r>
              <a:rPr lang="en-US" dirty="0">
                <a:solidFill>
                  <a:srgbClr val="000099"/>
                </a:solidFill>
              </a:rPr>
              <a:t>Answer:</a:t>
            </a:r>
          </a:p>
          <a:p>
            <a:r>
              <a:rPr lang="en-US" dirty="0">
                <a:solidFill>
                  <a:srgbClr val="000099"/>
                </a:solidFill>
              </a:rPr>
              <a:t>Calculated columns (and tables) are:</a:t>
            </a:r>
          </a:p>
          <a:p>
            <a:pPr lvl="1"/>
            <a:r>
              <a:rPr lang="en-US" dirty="0"/>
              <a:t>Evaluated for each row in your table, immediately after you hit 'Enter' to complete the formula</a:t>
            </a:r>
          </a:p>
          <a:p>
            <a:pPr lvl="1"/>
            <a:r>
              <a:rPr lang="en-US" dirty="0"/>
              <a:t>Saved back into the model so take up space</a:t>
            </a:r>
          </a:p>
          <a:p>
            <a:pPr lvl="1"/>
            <a:r>
              <a:rPr lang="en-US" dirty="0"/>
              <a:t>Ideal for operational , detailed information</a:t>
            </a:r>
          </a:p>
          <a:p>
            <a:endParaRPr lang="en-US" dirty="0"/>
          </a:p>
          <a:p>
            <a:endParaRPr lang="en-US" dirty="0"/>
          </a:p>
          <a:p>
            <a:endParaRPr lang="en-US" dirty="0"/>
          </a:p>
          <a:p>
            <a:r>
              <a:rPr lang="en-US" dirty="0">
                <a:solidFill>
                  <a:srgbClr val="000099"/>
                </a:solidFill>
              </a:rPr>
              <a:t>Measures are:</a:t>
            </a:r>
          </a:p>
          <a:p>
            <a:pPr lvl="1"/>
            <a:r>
              <a:rPr lang="en-US" dirty="0"/>
              <a:t>Evaluated when you use it in a visual, when the visual is rendered</a:t>
            </a:r>
          </a:p>
          <a:p>
            <a:pPr lvl="1"/>
            <a:r>
              <a:rPr lang="en-US" dirty="0"/>
              <a:t>Not saved anywhere (well, actually there's a cache in the report layer but it's not part of the file when you hit Save)</a:t>
            </a:r>
          </a:p>
          <a:p>
            <a:pPr lvl="1"/>
            <a:r>
              <a:rPr lang="en-US" dirty="0"/>
              <a:t>Ideal for analytical /summary information.</a:t>
            </a:r>
          </a:p>
          <a:p>
            <a:pPr marL="0" indent="0">
              <a:buNone/>
            </a:pPr>
            <a:endParaRPr lang="en-US" dirty="0">
              <a:solidFill>
                <a:srgbClr val="000099"/>
              </a:solidFill>
            </a:endParaRPr>
          </a:p>
          <a:p>
            <a:endParaRPr lang="en-US" dirty="0"/>
          </a:p>
        </p:txBody>
      </p:sp>
      <p:sp>
        <p:nvSpPr>
          <p:cNvPr id="3" name="Title 2"/>
          <p:cNvSpPr>
            <a:spLocks noGrp="1"/>
          </p:cNvSpPr>
          <p:nvPr>
            <p:ph type="title"/>
          </p:nvPr>
        </p:nvSpPr>
        <p:spPr/>
        <p:txBody>
          <a:bodyPr/>
          <a:lstStyle/>
          <a:p>
            <a:r>
              <a:rPr lang="en-US" dirty="0"/>
              <a:t>Calculated Columns vs. Measures</a:t>
            </a:r>
          </a:p>
        </p:txBody>
      </p:sp>
    </p:spTree>
    <p:extLst>
      <p:ext uri="{BB962C8B-B14F-4D97-AF65-F5344CB8AC3E}">
        <p14:creationId xmlns:p14="http://schemas.microsoft.com/office/powerpoint/2010/main" val="168173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782" y="1009510"/>
            <a:ext cx="8736227" cy="5356525"/>
          </a:xfrm>
        </p:spPr>
        <p:txBody>
          <a:bodyPr/>
          <a:lstStyle/>
          <a:p>
            <a:pPr marL="0" indent="0">
              <a:buNone/>
            </a:pPr>
            <a:r>
              <a:rPr lang="en-US" dirty="0"/>
              <a:t>As a rule of thumb:</a:t>
            </a:r>
          </a:p>
          <a:p>
            <a:pPr marL="0" indent="0">
              <a:buNone/>
            </a:pPr>
            <a:endParaRPr lang="en-US" dirty="0"/>
          </a:p>
          <a:p>
            <a:pPr>
              <a:buFont typeface="+mj-lt"/>
              <a:buAutoNum type="arabicPeriod"/>
            </a:pPr>
            <a:r>
              <a:rPr lang="en-US" dirty="0"/>
              <a:t>If you intend to apply any aggregation to a value (</a:t>
            </a:r>
            <a:r>
              <a:rPr lang="en-US" dirty="0" err="1"/>
              <a:t>ie</a:t>
            </a:r>
            <a:r>
              <a:rPr lang="en-US" dirty="0"/>
              <a:t>. sum, average </a:t>
            </a:r>
            <a:r>
              <a:rPr lang="en-US" dirty="0" err="1"/>
              <a:t>etc</a:t>
            </a:r>
            <a:r>
              <a:rPr lang="en-US" dirty="0"/>
              <a:t>) that shows a result, then stick to a Measure.</a:t>
            </a:r>
          </a:p>
          <a:p>
            <a:pPr>
              <a:buFont typeface="+mj-lt"/>
              <a:buAutoNum type="arabicPeriod"/>
            </a:pPr>
            <a:endParaRPr lang="en-US" dirty="0"/>
          </a:p>
          <a:p>
            <a:pPr>
              <a:buFont typeface="+mj-lt"/>
              <a:buAutoNum type="arabicPeriod"/>
            </a:pPr>
            <a:endParaRPr lang="en-US" dirty="0"/>
          </a:p>
          <a:p>
            <a:pPr>
              <a:buFont typeface="+mj-lt"/>
              <a:buAutoNum type="arabicPeriod"/>
            </a:pPr>
            <a:r>
              <a:rPr lang="en-US" dirty="0"/>
              <a:t>Calculated columns are often used when you want to filter on the result. So, If you intend to use the value for formatting purposes (</a:t>
            </a:r>
            <a:r>
              <a:rPr lang="en-US" dirty="0" err="1"/>
              <a:t>ie</a:t>
            </a:r>
            <a:r>
              <a:rPr lang="en-US" dirty="0"/>
              <a:t>. slicers, row/column category) then add a Column.</a:t>
            </a:r>
          </a:p>
          <a:p>
            <a:endParaRPr lang="en-US" dirty="0"/>
          </a:p>
        </p:txBody>
      </p:sp>
      <p:sp>
        <p:nvSpPr>
          <p:cNvPr id="3" name="Title 2"/>
          <p:cNvSpPr>
            <a:spLocks noGrp="1"/>
          </p:cNvSpPr>
          <p:nvPr>
            <p:ph type="title"/>
          </p:nvPr>
        </p:nvSpPr>
        <p:spPr/>
        <p:txBody>
          <a:bodyPr/>
          <a:lstStyle/>
          <a:p>
            <a:r>
              <a:rPr lang="en-US" dirty="0"/>
              <a:t>Calculated Columns vs. Measures</a:t>
            </a:r>
          </a:p>
        </p:txBody>
      </p:sp>
    </p:spTree>
    <p:extLst>
      <p:ext uri="{BB962C8B-B14F-4D97-AF65-F5344CB8AC3E}">
        <p14:creationId xmlns:p14="http://schemas.microsoft.com/office/powerpoint/2010/main" val="388769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Common Requirements (via DAX)</a:t>
            </a:r>
          </a:p>
        </p:txBody>
      </p:sp>
      <p:sp>
        <p:nvSpPr>
          <p:cNvPr id="4" name="Rounded Rectangle 3"/>
          <p:cNvSpPr/>
          <p:nvPr/>
        </p:nvSpPr>
        <p:spPr>
          <a:xfrm>
            <a:off x="350729" y="1152395"/>
            <a:ext cx="8342334" cy="5073041"/>
          </a:xfrm>
          <a:prstGeom prst="roundRect">
            <a:avLst/>
          </a:prstGeom>
          <a:solidFill>
            <a:schemeClr val="bg1"/>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lvl="0"/>
            <a:endParaRPr lang="en-US" dirty="0">
              <a:solidFill>
                <a:schemeClr val="bg2">
                  <a:lumMod val="10000"/>
                </a:schemeClr>
              </a:solidFill>
            </a:endParaRPr>
          </a:p>
        </p:txBody>
      </p:sp>
      <p:sp>
        <p:nvSpPr>
          <p:cNvPr id="5" name="TextBox 4"/>
          <p:cNvSpPr txBox="1"/>
          <p:nvPr/>
        </p:nvSpPr>
        <p:spPr>
          <a:xfrm>
            <a:off x="801665" y="1256968"/>
            <a:ext cx="7014576" cy="4940327"/>
          </a:xfrm>
          <a:prstGeom prst="rect">
            <a:avLst/>
          </a:prstGeom>
          <a:noFill/>
        </p:spPr>
        <p:txBody>
          <a:bodyPr wrap="square" rtlCol="0">
            <a:spAutoFit/>
          </a:bodyPr>
          <a:lstStyle/>
          <a:p>
            <a:pPr lvl="0">
              <a:lnSpc>
                <a:spcPct val="200000"/>
              </a:lnSpc>
            </a:pPr>
            <a:r>
              <a:rPr lang="en-US" sz="1600" dirty="0">
                <a:solidFill>
                  <a:schemeClr val="bg2">
                    <a:lumMod val="10000"/>
                  </a:schemeClr>
                </a:solidFill>
              </a:rPr>
              <a:t>Common Requirements in Reports (via DAX)</a:t>
            </a:r>
          </a:p>
          <a:p>
            <a:pPr marL="342900" lvl="0" indent="-342900">
              <a:lnSpc>
                <a:spcPct val="200000"/>
              </a:lnSpc>
              <a:buFont typeface="+mj-lt"/>
              <a:buAutoNum type="arabicPeriod"/>
            </a:pPr>
            <a:r>
              <a:rPr lang="en-US" sz="1600" dirty="0">
                <a:solidFill>
                  <a:schemeClr val="bg2">
                    <a:lumMod val="10000"/>
                  </a:schemeClr>
                </a:solidFill>
              </a:rPr>
              <a:t>	Displaying Rank of Total Sales /No of Incidences (using Variables)</a:t>
            </a:r>
          </a:p>
          <a:p>
            <a:pPr marL="857250" lvl="1" indent="-400050">
              <a:lnSpc>
                <a:spcPct val="200000"/>
              </a:lnSpc>
              <a:buFont typeface="+mj-lt"/>
              <a:buAutoNum type="alphaLcParenR"/>
            </a:pPr>
            <a:r>
              <a:rPr lang="en-US" sz="1600" dirty="0">
                <a:solidFill>
                  <a:schemeClr val="bg2">
                    <a:lumMod val="10000"/>
                  </a:schemeClr>
                </a:solidFill>
              </a:rPr>
              <a:t>Rank for Category Wise Sales</a:t>
            </a:r>
          </a:p>
          <a:p>
            <a:pPr marL="800100" lvl="1" indent="-342900">
              <a:lnSpc>
                <a:spcPct val="200000"/>
              </a:lnSpc>
              <a:buFont typeface="+mj-lt"/>
              <a:buAutoNum type="alphaLcParenR"/>
            </a:pPr>
            <a:r>
              <a:rPr lang="en-US" sz="1600" dirty="0">
                <a:solidFill>
                  <a:schemeClr val="bg2">
                    <a:lumMod val="10000"/>
                  </a:schemeClr>
                </a:solidFill>
              </a:rPr>
              <a:t>Rank for State Wise Sales (With State in Customer Table)</a:t>
            </a:r>
          </a:p>
          <a:p>
            <a:pPr marL="800100" lvl="1" indent="-342900">
              <a:lnSpc>
                <a:spcPct val="200000"/>
              </a:lnSpc>
              <a:buFont typeface="+mj-lt"/>
              <a:buAutoNum type="alphaLcParenR"/>
            </a:pPr>
            <a:r>
              <a:rPr lang="en-US" sz="1600" dirty="0">
                <a:solidFill>
                  <a:schemeClr val="bg2">
                    <a:lumMod val="10000"/>
                  </a:schemeClr>
                </a:solidFill>
              </a:rPr>
              <a:t>Rank for City Wise Incidents (With State in Customer Table), where-in some cities may not have reported incidents</a:t>
            </a:r>
          </a:p>
          <a:p>
            <a:pPr marL="342900" lvl="0" indent="-342900">
              <a:lnSpc>
                <a:spcPct val="200000"/>
              </a:lnSpc>
              <a:buFont typeface="+mj-lt"/>
              <a:buAutoNum type="arabicPeriod"/>
            </a:pPr>
            <a:r>
              <a:rPr lang="en-US" sz="1600" dirty="0">
                <a:solidFill>
                  <a:schemeClr val="bg2">
                    <a:lumMod val="10000"/>
                  </a:schemeClr>
                </a:solidFill>
              </a:rPr>
              <a:t>Use Parameter Table to display the (sale /any other field) values in Hundreds, Thousands, Millions or Billions</a:t>
            </a:r>
          </a:p>
          <a:p>
            <a:pPr marL="342900" lvl="0" indent="-342900">
              <a:lnSpc>
                <a:spcPct val="200000"/>
              </a:lnSpc>
              <a:buFont typeface="+mj-lt"/>
              <a:buAutoNum type="arabicPeriod"/>
            </a:pPr>
            <a:r>
              <a:rPr lang="en-US" sz="1600" dirty="0">
                <a:solidFill>
                  <a:schemeClr val="bg2">
                    <a:lumMod val="10000"/>
                  </a:schemeClr>
                </a:solidFill>
              </a:rPr>
              <a:t>Making use of relationship different from active relation </a:t>
            </a:r>
          </a:p>
          <a:p>
            <a:pPr marL="342900" lvl="0" indent="-342900">
              <a:lnSpc>
                <a:spcPct val="200000"/>
              </a:lnSpc>
              <a:buFont typeface="+mj-lt"/>
              <a:buAutoNum type="arabicPeriod"/>
            </a:pPr>
            <a:r>
              <a:rPr lang="en-US" sz="1600" dirty="0">
                <a:solidFill>
                  <a:schemeClr val="bg2">
                    <a:lumMod val="10000"/>
                  </a:schemeClr>
                </a:solidFill>
              </a:rPr>
              <a:t>Displaying %age based on only the selected categories in slicers</a:t>
            </a:r>
          </a:p>
        </p:txBody>
      </p:sp>
      <p:graphicFrame>
        <p:nvGraphicFramePr>
          <p:cNvPr id="6" name="Object 5">
            <a:extLst>
              <a:ext uri="{FF2B5EF4-FFF2-40B4-BE49-F238E27FC236}">
                <a16:creationId xmlns:a16="http://schemas.microsoft.com/office/drawing/2014/main" id="{F436260E-68C4-4111-9C42-8BF32258A012}"/>
              </a:ext>
            </a:extLst>
          </p:cNvPr>
          <p:cNvGraphicFramePr>
            <a:graphicFrameLocks noChangeAspect="1"/>
          </p:cNvGraphicFramePr>
          <p:nvPr>
            <p:extLst>
              <p:ext uri="{D42A27DB-BD31-4B8C-83A1-F6EECF244321}">
                <p14:modId xmlns:p14="http://schemas.microsoft.com/office/powerpoint/2010/main" val="3906346799"/>
              </p:ext>
            </p:extLst>
          </p:nvPr>
        </p:nvGraphicFramePr>
        <p:xfrm>
          <a:off x="7276673" y="4950691"/>
          <a:ext cx="1065662" cy="939855"/>
        </p:xfrm>
        <a:graphic>
          <a:graphicData uri="http://schemas.openxmlformats.org/presentationml/2006/ole">
            <mc:AlternateContent xmlns:mc="http://schemas.openxmlformats.org/markup-compatibility/2006">
              <mc:Choice xmlns:v="urn:schemas-microsoft-com:vml" Requires="v">
                <p:oleObj spid="_x0000_s3074" name="Document" showAsIcon="1" r:id="rId3" imgW="914597" imgH="806311" progId="Word.Document.12">
                  <p:embed/>
                </p:oleObj>
              </mc:Choice>
              <mc:Fallback>
                <p:oleObj name="Document" showAsIcon="1" r:id="rId3" imgW="914597" imgH="806311" progId="Word.Document.12">
                  <p:embed/>
                  <p:pic>
                    <p:nvPicPr>
                      <p:cNvPr id="0" name=""/>
                      <p:cNvPicPr/>
                      <p:nvPr/>
                    </p:nvPicPr>
                    <p:blipFill>
                      <a:blip r:embed="rId4"/>
                      <a:stretch>
                        <a:fillRect/>
                      </a:stretch>
                    </p:blipFill>
                    <p:spPr>
                      <a:xfrm>
                        <a:off x="7276673" y="4950691"/>
                        <a:ext cx="1065662" cy="939855"/>
                      </a:xfrm>
                      <a:prstGeom prst="rect">
                        <a:avLst/>
                      </a:prstGeom>
                    </p:spPr>
                  </p:pic>
                </p:oleObj>
              </mc:Fallback>
            </mc:AlternateContent>
          </a:graphicData>
        </a:graphic>
      </p:graphicFrame>
    </p:spTree>
    <p:extLst>
      <p:ext uri="{BB962C8B-B14F-4D97-AF65-F5344CB8AC3E}">
        <p14:creationId xmlns:p14="http://schemas.microsoft.com/office/powerpoint/2010/main" val="2098223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53C0CB-7C9D-492B-A3F1-5CCC5EF51A17}"/>
              </a:ext>
            </a:extLst>
          </p:cNvPr>
          <p:cNvSpPr>
            <a:spLocks noGrp="1"/>
          </p:cNvSpPr>
          <p:nvPr>
            <p:ph type="title"/>
          </p:nvPr>
        </p:nvSpPr>
        <p:spPr/>
        <p:txBody>
          <a:bodyPr/>
          <a:lstStyle/>
          <a:p>
            <a:r>
              <a:rPr lang="en-IN" dirty="0"/>
              <a:t>Knowledge Check</a:t>
            </a:r>
          </a:p>
        </p:txBody>
      </p:sp>
      <p:pic>
        <p:nvPicPr>
          <p:cNvPr id="4" name="Graphic 3" descr="Badge Question Mark with solid fill">
            <a:extLst>
              <a:ext uri="{FF2B5EF4-FFF2-40B4-BE49-F238E27FC236}">
                <a16:creationId xmlns:a16="http://schemas.microsoft.com/office/drawing/2014/main" id="{B9DB4043-A287-4BF0-87BD-4E28DBDDB3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427" y="1087695"/>
            <a:ext cx="702232" cy="702232"/>
          </a:xfrm>
          <a:prstGeom prst="rect">
            <a:avLst/>
          </a:prstGeom>
        </p:spPr>
      </p:pic>
      <p:sp>
        <p:nvSpPr>
          <p:cNvPr id="6" name="Text Placeholder 7">
            <a:extLst>
              <a:ext uri="{FF2B5EF4-FFF2-40B4-BE49-F238E27FC236}">
                <a16:creationId xmlns:a16="http://schemas.microsoft.com/office/drawing/2014/main" id="{1ECF19AE-C3CF-47D1-A6A7-A9616E35EECF}"/>
              </a:ext>
            </a:extLst>
          </p:cNvPr>
          <p:cNvSpPr txBox="1">
            <a:spLocks/>
          </p:cNvSpPr>
          <p:nvPr/>
        </p:nvSpPr>
        <p:spPr>
          <a:xfrm>
            <a:off x="1200727" y="1131454"/>
            <a:ext cx="7770283" cy="1648691"/>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4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Which are calculated on demand? Calculated columns or Measures?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Measures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schemeClr val="bg2">
                    <a:lumMod val="10000"/>
                  </a:schemeClr>
                </a:solidFill>
                <a:effectLst/>
                <a:uLnTx/>
                <a:uFillTx/>
                <a:latin typeface="Segoe UI" panose="020B0502040204020203" pitchFamily="34" charset="0"/>
                <a:cs typeface="Segoe UI" panose="020B0502040204020203" pitchFamily="34" charset="0"/>
              </a:rPr>
              <a:t>Calculated column</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solidFill>
                  <a:schemeClr val="bg2">
                    <a:lumMod val="10000"/>
                  </a:schemeClr>
                </a:solidFill>
                <a:latin typeface="Segoe UI" panose="020B0502040204020203" pitchFamily="34" charset="0"/>
                <a:ea typeface="+mn-ea"/>
                <a:cs typeface="Segoe UI" panose="020B0502040204020203" pitchFamily="34" charset="0"/>
              </a:rPr>
              <a:t>Depends on the context</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Depends on Query Type</a:t>
            </a:r>
          </a:p>
        </p:txBody>
      </p:sp>
      <p:pic>
        <p:nvPicPr>
          <p:cNvPr id="8" name="Picture 7">
            <a:extLst>
              <a:ext uri="{FF2B5EF4-FFF2-40B4-BE49-F238E27FC236}">
                <a16:creationId xmlns:a16="http://schemas.microsoft.com/office/drawing/2014/main" id="{5D68269A-3785-44FA-9DD3-BDB323B4FEAD}"/>
              </a:ext>
            </a:extLst>
          </p:cNvPr>
          <p:cNvPicPr>
            <a:picLocks noChangeAspect="1"/>
          </p:cNvPicPr>
          <p:nvPr/>
        </p:nvPicPr>
        <p:blipFill>
          <a:blip r:embed="rId4"/>
          <a:stretch>
            <a:fillRect/>
          </a:stretch>
        </p:blipFill>
        <p:spPr>
          <a:xfrm>
            <a:off x="1219200" y="1522900"/>
            <a:ext cx="219475" cy="164606"/>
          </a:xfrm>
          <a:prstGeom prst="rect">
            <a:avLst/>
          </a:prstGeom>
        </p:spPr>
      </p:pic>
      <p:pic>
        <p:nvPicPr>
          <p:cNvPr id="9" name="Graphic 8" descr="Badge Question Mark with solid fill">
            <a:extLst>
              <a:ext uri="{FF2B5EF4-FFF2-40B4-BE49-F238E27FC236}">
                <a16:creationId xmlns:a16="http://schemas.microsoft.com/office/drawing/2014/main" id="{AFA78C18-7EDD-43E5-AB88-3196AE1A83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2393" y="3142792"/>
            <a:ext cx="702232" cy="702232"/>
          </a:xfrm>
          <a:prstGeom prst="rect">
            <a:avLst/>
          </a:prstGeom>
        </p:spPr>
      </p:pic>
      <p:sp>
        <p:nvSpPr>
          <p:cNvPr id="10" name="Text Placeholder 7">
            <a:extLst>
              <a:ext uri="{FF2B5EF4-FFF2-40B4-BE49-F238E27FC236}">
                <a16:creationId xmlns:a16="http://schemas.microsoft.com/office/drawing/2014/main" id="{308ACE7B-1814-4002-9EC3-19B8E7620337}"/>
              </a:ext>
            </a:extLst>
          </p:cNvPr>
          <p:cNvSpPr txBox="1">
            <a:spLocks/>
          </p:cNvSpPr>
          <p:nvPr/>
        </p:nvSpPr>
        <p:spPr>
          <a:xfrm>
            <a:off x="1140693" y="3029533"/>
            <a:ext cx="7770283" cy="2076967"/>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4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Which are based on filters? Calculated columns or Measures based?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Measures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schemeClr val="bg2">
                    <a:lumMod val="10000"/>
                  </a:schemeClr>
                </a:solidFill>
                <a:effectLst/>
                <a:uLnTx/>
                <a:uFillTx/>
                <a:latin typeface="Segoe UI" panose="020B0502040204020203" pitchFamily="34" charset="0"/>
                <a:cs typeface="Segoe UI" panose="020B0502040204020203" pitchFamily="34" charset="0"/>
              </a:rPr>
              <a:t>Calculated column</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solidFill>
                  <a:schemeClr val="bg2">
                    <a:lumMod val="10000"/>
                  </a:schemeClr>
                </a:solidFill>
                <a:latin typeface="Segoe UI" panose="020B0502040204020203" pitchFamily="34" charset="0"/>
                <a:ea typeface="+mn-ea"/>
                <a:cs typeface="Segoe UI" panose="020B0502040204020203" pitchFamily="34" charset="0"/>
              </a:rPr>
              <a:t>Depends on the context</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Depends on Query Type</a:t>
            </a:r>
          </a:p>
        </p:txBody>
      </p:sp>
      <p:pic>
        <p:nvPicPr>
          <p:cNvPr id="11" name="Picture 10">
            <a:extLst>
              <a:ext uri="{FF2B5EF4-FFF2-40B4-BE49-F238E27FC236}">
                <a16:creationId xmlns:a16="http://schemas.microsoft.com/office/drawing/2014/main" id="{A6E565A1-0597-4141-9570-91A8701CD5D3}"/>
              </a:ext>
            </a:extLst>
          </p:cNvPr>
          <p:cNvPicPr>
            <a:picLocks noChangeAspect="1"/>
          </p:cNvPicPr>
          <p:nvPr/>
        </p:nvPicPr>
        <p:blipFill>
          <a:blip r:embed="rId4"/>
          <a:stretch>
            <a:fillRect/>
          </a:stretch>
        </p:blipFill>
        <p:spPr>
          <a:xfrm>
            <a:off x="1140693" y="3656632"/>
            <a:ext cx="219475" cy="164606"/>
          </a:xfrm>
          <a:prstGeom prst="rect">
            <a:avLst/>
          </a:prstGeom>
        </p:spPr>
      </p:pic>
      <p:pic>
        <p:nvPicPr>
          <p:cNvPr id="14" name="Graphic 13" descr="Badge Question Mark with solid fill">
            <a:extLst>
              <a:ext uri="{FF2B5EF4-FFF2-40B4-BE49-F238E27FC236}">
                <a16:creationId xmlns:a16="http://schemas.microsoft.com/office/drawing/2014/main" id="{30D504FE-53C3-4347-9E79-175FAA2BC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6249" y="4920792"/>
            <a:ext cx="702232" cy="702232"/>
          </a:xfrm>
          <a:prstGeom prst="rect">
            <a:avLst/>
          </a:prstGeom>
        </p:spPr>
      </p:pic>
      <p:sp>
        <p:nvSpPr>
          <p:cNvPr id="15" name="Text Placeholder 7">
            <a:extLst>
              <a:ext uri="{FF2B5EF4-FFF2-40B4-BE49-F238E27FC236}">
                <a16:creationId xmlns:a16="http://schemas.microsoft.com/office/drawing/2014/main" id="{E08B55CE-1455-43EE-9527-2A44357D1819}"/>
              </a:ext>
            </a:extLst>
          </p:cNvPr>
          <p:cNvSpPr txBox="1">
            <a:spLocks/>
          </p:cNvSpPr>
          <p:nvPr/>
        </p:nvSpPr>
        <p:spPr>
          <a:xfrm>
            <a:off x="1154549" y="5033815"/>
            <a:ext cx="7770283" cy="1316179"/>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defTabSz="932742">
              <a:lnSpc>
                <a:spcPct val="100000"/>
              </a:lnSpc>
              <a:spcBef>
                <a:spcPts val="0"/>
              </a:spcBef>
              <a:buSzTx/>
              <a:defRPr/>
            </a:pPr>
            <a:r>
              <a:rPr lang="en-US" sz="1800" dirty="0">
                <a:solidFill>
                  <a:srgbClr val="000000"/>
                </a:solidFill>
                <a:latin typeface="Segoe UI Semibold"/>
              </a:rPr>
              <a:t>Which DAX function evaluates an expression in a modified filter context?</a:t>
            </a:r>
            <a:endParaRPr kumimoji="0" lang="en-US" sz="1800" b="0" i="0" u="none" strike="noStrike" kern="1200" cap="none" spc="0" normalizeH="0" baseline="0" noProof="0" dirty="0">
              <a:ln>
                <a:noFill/>
              </a:ln>
              <a:solidFill>
                <a:srgbClr val="000000"/>
              </a:solidFill>
              <a:effectLst/>
              <a:uLnTx/>
              <a:uFillTx/>
              <a:latin typeface="Segoe UI Semibold"/>
              <a:ea typeface="+mn-ea"/>
              <a:cs typeface="+mn-cs"/>
            </a:endParaRPr>
          </a:p>
          <a:p>
            <a:pPr marL="288925" lvl="0" indent="-288925" defTabSz="932742">
              <a:lnSpc>
                <a:spcPct val="100000"/>
              </a:lnSpc>
              <a:spcBef>
                <a:spcPts val="300"/>
              </a:spcBef>
              <a:spcAft>
                <a:spcPts val="600"/>
              </a:spcAft>
              <a:buSzTx/>
              <a:buFont typeface="Wingdings" panose="05000000000000000000" pitchFamily="2" charset="2"/>
              <a:buChar char="q"/>
              <a:defRPr/>
            </a:pPr>
            <a:r>
              <a:rPr lang="en-US"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Calculate</a:t>
            </a:r>
          </a:p>
          <a:p>
            <a:pPr marL="288925" indent="-288925" defTabSz="932742">
              <a:lnSpc>
                <a:spcPct val="100000"/>
              </a:lnSpc>
              <a:spcBef>
                <a:spcPts val="300"/>
              </a:spcBef>
              <a:spcAft>
                <a:spcPts val="600"/>
              </a:spcAft>
              <a:buSzTx/>
              <a:buFont typeface="Wingdings" panose="05000000000000000000" pitchFamily="2" charset="2"/>
              <a:buChar char="q"/>
              <a:defRPr/>
            </a:pPr>
            <a:r>
              <a:rPr lang="en-IN" sz="1400" dirty="0" err="1">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CalculateMeasure</a:t>
            </a:r>
            <a:endParaRPr lang="en-IN"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IN" sz="1400" dirty="0" err="1">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CalculateValue</a:t>
            </a:r>
            <a:endParaRPr lang="en-IN" sz="14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226FB4D1-E8AB-4AE5-9D18-5D2551B44077}"/>
              </a:ext>
            </a:extLst>
          </p:cNvPr>
          <p:cNvPicPr>
            <a:picLocks noChangeAspect="1"/>
          </p:cNvPicPr>
          <p:nvPr/>
        </p:nvPicPr>
        <p:blipFill>
          <a:blip r:embed="rId4"/>
          <a:stretch>
            <a:fillRect/>
          </a:stretch>
        </p:blipFill>
        <p:spPr>
          <a:xfrm>
            <a:off x="1154549" y="5434631"/>
            <a:ext cx="219475" cy="164606"/>
          </a:xfrm>
          <a:prstGeom prst="rect">
            <a:avLst/>
          </a:prstGeom>
        </p:spPr>
      </p:pic>
    </p:spTree>
    <p:extLst>
      <p:ext uri="{BB962C8B-B14F-4D97-AF65-F5344CB8AC3E}">
        <p14:creationId xmlns:p14="http://schemas.microsoft.com/office/powerpoint/2010/main" val="29442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Definitive Guide To DAX</a:t>
            </a:r>
          </a:p>
        </p:txBody>
      </p:sp>
      <p:sp>
        <p:nvSpPr>
          <p:cNvPr id="3" name="Title 2"/>
          <p:cNvSpPr>
            <a:spLocks noGrp="1"/>
          </p:cNvSpPr>
          <p:nvPr>
            <p:ph type="title"/>
          </p:nvPr>
        </p:nvSpPr>
        <p:spPr/>
        <p:txBody>
          <a:bodyPr/>
          <a:lstStyle/>
          <a:p>
            <a:r>
              <a:rPr lang="en-US" dirty="0"/>
              <a:t>Reference: DAX Book</a:t>
            </a:r>
          </a:p>
        </p:txBody>
      </p:sp>
      <p:pic>
        <p:nvPicPr>
          <p:cNvPr id="4" name="Picture 3"/>
          <p:cNvPicPr>
            <a:picLocks noChangeAspect="1"/>
          </p:cNvPicPr>
          <p:nvPr/>
        </p:nvPicPr>
        <p:blipFill>
          <a:blip r:embed="rId2"/>
          <a:stretch>
            <a:fillRect/>
          </a:stretch>
        </p:blipFill>
        <p:spPr>
          <a:xfrm>
            <a:off x="4191456" y="1022036"/>
            <a:ext cx="4614342" cy="5489269"/>
          </a:xfrm>
          <a:prstGeom prst="rect">
            <a:avLst/>
          </a:prstGeom>
        </p:spPr>
      </p:pic>
    </p:spTree>
    <p:extLst>
      <p:ext uri="{BB962C8B-B14F-4D97-AF65-F5344CB8AC3E}">
        <p14:creationId xmlns:p14="http://schemas.microsoft.com/office/powerpoint/2010/main" val="3292027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736164"/>
            <a:ext cx="9144000" cy="580072"/>
          </a:xfrm>
          <a:prstGeom prst="rect">
            <a:avLst/>
          </a:prstGeom>
          <a:noFill/>
          <a:ln w="9525">
            <a:noFill/>
            <a:miter lim="800000"/>
            <a:headEnd/>
            <a:tailEnd/>
          </a:ln>
        </p:spPr>
        <p:txBody>
          <a:bodyPr lIns="0" rIns="0" anchor="ctr"/>
          <a:lstStyle/>
          <a:p>
            <a:pPr algn="ctr" defTabSz="914400" eaLnBrk="0" hangingPunct="0">
              <a:lnSpc>
                <a:spcPct val="95000"/>
              </a:lnSpc>
            </a:pPr>
            <a:r>
              <a:rPr lang="en-US" sz="6000" b="1">
                <a:solidFill>
                  <a:schemeClr val="tx2"/>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DAX (Data Analysis Expressions)</a:t>
            </a:r>
          </a:p>
        </p:txBody>
      </p:sp>
      <p:sp>
        <p:nvSpPr>
          <p:cNvPr id="7" name="Rectangle: Rounded Corners 6">
            <a:extLst>
              <a:ext uri="{FF2B5EF4-FFF2-40B4-BE49-F238E27FC236}">
                <a16:creationId xmlns:a16="http://schemas.microsoft.com/office/drawing/2014/main" id="{9CD744A3-EA8C-4F82-9A6E-DBD825E58375}"/>
              </a:ext>
            </a:extLst>
          </p:cNvPr>
          <p:cNvSpPr/>
          <p:nvPr/>
        </p:nvSpPr>
        <p:spPr>
          <a:xfrm>
            <a:off x="222427" y="1054100"/>
            <a:ext cx="8748583" cy="237490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Data Analysis Expressions (DAX) is the native</a:t>
            </a:r>
            <a:r>
              <a:rPr lang="en-US" sz="2400" u="sng" dirty="0"/>
              <a:t> formula and query language</a:t>
            </a:r>
            <a:r>
              <a:rPr lang="en-US" sz="2400" dirty="0"/>
              <a:t> for </a:t>
            </a:r>
          </a:p>
          <a:p>
            <a:pPr marL="342900" indent="-342900">
              <a:buFont typeface="Arial" panose="020B0604020202020204" pitchFamily="34" charset="0"/>
              <a:buChar char="•"/>
            </a:pPr>
            <a:r>
              <a:rPr lang="en-US" sz="2400" dirty="0"/>
              <a:t>Microsoft Power Pivot</a:t>
            </a:r>
          </a:p>
          <a:p>
            <a:pPr marL="342900" indent="-342900">
              <a:buFont typeface="Arial" panose="020B0604020202020204" pitchFamily="34" charset="0"/>
              <a:buChar char="•"/>
            </a:pPr>
            <a:r>
              <a:rPr lang="en-US" sz="2400" dirty="0"/>
              <a:t>Power BI Desktop and </a:t>
            </a:r>
          </a:p>
          <a:p>
            <a:pPr marL="342900" indent="-342900">
              <a:buFont typeface="Arial" panose="020B0604020202020204" pitchFamily="34" charset="0"/>
              <a:buChar char="•"/>
            </a:pPr>
            <a:r>
              <a:rPr lang="en-US" sz="2400" dirty="0"/>
              <a:t>SQL Server Analysis Services (SSAS) Tabular models</a:t>
            </a:r>
          </a:p>
          <a:p>
            <a:pPr marL="342900" indent="-342900">
              <a:buFont typeface="Arial" panose="020B0604020202020204" pitchFamily="34" charset="0"/>
              <a:buChar char="•"/>
            </a:pPr>
            <a:r>
              <a:rPr lang="en-US" sz="2400" dirty="0"/>
              <a:t>Azure Analysis Services</a:t>
            </a:r>
          </a:p>
        </p:txBody>
      </p:sp>
      <p:sp>
        <p:nvSpPr>
          <p:cNvPr id="8" name="Rectangle: Rounded Corners 7">
            <a:extLst>
              <a:ext uri="{FF2B5EF4-FFF2-40B4-BE49-F238E27FC236}">
                <a16:creationId xmlns:a16="http://schemas.microsoft.com/office/drawing/2014/main" id="{269967C6-CDB8-4F28-B908-260F3ECA98EF}"/>
              </a:ext>
            </a:extLst>
          </p:cNvPr>
          <p:cNvSpPr/>
          <p:nvPr/>
        </p:nvSpPr>
        <p:spPr>
          <a:xfrm>
            <a:off x="222427" y="3625850"/>
            <a:ext cx="8748583" cy="164465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DAX includes </a:t>
            </a:r>
          </a:p>
          <a:p>
            <a:pPr marL="342900" indent="-342900">
              <a:buFont typeface="Arial" panose="020B0604020202020204" pitchFamily="34" charset="0"/>
              <a:buChar char="•"/>
            </a:pPr>
            <a:r>
              <a:rPr lang="en-US" sz="2400" dirty="0"/>
              <a:t>Some of the functions that are used in Excel formulas and </a:t>
            </a:r>
          </a:p>
          <a:p>
            <a:pPr marL="342900" indent="-342900">
              <a:buFont typeface="Arial" panose="020B0604020202020204" pitchFamily="34" charset="0"/>
              <a:buChar char="•"/>
            </a:pPr>
            <a:r>
              <a:rPr lang="en-US" sz="2400" dirty="0"/>
              <a:t>Additional functions that are designed to work with relational data and perform dynamic aggregation.</a:t>
            </a:r>
          </a:p>
        </p:txBody>
      </p:sp>
      <p:sp>
        <p:nvSpPr>
          <p:cNvPr id="9" name="Rectangle: Rounded Corners 8">
            <a:extLst>
              <a:ext uri="{FF2B5EF4-FFF2-40B4-BE49-F238E27FC236}">
                <a16:creationId xmlns:a16="http://schemas.microsoft.com/office/drawing/2014/main" id="{2DAAF225-2534-422E-978B-1607E9FA65D2}"/>
              </a:ext>
            </a:extLst>
          </p:cNvPr>
          <p:cNvSpPr/>
          <p:nvPr/>
        </p:nvSpPr>
        <p:spPr>
          <a:xfrm>
            <a:off x="222427" y="5486400"/>
            <a:ext cx="8748583" cy="895350"/>
          </a:xfrm>
          <a:prstGeom prst="roundRect">
            <a:avLst/>
          </a:prstGeom>
          <a:solidFill>
            <a:srgbClr val="FF99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You can use DAX to define custom calculations for Calculated Fields  and Measures in Power BI</a:t>
            </a:r>
          </a:p>
        </p:txBody>
      </p:sp>
    </p:spTree>
    <p:extLst>
      <p:ext uri="{BB962C8B-B14F-4D97-AF65-F5344CB8AC3E}">
        <p14:creationId xmlns:p14="http://schemas.microsoft.com/office/powerpoint/2010/main" val="174482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Evolution</a:t>
            </a:r>
          </a:p>
        </p:txBody>
      </p:sp>
      <p:sp>
        <p:nvSpPr>
          <p:cNvPr id="4" name="Rectangle: Rounded Corners 3">
            <a:extLst>
              <a:ext uri="{FF2B5EF4-FFF2-40B4-BE49-F238E27FC236}">
                <a16:creationId xmlns:a16="http://schemas.microsoft.com/office/drawing/2014/main" id="{6DE4CA86-84EC-4989-B027-CBDD85E8DF12}"/>
              </a:ext>
            </a:extLst>
          </p:cNvPr>
          <p:cNvSpPr/>
          <p:nvPr/>
        </p:nvSpPr>
        <p:spPr>
          <a:xfrm>
            <a:off x="222427" y="1192646"/>
            <a:ext cx="8748583" cy="2224809"/>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DAX was developed by the SQL Server Analysis Services team at Microsoft as part of Project Gemini and released in 2009 with the first version of the PowerPivot for Excel 2010 Add-in</a:t>
            </a:r>
          </a:p>
        </p:txBody>
      </p:sp>
      <p:sp>
        <p:nvSpPr>
          <p:cNvPr id="5" name="Rectangle: Rounded Corners 4">
            <a:extLst>
              <a:ext uri="{FF2B5EF4-FFF2-40B4-BE49-F238E27FC236}">
                <a16:creationId xmlns:a16="http://schemas.microsoft.com/office/drawing/2014/main" id="{C7F1638A-E842-4A6F-906A-3A3EDDDFE896}"/>
              </a:ext>
            </a:extLst>
          </p:cNvPr>
          <p:cNvSpPr/>
          <p:nvPr/>
        </p:nvSpPr>
        <p:spPr>
          <a:xfrm>
            <a:off x="222427" y="3619500"/>
            <a:ext cx="8748583" cy="2761295"/>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Over time, DAX gained popularity in the Excel community, which uses DAX to create Power Pivot data models in Excel, and in the Business Intelligence (BI) community, which uses DAX to build models with SSAS.</a:t>
            </a:r>
          </a:p>
        </p:txBody>
      </p:sp>
    </p:spTree>
    <p:extLst>
      <p:ext uri="{BB962C8B-B14F-4D97-AF65-F5344CB8AC3E}">
        <p14:creationId xmlns:p14="http://schemas.microsoft.com/office/powerpoint/2010/main" val="208527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DAX: OLAP</a:t>
            </a:r>
          </a:p>
        </p:txBody>
      </p:sp>
      <p:sp>
        <p:nvSpPr>
          <p:cNvPr id="6" name="TextBox 5"/>
          <p:cNvSpPr txBox="1"/>
          <p:nvPr/>
        </p:nvSpPr>
        <p:spPr>
          <a:xfrm>
            <a:off x="765290" y="2392458"/>
            <a:ext cx="2843408" cy="707886"/>
          </a:xfrm>
          <a:prstGeom prst="rect">
            <a:avLst/>
          </a:prstGeom>
          <a:noFill/>
        </p:spPr>
        <p:txBody>
          <a:bodyPr wrap="square" rtlCol="0">
            <a:spAutoFit/>
          </a:bodyPr>
          <a:lstStyle/>
          <a:p>
            <a:pPr algn="ctr"/>
            <a:r>
              <a:rPr lang="en-US" sz="2000" dirty="0">
                <a:solidFill>
                  <a:srgbClr val="000099"/>
                </a:solidFill>
              </a:rPr>
              <a:t>Designed for large no. of transactions</a:t>
            </a:r>
          </a:p>
        </p:txBody>
      </p:sp>
      <p:sp>
        <p:nvSpPr>
          <p:cNvPr id="7" name="TextBox 6"/>
          <p:cNvSpPr txBox="1"/>
          <p:nvPr/>
        </p:nvSpPr>
        <p:spPr>
          <a:xfrm>
            <a:off x="5312064" y="2384628"/>
            <a:ext cx="3048176" cy="707886"/>
          </a:xfrm>
          <a:prstGeom prst="rect">
            <a:avLst/>
          </a:prstGeom>
          <a:noFill/>
        </p:spPr>
        <p:txBody>
          <a:bodyPr wrap="square" rtlCol="0">
            <a:spAutoFit/>
          </a:bodyPr>
          <a:lstStyle/>
          <a:p>
            <a:pPr algn="ctr"/>
            <a:r>
              <a:rPr lang="en-US" sz="2000" dirty="0">
                <a:solidFill>
                  <a:srgbClr val="000099"/>
                </a:solidFill>
              </a:rPr>
              <a:t>Designed for daily reporting or heavy reads</a:t>
            </a:r>
          </a:p>
        </p:txBody>
      </p:sp>
      <p:sp>
        <p:nvSpPr>
          <p:cNvPr id="2" name="Rectangle: Rounded Corners 1">
            <a:extLst>
              <a:ext uri="{FF2B5EF4-FFF2-40B4-BE49-F238E27FC236}">
                <a16:creationId xmlns:a16="http://schemas.microsoft.com/office/drawing/2014/main" id="{208B56D3-670C-40B7-A27F-DB556254DC07}"/>
              </a:ext>
            </a:extLst>
          </p:cNvPr>
          <p:cNvSpPr/>
          <p:nvPr/>
        </p:nvSpPr>
        <p:spPr>
          <a:xfrm>
            <a:off x="364836" y="3500586"/>
            <a:ext cx="4661964" cy="1274618"/>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200" dirty="0">
                <a:latin typeface="Arial" panose="020B0604020202020204" pitchFamily="34" charset="0"/>
                <a:cs typeface="Arial" panose="020B0604020202020204" pitchFamily="34" charset="0"/>
              </a:rPr>
              <a:t>OLAP is designed for reading and analysing large datasets (may be terabytes of data).</a:t>
            </a:r>
          </a:p>
        </p:txBody>
      </p:sp>
      <p:sp>
        <p:nvSpPr>
          <p:cNvPr id="8" name="Rectangle: Rounded Corners 7">
            <a:extLst>
              <a:ext uri="{FF2B5EF4-FFF2-40B4-BE49-F238E27FC236}">
                <a16:creationId xmlns:a16="http://schemas.microsoft.com/office/drawing/2014/main" id="{3CA087E8-5D39-402A-9E23-DF899A09443D}"/>
              </a:ext>
            </a:extLst>
          </p:cNvPr>
          <p:cNvSpPr/>
          <p:nvPr/>
        </p:nvSpPr>
        <p:spPr>
          <a:xfrm>
            <a:off x="364836" y="5235870"/>
            <a:ext cx="4661964" cy="1063358"/>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200" dirty="0">
                <a:latin typeface="Arial" panose="020B0604020202020204" pitchFamily="34" charset="0"/>
                <a:cs typeface="Arial" panose="020B0604020202020204" pitchFamily="34" charset="0"/>
              </a:rPr>
              <a:t>With OLAP data is typically stored as columns</a:t>
            </a:r>
          </a:p>
        </p:txBody>
      </p:sp>
      <p:pic>
        <p:nvPicPr>
          <p:cNvPr id="9" name="Picture 2">
            <a:extLst>
              <a:ext uri="{FF2B5EF4-FFF2-40B4-BE49-F238E27FC236}">
                <a16:creationId xmlns:a16="http://schemas.microsoft.com/office/drawing/2014/main" id="{D3CF037F-7C72-40C0-AEC9-E4ABE1C93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167635"/>
            <a:ext cx="3586212" cy="33601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E10206-12FF-467E-B6F7-D8149615172C}"/>
              </a:ext>
            </a:extLst>
          </p:cNvPr>
          <p:cNvSpPr/>
          <p:nvPr/>
        </p:nvSpPr>
        <p:spPr>
          <a:xfrm>
            <a:off x="364836" y="1224292"/>
            <a:ext cx="4059382" cy="1054100"/>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dirty="0">
                <a:latin typeface="Arial" panose="020B0604020202020204" pitchFamily="34" charset="0"/>
                <a:cs typeface="Arial" panose="020B0604020202020204" pitchFamily="34" charset="0"/>
              </a:rPr>
              <a:t>Online Transaction Processing (OLTP)</a:t>
            </a:r>
          </a:p>
        </p:txBody>
      </p:sp>
      <p:sp>
        <p:nvSpPr>
          <p:cNvPr id="11" name="Rectangle 10">
            <a:extLst>
              <a:ext uri="{FF2B5EF4-FFF2-40B4-BE49-F238E27FC236}">
                <a16:creationId xmlns:a16="http://schemas.microsoft.com/office/drawing/2014/main" id="{515310C6-4002-4242-BF81-4D4EA02AF59D}"/>
              </a:ext>
            </a:extLst>
          </p:cNvPr>
          <p:cNvSpPr/>
          <p:nvPr/>
        </p:nvSpPr>
        <p:spPr>
          <a:xfrm>
            <a:off x="4911628" y="1288044"/>
            <a:ext cx="4059382" cy="1054100"/>
          </a:xfrm>
          <a:prstGeom prst="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dirty="0">
                <a:latin typeface="Arial" panose="020B0604020202020204" pitchFamily="34" charset="0"/>
                <a:cs typeface="Arial" panose="020B0604020202020204" pitchFamily="34" charset="0"/>
              </a:rPr>
              <a:t>Online Application Processing (OLAP)</a:t>
            </a:r>
          </a:p>
        </p:txBody>
      </p:sp>
    </p:spTree>
    <p:extLst>
      <p:ext uri="{BB962C8B-B14F-4D97-AF65-F5344CB8AC3E}">
        <p14:creationId xmlns:p14="http://schemas.microsoft.com/office/powerpoint/2010/main" val="136787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Optimizing for OLAP</a:t>
            </a:r>
          </a:p>
        </p:txBody>
      </p:sp>
      <p:sp>
        <p:nvSpPr>
          <p:cNvPr id="4" name="Rounded Rectangle 3"/>
          <p:cNvSpPr/>
          <p:nvPr/>
        </p:nvSpPr>
        <p:spPr>
          <a:xfrm>
            <a:off x="513567" y="2404997"/>
            <a:ext cx="1979112" cy="1390389"/>
          </a:xfrm>
          <a:prstGeom prst="roundRect">
            <a:avLst/>
          </a:prstGeom>
          <a:solidFill>
            <a:srgbClr val="FF99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Single Column Aggregations</a:t>
            </a:r>
          </a:p>
        </p:txBody>
      </p:sp>
      <p:sp>
        <p:nvSpPr>
          <p:cNvPr id="5" name="Rounded Rectangle 4"/>
          <p:cNvSpPr/>
          <p:nvPr/>
        </p:nvSpPr>
        <p:spPr>
          <a:xfrm>
            <a:off x="2926014" y="2404995"/>
            <a:ext cx="1345361" cy="1390389"/>
          </a:xfrm>
          <a:prstGeom prst="roundRect">
            <a:avLst/>
          </a:prstGeom>
          <a:solidFill>
            <a:srgbClr val="3333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Large No. of rows</a:t>
            </a:r>
          </a:p>
        </p:txBody>
      </p:sp>
      <p:sp>
        <p:nvSpPr>
          <p:cNvPr id="6" name="TextBox 5"/>
          <p:cNvSpPr txBox="1"/>
          <p:nvPr/>
        </p:nvSpPr>
        <p:spPr>
          <a:xfrm>
            <a:off x="513567" y="4146115"/>
            <a:ext cx="2104373" cy="1477328"/>
          </a:xfrm>
          <a:prstGeom prst="rect">
            <a:avLst/>
          </a:prstGeom>
          <a:noFill/>
        </p:spPr>
        <p:txBody>
          <a:bodyPr wrap="square" rtlCol="0">
            <a:spAutoFit/>
          </a:bodyPr>
          <a:lstStyle/>
          <a:p>
            <a:r>
              <a:rPr lang="en-US" dirty="0">
                <a:solidFill>
                  <a:srgbClr val="000099"/>
                </a:solidFill>
              </a:rPr>
              <a:t>Total Sales for </a:t>
            </a:r>
            <a:r>
              <a:rPr lang="en-US" dirty="0" err="1">
                <a:solidFill>
                  <a:srgbClr val="000099"/>
                </a:solidFill>
              </a:rPr>
              <a:t>yr</a:t>
            </a:r>
            <a:r>
              <a:rPr lang="en-US" dirty="0">
                <a:solidFill>
                  <a:srgbClr val="000099"/>
                </a:solidFill>
              </a:rPr>
              <a:t> 2010 for country =…. And state = ….</a:t>
            </a:r>
          </a:p>
          <a:p>
            <a:endParaRPr lang="en-US" dirty="0">
              <a:solidFill>
                <a:srgbClr val="000099"/>
              </a:solidFill>
            </a:endParaRPr>
          </a:p>
        </p:txBody>
      </p:sp>
      <p:sp>
        <p:nvSpPr>
          <p:cNvPr id="8" name="Rounded Rectangle 7"/>
          <p:cNvSpPr/>
          <p:nvPr/>
        </p:nvSpPr>
        <p:spPr>
          <a:xfrm>
            <a:off x="4982370" y="2342363"/>
            <a:ext cx="1481060" cy="139038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Repeated Values</a:t>
            </a:r>
          </a:p>
        </p:txBody>
      </p:sp>
      <p:sp>
        <p:nvSpPr>
          <p:cNvPr id="9" name="TextBox 8"/>
          <p:cNvSpPr txBox="1"/>
          <p:nvPr/>
        </p:nvSpPr>
        <p:spPr>
          <a:xfrm>
            <a:off x="4957318" y="4146115"/>
            <a:ext cx="1694004" cy="923330"/>
          </a:xfrm>
          <a:prstGeom prst="rect">
            <a:avLst/>
          </a:prstGeom>
          <a:noFill/>
        </p:spPr>
        <p:txBody>
          <a:bodyPr wrap="square" rtlCol="0">
            <a:spAutoFit/>
          </a:bodyPr>
          <a:lstStyle/>
          <a:p>
            <a:r>
              <a:rPr lang="en-US" dirty="0">
                <a:solidFill>
                  <a:srgbClr val="000099"/>
                </a:solidFill>
              </a:rPr>
              <a:t>Save denormalized data in tables</a:t>
            </a:r>
          </a:p>
        </p:txBody>
      </p:sp>
      <p:sp>
        <p:nvSpPr>
          <p:cNvPr id="10" name="TextBox 9"/>
          <p:cNvSpPr txBox="1"/>
          <p:nvPr/>
        </p:nvSpPr>
        <p:spPr>
          <a:xfrm>
            <a:off x="7490563" y="4146115"/>
            <a:ext cx="1292271" cy="923330"/>
          </a:xfrm>
          <a:prstGeom prst="rect">
            <a:avLst/>
          </a:prstGeom>
          <a:noFill/>
        </p:spPr>
        <p:txBody>
          <a:bodyPr wrap="square" rtlCol="0">
            <a:spAutoFit/>
          </a:bodyPr>
          <a:lstStyle/>
          <a:p>
            <a:r>
              <a:rPr lang="en-US" dirty="0">
                <a:solidFill>
                  <a:srgbClr val="000099"/>
                </a:solidFill>
              </a:rPr>
              <a:t>Quickly Apply Filters</a:t>
            </a:r>
          </a:p>
        </p:txBody>
      </p:sp>
      <p:sp>
        <p:nvSpPr>
          <p:cNvPr id="11" name="Rounded Rectangle 10"/>
          <p:cNvSpPr/>
          <p:nvPr/>
        </p:nvSpPr>
        <p:spPr>
          <a:xfrm>
            <a:off x="7301774" y="2342362"/>
            <a:ext cx="1481060" cy="1390389"/>
          </a:xfrm>
          <a:prstGeom prst="roundRect">
            <a:avLst/>
          </a:prstGeom>
          <a:solidFill>
            <a:srgbClr val="E8361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Filters</a:t>
            </a:r>
          </a:p>
        </p:txBody>
      </p:sp>
      <p:sp>
        <p:nvSpPr>
          <p:cNvPr id="7" name="TextBox 6">
            <a:extLst>
              <a:ext uri="{FF2B5EF4-FFF2-40B4-BE49-F238E27FC236}">
                <a16:creationId xmlns:a16="http://schemas.microsoft.com/office/drawing/2014/main" id="{DCD9E5B6-CADE-48E7-926D-E58FD9D26B30}"/>
              </a:ext>
            </a:extLst>
          </p:cNvPr>
          <p:cNvSpPr txBox="1"/>
          <p:nvPr/>
        </p:nvSpPr>
        <p:spPr>
          <a:xfrm>
            <a:off x="3212289" y="1256449"/>
            <a:ext cx="1745029" cy="369332"/>
          </a:xfrm>
          <a:prstGeom prst="rect">
            <a:avLst/>
          </a:prstGeom>
          <a:noFill/>
        </p:spPr>
        <p:txBody>
          <a:bodyPr wrap="none" rtlCol="0">
            <a:spAutoFit/>
          </a:bodyPr>
          <a:lstStyle/>
          <a:p>
            <a:r>
              <a:rPr lang="en-US" dirty="0">
                <a:solidFill>
                  <a:srgbClr val="000099"/>
                </a:solidFill>
              </a:rPr>
              <a:t>OLAP will have</a:t>
            </a:r>
          </a:p>
        </p:txBody>
      </p:sp>
      <p:cxnSp>
        <p:nvCxnSpPr>
          <p:cNvPr id="13" name="Straight Arrow Connector 12">
            <a:extLst>
              <a:ext uri="{FF2B5EF4-FFF2-40B4-BE49-F238E27FC236}">
                <a16:creationId xmlns:a16="http://schemas.microsoft.com/office/drawing/2014/main" id="{457E8C1B-9A7F-42A3-943F-0DFAB84862AD}"/>
              </a:ext>
            </a:extLst>
          </p:cNvPr>
          <p:cNvCxnSpPr>
            <a:cxnSpLocks/>
            <a:stCxn id="7" idx="2"/>
            <a:endCxn id="4" idx="0"/>
          </p:cNvCxnSpPr>
          <p:nvPr/>
        </p:nvCxnSpPr>
        <p:spPr>
          <a:xfrm flipH="1">
            <a:off x="1503123" y="1625781"/>
            <a:ext cx="2581681" cy="779216"/>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110C911-B5F8-4FA0-9F4C-45738CD18C2C}"/>
              </a:ext>
            </a:extLst>
          </p:cNvPr>
          <p:cNvCxnSpPr>
            <a:cxnSpLocks/>
            <a:stCxn id="7" idx="2"/>
            <a:endCxn id="5" idx="0"/>
          </p:cNvCxnSpPr>
          <p:nvPr/>
        </p:nvCxnSpPr>
        <p:spPr>
          <a:xfrm flipH="1">
            <a:off x="3598695" y="1625781"/>
            <a:ext cx="486109" cy="779214"/>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DC8FC0F-5D30-437F-AC62-A6366FDAB082}"/>
              </a:ext>
            </a:extLst>
          </p:cNvPr>
          <p:cNvCxnSpPr>
            <a:cxnSpLocks/>
            <a:stCxn id="7" idx="2"/>
            <a:endCxn id="8" idx="0"/>
          </p:cNvCxnSpPr>
          <p:nvPr/>
        </p:nvCxnSpPr>
        <p:spPr>
          <a:xfrm>
            <a:off x="4084804" y="1625781"/>
            <a:ext cx="1638096" cy="716582"/>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6B33853-BE9B-474D-AC9E-477159058BBC}"/>
              </a:ext>
            </a:extLst>
          </p:cNvPr>
          <p:cNvCxnSpPr>
            <a:cxnSpLocks/>
            <a:stCxn id="29" idx="2"/>
            <a:endCxn id="11" idx="0"/>
          </p:cNvCxnSpPr>
          <p:nvPr/>
        </p:nvCxnSpPr>
        <p:spPr>
          <a:xfrm>
            <a:off x="7511883" y="1638579"/>
            <a:ext cx="530421" cy="70378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D24BAC8-5232-4300-A1A3-4426C797607B}"/>
              </a:ext>
            </a:extLst>
          </p:cNvPr>
          <p:cNvSpPr txBox="1"/>
          <p:nvPr/>
        </p:nvSpPr>
        <p:spPr>
          <a:xfrm>
            <a:off x="6618048" y="1269247"/>
            <a:ext cx="1787669" cy="369332"/>
          </a:xfrm>
          <a:prstGeom prst="rect">
            <a:avLst/>
          </a:prstGeom>
          <a:noFill/>
        </p:spPr>
        <p:txBody>
          <a:bodyPr wrap="none" rtlCol="0">
            <a:spAutoFit/>
          </a:bodyPr>
          <a:lstStyle/>
          <a:p>
            <a:r>
              <a:rPr lang="en-US" dirty="0">
                <a:solidFill>
                  <a:srgbClr val="000099"/>
                </a:solidFill>
              </a:rPr>
              <a:t>Users will apply</a:t>
            </a:r>
          </a:p>
        </p:txBody>
      </p:sp>
    </p:spTree>
    <p:extLst>
      <p:ext uri="{BB962C8B-B14F-4D97-AF65-F5344CB8AC3E}">
        <p14:creationId xmlns:p14="http://schemas.microsoft.com/office/powerpoint/2010/main" val="187130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OLTP</a:t>
            </a:r>
          </a:p>
        </p:txBody>
      </p:sp>
      <p:graphicFrame>
        <p:nvGraphicFramePr>
          <p:cNvPr id="4" name="Table 3"/>
          <p:cNvGraphicFramePr>
            <a:graphicFrameLocks noGrp="1"/>
          </p:cNvGraphicFramePr>
          <p:nvPr>
            <p:extLst>
              <p:ext uri="{D42A27DB-BD31-4B8C-83A1-F6EECF244321}">
                <p14:modId xmlns:p14="http://schemas.microsoft.com/office/powerpoint/2010/main" val="3380584285"/>
              </p:ext>
            </p:extLst>
          </p:nvPr>
        </p:nvGraphicFramePr>
        <p:xfrm>
          <a:off x="991209" y="1809899"/>
          <a:ext cx="6962297" cy="2026920"/>
        </p:xfrm>
        <a:graphic>
          <a:graphicData uri="http://schemas.openxmlformats.org/drawingml/2006/table">
            <a:tbl>
              <a:tblPr>
                <a:tableStyleId>{5C22544A-7EE6-4342-B048-85BDC9FD1C3A}</a:tableStyleId>
              </a:tblPr>
              <a:tblGrid>
                <a:gridCol w="996097">
                  <a:extLst>
                    <a:ext uri="{9D8B030D-6E8A-4147-A177-3AD203B41FA5}">
                      <a16:colId xmlns:a16="http://schemas.microsoft.com/office/drawing/2014/main" val="20000"/>
                    </a:ext>
                  </a:extLst>
                </a:gridCol>
                <a:gridCol w="1167299">
                  <a:extLst>
                    <a:ext uri="{9D8B030D-6E8A-4147-A177-3AD203B41FA5}">
                      <a16:colId xmlns:a16="http://schemas.microsoft.com/office/drawing/2014/main" val="20001"/>
                    </a:ext>
                  </a:extLst>
                </a:gridCol>
                <a:gridCol w="1291812">
                  <a:extLst>
                    <a:ext uri="{9D8B030D-6E8A-4147-A177-3AD203B41FA5}">
                      <a16:colId xmlns:a16="http://schemas.microsoft.com/office/drawing/2014/main" val="20002"/>
                    </a:ext>
                  </a:extLst>
                </a:gridCol>
                <a:gridCol w="892336">
                  <a:extLst>
                    <a:ext uri="{9D8B030D-6E8A-4147-A177-3AD203B41FA5}">
                      <a16:colId xmlns:a16="http://schemas.microsoft.com/office/drawing/2014/main" val="20003"/>
                    </a:ext>
                  </a:extLst>
                </a:gridCol>
                <a:gridCol w="1618656">
                  <a:extLst>
                    <a:ext uri="{9D8B030D-6E8A-4147-A177-3AD203B41FA5}">
                      <a16:colId xmlns:a16="http://schemas.microsoft.com/office/drawing/2014/main" val="20004"/>
                    </a:ext>
                  </a:extLst>
                </a:gridCol>
                <a:gridCol w="996097">
                  <a:extLst>
                    <a:ext uri="{9D8B030D-6E8A-4147-A177-3AD203B41FA5}">
                      <a16:colId xmlns:a16="http://schemas.microsoft.com/office/drawing/2014/main" val="20005"/>
                    </a:ext>
                  </a:extLst>
                </a:gridCol>
              </a:tblGrid>
              <a:tr h="190500">
                <a:tc>
                  <a:txBody>
                    <a:bodyPr/>
                    <a:lstStyle/>
                    <a:p>
                      <a:pPr algn="ctr" fontAlgn="b"/>
                      <a:r>
                        <a:rPr lang="en-US" sz="1600" u="none" strike="noStrike" dirty="0">
                          <a:solidFill>
                            <a:schemeClr val="bg2">
                              <a:lumMod val="10000"/>
                            </a:schemeClr>
                          </a:solidFill>
                          <a:effectLst/>
                        </a:rPr>
                        <a:t>Order ID</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fontAlgn="b"/>
                      <a:r>
                        <a:rPr lang="en-US" sz="1600" u="none" strike="noStrike" dirty="0">
                          <a:solidFill>
                            <a:schemeClr val="bg2">
                              <a:lumMod val="10000"/>
                            </a:schemeClr>
                          </a:solidFill>
                          <a:effectLst/>
                        </a:rPr>
                        <a:t>Order Date</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fontAlgn="b"/>
                      <a:r>
                        <a:rPr lang="en-US" sz="1600" u="none" strike="noStrike" dirty="0">
                          <a:solidFill>
                            <a:schemeClr val="bg2">
                              <a:lumMod val="10000"/>
                            </a:schemeClr>
                          </a:solidFill>
                          <a:effectLst/>
                        </a:rPr>
                        <a:t>Customer ID</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fontAlgn="b"/>
                      <a:r>
                        <a:rPr lang="en-US" sz="1600" u="none" strike="noStrike" dirty="0">
                          <a:solidFill>
                            <a:schemeClr val="bg2">
                              <a:lumMod val="10000"/>
                            </a:schemeClr>
                          </a:solidFill>
                          <a:effectLst/>
                        </a:rPr>
                        <a:t>Sales</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fontAlgn="b"/>
                      <a:r>
                        <a:rPr lang="en-US" sz="1600" u="none" strike="noStrike" dirty="0">
                          <a:solidFill>
                            <a:schemeClr val="bg2">
                              <a:lumMod val="10000"/>
                            </a:schemeClr>
                          </a:solidFill>
                          <a:effectLst/>
                        </a:rPr>
                        <a:t>Payment Status</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tc>
                  <a:txBody>
                    <a:bodyPr/>
                    <a:lstStyle/>
                    <a:p>
                      <a:pPr algn="ctr" fontAlgn="b"/>
                      <a:r>
                        <a:rPr lang="en-US" sz="1600" u="none" strike="noStrike" dirty="0">
                          <a:solidFill>
                            <a:schemeClr val="bg2">
                              <a:lumMod val="10000"/>
                            </a:schemeClr>
                          </a:solidFill>
                          <a:effectLst/>
                        </a:rPr>
                        <a:t>Ship Date</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0000"/>
                  </a:ext>
                </a:extLst>
              </a:tr>
              <a:tr h="190500">
                <a:tc>
                  <a:txBody>
                    <a:bodyPr/>
                    <a:lstStyle/>
                    <a:p>
                      <a:pPr algn="ctr" fontAlgn="b"/>
                      <a:r>
                        <a:rPr lang="en-US" sz="1600" u="none" strike="noStrike">
                          <a:solidFill>
                            <a:schemeClr val="bg2">
                              <a:lumMod val="10000"/>
                            </a:schemeClr>
                          </a:solidFill>
                          <a:effectLst/>
                        </a:rPr>
                        <a:t>1001</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1-Jan-18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dirty="0">
                          <a:solidFill>
                            <a:schemeClr val="bg2">
                              <a:lumMod val="10000"/>
                            </a:schemeClr>
                          </a:solidFill>
                          <a:effectLst/>
                        </a:rPr>
                        <a:t>4</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340</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Complete</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2-Jan-18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600" u="none" strike="noStrike">
                          <a:solidFill>
                            <a:schemeClr val="bg2">
                              <a:lumMod val="10000"/>
                            </a:schemeClr>
                          </a:solidFill>
                          <a:effectLst/>
                        </a:rPr>
                        <a:t>1002</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2-Jan-18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4</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307</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Pending</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600" u="none" strike="noStrike">
                          <a:solidFill>
                            <a:schemeClr val="bg2">
                              <a:lumMod val="10000"/>
                            </a:schemeClr>
                          </a:solidFill>
                          <a:effectLst/>
                        </a:rPr>
                        <a:t>1003</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2</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101</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Complete</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4-Jan-18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600" u="none" strike="noStrike">
                          <a:solidFill>
                            <a:schemeClr val="bg2">
                              <a:lumMod val="10000"/>
                            </a:schemeClr>
                          </a:solidFill>
                          <a:effectLst/>
                        </a:rPr>
                        <a:t>1004</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4-Jan-18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dirty="0">
                          <a:solidFill>
                            <a:schemeClr val="bg2">
                              <a:lumMod val="10000"/>
                            </a:schemeClr>
                          </a:solidFill>
                          <a:effectLst/>
                        </a:rPr>
                        <a:t>3</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335</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Pending</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5-Jan-18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600" u="none" strike="noStrike">
                          <a:solidFill>
                            <a:schemeClr val="bg2">
                              <a:lumMod val="10000"/>
                            </a:schemeClr>
                          </a:solidFill>
                          <a:effectLst/>
                        </a:rPr>
                        <a:t>1005</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dirty="0">
                          <a:solidFill>
                            <a:schemeClr val="bg2">
                              <a:lumMod val="10000"/>
                            </a:schemeClr>
                          </a:solidFill>
                          <a:effectLst/>
                        </a:rPr>
                        <a:t>5-Jan-18</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4</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206</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Complete</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6-Jan-18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600" u="none" strike="noStrike">
                          <a:solidFill>
                            <a:schemeClr val="bg2">
                              <a:lumMod val="10000"/>
                            </a:schemeClr>
                          </a:solidFill>
                          <a:effectLst/>
                        </a:rPr>
                        <a:t>1006</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6-Jan-18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3</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145</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Complete</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7-Jan-18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600" u="none" strike="noStrike">
                          <a:solidFill>
                            <a:schemeClr val="bg2">
                              <a:lumMod val="10000"/>
                            </a:schemeClr>
                          </a:solidFill>
                          <a:effectLst/>
                        </a:rPr>
                        <a:t>1007</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7-Jan-18</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2</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166</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a:solidFill>
                            <a:schemeClr val="bg2">
                              <a:lumMod val="10000"/>
                            </a:schemeClr>
                          </a:solidFill>
                          <a:effectLst/>
                        </a:rPr>
                        <a:t>Pending</a:t>
                      </a:r>
                      <a:endParaRPr lang="en-US" sz="1600" b="0" i="0" u="none" strike="noStrike">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algn="ctr" fontAlgn="b"/>
                      <a:r>
                        <a:rPr lang="en-US" sz="1600" u="none" strike="noStrike" dirty="0">
                          <a:solidFill>
                            <a:schemeClr val="bg2">
                              <a:lumMod val="10000"/>
                            </a:schemeClr>
                          </a:solidFill>
                          <a:effectLst/>
                        </a:rPr>
                        <a:t>8-Jan-18</a:t>
                      </a:r>
                      <a:endParaRPr lang="en-US" sz="1600" b="0" i="0" u="none" strike="noStrike" dirty="0">
                        <a:solidFill>
                          <a:schemeClr val="bg2">
                            <a:lumMod val="10000"/>
                          </a:schemeClr>
                        </a:solidFill>
                        <a:effectLst/>
                        <a:latin typeface="Calibri" panose="020F0502020204030204" pitchFamily="34" charset="0"/>
                      </a:endParaRPr>
                    </a:p>
                  </a:txBody>
                  <a:tcPr marL="9525" marR="9525" marT="9525" marB="0" anchor="b">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Rounded Corners 4">
            <a:extLst>
              <a:ext uri="{FF2B5EF4-FFF2-40B4-BE49-F238E27FC236}">
                <a16:creationId xmlns:a16="http://schemas.microsoft.com/office/drawing/2014/main" id="{23FE5186-920C-4877-9573-51715C69400F}"/>
              </a:ext>
            </a:extLst>
          </p:cNvPr>
          <p:cNvSpPr/>
          <p:nvPr/>
        </p:nvSpPr>
        <p:spPr>
          <a:xfrm>
            <a:off x="259500" y="1022036"/>
            <a:ext cx="8674436" cy="692409"/>
          </a:xfrm>
          <a:prstGeom prst="round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Lets say we have the data as follows ( just a sample), but we have lakhs of records</a:t>
            </a:r>
          </a:p>
        </p:txBody>
      </p:sp>
      <p:sp>
        <p:nvSpPr>
          <p:cNvPr id="8" name="Rectangle: Rounded Corners 7">
            <a:extLst>
              <a:ext uri="{FF2B5EF4-FFF2-40B4-BE49-F238E27FC236}">
                <a16:creationId xmlns:a16="http://schemas.microsoft.com/office/drawing/2014/main" id="{67B5E9B3-1DF1-4E76-8C24-C028A39F2F4C}"/>
              </a:ext>
            </a:extLst>
          </p:cNvPr>
          <p:cNvSpPr/>
          <p:nvPr/>
        </p:nvSpPr>
        <p:spPr>
          <a:xfrm>
            <a:off x="296574" y="3944973"/>
            <a:ext cx="8674436" cy="692409"/>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Here, say the index is on Order ID, and we make a search on Payment Status =‘Complete’ </a:t>
            </a:r>
          </a:p>
        </p:txBody>
      </p:sp>
      <p:sp>
        <p:nvSpPr>
          <p:cNvPr id="9" name="Rectangle: Rounded Corners 8">
            <a:extLst>
              <a:ext uri="{FF2B5EF4-FFF2-40B4-BE49-F238E27FC236}">
                <a16:creationId xmlns:a16="http://schemas.microsoft.com/office/drawing/2014/main" id="{4C3DBB9B-4003-4D7C-A1AC-0DE988E0413F}"/>
              </a:ext>
            </a:extLst>
          </p:cNvPr>
          <p:cNvSpPr/>
          <p:nvPr/>
        </p:nvSpPr>
        <p:spPr>
          <a:xfrm>
            <a:off x="296574" y="4777137"/>
            <a:ext cx="8674436" cy="1115663"/>
          </a:xfrm>
          <a:prstGeom prst="roundRect">
            <a:avLst/>
          </a:prstGeom>
          <a:solidFill>
            <a:srgbClr val="3333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It we will loop thro the rows since there is no index on Payment Status, check the indexes for those that meet the search criteria, and will fetch the Sales.</a:t>
            </a:r>
            <a:endParaRPr lang="en-US" sz="2800" dirty="0"/>
          </a:p>
        </p:txBody>
      </p:sp>
      <p:sp>
        <p:nvSpPr>
          <p:cNvPr id="10" name="Rectangle: Rounded Corners 9">
            <a:extLst>
              <a:ext uri="{FF2B5EF4-FFF2-40B4-BE49-F238E27FC236}">
                <a16:creationId xmlns:a16="http://schemas.microsoft.com/office/drawing/2014/main" id="{88141D3A-F43F-4840-9628-295A408B0236}"/>
              </a:ext>
            </a:extLst>
          </p:cNvPr>
          <p:cNvSpPr/>
          <p:nvPr/>
        </p:nvSpPr>
        <p:spPr>
          <a:xfrm>
            <a:off x="261890" y="5978447"/>
            <a:ext cx="8674436" cy="544776"/>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Which is a costly operation</a:t>
            </a:r>
          </a:p>
        </p:txBody>
      </p:sp>
    </p:spTree>
    <p:extLst>
      <p:ext uri="{BB962C8B-B14F-4D97-AF65-F5344CB8AC3E}">
        <p14:creationId xmlns:p14="http://schemas.microsoft.com/office/powerpoint/2010/main" val="233285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OLAP /DAX Query</a:t>
            </a:r>
          </a:p>
        </p:txBody>
      </p:sp>
      <p:pic>
        <p:nvPicPr>
          <p:cNvPr id="5" name="Picture 4">
            <a:extLst>
              <a:ext uri="{FF2B5EF4-FFF2-40B4-BE49-F238E27FC236}">
                <a16:creationId xmlns:a16="http://schemas.microsoft.com/office/drawing/2014/main" id="{48DD2BCC-291E-46D2-83AE-28986DE90ACF}"/>
              </a:ext>
            </a:extLst>
          </p:cNvPr>
          <p:cNvPicPr>
            <a:picLocks noChangeAspect="1"/>
          </p:cNvPicPr>
          <p:nvPr/>
        </p:nvPicPr>
        <p:blipFill>
          <a:blip r:embed="rId3"/>
          <a:stretch>
            <a:fillRect/>
          </a:stretch>
        </p:blipFill>
        <p:spPr>
          <a:xfrm>
            <a:off x="680871" y="2373776"/>
            <a:ext cx="1047357" cy="2330738"/>
          </a:xfrm>
          <a:prstGeom prst="rect">
            <a:avLst/>
          </a:prstGeom>
        </p:spPr>
      </p:pic>
      <p:pic>
        <p:nvPicPr>
          <p:cNvPr id="6" name="Picture 5">
            <a:extLst>
              <a:ext uri="{FF2B5EF4-FFF2-40B4-BE49-F238E27FC236}">
                <a16:creationId xmlns:a16="http://schemas.microsoft.com/office/drawing/2014/main" id="{0EE11438-D9C9-4E1F-89CA-7687D2C0CD2E}"/>
              </a:ext>
            </a:extLst>
          </p:cNvPr>
          <p:cNvPicPr>
            <a:picLocks noChangeAspect="1"/>
          </p:cNvPicPr>
          <p:nvPr/>
        </p:nvPicPr>
        <p:blipFill>
          <a:blip r:embed="rId4"/>
          <a:stretch>
            <a:fillRect/>
          </a:stretch>
        </p:blipFill>
        <p:spPr>
          <a:xfrm>
            <a:off x="1962633" y="2384424"/>
            <a:ext cx="1209624" cy="2345490"/>
          </a:xfrm>
          <a:prstGeom prst="rect">
            <a:avLst/>
          </a:prstGeom>
        </p:spPr>
      </p:pic>
      <p:pic>
        <p:nvPicPr>
          <p:cNvPr id="7" name="Picture 6">
            <a:extLst>
              <a:ext uri="{FF2B5EF4-FFF2-40B4-BE49-F238E27FC236}">
                <a16:creationId xmlns:a16="http://schemas.microsoft.com/office/drawing/2014/main" id="{85EA71B1-4E61-4245-BC62-3A0AA1F821B0}"/>
              </a:ext>
            </a:extLst>
          </p:cNvPr>
          <p:cNvPicPr>
            <a:picLocks noChangeAspect="1"/>
          </p:cNvPicPr>
          <p:nvPr/>
        </p:nvPicPr>
        <p:blipFill>
          <a:blip r:embed="rId5"/>
          <a:stretch>
            <a:fillRect/>
          </a:stretch>
        </p:blipFill>
        <p:spPr>
          <a:xfrm>
            <a:off x="3334045" y="2384424"/>
            <a:ext cx="1312884" cy="2286483"/>
          </a:xfrm>
          <a:prstGeom prst="rect">
            <a:avLst/>
          </a:prstGeom>
        </p:spPr>
      </p:pic>
      <p:pic>
        <p:nvPicPr>
          <p:cNvPr id="8" name="Picture 7">
            <a:extLst>
              <a:ext uri="{FF2B5EF4-FFF2-40B4-BE49-F238E27FC236}">
                <a16:creationId xmlns:a16="http://schemas.microsoft.com/office/drawing/2014/main" id="{5A8B6572-0901-4B37-BE84-5E38D5DF24DD}"/>
              </a:ext>
            </a:extLst>
          </p:cNvPr>
          <p:cNvPicPr>
            <a:picLocks noChangeAspect="1"/>
          </p:cNvPicPr>
          <p:nvPr/>
        </p:nvPicPr>
        <p:blipFill>
          <a:blip r:embed="rId6"/>
          <a:stretch>
            <a:fillRect/>
          </a:stretch>
        </p:blipFill>
        <p:spPr>
          <a:xfrm>
            <a:off x="4805316" y="2362295"/>
            <a:ext cx="663818" cy="2330739"/>
          </a:xfrm>
          <a:prstGeom prst="rect">
            <a:avLst/>
          </a:prstGeom>
        </p:spPr>
      </p:pic>
      <p:pic>
        <p:nvPicPr>
          <p:cNvPr id="9" name="Picture 8">
            <a:extLst>
              <a:ext uri="{FF2B5EF4-FFF2-40B4-BE49-F238E27FC236}">
                <a16:creationId xmlns:a16="http://schemas.microsoft.com/office/drawing/2014/main" id="{11090320-9EF5-4213-952D-04138A5BFF81}"/>
              </a:ext>
            </a:extLst>
          </p:cNvPr>
          <p:cNvPicPr>
            <a:picLocks noChangeAspect="1"/>
          </p:cNvPicPr>
          <p:nvPr/>
        </p:nvPicPr>
        <p:blipFill>
          <a:blip r:embed="rId7"/>
          <a:stretch>
            <a:fillRect/>
          </a:stretch>
        </p:blipFill>
        <p:spPr>
          <a:xfrm>
            <a:off x="5786781" y="2384424"/>
            <a:ext cx="1578411" cy="2315986"/>
          </a:xfrm>
          <a:prstGeom prst="rect">
            <a:avLst/>
          </a:prstGeom>
        </p:spPr>
      </p:pic>
      <p:pic>
        <p:nvPicPr>
          <p:cNvPr id="10" name="Picture 9">
            <a:extLst>
              <a:ext uri="{FF2B5EF4-FFF2-40B4-BE49-F238E27FC236}">
                <a16:creationId xmlns:a16="http://schemas.microsoft.com/office/drawing/2014/main" id="{51F52AC4-87D7-479B-A766-4E798DF1FC02}"/>
              </a:ext>
            </a:extLst>
          </p:cNvPr>
          <p:cNvPicPr>
            <a:picLocks noChangeAspect="1"/>
          </p:cNvPicPr>
          <p:nvPr/>
        </p:nvPicPr>
        <p:blipFill>
          <a:blip r:embed="rId8"/>
          <a:stretch>
            <a:fillRect/>
          </a:stretch>
        </p:blipFill>
        <p:spPr>
          <a:xfrm>
            <a:off x="7684970" y="2384425"/>
            <a:ext cx="958848" cy="2330738"/>
          </a:xfrm>
          <a:prstGeom prst="rect">
            <a:avLst/>
          </a:prstGeom>
        </p:spPr>
      </p:pic>
      <p:sp>
        <p:nvSpPr>
          <p:cNvPr id="4" name="Rectangle 3">
            <a:extLst>
              <a:ext uri="{FF2B5EF4-FFF2-40B4-BE49-F238E27FC236}">
                <a16:creationId xmlns:a16="http://schemas.microsoft.com/office/drawing/2014/main" id="{83FF2C4B-0590-45F1-8C13-8C8CFC721CB2}"/>
              </a:ext>
            </a:extLst>
          </p:cNvPr>
          <p:cNvSpPr/>
          <p:nvPr/>
        </p:nvSpPr>
        <p:spPr>
          <a:xfrm>
            <a:off x="500182" y="2603500"/>
            <a:ext cx="8250117" cy="368300"/>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B25A0D-8AA9-41E3-93D5-08008A2A858D}"/>
              </a:ext>
            </a:extLst>
          </p:cNvPr>
          <p:cNvSpPr/>
          <p:nvPr/>
        </p:nvSpPr>
        <p:spPr>
          <a:xfrm>
            <a:off x="525582" y="3213100"/>
            <a:ext cx="8250117" cy="368300"/>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B81779-8367-4D79-B8AF-37564850AAF5}"/>
              </a:ext>
            </a:extLst>
          </p:cNvPr>
          <p:cNvSpPr/>
          <p:nvPr/>
        </p:nvSpPr>
        <p:spPr>
          <a:xfrm>
            <a:off x="538282" y="3809999"/>
            <a:ext cx="8250117" cy="590959"/>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4BEFDF6-186B-4CE2-91FC-C097B4749F54}"/>
              </a:ext>
            </a:extLst>
          </p:cNvPr>
          <p:cNvSpPr/>
          <p:nvPr/>
        </p:nvSpPr>
        <p:spPr>
          <a:xfrm>
            <a:off x="259500" y="1022036"/>
            <a:ext cx="8674436" cy="1125508"/>
          </a:xfrm>
          <a:prstGeom prst="round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In Power BI, data is being stored in Vertipaq. </a:t>
            </a:r>
          </a:p>
          <a:p>
            <a:r>
              <a:rPr lang="en-US" sz="2400" dirty="0"/>
              <a:t>The engine, used to store the data as columns, alternatively known as </a:t>
            </a:r>
            <a:r>
              <a:rPr lang="en-US" sz="2400" dirty="0" err="1"/>
              <a:t>xVelocity</a:t>
            </a:r>
            <a:endParaRPr lang="en-US" sz="3200" dirty="0"/>
          </a:p>
        </p:txBody>
      </p:sp>
      <p:sp>
        <p:nvSpPr>
          <p:cNvPr id="14" name="Rectangle: Rounded Corners 13">
            <a:extLst>
              <a:ext uri="{FF2B5EF4-FFF2-40B4-BE49-F238E27FC236}">
                <a16:creationId xmlns:a16="http://schemas.microsoft.com/office/drawing/2014/main" id="{89780122-1BD5-4CB6-A2BA-FA5B3E8992AF}"/>
              </a:ext>
            </a:extLst>
          </p:cNvPr>
          <p:cNvSpPr/>
          <p:nvPr/>
        </p:nvSpPr>
        <p:spPr>
          <a:xfrm>
            <a:off x="222427" y="4899409"/>
            <a:ext cx="8674436" cy="1125508"/>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VertiPaq</a:t>
            </a:r>
            <a:r>
              <a:rPr lang="en-US" sz="2400" dirty="0"/>
              <a:t> stores each column in a separate data structure. This simple fact allows the engine to implement some extremely important compressions </a:t>
            </a:r>
          </a:p>
        </p:txBody>
      </p:sp>
    </p:spTree>
    <p:extLst>
      <p:ext uri="{BB962C8B-B14F-4D97-AF65-F5344CB8AC3E}">
        <p14:creationId xmlns:p14="http://schemas.microsoft.com/office/powerpoint/2010/main" val="137975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B81779-8367-4D79-B8AF-37564850AAF5}"/>
              </a:ext>
            </a:extLst>
          </p:cNvPr>
          <p:cNvSpPr/>
          <p:nvPr/>
        </p:nvSpPr>
        <p:spPr>
          <a:xfrm rot="5400000">
            <a:off x="5253363" y="2395685"/>
            <a:ext cx="2562725" cy="1838035"/>
          </a:xfrm>
          <a:prstGeom prst="rect">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OLAP /DAX Query</a:t>
            </a:r>
          </a:p>
        </p:txBody>
      </p:sp>
      <p:pic>
        <p:nvPicPr>
          <p:cNvPr id="5" name="Picture 4">
            <a:extLst>
              <a:ext uri="{FF2B5EF4-FFF2-40B4-BE49-F238E27FC236}">
                <a16:creationId xmlns:a16="http://schemas.microsoft.com/office/drawing/2014/main" id="{48DD2BCC-291E-46D2-83AE-28986DE90ACF}"/>
              </a:ext>
            </a:extLst>
          </p:cNvPr>
          <p:cNvPicPr>
            <a:picLocks noChangeAspect="1"/>
          </p:cNvPicPr>
          <p:nvPr/>
        </p:nvPicPr>
        <p:blipFill>
          <a:blip r:embed="rId3"/>
          <a:stretch>
            <a:fillRect/>
          </a:stretch>
        </p:blipFill>
        <p:spPr>
          <a:xfrm>
            <a:off x="680871" y="2170576"/>
            <a:ext cx="1047357" cy="2330738"/>
          </a:xfrm>
          <a:prstGeom prst="rect">
            <a:avLst/>
          </a:prstGeom>
        </p:spPr>
      </p:pic>
      <p:pic>
        <p:nvPicPr>
          <p:cNvPr id="6" name="Picture 5">
            <a:extLst>
              <a:ext uri="{FF2B5EF4-FFF2-40B4-BE49-F238E27FC236}">
                <a16:creationId xmlns:a16="http://schemas.microsoft.com/office/drawing/2014/main" id="{0EE11438-D9C9-4E1F-89CA-7687D2C0CD2E}"/>
              </a:ext>
            </a:extLst>
          </p:cNvPr>
          <p:cNvPicPr>
            <a:picLocks noChangeAspect="1"/>
          </p:cNvPicPr>
          <p:nvPr/>
        </p:nvPicPr>
        <p:blipFill>
          <a:blip r:embed="rId4"/>
          <a:stretch>
            <a:fillRect/>
          </a:stretch>
        </p:blipFill>
        <p:spPr>
          <a:xfrm>
            <a:off x="1962633" y="2181224"/>
            <a:ext cx="1209624" cy="2345490"/>
          </a:xfrm>
          <a:prstGeom prst="rect">
            <a:avLst/>
          </a:prstGeom>
        </p:spPr>
      </p:pic>
      <p:pic>
        <p:nvPicPr>
          <p:cNvPr id="7" name="Picture 6">
            <a:extLst>
              <a:ext uri="{FF2B5EF4-FFF2-40B4-BE49-F238E27FC236}">
                <a16:creationId xmlns:a16="http://schemas.microsoft.com/office/drawing/2014/main" id="{85EA71B1-4E61-4245-BC62-3A0AA1F821B0}"/>
              </a:ext>
            </a:extLst>
          </p:cNvPr>
          <p:cNvPicPr>
            <a:picLocks noChangeAspect="1"/>
          </p:cNvPicPr>
          <p:nvPr/>
        </p:nvPicPr>
        <p:blipFill>
          <a:blip r:embed="rId5"/>
          <a:stretch>
            <a:fillRect/>
          </a:stretch>
        </p:blipFill>
        <p:spPr>
          <a:xfrm>
            <a:off x="3334045" y="2181224"/>
            <a:ext cx="1312884" cy="2286483"/>
          </a:xfrm>
          <a:prstGeom prst="rect">
            <a:avLst/>
          </a:prstGeom>
        </p:spPr>
      </p:pic>
      <p:pic>
        <p:nvPicPr>
          <p:cNvPr id="8" name="Picture 7">
            <a:extLst>
              <a:ext uri="{FF2B5EF4-FFF2-40B4-BE49-F238E27FC236}">
                <a16:creationId xmlns:a16="http://schemas.microsoft.com/office/drawing/2014/main" id="{5A8B6572-0901-4B37-BE84-5E38D5DF24DD}"/>
              </a:ext>
            </a:extLst>
          </p:cNvPr>
          <p:cNvPicPr>
            <a:picLocks noChangeAspect="1"/>
          </p:cNvPicPr>
          <p:nvPr/>
        </p:nvPicPr>
        <p:blipFill>
          <a:blip r:embed="rId6"/>
          <a:stretch>
            <a:fillRect/>
          </a:stretch>
        </p:blipFill>
        <p:spPr>
          <a:xfrm>
            <a:off x="4805316" y="2159095"/>
            <a:ext cx="663818" cy="2330739"/>
          </a:xfrm>
          <a:prstGeom prst="rect">
            <a:avLst/>
          </a:prstGeom>
        </p:spPr>
      </p:pic>
      <p:pic>
        <p:nvPicPr>
          <p:cNvPr id="9" name="Picture 8">
            <a:extLst>
              <a:ext uri="{FF2B5EF4-FFF2-40B4-BE49-F238E27FC236}">
                <a16:creationId xmlns:a16="http://schemas.microsoft.com/office/drawing/2014/main" id="{11090320-9EF5-4213-952D-04138A5BFF81}"/>
              </a:ext>
            </a:extLst>
          </p:cNvPr>
          <p:cNvPicPr>
            <a:picLocks noChangeAspect="1"/>
          </p:cNvPicPr>
          <p:nvPr/>
        </p:nvPicPr>
        <p:blipFill>
          <a:blip r:embed="rId7"/>
          <a:stretch>
            <a:fillRect/>
          </a:stretch>
        </p:blipFill>
        <p:spPr>
          <a:xfrm>
            <a:off x="5786781" y="2181224"/>
            <a:ext cx="1578411" cy="2315986"/>
          </a:xfrm>
          <a:prstGeom prst="rect">
            <a:avLst/>
          </a:prstGeom>
        </p:spPr>
      </p:pic>
      <p:pic>
        <p:nvPicPr>
          <p:cNvPr id="10" name="Picture 9">
            <a:extLst>
              <a:ext uri="{FF2B5EF4-FFF2-40B4-BE49-F238E27FC236}">
                <a16:creationId xmlns:a16="http://schemas.microsoft.com/office/drawing/2014/main" id="{51F52AC4-87D7-479B-A766-4E798DF1FC02}"/>
              </a:ext>
            </a:extLst>
          </p:cNvPr>
          <p:cNvPicPr>
            <a:picLocks noChangeAspect="1"/>
          </p:cNvPicPr>
          <p:nvPr/>
        </p:nvPicPr>
        <p:blipFill>
          <a:blip r:embed="rId8"/>
          <a:stretch>
            <a:fillRect/>
          </a:stretch>
        </p:blipFill>
        <p:spPr>
          <a:xfrm>
            <a:off x="7684970" y="2181225"/>
            <a:ext cx="958848" cy="2330738"/>
          </a:xfrm>
          <a:prstGeom prst="rect">
            <a:avLst/>
          </a:prstGeom>
        </p:spPr>
      </p:pic>
      <p:sp>
        <p:nvSpPr>
          <p:cNvPr id="13" name="Rectangle: Rounded Corners 12">
            <a:extLst>
              <a:ext uri="{FF2B5EF4-FFF2-40B4-BE49-F238E27FC236}">
                <a16:creationId xmlns:a16="http://schemas.microsoft.com/office/drawing/2014/main" id="{94BEFDF6-186B-4CE2-91FC-C097B4749F54}"/>
              </a:ext>
            </a:extLst>
          </p:cNvPr>
          <p:cNvSpPr/>
          <p:nvPr/>
        </p:nvSpPr>
        <p:spPr>
          <a:xfrm>
            <a:off x="259500" y="1022036"/>
            <a:ext cx="8674436" cy="1011303"/>
          </a:xfrm>
          <a:prstGeom prst="roundRect">
            <a:avLst/>
          </a:prstGeom>
          <a:solidFill>
            <a:srgbClr val="C65AAF"/>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Say we want Total of </a:t>
            </a:r>
            <a:r>
              <a:rPr lang="en-US" sz="2400" dirty="0" err="1"/>
              <a:t>SalesAmount</a:t>
            </a:r>
            <a:r>
              <a:rPr lang="en-US" sz="2400" dirty="0"/>
              <a:t> where Payment Status = Complete</a:t>
            </a:r>
            <a:endParaRPr lang="en-US" sz="3200" dirty="0"/>
          </a:p>
        </p:txBody>
      </p:sp>
      <p:sp>
        <p:nvSpPr>
          <p:cNvPr id="14" name="Rectangle: Rounded Corners 13">
            <a:extLst>
              <a:ext uri="{FF2B5EF4-FFF2-40B4-BE49-F238E27FC236}">
                <a16:creationId xmlns:a16="http://schemas.microsoft.com/office/drawing/2014/main" id="{89780122-1BD5-4CB6-A2BA-FA5B3E8992AF}"/>
              </a:ext>
            </a:extLst>
          </p:cNvPr>
          <p:cNvSpPr/>
          <p:nvPr/>
        </p:nvSpPr>
        <p:spPr>
          <a:xfrm>
            <a:off x="222427" y="4645409"/>
            <a:ext cx="8674436" cy="1125508"/>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It will only scan </a:t>
            </a:r>
            <a:r>
              <a:rPr lang="en-US" sz="2400" dirty="0">
                <a:solidFill>
                  <a:srgbClr val="FF0000"/>
                </a:solidFill>
              </a:rPr>
              <a:t>this column</a:t>
            </a:r>
            <a:r>
              <a:rPr lang="en-US" sz="2400" dirty="0"/>
              <a:t>, and get the row numbers from Payment Status column and will scan and fetch values from Sales column for fetched row numbers.</a:t>
            </a:r>
          </a:p>
        </p:txBody>
      </p:sp>
      <p:sp>
        <p:nvSpPr>
          <p:cNvPr id="15" name="Rectangle: Rounded Corners 14">
            <a:extLst>
              <a:ext uri="{FF2B5EF4-FFF2-40B4-BE49-F238E27FC236}">
                <a16:creationId xmlns:a16="http://schemas.microsoft.com/office/drawing/2014/main" id="{A082C7C5-5685-4917-8AF5-7BC78A9B134F}"/>
              </a:ext>
            </a:extLst>
          </p:cNvPr>
          <p:cNvSpPr/>
          <p:nvPr/>
        </p:nvSpPr>
        <p:spPr>
          <a:xfrm>
            <a:off x="261890" y="5978447"/>
            <a:ext cx="8674436" cy="544776"/>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Further, Microsoft is also using this engine in Windows OS</a:t>
            </a:r>
          </a:p>
        </p:txBody>
      </p:sp>
      <p:sp>
        <p:nvSpPr>
          <p:cNvPr id="19" name="Rectangle 18">
            <a:extLst>
              <a:ext uri="{FF2B5EF4-FFF2-40B4-BE49-F238E27FC236}">
                <a16:creationId xmlns:a16="http://schemas.microsoft.com/office/drawing/2014/main" id="{67DA3C4B-A3EE-4C61-B0FB-E6E8333D83ED}"/>
              </a:ext>
            </a:extLst>
          </p:cNvPr>
          <p:cNvSpPr/>
          <p:nvPr/>
        </p:nvSpPr>
        <p:spPr>
          <a:xfrm>
            <a:off x="5786781" y="2455720"/>
            <a:ext cx="1578411" cy="278244"/>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54011E-A9B8-4D7C-AB89-0733C3336C7E}"/>
              </a:ext>
            </a:extLst>
          </p:cNvPr>
          <p:cNvSpPr/>
          <p:nvPr/>
        </p:nvSpPr>
        <p:spPr>
          <a:xfrm>
            <a:off x="5800637" y="3032990"/>
            <a:ext cx="1564555" cy="300184"/>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97D82AC-4DD3-4951-8FFE-FF8101A6C299}"/>
              </a:ext>
            </a:extLst>
          </p:cNvPr>
          <p:cNvSpPr/>
          <p:nvPr/>
        </p:nvSpPr>
        <p:spPr>
          <a:xfrm>
            <a:off x="5809875" y="3610260"/>
            <a:ext cx="1564556" cy="282867"/>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635077-D87B-4E43-9E0C-B2B2D51513B6}"/>
              </a:ext>
            </a:extLst>
          </p:cNvPr>
          <p:cNvSpPr/>
          <p:nvPr/>
        </p:nvSpPr>
        <p:spPr>
          <a:xfrm>
            <a:off x="5791400" y="3891969"/>
            <a:ext cx="1578411" cy="278244"/>
          </a:xfrm>
          <a:prstGeom prst="rect">
            <a:avLst/>
          </a:prstGeom>
          <a:solidFill>
            <a:srgbClr val="FF9900">
              <a:alpha val="20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88134"/>
      </p:ext>
    </p:extLst>
  </p:cSld>
  <p:clrMapOvr>
    <a:masterClrMapping/>
  </p:clrMapOvr>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34691</TotalTime>
  <Words>2043</Words>
  <Application>Microsoft Office PowerPoint</Application>
  <PresentationFormat>Custom</PresentationFormat>
  <Paragraphs>335</Paragraphs>
  <Slides>28</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Arial Narrow</vt:lpstr>
      <vt:lpstr>Calibri</vt:lpstr>
      <vt:lpstr>Segoe UI</vt:lpstr>
      <vt:lpstr>Segoe UI Semibold</vt:lpstr>
      <vt:lpstr>Wingdings</vt:lpstr>
      <vt:lpstr>Slideshop_Done Deal</vt:lpstr>
      <vt:lpstr>Microsoft Word Document</vt:lpstr>
      <vt:lpstr>PowerPoint Presentation</vt:lpstr>
      <vt:lpstr>DAX</vt:lpstr>
      <vt:lpstr>DAX (Data Analysis Expressions)</vt:lpstr>
      <vt:lpstr>Evolution</vt:lpstr>
      <vt:lpstr>DAX: OLAP</vt:lpstr>
      <vt:lpstr>Optimizing for OLAP</vt:lpstr>
      <vt:lpstr>OLTP</vt:lpstr>
      <vt:lpstr>OLAP /DAX Query</vt:lpstr>
      <vt:lpstr>OLAP /DAX Query</vt:lpstr>
      <vt:lpstr>DAX Query</vt:lpstr>
      <vt:lpstr>Compression Technique</vt:lpstr>
      <vt:lpstr>Compression Technique</vt:lpstr>
      <vt:lpstr>Compression Technique</vt:lpstr>
      <vt:lpstr>Compression Technique</vt:lpstr>
      <vt:lpstr>Compression Technique</vt:lpstr>
      <vt:lpstr>Compression Technique: Note</vt:lpstr>
      <vt:lpstr>Improving Performance</vt:lpstr>
      <vt:lpstr>Demo: Improving Performance</vt:lpstr>
      <vt:lpstr>Enriching Solution</vt:lpstr>
      <vt:lpstr>What are Calculated Columns</vt:lpstr>
      <vt:lpstr>What are Measures</vt:lpstr>
      <vt:lpstr>Demo: Calculations in DAX</vt:lpstr>
      <vt:lpstr>Calculated Columns vs. Measures</vt:lpstr>
      <vt:lpstr>Calculated Columns vs. Measures</vt:lpstr>
      <vt:lpstr>Demo: Common Requirements (via DAX)</vt:lpstr>
      <vt:lpstr>Knowledge Check</vt:lpstr>
      <vt:lpstr>Reference: DAX Book</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ic010600</dc:creator>
  <cp:lastModifiedBy>Munish Arora</cp:lastModifiedBy>
  <cp:revision>784</cp:revision>
  <dcterms:created xsi:type="dcterms:W3CDTF">2012-05-21T11:56:42Z</dcterms:created>
  <dcterms:modified xsi:type="dcterms:W3CDTF">2022-01-03T10:37:12Z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