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oto Sans Symbol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otoSansSymbol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otoSansSymbol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1f248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1f248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e1f248a2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e1f248a2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e1f248a2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e1f248a2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e1f248a2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e1f248a2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e1f248a2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e1f248a2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e1f248a20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e1f248a20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1f248a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e1f248a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1f248a2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e1f248a2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1f248a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e1f248a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1f248a2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e1f248a2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e1f248a2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e1f248a2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1f248a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e1f248a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e1f248a2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e1f248a2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e1f248a2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e1f248a2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81" name="Shape 81"/>
        <p:cNvGrpSpPr/>
        <p:nvPr/>
      </p:nvGrpSpPr>
      <p:grpSpPr>
        <a:xfrm>
          <a:off x="0" y="0"/>
          <a:ext cx="0" cy="0"/>
          <a:chOff x="0" y="0"/>
          <a:chExt cx="0" cy="0"/>
        </a:xfrm>
      </p:grpSpPr>
      <p:sp>
        <p:nvSpPr>
          <p:cNvPr id="82" name="Google Shape;82;p13"/>
          <p:cNvSpPr/>
          <p:nvPr/>
        </p:nvSpPr>
        <p:spPr>
          <a:xfrm>
            <a:off x="2288" y="-497"/>
            <a:ext cx="91416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83" name="Google Shape;83;p13"/>
          <p:cNvSpPr/>
          <p:nvPr/>
        </p:nvSpPr>
        <p:spPr>
          <a:xfrm>
            <a:off x="2288" y="-497"/>
            <a:ext cx="9141600" cy="5143500"/>
          </a:xfrm>
          <a:prstGeom prst="rect">
            <a:avLst/>
          </a:prstGeom>
          <a:gradFill>
            <a:gsLst>
              <a:gs pos="0">
                <a:srgbClr val="4D4EE6">
                  <a:alpha val="60000"/>
                </a:srgbClr>
              </a:gs>
              <a:gs pos="100000">
                <a:srgbClr val="F900A0">
                  <a:alpha val="60000"/>
                </a:srgbClr>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84" name="Google Shape;84;p13"/>
          <p:cNvSpPr/>
          <p:nvPr/>
        </p:nvSpPr>
        <p:spPr>
          <a:xfrm>
            <a:off x="2288" y="0"/>
            <a:ext cx="9141600" cy="5143500"/>
          </a:xfrm>
          <a:prstGeom prst="rect">
            <a:avLst/>
          </a:prstGeom>
          <a:solidFill>
            <a:schemeClr val="lt2">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85" name="Google Shape;85;p13"/>
          <p:cNvSpPr/>
          <p:nvPr/>
        </p:nvSpPr>
        <p:spPr>
          <a:xfrm rot="-5400000">
            <a:off x="2059688" y="-498"/>
            <a:ext cx="5143500" cy="5143500"/>
          </a:xfrm>
          <a:prstGeom prst="ellipse">
            <a:avLst/>
          </a:prstGeom>
          <a:gradFill>
            <a:gsLst>
              <a:gs pos="0">
                <a:srgbClr val="FFCAEC">
                  <a:alpha val="40000"/>
                </a:srgbClr>
              </a:gs>
              <a:gs pos="100000">
                <a:srgbClr val="F900A0">
                  <a:alpha val="40000"/>
                </a:srgbClr>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86" name="Google Shape;86;p13"/>
          <p:cNvSpPr/>
          <p:nvPr/>
        </p:nvSpPr>
        <p:spPr>
          <a:xfrm rot="-5400000">
            <a:off x="57787" y="895002"/>
            <a:ext cx="4192500" cy="4303500"/>
          </a:xfrm>
          <a:prstGeom prst="ellipse">
            <a:avLst/>
          </a:prstGeom>
          <a:gradFill>
            <a:gsLst>
              <a:gs pos="0">
                <a:srgbClr val="F900A0">
                  <a:alpha val="40000"/>
                </a:srgbClr>
              </a:gs>
              <a:gs pos="100000">
                <a:srgbClr val="7162FE">
                  <a:alpha val="20000"/>
                </a:srgbClr>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87" name="Google Shape;87;p13"/>
          <p:cNvSpPr/>
          <p:nvPr/>
        </p:nvSpPr>
        <p:spPr>
          <a:xfrm rot="-5400000">
            <a:off x="4832014" y="145152"/>
            <a:ext cx="4320600" cy="4303500"/>
          </a:xfrm>
          <a:prstGeom prst="ellipse">
            <a:avLst/>
          </a:prstGeom>
          <a:gradFill>
            <a:gsLst>
              <a:gs pos="0">
                <a:srgbClr val="F900A0">
                  <a:alpha val="20000"/>
                </a:srgbClr>
              </a:gs>
              <a:gs pos="100000">
                <a:srgbClr val="7162FE">
                  <a:alpha val="40000"/>
                </a:srgbClr>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pic>
        <p:nvPicPr>
          <p:cNvPr descr="Tag=CustomerPhoto&#10;Crop=1&#10;Align=N/A" id="88" name="Google Shape;88;p13"/>
          <p:cNvPicPr preferRelativeResize="0"/>
          <p:nvPr/>
        </p:nvPicPr>
        <p:blipFill rotWithShape="1">
          <a:blip r:embed="rId2">
            <a:alphaModFix amt="20000"/>
          </a:blip>
          <a:srcRect b="0" l="0" r="0" t="0"/>
          <a:stretch/>
        </p:blipFill>
        <p:spPr>
          <a:xfrm>
            <a:off x="2286" y="-497"/>
            <a:ext cx="9141714" cy="5143500"/>
          </a:xfrm>
          <a:prstGeom prst="rect">
            <a:avLst/>
          </a:prstGeom>
          <a:noFill/>
          <a:ln>
            <a:noFill/>
          </a:ln>
        </p:spPr>
      </p:pic>
      <p:sp>
        <p:nvSpPr>
          <p:cNvPr id="89" name="Google Shape;89;p13"/>
          <p:cNvSpPr txBox="1"/>
          <p:nvPr>
            <p:ph type="ctrTitle"/>
          </p:nvPr>
        </p:nvSpPr>
        <p:spPr>
          <a:xfrm>
            <a:off x="1145288" y="841275"/>
            <a:ext cx="6858000" cy="1790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900"/>
              <a:buFont typeface="EB Garamond"/>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3"/>
          <p:cNvSpPr txBox="1"/>
          <p:nvPr>
            <p:ph idx="1" type="body"/>
          </p:nvPr>
        </p:nvSpPr>
        <p:spPr>
          <a:xfrm>
            <a:off x="1145288" y="2700338"/>
            <a:ext cx="6858000" cy="18384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10000"/>
              </a:lnSpc>
              <a:spcBef>
                <a:spcPts val="800"/>
              </a:spcBef>
              <a:spcAft>
                <a:spcPts val="0"/>
              </a:spcAft>
              <a:buSzPts val="1700"/>
              <a:buNone/>
              <a:defRPr sz="2100">
                <a:solidFill>
                  <a:schemeClr val="lt1"/>
                </a:solidFill>
                <a:latin typeface="Avenir"/>
                <a:ea typeface="Avenir"/>
                <a:cs typeface="Avenir"/>
                <a:sym typeface="Avenir"/>
              </a:defRPr>
            </a:lvl1pPr>
            <a:lvl2pPr indent="-298450" lvl="1" marL="914400" rtl="0" algn="l">
              <a:lnSpc>
                <a:spcPct val="110000"/>
              </a:lnSpc>
              <a:spcBef>
                <a:spcPts val="1200"/>
              </a:spcBef>
              <a:spcAft>
                <a:spcPts val="0"/>
              </a:spcAft>
              <a:buSzPts val="1100"/>
              <a:buChar char="○"/>
              <a:defRPr/>
            </a:lvl2pPr>
            <a:lvl3pPr indent="-298450" lvl="2" marL="1371600" rtl="0" algn="l">
              <a:lnSpc>
                <a:spcPct val="110000"/>
              </a:lnSpc>
              <a:spcBef>
                <a:spcPts val="1200"/>
              </a:spcBef>
              <a:spcAft>
                <a:spcPts val="0"/>
              </a:spcAft>
              <a:buSzPts val="1100"/>
              <a:buChar char="■"/>
              <a:defRPr/>
            </a:lvl3pPr>
            <a:lvl4pPr indent="-298450" lvl="3" marL="1828800" rtl="0" algn="l">
              <a:lnSpc>
                <a:spcPct val="110000"/>
              </a:lnSpc>
              <a:spcBef>
                <a:spcPts val="1200"/>
              </a:spcBef>
              <a:spcAft>
                <a:spcPts val="0"/>
              </a:spcAft>
              <a:buSzPts val="1100"/>
              <a:buChar char="●"/>
              <a:defRPr/>
            </a:lvl4pPr>
            <a:lvl5pPr indent="-298450" lvl="4" marL="2286000" rtl="0" algn="l">
              <a:lnSpc>
                <a:spcPct val="110000"/>
              </a:lnSpc>
              <a:spcBef>
                <a:spcPts val="1200"/>
              </a:spcBef>
              <a:spcAft>
                <a:spcPts val="0"/>
              </a:spcAft>
              <a:buSzPts val="11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1" name="Shape 91"/>
        <p:cNvGrpSpPr/>
        <p:nvPr/>
      </p:nvGrpSpPr>
      <p:grpSpPr>
        <a:xfrm>
          <a:off x="0" y="0"/>
          <a:ext cx="0" cy="0"/>
          <a:chOff x="0" y="0"/>
          <a:chExt cx="0" cy="0"/>
        </a:xfrm>
      </p:grpSpPr>
      <p:sp>
        <p:nvSpPr>
          <p:cNvPr id="92" name="Google Shape;92;p14"/>
          <p:cNvSpPr/>
          <p:nvPr/>
        </p:nvSpPr>
        <p:spPr>
          <a:xfrm>
            <a:off x="2286" y="0"/>
            <a:ext cx="91416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93" name="Google Shape;93;p14"/>
          <p:cNvSpPr/>
          <p:nvPr/>
        </p:nvSpPr>
        <p:spPr>
          <a:xfrm>
            <a:off x="-292" y="0"/>
            <a:ext cx="91416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94" name="Google Shape;94;p14"/>
          <p:cNvSpPr/>
          <p:nvPr/>
        </p:nvSpPr>
        <p:spPr>
          <a:xfrm>
            <a:off x="-292" y="0"/>
            <a:ext cx="9141600" cy="5143500"/>
          </a:xfrm>
          <a:prstGeom prst="frame">
            <a:avLst>
              <a:gd fmla="val 7164" name="adj1"/>
            </a:avLst>
          </a:prstGeom>
          <a:gradFill>
            <a:gsLst>
              <a:gs pos="0">
                <a:srgbClr val="4D4EE6">
                  <a:alpha val="40000"/>
                </a:srgbClr>
              </a:gs>
              <a:gs pos="100000">
                <a:srgbClr val="F900A0">
                  <a:alpha val="40000"/>
                </a:srgbClr>
              </a:gs>
            </a:gsLst>
            <a:lin ang="2700006"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95" name="Google Shape;95;p14"/>
          <p:cNvSpPr/>
          <p:nvPr>
            <p:ph idx="2" type="pic"/>
          </p:nvPr>
        </p:nvSpPr>
        <p:spPr>
          <a:xfrm>
            <a:off x="4572" y="363474"/>
            <a:ext cx="9135000" cy="4430400"/>
          </a:xfrm>
          <a:prstGeom prst="rect">
            <a:avLst/>
          </a:prstGeom>
          <a:solidFill>
            <a:schemeClr val="accent6"/>
          </a:solidFill>
          <a:ln>
            <a:noFill/>
          </a:ln>
        </p:spPr>
      </p:sp>
      <p:sp>
        <p:nvSpPr>
          <p:cNvPr id="96" name="Google Shape;96;p14"/>
          <p:cNvSpPr txBox="1"/>
          <p:nvPr>
            <p:ph type="title"/>
          </p:nvPr>
        </p:nvSpPr>
        <p:spPr>
          <a:xfrm>
            <a:off x="628650" y="953262"/>
            <a:ext cx="3600600" cy="28119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3900"/>
              <a:buFont typeface="EB Garamond"/>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4"/>
          <p:cNvSpPr txBox="1"/>
          <p:nvPr>
            <p:ph idx="1" type="body"/>
          </p:nvPr>
        </p:nvSpPr>
        <p:spPr>
          <a:xfrm>
            <a:off x="628650" y="3626834"/>
            <a:ext cx="3600600" cy="800100"/>
          </a:xfrm>
          <a:prstGeom prst="rect">
            <a:avLst/>
          </a:prstGeom>
          <a:noFill/>
          <a:ln>
            <a:noFill/>
          </a:ln>
        </p:spPr>
        <p:txBody>
          <a:bodyPr anchorCtr="0" anchor="t" bIns="34275" lIns="68575" spcFirstLastPara="1" rIns="68575" wrap="square" tIns="34275">
            <a:normAutofit/>
          </a:bodyPr>
          <a:lstStyle>
            <a:lvl1pPr indent="-228600" lvl="0" marL="457200" rtl="0" algn="l">
              <a:lnSpc>
                <a:spcPct val="110000"/>
              </a:lnSpc>
              <a:spcBef>
                <a:spcPts val="800"/>
              </a:spcBef>
              <a:spcAft>
                <a:spcPts val="0"/>
              </a:spcAft>
              <a:buSzPts val="1300"/>
              <a:buNone/>
              <a:defRPr sz="1700">
                <a:solidFill>
                  <a:schemeClr val="lt1"/>
                </a:solidFill>
              </a:defRPr>
            </a:lvl1pPr>
            <a:lvl2pPr indent="-298450" lvl="1" marL="914400" rtl="0" algn="l">
              <a:lnSpc>
                <a:spcPct val="110000"/>
              </a:lnSpc>
              <a:spcBef>
                <a:spcPts val="400"/>
              </a:spcBef>
              <a:spcAft>
                <a:spcPts val="0"/>
              </a:spcAft>
              <a:buSzPts val="1100"/>
              <a:buChar char="▪"/>
              <a:defRPr/>
            </a:lvl2pPr>
            <a:lvl3pPr indent="-298450" lvl="2" marL="1371600" rtl="0" algn="l">
              <a:lnSpc>
                <a:spcPct val="110000"/>
              </a:lnSpc>
              <a:spcBef>
                <a:spcPts val="400"/>
              </a:spcBef>
              <a:spcAft>
                <a:spcPts val="0"/>
              </a:spcAft>
              <a:buSzPts val="1100"/>
              <a:buChar char="▪"/>
              <a:defRPr/>
            </a:lvl3pPr>
            <a:lvl4pPr indent="-298450" lvl="3" marL="1828800" rtl="0" algn="l">
              <a:lnSpc>
                <a:spcPct val="110000"/>
              </a:lnSpc>
              <a:spcBef>
                <a:spcPts val="400"/>
              </a:spcBef>
              <a:spcAft>
                <a:spcPts val="0"/>
              </a:spcAft>
              <a:buSzPts val="1100"/>
              <a:buChar char="▪"/>
              <a:defRPr/>
            </a:lvl4pPr>
            <a:lvl5pPr indent="-298450" lvl="4" marL="2286000" rtl="0" algn="l">
              <a:lnSpc>
                <a:spcPct val="110000"/>
              </a:lnSpc>
              <a:spcBef>
                <a:spcPts val="400"/>
              </a:spcBef>
              <a:spcAft>
                <a:spcPts val="0"/>
              </a:spcAft>
              <a:buSzPts val="11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14"/>
          <p:cNvSpPr txBox="1"/>
          <p:nvPr>
            <p:ph idx="10" type="dt"/>
          </p:nvPr>
        </p:nvSpPr>
        <p:spPr>
          <a:xfrm>
            <a:off x="628650" y="4822031"/>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14"/>
          <p:cNvSpPr txBox="1"/>
          <p:nvPr>
            <p:ph idx="11" type="ftr"/>
          </p:nvPr>
        </p:nvSpPr>
        <p:spPr>
          <a:xfrm>
            <a:off x="3028950" y="4822031"/>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14"/>
          <p:cNvSpPr txBox="1"/>
          <p:nvPr>
            <p:ph idx="12" type="sldNum"/>
          </p:nvPr>
        </p:nvSpPr>
        <p:spPr>
          <a:xfrm>
            <a:off x="6457950" y="4822031"/>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Chart Timeline" type="obj">
  <p:cSld name="OBJECT">
    <p:spTree>
      <p:nvGrpSpPr>
        <p:cNvPr id="101" name="Shape 101"/>
        <p:cNvGrpSpPr/>
        <p:nvPr/>
      </p:nvGrpSpPr>
      <p:grpSpPr>
        <a:xfrm>
          <a:off x="0" y="0"/>
          <a:ext cx="0" cy="0"/>
          <a:chOff x="0" y="0"/>
          <a:chExt cx="0" cy="0"/>
        </a:xfrm>
      </p:grpSpPr>
      <p:sp>
        <p:nvSpPr>
          <p:cNvPr id="102" name="Google Shape;102;p15"/>
          <p:cNvSpPr txBox="1"/>
          <p:nvPr>
            <p:ph type="title"/>
          </p:nvPr>
        </p:nvSpPr>
        <p:spPr>
          <a:xfrm>
            <a:off x="628650" y="510778"/>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5"/>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15"/>
          <p:cNvSpPr txBox="1"/>
          <p:nvPr>
            <p:ph idx="1" type="body"/>
          </p:nvPr>
        </p:nvSpPr>
        <p:spPr>
          <a:xfrm>
            <a:off x="628650" y="1633993"/>
            <a:ext cx="7886700" cy="2998800"/>
          </a:xfrm>
          <a:prstGeom prst="rect">
            <a:avLst/>
          </a:prstGeom>
          <a:noFill/>
          <a:ln>
            <a:noFill/>
          </a:ln>
        </p:spPr>
        <p:txBody>
          <a:bodyPr anchorCtr="0" anchor="t" bIns="34275" lIns="68575" spcFirstLastPara="1" rIns="68575" wrap="square" tIns="34275">
            <a:normAutofit/>
          </a:bodyPr>
          <a:lstStyle>
            <a:lvl1pPr indent="-349250" lvl="0" marL="457200" rtl="0" algn="l">
              <a:lnSpc>
                <a:spcPct val="110000"/>
              </a:lnSpc>
              <a:spcBef>
                <a:spcPts val="800"/>
              </a:spcBef>
              <a:spcAft>
                <a:spcPts val="0"/>
              </a:spcAft>
              <a:buSzPts val="1900"/>
              <a:buFont typeface="Noto Sans Symbols"/>
              <a:buChar char="▪"/>
              <a:defRPr/>
            </a:lvl1pPr>
            <a:lvl2pPr indent="-336550" lvl="1" marL="914400" rtl="0" algn="l">
              <a:lnSpc>
                <a:spcPct val="110000"/>
              </a:lnSpc>
              <a:spcBef>
                <a:spcPts val="400"/>
              </a:spcBef>
              <a:spcAft>
                <a:spcPts val="0"/>
              </a:spcAft>
              <a:buSzPts val="1700"/>
              <a:buFont typeface="Noto Sans Symbols"/>
              <a:buChar char="▪"/>
              <a:defRPr/>
            </a:lvl2pPr>
            <a:lvl3pPr indent="-317500" lvl="2" marL="1371600" rtl="0" algn="l">
              <a:lnSpc>
                <a:spcPct val="110000"/>
              </a:lnSpc>
              <a:spcBef>
                <a:spcPts val="400"/>
              </a:spcBef>
              <a:spcAft>
                <a:spcPts val="0"/>
              </a:spcAft>
              <a:buSzPts val="1400"/>
              <a:buFont typeface="Noto Sans Symbols"/>
              <a:buChar char="▪"/>
              <a:defRPr/>
            </a:lvl3pPr>
            <a:lvl4pPr indent="-304800" lvl="3" marL="1828800" rtl="0" algn="l">
              <a:lnSpc>
                <a:spcPct val="110000"/>
              </a:lnSpc>
              <a:spcBef>
                <a:spcPts val="400"/>
              </a:spcBef>
              <a:spcAft>
                <a:spcPts val="0"/>
              </a:spcAft>
              <a:buSzPts val="1200"/>
              <a:buFont typeface="Noto Sans Symbols"/>
              <a:buChar char="▪"/>
              <a:defRPr/>
            </a:lvl4pPr>
            <a:lvl5pPr indent="-304800" lvl="4" marL="2286000" rtl="0" algn="l">
              <a:lnSpc>
                <a:spcPct val="110000"/>
              </a:lnSpc>
              <a:spcBef>
                <a:spcPts val="400"/>
              </a:spcBef>
              <a:spcAft>
                <a:spcPts val="0"/>
              </a:spcAft>
              <a:buSzPts val="1200"/>
              <a:buFont typeface="Noto Sans Symbols"/>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15"/>
          <p:cNvSpPr txBox="1"/>
          <p:nvPr>
            <p:ph idx="10" type="dt"/>
          </p:nvPr>
        </p:nvSpPr>
        <p:spPr>
          <a:xfrm>
            <a:off x="628650" y="4822031"/>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15"/>
          <p:cNvSpPr txBox="1"/>
          <p:nvPr>
            <p:ph idx="11" type="ftr"/>
          </p:nvPr>
        </p:nvSpPr>
        <p:spPr>
          <a:xfrm>
            <a:off x="3028950" y="4822031"/>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15"/>
          <p:cNvSpPr txBox="1"/>
          <p:nvPr>
            <p:ph idx="12" type="sldNum"/>
          </p:nvPr>
        </p:nvSpPr>
        <p:spPr>
          <a:xfrm>
            <a:off x="6457950" y="4822031"/>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ctrTitle"/>
          </p:nvPr>
        </p:nvSpPr>
        <p:spPr>
          <a:xfrm>
            <a:off x="598100" y="1775222"/>
            <a:ext cx="8222100" cy="838800"/>
          </a:xfrm>
          <a:prstGeom prst="rect">
            <a:avLst/>
          </a:prstGeom>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1428"/>
              <a:buFont typeface="Arial"/>
              <a:buNone/>
            </a:pPr>
            <a:r>
              <a:t/>
            </a:r>
            <a:endParaRPr sz="3500">
              <a:solidFill>
                <a:srgbClr val="0000FF"/>
              </a:solidFill>
            </a:endParaRPr>
          </a:p>
          <a:p>
            <a:pPr indent="0" lvl="0" marL="0" rtl="0" algn="ctr">
              <a:spcBef>
                <a:spcPts val="0"/>
              </a:spcBef>
              <a:spcAft>
                <a:spcPts val="0"/>
              </a:spcAft>
              <a:buNone/>
            </a:pPr>
            <a:r>
              <a:rPr lang="en" sz="3500"/>
              <a:t>Project </a:t>
            </a:r>
            <a:r>
              <a:rPr lang="en" sz="3500"/>
              <a:t>Phase 3- Prediction</a:t>
            </a:r>
            <a:endParaRPr sz="3500"/>
          </a:p>
        </p:txBody>
      </p:sp>
      <p:sp>
        <p:nvSpPr>
          <p:cNvPr id="112" name="Google Shape;112;p16"/>
          <p:cNvSpPr txBox="1"/>
          <p:nvPr>
            <p:ph idx="1" type="subTitle"/>
          </p:nvPr>
        </p:nvSpPr>
        <p:spPr>
          <a:xfrm>
            <a:off x="598100" y="2715936"/>
            <a:ext cx="8222100" cy="838800"/>
          </a:xfrm>
          <a:prstGeom prst="rect">
            <a:avLst/>
          </a:prstGeom>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Clr>
                <a:schemeClr val="dk1"/>
              </a:buClr>
              <a:buSzPts val="440"/>
              <a:buFont typeface="Arial"/>
              <a:buNone/>
            </a:pPr>
            <a:r>
              <a:rPr lang="en" sz="1840"/>
              <a:t>Team Blue - </a:t>
            </a:r>
            <a:r>
              <a:rPr lang="en" sz="1840"/>
              <a:t>Sejal Arora</a:t>
            </a:r>
            <a:endParaRPr sz="1840"/>
          </a:p>
          <a:p>
            <a:pPr indent="0" lvl="0" marL="0" rtl="0" algn="ctr">
              <a:lnSpc>
                <a:spcPct val="90000"/>
              </a:lnSpc>
              <a:spcBef>
                <a:spcPts val="0"/>
              </a:spcBef>
              <a:spcAft>
                <a:spcPts val="0"/>
              </a:spcAft>
              <a:buSzPts val="440"/>
              <a:buNone/>
            </a:pPr>
            <a:r>
              <a:t/>
            </a:r>
            <a:endParaRPr sz="184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22075" y="188575"/>
            <a:ext cx="8427000" cy="47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Results</a:t>
            </a:r>
            <a:endParaRPr sz="2500"/>
          </a:p>
        </p:txBody>
      </p:sp>
      <p:sp>
        <p:nvSpPr>
          <p:cNvPr id="181" name="Google Shape;181;p25"/>
          <p:cNvSpPr txBox="1"/>
          <p:nvPr/>
        </p:nvSpPr>
        <p:spPr>
          <a:xfrm>
            <a:off x="446425" y="745425"/>
            <a:ext cx="817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nir"/>
                <a:ea typeface="Avenir"/>
                <a:cs typeface="Avenir"/>
                <a:sym typeface="Avenir"/>
              </a:rPr>
              <a:t>Validation: Accuracy: 90.81%, Weighted mean Precision: 87.83%, Weighted mean Recall: 67.98%</a:t>
            </a:r>
            <a:endParaRPr sz="1300">
              <a:latin typeface="Avenir"/>
              <a:ea typeface="Avenir"/>
              <a:cs typeface="Avenir"/>
              <a:sym typeface="Avenir"/>
            </a:endParaRPr>
          </a:p>
        </p:txBody>
      </p:sp>
      <p:sp>
        <p:nvSpPr>
          <p:cNvPr id="182" name="Google Shape;182;p25"/>
          <p:cNvSpPr txBox="1"/>
          <p:nvPr/>
        </p:nvSpPr>
        <p:spPr>
          <a:xfrm>
            <a:off x="412450" y="2735800"/>
            <a:ext cx="817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nir"/>
                <a:ea typeface="Avenir"/>
                <a:cs typeface="Avenir"/>
                <a:sym typeface="Avenir"/>
              </a:rPr>
              <a:t>Testing: Accuracy: 90.41%, Weighted mean Precision: 91.17%, Weighted mean Recall: 64.46%</a:t>
            </a:r>
            <a:endParaRPr sz="1300">
              <a:latin typeface="Avenir"/>
              <a:ea typeface="Avenir"/>
              <a:cs typeface="Avenir"/>
              <a:sym typeface="Avenir"/>
            </a:endParaRPr>
          </a:p>
        </p:txBody>
      </p:sp>
      <p:pic>
        <p:nvPicPr>
          <p:cNvPr id="183" name="Google Shape;183;p25"/>
          <p:cNvPicPr preferRelativeResize="0"/>
          <p:nvPr/>
        </p:nvPicPr>
        <p:blipFill rotWithShape="1">
          <a:blip r:embed="rId3">
            <a:alphaModFix/>
          </a:blip>
          <a:srcRect b="0" l="0" r="0" t="9436"/>
          <a:stretch/>
        </p:blipFill>
        <p:spPr>
          <a:xfrm>
            <a:off x="446425" y="1121200"/>
            <a:ext cx="7813799" cy="1626500"/>
          </a:xfrm>
          <a:prstGeom prst="rect">
            <a:avLst/>
          </a:prstGeom>
          <a:noFill/>
          <a:ln cap="flat" cmpd="sng" w="9525">
            <a:solidFill>
              <a:schemeClr val="dk1"/>
            </a:solidFill>
            <a:prstDash val="solid"/>
            <a:round/>
            <a:headEnd len="sm" w="sm" type="none"/>
            <a:tailEnd len="sm" w="sm" type="none"/>
          </a:ln>
        </p:spPr>
      </p:pic>
      <p:pic>
        <p:nvPicPr>
          <p:cNvPr id="184" name="Google Shape;184;p25"/>
          <p:cNvPicPr preferRelativeResize="0"/>
          <p:nvPr/>
        </p:nvPicPr>
        <p:blipFill>
          <a:blip r:embed="rId4">
            <a:alphaModFix/>
          </a:blip>
          <a:stretch>
            <a:fillRect/>
          </a:stretch>
        </p:blipFill>
        <p:spPr>
          <a:xfrm>
            <a:off x="446425" y="3120700"/>
            <a:ext cx="7813800" cy="1573786"/>
          </a:xfrm>
          <a:prstGeom prst="rect">
            <a:avLst/>
          </a:prstGeom>
          <a:noFill/>
          <a:ln cap="flat" cmpd="sng" w="9525">
            <a:solidFill>
              <a:schemeClr val="dk1"/>
            </a:solidFill>
            <a:prstDash val="solid"/>
            <a:round/>
            <a:headEnd len="sm" w="sm" type="none"/>
            <a:tailEnd len="sm" w="sm" type="none"/>
          </a:ln>
        </p:spPr>
      </p:pic>
      <p:sp>
        <p:nvSpPr>
          <p:cNvPr id="185" name="Google Shape;185;p25"/>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212100"/>
            <a:ext cx="8520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500"/>
              <a:t>Prediction </a:t>
            </a:r>
            <a:endParaRPr sz="2500"/>
          </a:p>
        </p:txBody>
      </p:sp>
      <p:sp>
        <p:nvSpPr>
          <p:cNvPr id="191" name="Google Shape;191;p26"/>
          <p:cNvSpPr txBox="1"/>
          <p:nvPr/>
        </p:nvSpPr>
        <p:spPr>
          <a:xfrm>
            <a:off x="446425" y="850125"/>
            <a:ext cx="8055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Based on the results, we get two Attrited customers and eight Existing customers as the output using the attributes selected for phase 3.</a:t>
            </a:r>
            <a:endParaRPr>
              <a:latin typeface="Avenir"/>
              <a:ea typeface="Avenir"/>
              <a:cs typeface="Avenir"/>
              <a:sym typeface="Avenir"/>
            </a:endParaRPr>
          </a:p>
        </p:txBody>
      </p:sp>
      <p:pic>
        <p:nvPicPr>
          <p:cNvPr id="192" name="Google Shape;192;p26"/>
          <p:cNvPicPr preferRelativeResize="0"/>
          <p:nvPr/>
        </p:nvPicPr>
        <p:blipFill rotWithShape="1">
          <a:blip r:embed="rId3">
            <a:alphaModFix/>
          </a:blip>
          <a:srcRect b="0" l="0" r="1185" t="0"/>
          <a:stretch/>
        </p:blipFill>
        <p:spPr>
          <a:xfrm>
            <a:off x="449825" y="1465725"/>
            <a:ext cx="8146427" cy="3271824"/>
          </a:xfrm>
          <a:prstGeom prst="rect">
            <a:avLst/>
          </a:prstGeom>
          <a:noFill/>
          <a:ln cap="flat" cmpd="sng" w="9525">
            <a:solidFill>
              <a:schemeClr val="dk1"/>
            </a:solidFill>
            <a:prstDash val="solid"/>
            <a:round/>
            <a:headEnd len="sm" w="sm" type="none"/>
            <a:tailEnd len="sm" w="sm" type="none"/>
          </a:ln>
        </p:spPr>
      </p:pic>
      <p:sp>
        <p:nvSpPr>
          <p:cNvPr id="193" name="Google Shape;193;p26"/>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
        <p:nvSpPr>
          <p:cNvPr id="194" name="Google Shape;194;p26"/>
          <p:cNvSpPr/>
          <p:nvPr/>
        </p:nvSpPr>
        <p:spPr>
          <a:xfrm>
            <a:off x="1130325" y="2973075"/>
            <a:ext cx="7380300" cy="24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1122025" y="4179825"/>
            <a:ext cx="7380300" cy="24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292625"/>
            <a:ext cx="8520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500"/>
              <a:t>Prediction Result in the Excel Sheet</a:t>
            </a:r>
            <a:endParaRPr sz="2500"/>
          </a:p>
        </p:txBody>
      </p:sp>
      <p:pic>
        <p:nvPicPr>
          <p:cNvPr id="201" name="Google Shape;201;p27"/>
          <p:cNvPicPr preferRelativeResize="0"/>
          <p:nvPr/>
        </p:nvPicPr>
        <p:blipFill>
          <a:blip r:embed="rId3">
            <a:alphaModFix/>
          </a:blip>
          <a:stretch>
            <a:fillRect/>
          </a:stretch>
        </p:blipFill>
        <p:spPr>
          <a:xfrm>
            <a:off x="486963" y="1608900"/>
            <a:ext cx="8170077" cy="2176275"/>
          </a:xfrm>
          <a:prstGeom prst="rect">
            <a:avLst/>
          </a:prstGeom>
          <a:noFill/>
          <a:ln cap="flat" cmpd="sng" w="9525">
            <a:solidFill>
              <a:schemeClr val="dk1"/>
            </a:solidFill>
            <a:prstDash val="solid"/>
            <a:round/>
            <a:headEnd len="sm" w="sm" type="none"/>
            <a:tailEnd len="sm" w="sm" type="none"/>
          </a:ln>
        </p:spPr>
      </p:pic>
      <p:sp>
        <p:nvSpPr>
          <p:cNvPr id="202" name="Google Shape;202;p27"/>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628650" y="510778"/>
            <a:ext cx="7886700" cy="994200"/>
          </a:xfrm>
          <a:prstGeom prst="rect">
            <a:avLst/>
          </a:prstGeom>
          <a:ln cap="flat" cmpd="sng" w="9525">
            <a:solidFill>
              <a:schemeClr val="dk1"/>
            </a:solidFill>
            <a:prstDash val="solid"/>
            <a:round/>
            <a:headEnd len="sm" w="sm" type="none"/>
            <a:tailEnd len="sm" w="sm" type="none"/>
          </a:ln>
        </p:spPr>
        <p:txBody>
          <a:bodyPr anchorCtr="0" anchor="ctr" bIns="34275" lIns="68575" spcFirstLastPara="1" rIns="68575" wrap="square" tIns="34275">
            <a:normAutofit/>
          </a:bodyPr>
          <a:lstStyle/>
          <a:p>
            <a:pPr indent="0" lvl="0" marL="0" rtl="0" algn="l">
              <a:spcBef>
                <a:spcPts val="0"/>
              </a:spcBef>
              <a:spcAft>
                <a:spcPts val="0"/>
              </a:spcAft>
              <a:buNone/>
            </a:pPr>
            <a:r>
              <a:rPr lang="en"/>
              <a:t>Advice for the Bank</a:t>
            </a:r>
            <a:endParaRPr/>
          </a:p>
        </p:txBody>
      </p:sp>
      <p:sp>
        <p:nvSpPr>
          <p:cNvPr id="208" name="Google Shape;208;p28"/>
          <p:cNvSpPr txBox="1"/>
          <p:nvPr>
            <p:ph idx="1" type="body"/>
          </p:nvPr>
        </p:nvSpPr>
        <p:spPr>
          <a:xfrm>
            <a:off x="628650" y="1633993"/>
            <a:ext cx="7886700" cy="2998800"/>
          </a:xfrm>
          <a:prstGeom prst="rect">
            <a:avLst/>
          </a:prstGeom>
        </p:spPr>
        <p:txBody>
          <a:bodyPr anchorCtr="0" anchor="t" bIns="34275" lIns="68575" spcFirstLastPara="1" rIns="68575" wrap="square" tIns="34275">
            <a:normAutofit/>
          </a:bodyPr>
          <a:lstStyle/>
          <a:p>
            <a:pPr indent="-311150" lvl="0" marL="457200" rtl="0" algn="l">
              <a:lnSpc>
                <a:spcPct val="150000"/>
              </a:lnSpc>
              <a:spcBef>
                <a:spcPts val="800"/>
              </a:spcBef>
              <a:spcAft>
                <a:spcPts val="0"/>
              </a:spcAft>
              <a:buSzPts val="1300"/>
              <a:buChar char="▪"/>
            </a:pPr>
            <a:r>
              <a:rPr lang="en" sz="1300"/>
              <a:t>Customers with a higher number of relationships with the bank may be less likely to churn. So the bank could offer incentives or rewards programs to the customers with less total relationship count and encourage them to open additional accounts to reduce their churn rate.</a:t>
            </a:r>
            <a:endParaRPr sz="1300"/>
          </a:p>
          <a:p>
            <a:pPr indent="-311150" lvl="0" marL="457200" rtl="0" algn="l">
              <a:lnSpc>
                <a:spcPct val="150000"/>
              </a:lnSpc>
              <a:spcBef>
                <a:spcPts val="0"/>
              </a:spcBef>
              <a:spcAft>
                <a:spcPts val="0"/>
              </a:spcAft>
              <a:buSzPts val="1300"/>
              <a:buChar char="▪"/>
            </a:pPr>
            <a:r>
              <a:rPr lang="en" sz="1300"/>
              <a:t>Customers who have had fewer interactions with the bank in the past year may be at a higher risk of churn. The bank could reach out to these customers with personalized offers or promotions to encourage them to not leave the bank services.</a:t>
            </a:r>
            <a:endParaRPr sz="1300"/>
          </a:p>
          <a:p>
            <a:pPr indent="-311150" lvl="0" marL="457200" rtl="0" algn="l">
              <a:lnSpc>
                <a:spcPct val="150000"/>
              </a:lnSpc>
              <a:spcBef>
                <a:spcPts val="0"/>
              </a:spcBef>
              <a:spcAft>
                <a:spcPts val="0"/>
              </a:spcAft>
              <a:buSzPts val="1300"/>
              <a:buChar char="▪"/>
            </a:pPr>
            <a:r>
              <a:rPr lang="en" sz="1300">
                <a:solidFill>
                  <a:srgbClr val="E4D9F9"/>
                </a:solidFill>
              </a:rPr>
              <a:t>▪</a:t>
            </a:r>
            <a:r>
              <a:rPr lang="en" sz="1300">
                <a:solidFill>
                  <a:srgbClr val="201449"/>
                </a:solidFill>
              </a:rPr>
              <a:t>Banks can identify customers who have been with the bank for a longer time. Such customers can be offered exclusive deals and rewards to incentivize them to stay.</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59275"/>
            <a:ext cx="8520600" cy="887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3500"/>
              <a:t>Goal</a:t>
            </a:r>
            <a:endParaRPr sz="3500"/>
          </a:p>
        </p:txBody>
      </p:sp>
      <p:sp>
        <p:nvSpPr>
          <p:cNvPr id="118" name="Google Shape;118;p17"/>
          <p:cNvSpPr txBox="1"/>
          <p:nvPr>
            <p:ph idx="1" type="body"/>
          </p:nvPr>
        </p:nvSpPr>
        <p:spPr>
          <a:xfrm>
            <a:off x="311700" y="1457125"/>
            <a:ext cx="8520600" cy="3111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goal of this phase is to predict the attrition flag attribute in the unlabeled dataset, which will help identify which customers are at risk of leaving. </a:t>
            </a:r>
            <a:endParaRPr sz="1500">
              <a:solidFill>
                <a:schemeClr val="dk1"/>
              </a:solidFill>
              <a:latin typeface="Arial"/>
              <a:ea typeface="Arial"/>
              <a:cs typeface="Arial"/>
              <a:sym typeface="Arial"/>
            </a:endParaRPr>
          </a:p>
          <a:p>
            <a:pPr indent="-323850" lvl="0" marL="457200" rtl="0" algn="l">
              <a:lnSpc>
                <a:spcPct val="150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team used their unique models from Phase 2 to score the new records, which helped identify any potential attrition customers in the pre-production pilot test file.</a:t>
            </a:r>
            <a:endParaRPr sz="1500">
              <a:solidFill>
                <a:schemeClr val="dk1"/>
              </a:solidFill>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588925" y="388600"/>
            <a:ext cx="7750850" cy="43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52350" y="66500"/>
            <a:ext cx="8439300" cy="50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500"/>
              <a:t>Process Design</a:t>
            </a:r>
            <a:endParaRPr sz="2500"/>
          </a:p>
        </p:txBody>
      </p:sp>
      <p:sp>
        <p:nvSpPr>
          <p:cNvPr id="129" name="Google Shape;129;p19"/>
          <p:cNvSpPr txBox="1"/>
          <p:nvPr/>
        </p:nvSpPr>
        <p:spPr>
          <a:xfrm>
            <a:off x="489175" y="628938"/>
            <a:ext cx="8050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This process is designed using the attributes selected during the Phase 2.</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data is split in the ratio of 80:20</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number of folds used for cross validation is 10.</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criterion used for Decision Tree is gain ratio.</a:t>
            </a:r>
            <a:endParaRPr>
              <a:solidFill>
                <a:schemeClr val="dk2"/>
              </a:solidFill>
              <a:latin typeface="Avenir"/>
              <a:ea typeface="Avenir"/>
              <a:cs typeface="Avenir"/>
              <a:sym typeface="Avenir"/>
            </a:endParaRPr>
          </a:p>
        </p:txBody>
      </p:sp>
      <p:pic>
        <p:nvPicPr>
          <p:cNvPr id="130" name="Google Shape;130;p19"/>
          <p:cNvPicPr preferRelativeResize="0"/>
          <p:nvPr/>
        </p:nvPicPr>
        <p:blipFill rotWithShape="1">
          <a:blip r:embed="rId3">
            <a:alphaModFix/>
          </a:blip>
          <a:srcRect b="0" l="0" r="0" t="6261"/>
          <a:stretch/>
        </p:blipFill>
        <p:spPr>
          <a:xfrm>
            <a:off x="380150" y="1734100"/>
            <a:ext cx="5011899" cy="3295426"/>
          </a:xfrm>
          <a:prstGeom prst="rect">
            <a:avLst/>
          </a:prstGeom>
          <a:noFill/>
          <a:ln cap="flat" cmpd="sng" w="9525">
            <a:solidFill>
              <a:schemeClr val="dk1"/>
            </a:solidFill>
            <a:prstDash val="solid"/>
            <a:round/>
            <a:headEnd len="sm" w="sm" type="none"/>
            <a:tailEnd len="sm" w="sm" type="none"/>
          </a:ln>
        </p:spPr>
      </p:pic>
      <p:pic>
        <p:nvPicPr>
          <p:cNvPr id="131" name="Google Shape;131;p19"/>
          <p:cNvPicPr preferRelativeResize="0"/>
          <p:nvPr/>
        </p:nvPicPr>
        <p:blipFill>
          <a:blip r:embed="rId4">
            <a:alphaModFix/>
          </a:blip>
          <a:stretch>
            <a:fillRect/>
          </a:stretch>
        </p:blipFill>
        <p:spPr>
          <a:xfrm>
            <a:off x="5525925" y="2032425"/>
            <a:ext cx="3236524" cy="2447225"/>
          </a:xfrm>
          <a:prstGeom prst="rect">
            <a:avLst/>
          </a:prstGeom>
          <a:noFill/>
          <a:ln cap="flat" cmpd="sng" w="9525">
            <a:solidFill>
              <a:schemeClr val="dk1"/>
            </a:solidFill>
            <a:prstDash val="solid"/>
            <a:round/>
            <a:headEnd len="sm" w="sm" type="none"/>
            <a:tailEnd len="sm" w="sm" type="none"/>
          </a:ln>
        </p:spPr>
      </p:pic>
      <p:sp>
        <p:nvSpPr>
          <p:cNvPr id="132" name="Google Shape;132;p19"/>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38625"/>
            <a:ext cx="8520600" cy="60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500"/>
              <a:t>Selected Attributes</a:t>
            </a:r>
            <a:endParaRPr sz="2500"/>
          </a:p>
        </p:txBody>
      </p:sp>
      <p:sp>
        <p:nvSpPr>
          <p:cNvPr id="138" name="Google Shape;13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lnSpc>
                <a:spcPct val="110000"/>
              </a:lnSpc>
              <a:spcBef>
                <a:spcPts val="0"/>
              </a:spcBef>
              <a:spcAft>
                <a:spcPts val="0"/>
              </a:spcAft>
              <a:buNone/>
            </a:pPr>
            <a:r>
              <a:rPr lang="en" sz="1400">
                <a:solidFill>
                  <a:srgbClr val="E4D9F9"/>
                </a:solidFill>
                <a:latin typeface="Noto Sans Symbols"/>
                <a:ea typeface="Noto Sans Symbols"/>
                <a:cs typeface="Noto Sans Symbols"/>
                <a:sym typeface="Noto Sans Symbols"/>
              </a:rPr>
              <a:t>▪</a:t>
            </a:r>
            <a:r>
              <a:rPr lang="en" sz="1400"/>
              <a:t>Avg Utilization Ratio</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Credit limit</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Customer Age</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Income category</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Months on book</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Total Relationship Count</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Total Revolving Bal</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Total Transaction Amt</a:t>
            </a:r>
            <a:endParaRPr sz="1400"/>
          </a:p>
          <a:p>
            <a:pPr indent="0" lvl="0" marL="0" rtl="0" algn="l">
              <a:lnSpc>
                <a:spcPct val="110000"/>
              </a:lnSpc>
              <a:spcBef>
                <a:spcPts val="1200"/>
              </a:spcBef>
              <a:spcAft>
                <a:spcPts val="0"/>
              </a:spcAft>
              <a:buNone/>
            </a:pPr>
            <a:r>
              <a:rPr lang="en" sz="1400">
                <a:solidFill>
                  <a:srgbClr val="E4D9F9"/>
                </a:solidFill>
                <a:latin typeface="Noto Sans Symbols"/>
                <a:ea typeface="Noto Sans Symbols"/>
                <a:cs typeface="Noto Sans Symbols"/>
                <a:sym typeface="Noto Sans Symbols"/>
              </a:rPr>
              <a:t>▪</a:t>
            </a:r>
            <a:r>
              <a:rPr lang="en" sz="1400"/>
              <a:t>Total Transaction Count</a:t>
            </a:r>
            <a:endParaRPr sz="1400"/>
          </a:p>
          <a:p>
            <a:pPr indent="0" lvl="0" marL="0" rtl="0" algn="l">
              <a:lnSpc>
                <a:spcPct val="110000"/>
              </a:lnSpc>
              <a:spcBef>
                <a:spcPts val="1200"/>
              </a:spcBef>
              <a:spcAft>
                <a:spcPts val="1200"/>
              </a:spcAft>
              <a:buNone/>
            </a:pPr>
            <a:r>
              <a:rPr lang="en" sz="1400">
                <a:solidFill>
                  <a:srgbClr val="E4D9F9"/>
                </a:solidFill>
                <a:latin typeface="Noto Sans Symbols"/>
                <a:ea typeface="Noto Sans Symbols"/>
                <a:cs typeface="Noto Sans Symbols"/>
                <a:sym typeface="Noto Sans Symbols"/>
              </a:rPr>
              <a:t>▪</a:t>
            </a:r>
            <a:r>
              <a:rPr lang="en" sz="1400"/>
              <a:t>Attrition Flag</a:t>
            </a:r>
            <a:endParaRPr sz="1400"/>
          </a:p>
        </p:txBody>
      </p:sp>
      <p:pic>
        <p:nvPicPr>
          <p:cNvPr id="139" name="Google Shape;139;p20"/>
          <p:cNvPicPr preferRelativeResize="0"/>
          <p:nvPr/>
        </p:nvPicPr>
        <p:blipFill>
          <a:blip r:embed="rId3">
            <a:alphaModFix/>
          </a:blip>
          <a:stretch>
            <a:fillRect/>
          </a:stretch>
        </p:blipFill>
        <p:spPr>
          <a:xfrm>
            <a:off x="3155300" y="703425"/>
            <a:ext cx="5917250" cy="4139825"/>
          </a:xfrm>
          <a:prstGeom prst="rect">
            <a:avLst/>
          </a:prstGeom>
          <a:noFill/>
          <a:ln>
            <a:noFill/>
          </a:ln>
        </p:spPr>
      </p:pic>
      <p:sp>
        <p:nvSpPr>
          <p:cNvPr id="140" name="Google Shape;140;p20"/>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22075" y="160075"/>
            <a:ext cx="8427000" cy="47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Results</a:t>
            </a:r>
            <a:endParaRPr sz="2500"/>
          </a:p>
        </p:txBody>
      </p:sp>
      <p:pic>
        <p:nvPicPr>
          <p:cNvPr id="146" name="Google Shape;146;p21"/>
          <p:cNvPicPr preferRelativeResize="0"/>
          <p:nvPr/>
        </p:nvPicPr>
        <p:blipFill rotWithShape="1">
          <a:blip r:embed="rId3">
            <a:alphaModFix/>
          </a:blip>
          <a:srcRect b="0" l="0" r="0" t="11410"/>
          <a:stretch/>
        </p:blipFill>
        <p:spPr>
          <a:xfrm>
            <a:off x="564850" y="1087400"/>
            <a:ext cx="7725874" cy="1672280"/>
          </a:xfrm>
          <a:prstGeom prst="rect">
            <a:avLst/>
          </a:prstGeom>
          <a:noFill/>
          <a:ln cap="flat" cmpd="sng" w="9525">
            <a:solidFill>
              <a:schemeClr val="dk1"/>
            </a:solidFill>
            <a:prstDash val="solid"/>
            <a:round/>
            <a:headEnd len="sm" w="sm" type="none"/>
            <a:tailEnd len="sm" w="sm" type="none"/>
          </a:ln>
        </p:spPr>
      </p:pic>
      <p:sp>
        <p:nvSpPr>
          <p:cNvPr id="147" name="Google Shape;147;p21"/>
          <p:cNvSpPr txBox="1"/>
          <p:nvPr/>
        </p:nvSpPr>
        <p:spPr>
          <a:xfrm>
            <a:off x="446425" y="669488"/>
            <a:ext cx="817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nir"/>
                <a:ea typeface="Avenir"/>
                <a:cs typeface="Avenir"/>
                <a:sym typeface="Avenir"/>
              </a:rPr>
              <a:t>Validation: Accuracy: 91.81%, Weighted mean Precision: 82.29%, Weighted mean Recall: 83.28%</a:t>
            </a:r>
            <a:endParaRPr sz="1300">
              <a:latin typeface="Avenir"/>
              <a:ea typeface="Avenir"/>
              <a:cs typeface="Avenir"/>
              <a:sym typeface="Avenir"/>
            </a:endParaRPr>
          </a:p>
        </p:txBody>
      </p:sp>
      <p:sp>
        <p:nvSpPr>
          <p:cNvPr id="148" name="Google Shape;148;p21"/>
          <p:cNvSpPr txBox="1"/>
          <p:nvPr/>
        </p:nvSpPr>
        <p:spPr>
          <a:xfrm>
            <a:off x="564850" y="2812000"/>
            <a:ext cx="817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nir"/>
                <a:ea typeface="Avenir"/>
                <a:cs typeface="Avenir"/>
                <a:sym typeface="Avenir"/>
              </a:rPr>
              <a:t>Testing: Accuracy: 91.58%, Weighted mean Precision: 80.86%, Weighted mean Recall: 84.6%</a:t>
            </a:r>
            <a:endParaRPr sz="1300">
              <a:latin typeface="Avenir"/>
              <a:ea typeface="Avenir"/>
              <a:cs typeface="Avenir"/>
              <a:sym typeface="Avenir"/>
            </a:endParaRPr>
          </a:p>
        </p:txBody>
      </p:sp>
      <p:pic>
        <p:nvPicPr>
          <p:cNvPr id="149" name="Google Shape;149;p21"/>
          <p:cNvPicPr preferRelativeResize="0"/>
          <p:nvPr/>
        </p:nvPicPr>
        <p:blipFill>
          <a:blip r:embed="rId4">
            <a:alphaModFix/>
          </a:blip>
          <a:stretch>
            <a:fillRect/>
          </a:stretch>
        </p:blipFill>
        <p:spPr>
          <a:xfrm>
            <a:off x="564850" y="3230775"/>
            <a:ext cx="7725875" cy="1626500"/>
          </a:xfrm>
          <a:prstGeom prst="rect">
            <a:avLst/>
          </a:prstGeom>
          <a:noFill/>
          <a:ln cap="flat" cmpd="sng" w="9525">
            <a:solidFill>
              <a:schemeClr val="dk1"/>
            </a:solidFill>
            <a:prstDash val="solid"/>
            <a:round/>
            <a:headEnd len="sm" w="sm" type="none"/>
            <a:tailEnd len="sm" w="sm" type="none"/>
          </a:ln>
        </p:spPr>
      </p:pic>
      <p:sp>
        <p:nvSpPr>
          <p:cNvPr id="150" name="Google Shape;150;p21"/>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69600"/>
            <a:ext cx="8520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500"/>
              <a:t>Prediction </a:t>
            </a:r>
            <a:endParaRPr sz="2500"/>
          </a:p>
        </p:txBody>
      </p:sp>
      <p:sp>
        <p:nvSpPr>
          <p:cNvPr id="156" name="Google Shape;156;p22"/>
          <p:cNvSpPr txBox="1"/>
          <p:nvPr/>
        </p:nvSpPr>
        <p:spPr>
          <a:xfrm>
            <a:off x="544050" y="788950"/>
            <a:ext cx="8055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venir"/>
              <a:buChar char="●"/>
            </a:pPr>
            <a:r>
              <a:rPr lang="en">
                <a:latin typeface="Avenir"/>
                <a:ea typeface="Avenir"/>
                <a:cs typeface="Avenir"/>
                <a:sym typeface="Avenir"/>
              </a:rPr>
              <a:t>Based on the results, we get one Attrited customer and nine Existing customers as the output using the attributes selected in phase 2.</a:t>
            </a:r>
            <a:endParaRPr>
              <a:latin typeface="Avenir"/>
              <a:ea typeface="Avenir"/>
              <a:cs typeface="Avenir"/>
              <a:sym typeface="Avenir"/>
            </a:endParaRPr>
          </a:p>
        </p:txBody>
      </p:sp>
      <p:pic>
        <p:nvPicPr>
          <p:cNvPr id="157" name="Google Shape;157;p22"/>
          <p:cNvPicPr preferRelativeResize="0"/>
          <p:nvPr/>
        </p:nvPicPr>
        <p:blipFill rotWithShape="1">
          <a:blip r:embed="rId3">
            <a:alphaModFix/>
          </a:blip>
          <a:srcRect b="8416" l="0" r="3390" t="0"/>
          <a:stretch/>
        </p:blipFill>
        <p:spPr>
          <a:xfrm>
            <a:off x="697175" y="1465725"/>
            <a:ext cx="7859201" cy="3274076"/>
          </a:xfrm>
          <a:prstGeom prst="rect">
            <a:avLst/>
          </a:prstGeom>
          <a:noFill/>
          <a:ln cap="flat" cmpd="sng" w="9525">
            <a:solidFill>
              <a:schemeClr val="dk1"/>
            </a:solidFill>
            <a:prstDash val="solid"/>
            <a:round/>
            <a:headEnd len="sm" w="sm" type="none"/>
            <a:tailEnd len="sm" w="sm" type="none"/>
          </a:ln>
        </p:spPr>
      </p:pic>
      <p:sp>
        <p:nvSpPr>
          <p:cNvPr id="158" name="Google Shape;158;p22"/>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8325" y="109225"/>
            <a:ext cx="8377800" cy="560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Process Design for Phase 3</a:t>
            </a:r>
            <a:endParaRPr sz="2500"/>
          </a:p>
        </p:txBody>
      </p:sp>
      <p:pic>
        <p:nvPicPr>
          <p:cNvPr id="164" name="Google Shape;164;p23"/>
          <p:cNvPicPr preferRelativeResize="0"/>
          <p:nvPr/>
        </p:nvPicPr>
        <p:blipFill rotWithShape="1">
          <a:blip r:embed="rId3">
            <a:alphaModFix/>
          </a:blip>
          <a:srcRect b="0" l="0" r="0" t="6050"/>
          <a:stretch/>
        </p:blipFill>
        <p:spPr>
          <a:xfrm>
            <a:off x="489175" y="1649625"/>
            <a:ext cx="5170500" cy="3354775"/>
          </a:xfrm>
          <a:prstGeom prst="rect">
            <a:avLst/>
          </a:prstGeom>
          <a:noFill/>
          <a:ln cap="flat" cmpd="sng" w="9525">
            <a:solidFill>
              <a:schemeClr val="dk1"/>
            </a:solidFill>
            <a:prstDash val="solid"/>
            <a:round/>
            <a:headEnd len="sm" w="sm" type="none"/>
            <a:tailEnd len="sm" w="sm" type="none"/>
          </a:ln>
        </p:spPr>
      </p:pic>
      <p:pic>
        <p:nvPicPr>
          <p:cNvPr id="165" name="Google Shape;165;p23"/>
          <p:cNvPicPr preferRelativeResize="0"/>
          <p:nvPr/>
        </p:nvPicPr>
        <p:blipFill>
          <a:blip r:embed="rId4">
            <a:alphaModFix/>
          </a:blip>
          <a:stretch>
            <a:fillRect/>
          </a:stretch>
        </p:blipFill>
        <p:spPr>
          <a:xfrm>
            <a:off x="5869204" y="2096225"/>
            <a:ext cx="2897896" cy="2001424"/>
          </a:xfrm>
          <a:prstGeom prst="rect">
            <a:avLst/>
          </a:prstGeom>
          <a:noFill/>
          <a:ln cap="flat" cmpd="sng" w="9525">
            <a:solidFill>
              <a:schemeClr val="dk1"/>
            </a:solidFill>
            <a:prstDash val="solid"/>
            <a:round/>
            <a:headEnd len="sm" w="sm" type="none"/>
            <a:tailEnd len="sm" w="sm" type="none"/>
          </a:ln>
        </p:spPr>
      </p:pic>
      <p:sp>
        <p:nvSpPr>
          <p:cNvPr id="166" name="Google Shape;166;p23"/>
          <p:cNvSpPr txBox="1"/>
          <p:nvPr/>
        </p:nvSpPr>
        <p:spPr>
          <a:xfrm>
            <a:off x="482125" y="602925"/>
            <a:ext cx="8050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This process is designed using the revised attributes selected for Phase 3.</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data is split in the ratio of 80:20</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number of folds used for cross validation is 10.</a:t>
            </a:r>
            <a:endParaRPr>
              <a:solidFill>
                <a:schemeClr val="dk2"/>
              </a:solidFill>
              <a:latin typeface="Avenir"/>
              <a:ea typeface="Avenir"/>
              <a:cs typeface="Avenir"/>
              <a:sym typeface="Avenir"/>
            </a:endParaRPr>
          </a:p>
          <a:p>
            <a:pPr indent="-317500" lvl="0" marL="457200" rtl="0" algn="l">
              <a:spcBef>
                <a:spcPts val="0"/>
              </a:spcBef>
              <a:spcAft>
                <a:spcPts val="0"/>
              </a:spcAft>
              <a:buClr>
                <a:schemeClr val="dk2"/>
              </a:buClr>
              <a:buSzPts val="1400"/>
              <a:buFont typeface="Avenir"/>
              <a:buChar char="●"/>
            </a:pPr>
            <a:r>
              <a:rPr lang="en">
                <a:solidFill>
                  <a:schemeClr val="dk2"/>
                </a:solidFill>
                <a:latin typeface="Avenir"/>
                <a:ea typeface="Avenir"/>
                <a:cs typeface="Avenir"/>
                <a:sym typeface="Avenir"/>
              </a:rPr>
              <a:t>The criterion used for Decision Tree is gain ratio.</a:t>
            </a:r>
            <a:endParaRPr>
              <a:solidFill>
                <a:schemeClr val="dk2"/>
              </a:solidFill>
              <a:latin typeface="Avenir"/>
              <a:ea typeface="Avenir"/>
              <a:cs typeface="Avenir"/>
              <a:sym typeface="Avenir"/>
            </a:endParaRPr>
          </a:p>
        </p:txBody>
      </p:sp>
      <p:sp>
        <p:nvSpPr>
          <p:cNvPr id="167" name="Google Shape;167;p23"/>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64650"/>
            <a:ext cx="8520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500"/>
              <a:t>Selected Attributes</a:t>
            </a:r>
            <a:endParaRPr sz="2500"/>
          </a:p>
        </p:txBody>
      </p:sp>
      <p:sp>
        <p:nvSpPr>
          <p:cNvPr id="173" name="Google Shape;17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Avg Utilization Ratio</a:t>
            </a:r>
            <a:endParaRPr sz="1400"/>
          </a:p>
          <a:p>
            <a:pPr indent="-317500" lvl="0" marL="457200" rtl="0" algn="l">
              <a:lnSpc>
                <a:spcPct val="150000"/>
              </a:lnSpc>
              <a:spcBef>
                <a:spcPts val="0"/>
              </a:spcBef>
              <a:spcAft>
                <a:spcPts val="0"/>
              </a:spcAft>
              <a:buSzPts val="1400"/>
              <a:buChar char="●"/>
            </a:pPr>
            <a:r>
              <a:rPr lang="en" sz="1400"/>
              <a:t>Contacts Count 12 mon</a:t>
            </a:r>
            <a:endParaRPr sz="1400"/>
          </a:p>
          <a:p>
            <a:pPr indent="-317500" lvl="0" marL="457200" rtl="0" algn="l">
              <a:lnSpc>
                <a:spcPct val="150000"/>
              </a:lnSpc>
              <a:spcBef>
                <a:spcPts val="0"/>
              </a:spcBef>
              <a:spcAft>
                <a:spcPts val="0"/>
              </a:spcAft>
              <a:buSzPts val="1400"/>
              <a:buChar char="●"/>
            </a:pPr>
            <a:r>
              <a:rPr lang="en" sz="1400"/>
              <a:t>Credit Limit</a:t>
            </a:r>
            <a:endParaRPr sz="1400"/>
          </a:p>
          <a:p>
            <a:pPr indent="-317500" lvl="0" marL="457200" rtl="0" algn="l">
              <a:lnSpc>
                <a:spcPct val="150000"/>
              </a:lnSpc>
              <a:spcBef>
                <a:spcPts val="0"/>
              </a:spcBef>
              <a:spcAft>
                <a:spcPts val="0"/>
              </a:spcAft>
              <a:buSzPts val="1400"/>
              <a:buChar char="●"/>
            </a:pPr>
            <a:r>
              <a:rPr lang="en" sz="1400"/>
              <a:t>Customer Age</a:t>
            </a:r>
            <a:endParaRPr sz="1400"/>
          </a:p>
          <a:p>
            <a:pPr indent="-317500" lvl="0" marL="457200" rtl="0" algn="l">
              <a:lnSpc>
                <a:spcPct val="150000"/>
              </a:lnSpc>
              <a:spcBef>
                <a:spcPts val="0"/>
              </a:spcBef>
              <a:spcAft>
                <a:spcPts val="0"/>
              </a:spcAft>
              <a:buSzPts val="1400"/>
              <a:buChar char="●"/>
            </a:pPr>
            <a:r>
              <a:rPr lang="en" sz="1400"/>
              <a:t>Gender</a:t>
            </a:r>
            <a:endParaRPr sz="1400"/>
          </a:p>
          <a:p>
            <a:pPr indent="-317500" lvl="0" marL="457200" rtl="0" algn="l">
              <a:lnSpc>
                <a:spcPct val="150000"/>
              </a:lnSpc>
              <a:spcBef>
                <a:spcPts val="0"/>
              </a:spcBef>
              <a:spcAft>
                <a:spcPts val="0"/>
              </a:spcAft>
              <a:buSzPts val="1400"/>
              <a:buChar char="●"/>
            </a:pPr>
            <a:r>
              <a:rPr lang="en" sz="1400"/>
              <a:t>Income Category</a:t>
            </a:r>
            <a:endParaRPr sz="1400"/>
          </a:p>
          <a:p>
            <a:pPr indent="-317500" lvl="0" marL="457200" rtl="0" algn="l">
              <a:lnSpc>
                <a:spcPct val="150000"/>
              </a:lnSpc>
              <a:spcBef>
                <a:spcPts val="0"/>
              </a:spcBef>
              <a:spcAft>
                <a:spcPts val="0"/>
              </a:spcAft>
              <a:buSzPts val="1400"/>
              <a:buChar char="●"/>
            </a:pPr>
            <a:r>
              <a:rPr lang="en" sz="1400"/>
              <a:t>Months on Book</a:t>
            </a:r>
            <a:endParaRPr sz="1400"/>
          </a:p>
          <a:p>
            <a:pPr indent="-317500" lvl="0" marL="457200" rtl="0" algn="l">
              <a:lnSpc>
                <a:spcPct val="150000"/>
              </a:lnSpc>
              <a:spcBef>
                <a:spcPts val="0"/>
              </a:spcBef>
              <a:spcAft>
                <a:spcPts val="0"/>
              </a:spcAft>
              <a:buSzPts val="1400"/>
              <a:buChar char="●"/>
            </a:pPr>
            <a:r>
              <a:rPr lang="en" sz="1400"/>
              <a:t>Total Relationship Count</a:t>
            </a:r>
            <a:endParaRPr sz="1400"/>
          </a:p>
          <a:p>
            <a:pPr indent="-317500" lvl="0" marL="457200" rtl="0" algn="l">
              <a:lnSpc>
                <a:spcPct val="150000"/>
              </a:lnSpc>
              <a:spcBef>
                <a:spcPts val="0"/>
              </a:spcBef>
              <a:spcAft>
                <a:spcPts val="0"/>
              </a:spcAft>
              <a:buSzPts val="1400"/>
              <a:buChar char="●"/>
            </a:pPr>
            <a:r>
              <a:rPr lang="en" sz="1400"/>
              <a:t>Total Revolving Balance</a:t>
            </a:r>
            <a:endParaRPr sz="1400"/>
          </a:p>
          <a:p>
            <a:pPr indent="-317500" lvl="0" marL="457200" rtl="0" algn="l">
              <a:lnSpc>
                <a:spcPct val="150000"/>
              </a:lnSpc>
              <a:spcBef>
                <a:spcPts val="0"/>
              </a:spcBef>
              <a:spcAft>
                <a:spcPts val="0"/>
              </a:spcAft>
              <a:buSzPts val="1400"/>
              <a:buChar char="●"/>
            </a:pPr>
            <a:r>
              <a:rPr lang="en" sz="1400"/>
              <a:t>Attrition Flag</a:t>
            </a:r>
            <a:endParaRPr sz="1400"/>
          </a:p>
        </p:txBody>
      </p:sp>
      <p:pic>
        <p:nvPicPr>
          <p:cNvPr id="174" name="Google Shape;174;p24"/>
          <p:cNvPicPr preferRelativeResize="0"/>
          <p:nvPr/>
        </p:nvPicPr>
        <p:blipFill rotWithShape="1">
          <a:blip r:embed="rId3">
            <a:alphaModFix/>
          </a:blip>
          <a:srcRect b="0" l="1477" r="0" t="0"/>
          <a:stretch/>
        </p:blipFill>
        <p:spPr>
          <a:xfrm>
            <a:off x="3338775" y="717500"/>
            <a:ext cx="5434800" cy="4137225"/>
          </a:xfrm>
          <a:prstGeom prst="rect">
            <a:avLst/>
          </a:prstGeom>
          <a:noFill/>
          <a:ln>
            <a:noFill/>
          </a:ln>
        </p:spPr>
      </p:pic>
      <p:sp>
        <p:nvSpPr>
          <p:cNvPr id="175" name="Google Shape;175;p24"/>
          <p:cNvSpPr txBox="1"/>
          <p:nvPr/>
        </p:nvSpPr>
        <p:spPr>
          <a:xfrm>
            <a:off x="7655900" y="4786250"/>
            <a:ext cx="16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nir"/>
                <a:ea typeface="Avenir"/>
                <a:cs typeface="Avenir"/>
                <a:sym typeface="Avenir"/>
              </a:rPr>
              <a:t>Sejal Arora</a:t>
            </a:r>
            <a:endParaRPr>
              <a:solidFill>
                <a:schemeClr val="lt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