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5" r:id="rId6"/>
    <p:sldId id="267" r:id="rId7"/>
    <p:sldId id="260" r:id="rId8"/>
    <p:sldId id="261" r:id="rId9"/>
    <p:sldId id="262" r:id="rId10"/>
    <p:sldId id="263" r:id="rId11"/>
    <p:sldId id="264" r:id="rId12"/>
    <p:sldId id="269" r:id="rId13"/>
    <p:sldId id="270" r:id="rId14"/>
    <p:sldId id="266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590ECA-1F2E-4FE6-8525-DE8C50B0B203}" v="2472" dt="2018-06-22T16:55:54.898"/>
    <p1510:client id="{2A664378-3C14-4540-A494-8A0A7B97500A}" v="146" dt="2018-06-22T16:42:29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9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6-17T14:29:15.2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37,'4'0,"3"0,7 0,7 0,3 0,1 0,-1 0,0 0,-1 0,-3 0,-3 0,-3 0,-3 0,-1 0,1 0,0 0,-1 0,-1 0,3-3,1-3,0-2,1 2,0 0,-1 3,-1 1,1 1,0 1,-1 0,-1 0,-2 3,0 2,-1-2,1 1,0-2,1-1,-1 0,-1-1,1 0,1 0,2 0,-1 0,0-1,2 1,0 0,-1 0,0 3,-1 1,1 0,-2-1,0 2,0 0,-2 0,1-2,1-1,1 0,2-2,-1 0,2 0,1 0,-1 0,1 0,-2 0,-2-1,0 1,-2 0,-1 0,0 0,2 0,3 0,1 0,-1 0,0 0,-2 0,-1 0,-1 0,-1 0,0 0,2 3,1 1,0 0,2-1,0 2,-1 0,1-1,0 5,-1 1,1 2,-1-2,-1-1,1-4,1-2,-2-1,3-1,-1-2,-1 4,-1 0,-1 0,-2 0,1-1,0-1,0 0,0-1,0 0,0 0,-1 0,3-1,0 1,0 0,0 0,-2 0,3 0,0-3,-1-1,1 1,2 0,0 1,-1 1,1 0,-1-2,-3-1,0 0,-2 2,0 0,1 0,3 2,1 0,-1 0,-1 0,1-6,0-2,0 1,-1 1,2 1,1 3,-1 0,1 2,0 0,2 0,-1-3,1 0,0 0,1 0,-1 1,0 1,0 0,0 1,-2 0,0 0,0 0,-3 0,2 0,0 0,-1 0,-2 0,0 0,-2 0,2 0,-1 0,1 0,-1 0,-1 0,0 0,0 0,0 0,1 0,1 0,-1 0,0 0,0 0,-1 0,0 0,2 0,-1 0,1 0,-1 0,-1 0,1 0,-1 0,1 0,0 0,1 0,-1 0,0 0,2 3,0 1,2 0,2-1,-1-1,1-1,-1 0,1-1,-1 3,-1 1,-2-1,-1 0,0-1,0-1,-1 0,0-1,0 0,-1 0,0 0,-2-1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014DC-2506-4567-B200-74216AD131AE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2649A-5E83-4396-A250-D4B552A24F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361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cs typeface="Calibri"/>
              </a:rPr>
              <a:t>Flo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2649A-5E83-4396-A250-D4B552A24FC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012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cs typeface="Calibri"/>
              </a:rPr>
              <a:t>Flo: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dirty="0"/>
              <a:t>Everyone includes potential attackers</a:t>
            </a:r>
            <a:endParaRPr lang="en-US" dirty="0"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dirty="0"/>
              <a:t>Vendor has no time to fix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dirty="0"/>
              <a:t>Live systems may be put at risk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dirty="0"/>
              <a:t>Lives may be put at risk (if the system is critical)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2649A-5E83-4396-A250-D4B552A24F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119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cs typeface="Calibri"/>
              </a:rPr>
              <a:t>Frank: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dirty="0"/>
              <a:t>Tell vendor of vulnerability with reasonable time constraints to patch.(Vulnerability report maybe on later page?)</a:t>
            </a:r>
            <a:endParaRPr lang="en-US" dirty="0"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dirty="0"/>
              <a:t>After deadline has passed, vulnerability can be made public</a:t>
            </a:r>
            <a:endParaRPr lang="en-US" dirty="0"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dirty="0"/>
              <a:t>Consider including an experienced third-party like CERT/CC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2649A-5E83-4396-A250-D4B552A24F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59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Frank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2649A-5E83-4396-A250-D4B552A24F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444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Frank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2649A-5E83-4396-A250-D4B552A24F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631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Flo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2649A-5E83-4396-A250-D4B552A24F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525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Flo:</a:t>
            </a:r>
            <a:endParaRPr lang="en-US" dirty="0"/>
          </a:p>
          <a:p>
            <a:r>
              <a:rPr lang="en-US" dirty="0"/>
              <a:t>If you found it, it is likely someone else will find it too (or already has).</a:t>
            </a:r>
            <a:endParaRPr lang="en-US" dirty="0">
              <a:cs typeface="Calibri"/>
            </a:endParaRPr>
          </a:p>
          <a:p>
            <a:r>
              <a:rPr lang="en-US" dirty="0"/>
              <a:t>If you do nothing, nothing will happen.</a:t>
            </a:r>
            <a:endParaRPr lang="en-US" dirty="0">
              <a:cs typeface="Calibri"/>
            </a:endParaRP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2649A-5E83-4396-A250-D4B552A24FC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9144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Frank:</a:t>
            </a:r>
            <a:endParaRPr lang="de-DE" dirty="0"/>
          </a:p>
          <a:p>
            <a:r>
              <a:rPr lang="en-US" dirty="0">
                <a:cs typeface="Calibri"/>
              </a:rPr>
              <a:t>Black market/Gray Market explanation </a:t>
            </a:r>
            <a:endParaRPr lang="en-US" dirty="0"/>
          </a:p>
          <a:p>
            <a:r>
              <a:rPr lang="en-US" dirty="0">
                <a:cs typeface="Calibri"/>
              </a:rPr>
              <a:t>Sometimes vendors will pay (bug bounties)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Don't exploit.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2649A-5E83-4396-A250-D4B552A24FC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120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Frank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2649A-5E83-4396-A250-D4B552A24F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403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Frank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2649A-5E83-4396-A250-D4B552A24F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606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Frank:</a:t>
            </a:r>
            <a:endParaRPr lang="en-US" dirty="0"/>
          </a:p>
          <a:p>
            <a:r>
              <a:rPr lang="en-US" dirty="0"/>
              <a:t>Often said to be bought by governments to develop cyber weapons</a:t>
            </a:r>
            <a:endParaRPr lang="en-US" dirty="0">
              <a:cs typeface="Calibri"/>
            </a:endParaRPr>
          </a:p>
          <a:p>
            <a:r>
              <a:rPr lang="en-US" dirty="0"/>
              <a:t>Will likely not be fixed by the vendor</a:t>
            </a:r>
            <a:endParaRPr lang="en-US" dirty="0">
              <a:cs typeface="Calibri"/>
            </a:endParaRP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2649A-5E83-4396-A250-D4B552A24FC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000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cs typeface="Calibri"/>
              </a:rPr>
              <a:t>Frank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dirty="0"/>
              <a:t>Make sure you did not compromise user data</a:t>
            </a:r>
            <a:endParaRPr lang="en-US" dirty="0"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dirty="0"/>
              <a:t>When pen-testing, use fake-data / VMs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dirty="0"/>
              <a:t>Don't attack live systems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dirty="0"/>
              <a:t>If you did accidently, search for legal advice.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2649A-5E83-4396-A250-D4B552A24F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832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cs typeface="Calibri"/>
              </a:rPr>
              <a:t>Flo: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dirty="0"/>
              <a:t>Often no incentive to fix (market domination, competitors have vulnerabilities too)</a:t>
            </a:r>
            <a:endParaRPr lang="en-US" dirty="0"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dirty="0"/>
              <a:t>Vendor can take a really long time to fix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dirty="0"/>
              <a:t>Vendor might try to sue you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2649A-5E83-4396-A250-D4B552A24F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26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de-DE"/>
              <a:t>26.06.2018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F. Beetz, F. Kaiser - PSI-SEM-B - Security and Privacy Recommendations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FCE96DE-EA52-4FE1-9362-43E76881B81F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776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26.06.2018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F. Beetz, F. Kaiser - PSI-SEM-B - Security and Privacy Recommendations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96DE-EA52-4FE1-9362-43E76881B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67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26.06.2018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F. Beetz, F. Kaiser - PSI-SEM-B - Security and Privacy Recommendations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96DE-EA52-4FE1-9362-43E76881B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13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26.06.2018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F. Beetz, F. Kaiser - PSI-SEM-B - Security and Privacy Recommendations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96DE-EA52-4FE1-9362-43E76881B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6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26.06.2018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F. Beetz, F. Kaiser - PSI-SEM-B - Security and Privacy Recommendations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96DE-EA52-4FE1-9362-43E76881B81F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63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26.06.2018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F. Beetz, F. Kaiser - PSI-SEM-B - Security and Privacy Recommendations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96DE-EA52-4FE1-9362-43E76881B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46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26.06.2018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F. Beetz, F. Kaiser - PSI-SEM-B - Security and Privacy Recommendations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96DE-EA52-4FE1-9362-43E76881B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0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26.06.2018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F. Beetz, F. Kaiser - PSI-SEM-B - Security and Privacy Recommendations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96DE-EA52-4FE1-9362-43E76881B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81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26.06.2018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F. Beetz, F. Kaiser - PSI-SEM-B - Security and Privacy Recommendations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96DE-EA52-4FE1-9362-43E76881B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12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26.06.2018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F. Beetz, F. Kaiser - PSI-SEM-B - Security and Privacy Recommendations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96DE-EA52-4FE1-9362-43E76881B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11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26.06.2018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F. Beetz, F. Kaiser - PSI-SEM-B - Security and Privacy Recommendations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96DE-EA52-4FE1-9362-43E76881B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58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/>
              <a:t>26.06.2018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8854442" y="2941637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/>
              <a:t>F. Beetz, F. Kaiser - PSI-SEM-B - Security and Privacy </a:t>
            </a:r>
            <a:r>
              <a:rPr lang="de-DE" err="1"/>
              <a:t>Recommendations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FCE96DE-EA52-4FE1-9362-43E76881B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54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48008-3C60-4C51-970F-06A83F5837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entury Schoolbook"/>
                <a:cs typeface="Arial"/>
              </a:rPr>
              <a:t>Disclosing Software Vulnerabilities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D9418F-D8A8-483D-95EE-5C4A464A8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960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F302D1-AFDA-4323-9F57-47F5EEF3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telling everyone is suboptimal, too.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5842B85-1763-4D04-8437-A884EEBE5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294560-55C2-4938-A1BB-41308417C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E9C01E-D0EF-4270-8834-54C5C73C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F. Beetz, F. Kaiser - PSI-SEM-B - Security and Privacy Recommendations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EDADB4-631D-495A-9F9B-8DBDFF2A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CE96DE-EA52-4FE1-9362-43E76881B81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472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822A8B-3D5A-400B-908A-0F790548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How everyone can profit.</a:t>
            </a:r>
            <a:endParaRPr lang="en-US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8B67475-F329-455F-8DF5-37BC58936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8EF93F-7681-4354-8D03-B56B8B95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34804C-192B-41AB-9066-62D9186D3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F. Beetz, F. Kaiser - PSI-SEM-B - Security and Privacy Recommendations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4ADB70-7296-4A23-A2F8-05C36F65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CE96DE-EA52-4FE1-9362-43E76881B81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092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B5B37-FECD-408E-816F-60B2CA21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disclose</a:t>
            </a:r>
            <a:r>
              <a:rPr lang="de-DE"/>
              <a:t> </a:t>
            </a:r>
            <a:r>
              <a:rPr lang="de-DE" err="1"/>
              <a:t>vulnerabilities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CERT/CC.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EEB835-2192-4DDF-901B-EE710256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0E1580-1C7B-46DA-883F-2159ED788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F. Beetz, F. Kaiser - PSI-SEM-B - Security and Privacy Recommendations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39FF01-AD4F-4686-B9B9-F9E76215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CE96DE-EA52-4FE1-9362-43E76881B81F}" type="slidenum">
              <a:rPr lang="de-DE" smtClean="0"/>
              <a:t>14</a:t>
            </a:fld>
            <a:endParaRPr lang="de-DE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FE993ADF-A198-4E7D-917D-667E64108508}"/>
              </a:ext>
            </a:extLst>
          </p:cNvPr>
          <p:cNvGrpSpPr/>
          <p:nvPr/>
        </p:nvGrpSpPr>
        <p:grpSpPr>
          <a:xfrm>
            <a:off x="101004" y="-145074"/>
            <a:ext cx="10267330" cy="6910999"/>
            <a:chOff x="90118" y="-1564251"/>
            <a:chExt cx="10267330" cy="6910999"/>
          </a:xfrm>
        </p:grpSpPr>
        <p:sp>
          <p:nvSpPr>
            <p:cNvPr id="29" name="Bogen 28">
              <a:extLst>
                <a:ext uri="{FF2B5EF4-FFF2-40B4-BE49-F238E27FC236}">
                  <a16:creationId xmlns:a16="http://schemas.microsoft.com/office/drawing/2014/main" id="{96AC61BB-0D46-4743-9043-2582BFB5061F}"/>
                </a:ext>
              </a:extLst>
            </p:cNvPr>
            <p:cNvSpPr/>
            <p:nvPr/>
          </p:nvSpPr>
          <p:spPr>
            <a:xfrm rot="5400000" flipH="1">
              <a:off x="1982608" y="-3456740"/>
              <a:ext cx="6241683" cy="10026661"/>
            </a:xfrm>
            <a:prstGeom prst="arc">
              <a:avLst>
                <a:gd name="adj1" fmla="val 7501379"/>
                <a:gd name="adj2" fmla="val 16210666"/>
              </a:avLst>
            </a:prstGeom>
            <a:ln w="28575">
              <a:solidFill>
                <a:schemeClr val="tx1"/>
              </a:solidFill>
              <a:prstDash val="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5CA450A9-674C-4774-9ECD-0BEB54D35FC2}"/>
                </a:ext>
              </a:extLst>
            </p:cNvPr>
            <p:cNvSpPr/>
            <p:nvPr/>
          </p:nvSpPr>
          <p:spPr>
            <a:xfrm>
              <a:off x="876297" y="622300"/>
              <a:ext cx="1787107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Finder</a:t>
              </a:r>
            </a:p>
          </p:txBody>
        </p:sp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F3EFD7C8-5244-4C5D-A1E6-C1C0CD480C14}"/>
                </a:ext>
              </a:extLst>
            </p:cNvPr>
            <p:cNvSpPr/>
            <p:nvPr/>
          </p:nvSpPr>
          <p:spPr>
            <a:xfrm>
              <a:off x="876297" y="2971799"/>
              <a:ext cx="178710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Reporter</a:t>
              </a:r>
            </a:p>
          </p:txBody>
        </p:sp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305403E0-4B6B-4546-B4BD-950B1F04DAF4}"/>
                </a:ext>
              </a:extLst>
            </p:cNvPr>
            <p:cNvSpPr/>
            <p:nvPr/>
          </p:nvSpPr>
          <p:spPr>
            <a:xfrm>
              <a:off x="4648198" y="622300"/>
              <a:ext cx="1787106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Vendor</a:t>
              </a:r>
            </a:p>
          </p:txBody>
        </p:sp>
        <p:sp>
          <p:nvSpPr>
            <p:cNvPr id="33" name="Rechteck: abgerundete Ecken 32">
              <a:extLst>
                <a:ext uri="{FF2B5EF4-FFF2-40B4-BE49-F238E27FC236}">
                  <a16:creationId xmlns:a16="http://schemas.microsoft.com/office/drawing/2014/main" id="{87B11AE1-D147-44ED-A136-98F43BEB1A1E}"/>
                </a:ext>
              </a:extLst>
            </p:cNvPr>
            <p:cNvSpPr/>
            <p:nvPr/>
          </p:nvSpPr>
          <p:spPr>
            <a:xfrm>
              <a:off x="4648198" y="2971799"/>
              <a:ext cx="1787109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err="1"/>
                <a:t>Coordinator</a:t>
              </a:r>
              <a:endParaRPr lang="de-DE"/>
            </a:p>
          </p:txBody>
        </p:sp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C6CFE538-FBC7-4F8C-B0DB-13A3AF275B0F}"/>
                </a:ext>
              </a:extLst>
            </p:cNvPr>
            <p:cNvSpPr/>
            <p:nvPr/>
          </p:nvSpPr>
          <p:spPr>
            <a:xfrm>
              <a:off x="8570342" y="622300"/>
              <a:ext cx="1787106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err="1"/>
                <a:t>Deployer</a:t>
              </a:r>
              <a:endParaRPr lang="de-DE"/>
            </a:p>
          </p:txBody>
        </p: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408B7809-53A2-44B8-977B-80184CDB0BB2}"/>
                </a:ext>
              </a:extLst>
            </p:cNvPr>
            <p:cNvCxnSpPr>
              <a:cxnSpLocks/>
              <a:stCxn id="30" idx="2"/>
              <a:endCxn id="31" idx="0"/>
            </p:cNvCxnSpPr>
            <p:nvPr/>
          </p:nvCxnSpPr>
          <p:spPr>
            <a:xfrm>
              <a:off x="1769851" y="1536700"/>
              <a:ext cx="0" cy="1435099"/>
            </a:xfrm>
            <a:prstGeom prst="straightConnector1">
              <a:avLst/>
            </a:prstGeom>
            <a:ln w="28575">
              <a:headEnd type="none"/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21002932-8713-4DAA-8BD5-2852461728A4}"/>
                </a:ext>
              </a:extLst>
            </p:cNvPr>
            <p:cNvCxnSpPr>
              <a:stCxn id="31" idx="3"/>
              <a:endCxn id="33" idx="1"/>
            </p:cNvCxnSpPr>
            <p:nvPr/>
          </p:nvCxnSpPr>
          <p:spPr>
            <a:xfrm>
              <a:off x="2663405" y="3428999"/>
              <a:ext cx="1984793" cy="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arrow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4A1045C8-9145-4E50-A9E9-D1C2B8AFAC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3450" y="1079498"/>
              <a:ext cx="2120900" cy="1"/>
            </a:xfrm>
            <a:prstGeom prst="straightConnector1">
              <a:avLst/>
            </a:prstGeom>
            <a:ln w="28575">
              <a:headEnd type="none"/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Bogen 37">
              <a:extLst>
                <a:ext uri="{FF2B5EF4-FFF2-40B4-BE49-F238E27FC236}">
                  <a16:creationId xmlns:a16="http://schemas.microsoft.com/office/drawing/2014/main" id="{A02F470B-8D8D-47BB-9452-35C7F22ED14B}"/>
                </a:ext>
              </a:extLst>
            </p:cNvPr>
            <p:cNvSpPr/>
            <p:nvPr/>
          </p:nvSpPr>
          <p:spPr>
            <a:xfrm>
              <a:off x="2172663" y="1079497"/>
              <a:ext cx="4906925" cy="3944085"/>
            </a:xfrm>
            <a:prstGeom prst="arc">
              <a:avLst>
                <a:gd name="adj1" fmla="val 10914032"/>
                <a:gd name="adj2" fmla="val 16254944"/>
              </a:avLst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Bogen 38">
              <a:extLst>
                <a:ext uri="{FF2B5EF4-FFF2-40B4-BE49-F238E27FC236}">
                  <a16:creationId xmlns:a16="http://schemas.microsoft.com/office/drawing/2014/main" id="{263F4916-3C4A-49AB-B401-9FD0EA96AA18}"/>
                </a:ext>
              </a:extLst>
            </p:cNvPr>
            <p:cNvSpPr/>
            <p:nvPr/>
          </p:nvSpPr>
          <p:spPr>
            <a:xfrm rot="5400000" flipH="1">
              <a:off x="4553160" y="-1069477"/>
              <a:ext cx="3692667" cy="5304274"/>
            </a:xfrm>
            <a:prstGeom prst="arc">
              <a:avLst>
                <a:gd name="adj1" fmla="val 10867274"/>
                <a:gd name="adj2" fmla="val 16254941"/>
              </a:avLst>
            </a:prstGeom>
            <a:ln w="28575">
              <a:solidFill>
                <a:schemeClr val="tx1"/>
              </a:solidFill>
              <a:prstDash val="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C20F7837-CDC8-4369-BC51-E056EF518713}"/>
                </a:ext>
              </a:extLst>
            </p:cNvPr>
            <p:cNvSpPr txBox="1"/>
            <p:nvPr/>
          </p:nvSpPr>
          <p:spPr>
            <a:xfrm>
              <a:off x="90118" y="1792584"/>
              <a:ext cx="17354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err="1"/>
                <a:t>shares</a:t>
              </a:r>
              <a:r>
                <a:rPr lang="de-DE"/>
                <a:t> </a:t>
              </a:r>
              <a:r>
                <a:rPr lang="de-DE" err="1"/>
                <a:t>information</a:t>
              </a:r>
              <a:r>
                <a:rPr lang="de-DE"/>
                <a:t> </a:t>
              </a:r>
              <a:r>
                <a:rPr lang="de-DE" err="1"/>
                <a:t>with</a:t>
              </a:r>
              <a:endParaRPr lang="de-DE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92399C9A-46A7-48FE-9D95-4C61B1D9B5A1}"/>
                </a:ext>
              </a:extLst>
            </p:cNvPr>
            <p:cNvSpPr txBox="1"/>
            <p:nvPr/>
          </p:nvSpPr>
          <p:spPr>
            <a:xfrm>
              <a:off x="4626125" y="4700417"/>
              <a:ext cx="1735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err="1"/>
                <a:t>provides</a:t>
              </a:r>
              <a:r>
                <a:rPr lang="de-DE"/>
                <a:t> </a:t>
              </a:r>
              <a:r>
                <a:rPr lang="de-DE" err="1"/>
                <a:t>information</a:t>
              </a:r>
              <a:r>
                <a:rPr lang="de-DE"/>
                <a:t> </a:t>
              </a:r>
              <a:r>
                <a:rPr lang="de-DE" err="1"/>
                <a:t>to</a:t>
              </a:r>
              <a:endParaRPr lang="de-DE"/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745558A1-9D8E-485F-B2ED-6243C5F44885}"/>
                </a:ext>
              </a:extLst>
            </p:cNvPr>
            <p:cNvSpPr txBox="1"/>
            <p:nvPr/>
          </p:nvSpPr>
          <p:spPr>
            <a:xfrm>
              <a:off x="6828906" y="2162251"/>
              <a:ext cx="1735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err="1"/>
                <a:t>provides</a:t>
              </a:r>
              <a:r>
                <a:rPr lang="de-DE"/>
                <a:t> </a:t>
              </a:r>
              <a:r>
                <a:rPr lang="de-DE" err="1"/>
                <a:t>information</a:t>
              </a:r>
              <a:r>
                <a:rPr lang="de-DE"/>
                <a:t> </a:t>
              </a:r>
              <a:r>
                <a:rPr lang="de-DE" err="1"/>
                <a:t>to</a:t>
              </a:r>
              <a:endParaRPr lang="de-DE"/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7EC3D4DE-0715-44B8-AAD8-79DD05F2A45D}"/>
                </a:ext>
              </a:extLst>
            </p:cNvPr>
            <p:cNvSpPr txBox="1"/>
            <p:nvPr/>
          </p:nvSpPr>
          <p:spPr>
            <a:xfrm>
              <a:off x="2286000" y="2997200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de-DE" err="1"/>
                <a:t>reports</a:t>
              </a:r>
              <a:r>
                <a:rPr lang="de-DE"/>
                <a:t> </a:t>
              </a:r>
              <a:r>
                <a:rPr lang="de-DE" err="1"/>
                <a:t>to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F4E87B01-0618-42F1-B81A-92EFCA3CCAC9}"/>
                </a:ext>
              </a:extLst>
            </p:cNvPr>
            <p:cNvSpPr txBox="1"/>
            <p:nvPr/>
          </p:nvSpPr>
          <p:spPr>
            <a:xfrm>
              <a:off x="2504655" y="1612382"/>
              <a:ext cx="1735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err="1"/>
                <a:t>reports</a:t>
              </a:r>
              <a:r>
                <a:rPr lang="de-DE"/>
                <a:t> </a:t>
              </a:r>
              <a:r>
                <a:rPr lang="de-DE" err="1"/>
                <a:t>to</a:t>
              </a:r>
              <a:endParaRPr lang="de-DE"/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E39B809B-4A52-4B41-8483-B81D3649742B}"/>
                </a:ext>
              </a:extLst>
            </p:cNvPr>
            <p:cNvSpPr txBox="1"/>
            <p:nvPr/>
          </p:nvSpPr>
          <p:spPr>
            <a:xfrm>
              <a:off x="6540156" y="184932"/>
              <a:ext cx="19274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err="1"/>
                <a:t>provides</a:t>
              </a:r>
              <a:r>
                <a:rPr lang="de-DE"/>
                <a:t> </a:t>
              </a:r>
              <a:r>
                <a:rPr lang="de-DE" err="1"/>
                <a:t>information</a:t>
              </a:r>
              <a:r>
                <a:rPr lang="de-DE"/>
                <a:t> and/</a:t>
              </a:r>
              <a:r>
                <a:rPr lang="de-DE" err="1"/>
                <a:t>or</a:t>
              </a:r>
              <a:r>
                <a:rPr lang="de-DE"/>
                <a:t> </a:t>
              </a:r>
              <a:r>
                <a:rPr lang="de-DE" err="1"/>
                <a:t>patch</a:t>
              </a:r>
              <a:r>
                <a:rPr lang="de-DE"/>
                <a:t> </a:t>
              </a:r>
              <a:r>
                <a:rPr lang="de-DE" err="1"/>
                <a:t>to</a:t>
              </a:r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8486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8AA74-0131-4145-BDCC-A4DC5FC0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So what to do now?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4CF042-B827-4831-B8BD-BBD2E4029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Do nothing. - </a:t>
            </a:r>
            <a:r>
              <a:rPr lang="en-US" b="1"/>
              <a:t>No!</a:t>
            </a:r>
          </a:p>
          <a:p>
            <a:r>
              <a:rPr lang="en-US" dirty="0">
                <a:cs typeface="Calibri"/>
              </a:rPr>
              <a:t>Exploit or sell. - </a:t>
            </a:r>
            <a:r>
              <a:rPr lang="en-US" b="1">
                <a:cs typeface="Calibri"/>
              </a:rPr>
              <a:t>Don't exploit, only sell to the vendor.</a:t>
            </a:r>
          </a:p>
          <a:p>
            <a:r>
              <a:rPr lang="en-US" dirty="0">
                <a:cs typeface="Calibri"/>
              </a:rPr>
              <a:t>Make sure you found it legally. - </a:t>
            </a:r>
            <a:r>
              <a:rPr lang="en-US" b="1">
                <a:cs typeface="Calibri"/>
              </a:rPr>
              <a:t>Don't risk getting sued.</a:t>
            </a:r>
          </a:p>
          <a:p>
            <a:r>
              <a:rPr lang="en-US" dirty="0">
                <a:cs typeface="Calibri"/>
              </a:rPr>
              <a:t>Tell the vendor. - </a:t>
            </a:r>
            <a:r>
              <a:rPr lang="en-US" b="1">
                <a:cs typeface="Calibri"/>
              </a:rPr>
              <a:t>Only if it is critical.</a:t>
            </a:r>
          </a:p>
          <a:p>
            <a:r>
              <a:rPr lang="en-US" dirty="0">
                <a:cs typeface="Calibri"/>
              </a:rPr>
              <a:t>Tell everyone. - </a:t>
            </a:r>
            <a:r>
              <a:rPr lang="en-US" b="1">
                <a:cs typeface="Calibri"/>
              </a:rPr>
              <a:t>Only when the vendor is unresponsive.</a:t>
            </a:r>
          </a:p>
          <a:p>
            <a:r>
              <a:rPr lang="en-US" dirty="0">
                <a:cs typeface="Calibri"/>
              </a:rPr>
              <a:t>Disclose responsibly - </a:t>
            </a:r>
            <a:r>
              <a:rPr lang="en-US" b="1">
                <a:cs typeface="Calibri"/>
              </a:rPr>
              <a:t>Do that!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F77995-3C90-4BDC-93FA-6445C3D9D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4E8494-0B6B-46D5-B497-E7D74321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F. Beetz, F. Kaiser - PSI-SEM-B - Security and Privacy Recommendations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1F05EF-B28B-4900-BFDC-6BE19415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CE96DE-EA52-4FE1-9362-43E76881B81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622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C521B8-FB79-4269-9975-331FD71B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4E20A4-0DA5-44B7-90AA-034FED4C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F. Beetz, F. Kaiser - PSI-SEM-B - Security and Privacy Recommendations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1DE62C-15C8-40E4-8BCE-3F5DC941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CE96DE-EA52-4FE1-9362-43E76881B81F}" type="slidenum">
              <a:rPr lang="de-DE" smtClean="0"/>
              <a:t>6</a:t>
            </a:fld>
            <a:endParaRPr lang="de-DE"/>
          </a:p>
        </p:txBody>
      </p:sp>
      <p:pic>
        <p:nvPicPr>
          <p:cNvPr id="7" name="Grafik 7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E5521FF2-8B00-4A24-BA87-17D8A925054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19063"/>
            <a:ext cx="6442075" cy="5938837"/>
          </a:xfrm>
          <a:prstGeom prst="rect">
            <a:avLst/>
          </a:prstGeom>
        </p:spPr>
      </p:pic>
      <p:pic>
        <p:nvPicPr>
          <p:cNvPr id="9" name="Grafik 9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188BA7D7-2E4A-4136-8595-493B60E41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661" y="206443"/>
            <a:ext cx="6537768" cy="620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9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8AA74-0131-4145-BDCC-A4DC5FC0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So what to do now?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4CF042-B827-4831-B8BD-BBD2E4029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Do nothing.</a:t>
            </a:r>
          </a:p>
          <a:p>
            <a:r>
              <a:rPr lang="en-US">
                <a:cs typeface="Calibri"/>
              </a:rPr>
              <a:t>Exploit or sell.</a:t>
            </a:r>
          </a:p>
          <a:p>
            <a:r>
              <a:rPr lang="en-US">
                <a:cs typeface="Calibri"/>
              </a:rPr>
              <a:t>Make sure you found it legally.</a:t>
            </a:r>
          </a:p>
          <a:p>
            <a:r>
              <a:rPr lang="en-US">
                <a:cs typeface="Calibri"/>
              </a:rPr>
              <a:t>Tell the vendor.</a:t>
            </a:r>
          </a:p>
          <a:p>
            <a:r>
              <a:rPr lang="en-US">
                <a:cs typeface="Calibri"/>
              </a:rPr>
              <a:t>Tell everyone.</a:t>
            </a:r>
          </a:p>
          <a:p>
            <a:r>
              <a:rPr lang="en-US">
                <a:cs typeface="Calibri"/>
              </a:rPr>
              <a:t>Disclose responsibly.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A7954D1-7098-4A22-B209-CABA0BBE8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26691" y="1828800"/>
            <a:ext cx="47345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No!</a:t>
            </a:r>
            <a:endParaRPr lang="de-DE"/>
          </a:p>
          <a:p>
            <a:pPr marL="0" indent="0">
              <a:buNone/>
            </a:pPr>
            <a:r>
              <a:rPr lang="en-US"/>
              <a:t>Don't exploit, only sell to the vendor.</a:t>
            </a:r>
          </a:p>
          <a:p>
            <a:pPr marL="0" indent="0">
              <a:buNone/>
            </a:pPr>
            <a:r>
              <a:rPr lang="en-US"/>
              <a:t>Don't risk getting sued.</a:t>
            </a:r>
          </a:p>
          <a:p>
            <a:pPr marL="0" indent="0">
              <a:buNone/>
            </a:pPr>
            <a:r>
              <a:rPr lang="en-US"/>
              <a:t>Only if it is critical.</a:t>
            </a:r>
          </a:p>
          <a:p>
            <a:pPr marL="0" indent="0">
              <a:buNone/>
            </a:pPr>
            <a:r>
              <a:rPr lang="en-US"/>
              <a:t>Only when the vendor is unresponsive.</a:t>
            </a:r>
          </a:p>
          <a:p>
            <a:pPr marL="0" indent="0">
              <a:buNone/>
            </a:pPr>
            <a:r>
              <a:rPr lang="en-US"/>
              <a:t>Do that!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F77995-3C90-4BDC-93FA-6445C3D9D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4E8494-0B6B-46D5-B497-E7D74321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F. Beetz, F. Kaiser - PSI-SEM-B - Security and Privacy Recommendations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1F05EF-B28B-4900-BFDC-6BE19415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CE96DE-EA52-4FE1-9362-43E76881B81F}" type="slidenum">
              <a:rPr lang="de-DE" smtClean="0"/>
              <a:t>15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11FD797-8FDC-48A0-BAC5-BA6AD579C9CB}"/>
              </a:ext>
            </a:extLst>
          </p:cNvPr>
          <p:cNvSpPr txBox="1"/>
          <p:nvPr/>
        </p:nvSpPr>
        <p:spPr>
          <a:xfrm>
            <a:off x="4907256" y="1632329"/>
            <a:ext cx="1182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ym typeface="Wingdings" panose="05000000000000000000" pitchFamily="2" charset="2"/>
              </a:rPr>
              <a:t></a:t>
            </a:r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60509C5-E86D-4796-845E-F818AAF41762}"/>
              </a:ext>
            </a:extLst>
          </p:cNvPr>
          <p:cNvSpPr txBox="1"/>
          <p:nvPr/>
        </p:nvSpPr>
        <p:spPr>
          <a:xfrm>
            <a:off x="4901667" y="2123750"/>
            <a:ext cx="1182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ym typeface="Wingdings" panose="05000000000000000000" pitchFamily="2" charset="2"/>
              </a:rPr>
              <a:t></a:t>
            </a:r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6F2D371-77AB-4A91-B41E-15B4154912E0}"/>
              </a:ext>
            </a:extLst>
          </p:cNvPr>
          <p:cNvSpPr txBox="1"/>
          <p:nvPr/>
        </p:nvSpPr>
        <p:spPr>
          <a:xfrm>
            <a:off x="9278991" y="2123750"/>
            <a:ext cx="1182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ym typeface="Wingdings" panose="05000000000000000000" pitchFamily="2" charset="2"/>
              </a:rPr>
              <a:t></a:t>
            </a:r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81D6AA6-4AB5-4D80-AFE3-8E94B4873102}"/>
              </a:ext>
            </a:extLst>
          </p:cNvPr>
          <p:cNvSpPr txBox="1"/>
          <p:nvPr/>
        </p:nvSpPr>
        <p:spPr>
          <a:xfrm>
            <a:off x="4802933" y="2607797"/>
            <a:ext cx="1182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ym typeface="Wingdings" panose="05000000000000000000" pitchFamily="2" charset="2"/>
              </a:rPr>
              <a:t> </a:t>
            </a:r>
            <a:endParaRPr lang="de-DE"/>
          </a:p>
        </p:txBody>
      </p:sp>
      <p:sp>
        <p:nvSpPr>
          <p:cNvPr id="14" name="Textfeld 12">
            <a:extLst>
              <a:ext uri="{FF2B5EF4-FFF2-40B4-BE49-F238E27FC236}">
                <a16:creationId xmlns:a16="http://schemas.microsoft.com/office/drawing/2014/main" id="{FEDE9D22-4D2D-4EC5-8C30-BD01C44E6FCB}"/>
              </a:ext>
            </a:extLst>
          </p:cNvPr>
          <p:cNvSpPr txBox="1"/>
          <p:nvPr/>
        </p:nvSpPr>
        <p:spPr>
          <a:xfrm>
            <a:off x="4901664" y="4008790"/>
            <a:ext cx="1182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ym typeface="Wingdings" panose="05000000000000000000" pitchFamily="2" charset="2"/>
              </a:rPr>
              <a:t> </a:t>
            </a:r>
            <a:endParaRPr lang="de-DE"/>
          </a:p>
        </p:txBody>
      </p:sp>
      <p:sp>
        <p:nvSpPr>
          <p:cNvPr id="15" name="Textfeld 12">
            <a:extLst>
              <a:ext uri="{FF2B5EF4-FFF2-40B4-BE49-F238E27FC236}">
                <a16:creationId xmlns:a16="http://schemas.microsoft.com/office/drawing/2014/main" id="{FEDE9D22-4D2D-4EC5-8C30-BD01C44E6FCB}"/>
              </a:ext>
            </a:extLst>
          </p:cNvPr>
          <p:cNvSpPr txBox="1"/>
          <p:nvPr/>
        </p:nvSpPr>
        <p:spPr>
          <a:xfrm>
            <a:off x="4901665" y="3062125"/>
            <a:ext cx="1182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ym typeface="Wingdings" panose="05000000000000000000" pitchFamily="2" charset="2"/>
              </a:rPr>
              <a:t> </a:t>
            </a:r>
            <a:endParaRPr lang="de-DE"/>
          </a:p>
        </p:txBody>
      </p:sp>
      <p:sp>
        <p:nvSpPr>
          <p:cNvPr id="16" name="Textfeld 13">
            <a:extLst>
              <a:ext uri="{FF2B5EF4-FFF2-40B4-BE49-F238E27FC236}">
                <a16:creationId xmlns:a16="http://schemas.microsoft.com/office/drawing/2014/main" id="{4502FC15-CF55-4706-9556-CA18846A67F9}"/>
              </a:ext>
            </a:extLst>
          </p:cNvPr>
          <p:cNvSpPr txBox="1"/>
          <p:nvPr/>
        </p:nvSpPr>
        <p:spPr>
          <a:xfrm>
            <a:off x="4901666" y="3509079"/>
            <a:ext cx="1167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ym typeface="Wingdings" panose="05000000000000000000" pitchFamily="2" charset="2"/>
              </a:rPr>
              <a:t> </a:t>
            </a:r>
            <a:endParaRPr lang="de-DE"/>
          </a:p>
        </p:txBody>
      </p:sp>
      <p:pic>
        <p:nvPicPr>
          <p:cNvPr id="17" name="Grafik 13">
            <a:extLst>
              <a:ext uri="{FF2B5EF4-FFF2-40B4-BE49-F238E27FC236}">
                <a16:creationId xmlns:a16="http://schemas.microsoft.com/office/drawing/2014/main" id="{B1428F4A-CB2F-4936-8BE4-2E58B6A9D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160000">
            <a:off x="13311509" y="161787"/>
            <a:ext cx="508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3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8AA74-0131-4145-BDCC-A4DC5FC0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Discovered </a:t>
            </a:r>
            <a:r>
              <a:rPr lang="en-US" dirty="0">
                <a:cs typeface="Calibri Light"/>
              </a:rPr>
              <a:t>a Vulnerability – What to do?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4CF042-B827-4831-B8BD-BBD2E4029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Do nothing.</a:t>
            </a:r>
          </a:p>
          <a:p>
            <a:r>
              <a:rPr lang="en-US" dirty="0">
                <a:cs typeface="Calibri"/>
              </a:rPr>
              <a:t>Exploit or sell.</a:t>
            </a:r>
          </a:p>
          <a:p>
            <a:r>
              <a:rPr lang="en-US" dirty="0">
                <a:cs typeface="Calibri"/>
              </a:rPr>
              <a:t>Make sure you found it legally.</a:t>
            </a:r>
          </a:p>
          <a:p>
            <a:r>
              <a:rPr lang="en-US" dirty="0">
                <a:cs typeface="Calibri"/>
              </a:rPr>
              <a:t>Tell the vendor.</a:t>
            </a:r>
          </a:p>
          <a:p>
            <a:r>
              <a:rPr lang="en-US" dirty="0">
                <a:cs typeface="Calibri"/>
              </a:rPr>
              <a:t>Tell everyone.</a:t>
            </a:r>
          </a:p>
          <a:p>
            <a:r>
              <a:rPr lang="en-US" dirty="0">
                <a:cs typeface="Calibri"/>
              </a:rPr>
              <a:t>Disclose responsibly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F77995-3C90-4BDC-93FA-6445C3D9D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4E8494-0B6B-46D5-B497-E7D74321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F. Beetz, F. Kaiser - PSI-SEM-B - Security and Privacy Recommendations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1F05EF-B28B-4900-BFDC-6BE19415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CE96DE-EA52-4FE1-9362-43E76881B81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31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3BE06-4C24-495D-8010-A397F0D7F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you should do something.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90B5920-8827-41A0-9B88-4586BD7781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7F36C2-F280-4580-8749-1E2B2A09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A02514-5CC8-43CF-BF8A-BEECECB2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F. Beetz, F. Kaiser - PSI-SEM-B - Security and Privacy Recommendations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8EBF0A-73BD-4EFF-BED2-EDCDDFDB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CE96DE-EA52-4FE1-9362-43E76881B81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2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D34F24-4C3C-4135-8344-6AEF9489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you might consider selling.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EAC25AC-F060-44A1-AE48-F452DFCB2D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628AD3-7FC4-41D3-8E09-1C157B1B6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C58D6E-5207-4BC6-AED0-F9EA51DB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F. Beetz, F. Kaiser - PSI-SEM-B - Security and Privacy Recommendations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71B4A2-6FA8-452E-94A0-998328E3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CE96DE-EA52-4FE1-9362-43E76881B81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549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A18DD01D-AED5-4233-A214-8CCFE118E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"/>
            <a:ext cx="8890320" cy="4121814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1BE26B-F6CC-4728-AA14-4848D0226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BE30CE-A825-4324-8FCD-2BE62F4B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F. Beetz, F. Kaiser - PSI-SEM-B - Security and Privacy Recommendations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AA4710-B18E-4FFA-AEA8-49FEFFC0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CE96DE-EA52-4FE1-9362-43E76881B81F}" type="slidenum">
              <a:rPr lang="de-DE" smtClean="0"/>
              <a:t>5</a:t>
            </a:fld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B3771DE-E926-4D62-B2FC-5FC75CA845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074" y="3702343"/>
            <a:ext cx="7003775" cy="2625075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F9AD4A70-49DA-4D2A-86C7-15DE63DD8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023"/>
            <a:ext cx="8775760" cy="18653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6AB14700-E834-4637-9540-6F9F828BE9EF}"/>
                  </a:ext>
                </a:extLst>
              </p14:cNvPr>
              <p14:cNvContentPartPr/>
              <p14:nvPr/>
            </p14:nvContentPartPr>
            <p14:xfrm>
              <a:off x="2323583" y="5758912"/>
              <a:ext cx="846965" cy="57426"/>
            </p14:xfrm>
          </p:contentPart>
        </mc:Choice>
        <mc:Fallback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6AB14700-E834-4637-9540-6F9F828BE9E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69567" y="5649875"/>
                <a:ext cx="954636" cy="2751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063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C2272E-D5FB-44D6-B8C6-821966B9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26.06.2018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3A5A992-BA9E-4271-A451-5596F675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F. Beetz, F. Kaiser - PSI-SEM-B - Security and Privacy Recommendations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9D9A63-69C8-4C0B-8927-98CABEE8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CE96DE-EA52-4FE1-9362-43E76881B81F}" type="slidenum">
              <a:rPr lang="de-DE" smtClean="0"/>
              <a:t>7</a:t>
            </a:fld>
            <a:endParaRPr lang="de-DE"/>
          </a:p>
        </p:txBody>
      </p:sp>
      <p:pic>
        <p:nvPicPr>
          <p:cNvPr id="5" name="Grafik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9DB6EB43-6609-46FB-9E94-B76F4CF5C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61" y="-4828"/>
            <a:ext cx="7714936" cy="6222489"/>
          </a:xfrm>
          <a:prstGeom prst="rect">
            <a:avLst/>
          </a:prstGeom>
        </p:spPr>
      </p:pic>
      <p:pic>
        <p:nvPicPr>
          <p:cNvPr id="7" name="Grafik 7">
            <a:extLst>
              <a:ext uri="{FF2B5EF4-FFF2-40B4-BE49-F238E27FC236}">
                <a16:creationId xmlns:a16="http://schemas.microsoft.com/office/drawing/2014/main" id="{E1114D8D-20ED-499C-BAF8-927CEAEC8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45" y="2779438"/>
            <a:ext cx="10620934" cy="295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5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010838-0E0F-48AF-8D5D-C4EFD4F3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you should not sell to third-parties.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49DC874-DEAE-4535-9100-C883CA9CAD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DB3BEE-CEBF-4B03-B36A-E63ECE13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924577-1649-484B-8306-F4673783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F. Beetz, F. Kaiser - PSI-SEM-B - Security and Privacy Recommendations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FFE1D5-F7D5-456A-93F1-BEEADB2B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CE96DE-EA52-4FE1-9362-43E76881B81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735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96706-E20C-4E63-AD0D-3B92E8B3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 sure you won't get sued.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4F03A69-F247-432E-8D01-231AAFB660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192F17-339B-4A06-96EB-FC0F3746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02CEB1-C864-4C01-B6CD-3A8191EC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F. Beetz, F. Kaiser - PSI-SEM-B - Security and Privacy Recommendations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00EBF-325D-4526-B500-15C5EBF0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CE96DE-EA52-4FE1-9362-43E76881B81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380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2833B-3111-46B3-B810-9C2E3A99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only telling the vendor is suboptimal.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AA02B72-FF6A-47CC-B927-1E693D15DD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8EC8C1-6E32-4D10-87B4-0087F0D5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7621B0-6841-43F4-A8DD-344436A31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F. Beetz, F. Kaiser - PSI-SEM-B - Security and Privacy Recommendations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ED84E4-8C2A-4D40-9764-4614997E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CE96DE-EA52-4FE1-9362-43E76881B81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475311"/>
      </p:ext>
    </p:extLst>
  </p:cSld>
  <p:clrMapOvr>
    <a:masterClrMapping/>
  </p:clrMapOvr>
</p:sld>
</file>

<file path=ppt/theme/theme1.xml><?xml version="1.0" encoding="utf-8"?>
<a:theme xmlns:a="http://schemas.openxmlformats.org/drawingml/2006/main" name="Ansicht">
  <a:themeElements>
    <a:clrScheme name="An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n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n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Microsoft Office PowerPoint</Application>
  <PresentationFormat>Breitbild</PresentationFormat>
  <Paragraphs>75</Paragraphs>
  <Slides>15</Slides>
  <Notes>13</Notes>
  <HiddenSlides>2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Ansicht</vt:lpstr>
      <vt:lpstr>Disclosing Software Vulnerabilities</vt:lpstr>
      <vt:lpstr>Discovered a Vulnerability – What to do?</vt:lpstr>
      <vt:lpstr>Why you should do something.</vt:lpstr>
      <vt:lpstr>Why you might consider selling.</vt:lpstr>
      <vt:lpstr>PowerPoint-Präsentation</vt:lpstr>
      <vt:lpstr>PowerPoint-Präsentation</vt:lpstr>
      <vt:lpstr>Why you should not sell to third-parties.</vt:lpstr>
      <vt:lpstr>Make sure you won't get sued.</vt:lpstr>
      <vt:lpstr>Why only telling the vendor is suboptimal.</vt:lpstr>
      <vt:lpstr>Why telling everyone is suboptimal, too.</vt:lpstr>
      <vt:lpstr>How everyone can profit.</vt:lpstr>
      <vt:lpstr>How to disclose vulnerabilities with CERT/CC.</vt:lpstr>
      <vt:lpstr>So what to do now?</vt:lpstr>
      <vt:lpstr>PowerPoint-Präsentation</vt:lpstr>
      <vt:lpstr>So what to do now?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Beetz</dc:creator>
  <cp:lastModifiedBy>Florian Beetz</cp:lastModifiedBy>
  <cp:revision>2</cp:revision>
  <dcterms:modified xsi:type="dcterms:W3CDTF">2018-06-22T16:58:55Z</dcterms:modified>
</cp:coreProperties>
</file>