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7"/>
  </p:notesMasterIdLst>
  <p:sldIdLst>
    <p:sldId id="256" r:id="rId2"/>
    <p:sldId id="258" r:id="rId3"/>
    <p:sldId id="259" r:id="rId4"/>
    <p:sldId id="261" r:id="rId5"/>
    <p:sldId id="262" r:id="rId6"/>
    <p:sldId id="324" r:id="rId7"/>
    <p:sldId id="325" r:id="rId8"/>
    <p:sldId id="328" r:id="rId9"/>
    <p:sldId id="329" r:id="rId10"/>
    <p:sldId id="266" r:id="rId11"/>
    <p:sldId id="316" r:id="rId12"/>
    <p:sldId id="330" r:id="rId13"/>
    <p:sldId id="317" r:id="rId14"/>
    <p:sldId id="336" r:id="rId15"/>
    <p:sldId id="320" r:id="rId16"/>
    <p:sldId id="319" r:id="rId17"/>
    <p:sldId id="322" r:id="rId18"/>
    <p:sldId id="331" r:id="rId19"/>
    <p:sldId id="321" r:id="rId20"/>
    <p:sldId id="323" r:id="rId21"/>
    <p:sldId id="334" r:id="rId22"/>
    <p:sldId id="288" r:id="rId23"/>
    <p:sldId id="332" r:id="rId24"/>
    <p:sldId id="333" r:id="rId25"/>
    <p:sldId id="315" r:id="rId26"/>
  </p:sldIdLst>
  <p:sldSz cx="9144000" cy="5143500" type="screen16x9"/>
  <p:notesSz cx="6858000" cy="9144000"/>
  <p:embeddedFontLst>
    <p:embeddedFont>
      <p:font typeface="Bebas Neue" panose="020B0606020202050201" pitchFamily="34" charset="0"/>
      <p:regular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90E76B-A683-4BE1-BF14-FFA5B05CC62D}">
  <a:tblStyle styleId="{E890E76B-A683-4BE1-BF14-FFA5B05CC6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898" y="178"/>
      </p:cViewPr>
      <p:guideLst>
        <p:guide orient="horz" pos="34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3"/>
        <p:cNvGrpSpPr/>
        <p:nvPr/>
      </p:nvGrpSpPr>
      <p:grpSpPr>
        <a:xfrm>
          <a:off x="0" y="0"/>
          <a:ext cx="0" cy="0"/>
          <a:chOff x="0" y="0"/>
          <a:chExt cx="0" cy="0"/>
        </a:xfrm>
      </p:grpSpPr>
      <p:sp>
        <p:nvSpPr>
          <p:cNvPr id="2064" name="Google Shape;2064;g86ca632bb8_0_3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5" name="Google Shape;2065;g86ca632bb8_0_3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Show </a:t>
            </a:r>
            <a:r>
              <a:rPr lang="en-US" dirty="0" err="1"/>
              <a:t>Jupyter</a:t>
            </a:r>
            <a:r>
              <a:rPr lang="en-US" dirty="0"/>
              <a:t> Code for this chart</a:t>
            </a:r>
            <a:endParaRPr dirty="0"/>
          </a:p>
        </p:txBody>
      </p:sp>
    </p:spTree>
    <p:extLst>
      <p:ext uri="{BB962C8B-B14F-4D97-AF65-F5344CB8AC3E}">
        <p14:creationId xmlns:p14="http://schemas.microsoft.com/office/powerpoint/2010/main" val="2016750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3"/>
        <p:cNvGrpSpPr/>
        <p:nvPr/>
      </p:nvGrpSpPr>
      <p:grpSpPr>
        <a:xfrm>
          <a:off x="0" y="0"/>
          <a:ext cx="0" cy="0"/>
          <a:chOff x="0" y="0"/>
          <a:chExt cx="0" cy="0"/>
        </a:xfrm>
      </p:grpSpPr>
      <p:sp>
        <p:nvSpPr>
          <p:cNvPr id="2064" name="Google Shape;2064;g86ca632bb8_0_3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5" name="Google Shape;2065;g86ca632bb8_0_3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Show </a:t>
            </a:r>
            <a:r>
              <a:rPr lang="en-US" dirty="0" err="1"/>
              <a:t>Jupyter</a:t>
            </a:r>
            <a:r>
              <a:rPr lang="en-US" dirty="0"/>
              <a:t> code here.</a:t>
            </a:r>
            <a:endParaRPr dirty="0"/>
          </a:p>
        </p:txBody>
      </p:sp>
    </p:spTree>
    <p:extLst>
      <p:ext uri="{BB962C8B-B14F-4D97-AF65-F5344CB8AC3E}">
        <p14:creationId xmlns:p14="http://schemas.microsoft.com/office/powerpoint/2010/main" val="1770231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3"/>
        <p:cNvGrpSpPr/>
        <p:nvPr/>
      </p:nvGrpSpPr>
      <p:grpSpPr>
        <a:xfrm>
          <a:off x="0" y="0"/>
          <a:ext cx="0" cy="0"/>
          <a:chOff x="0" y="0"/>
          <a:chExt cx="0" cy="0"/>
        </a:xfrm>
      </p:grpSpPr>
      <p:sp>
        <p:nvSpPr>
          <p:cNvPr id="2064" name="Google Shape;2064;g86ca632bb8_0_3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5" name="Google Shape;2065;g86ca632bb8_0_3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Show </a:t>
            </a:r>
            <a:r>
              <a:rPr lang="en-US" dirty="0" err="1"/>
              <a:t>Jupyter</a:t>
            </a:r>
            <a:r>
              <a:rPr lang="en-US" dirty="0"/>
              <a:t> example code</a:t>
            </a:r>
            <a:endParaRPr dirty="0"/>
          </a:p>
        </p:txBody>
      </p:sp>
    </p:spTree>
    <p:extLst>
      <p:ext uri="{BB962C8B-B14F-4D97-AF65-F5344CB8AC3E}">
        <p14:creationId xmlns:p14="http://schemas.microsoft.com/office/powerpoint/2010/main" val="1422948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3"/>
        <p:cNvGrpSpPr/>
        <p:nvPr/>
      </p:nvGrpSpPr>
      <p:grpSpPr>
        <a:xfrm>
          <a:off x="0" y="0"/>
          <a:ext cx="0" cy="0"/>
          <a:chOff x="0" y="0"/>
          <a:chExt cx="0" cy="0"/>
        </a:xfrm>
      </p:grpSpPr>
      <p:sp>
        <p:nvSpPr>
          <p:cNvPr id="2064" name="Google Shape;2064;g86ca632bb8_0_3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5" name="Google Shape;2065;g86ca632bb8_0_3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2061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3"/>
        <p:cNvGrpSpPr/>
        <p:nvPr/>
      </p:nvGrpSpPr>
      <p:grpSpPr>
        <a:xfrm>
          <a:off x="0" y="0"/>
          <a:ext cx="0" cy="0"/>
          <a:chOff x="0" y="0"/>
          <a:chExt cx="0" cy="0"/>
        </a:xfrm>
      </p:grpSpPr>
      <p:sp>
        <p:nvSpPr>
          <p:cNvPr id="2064" name="Google Shape;2064;g86ca632bb8_0_3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5" name="Google Shape;2065;g86ca632bb8_0_3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601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3"/>
        <p:cNvGrpSpPr/>
        <p:nvPr/>
      </p:nvGrpSpPr>
      <p:grpSpPr>
        <a:xfrm>
          <a:off x="0" y="0"/>
          <a:ext cx="0" cy="0"/>
          <a:chOff x="0" y="0"/>
          <a:chExt cx="0" cy="0"/>
        </a:xfrm>
      </p:grpSpPr>
      <p:sp>
        <p:nvSpPr>
          <p:cNvPr id="2064" name="Google Shape;2064;g86ca632bb8_0_3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5" name="Google Shape;2065;g86ca632bb8_0_3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9892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3"/>
        <p:cNvGrpSpPr/>
        <p:nvPr/>
      </p:nvGrpSpPr>
      <p:grpSpPr>
        <a:xfrm>
          <a:off x="0" y="0"/>
          <a:ext cx="0" cy="0"/>
          <a:chOff x="0" y="0"/>
          <a:chExt cx="0" cy="0"/>
        </a:xfrm>
      </p:grpSpPr>
      <p:sp>
        <p:nvSpPr>
          <p:cNvPr id="2064" name="Google Shape;2064;g86ca632bb8_0_3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5" name="Google Shape;2065;g86ca632bb8_0_3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5311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3"/>
        <p:cNvGrpSpPr/>
        <p:nvPr/>
      </p:nvGrpSpPr>
      <p:grpSpPr>
        <a:xfrm>
          <a:off x="0" y="0"/>
          <a:ext cx="0" cy="0"/>
          <a:chOff x="0" y="0"/>
          <a:chExt cx="0" cy="0"/>
        </a:xfrm>
      </p:grpSpPr>
      <p:sp>
        <p:nvSpPr>
          <p:cNvPr id="2064" name="Google Shape;2064;g86ca632bb8_0_3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5" name="Google Shape;2065;g86ca632bb8_0_3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7050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3"/>
        <p:cNvGrpSpPr/>
        <p:nvPr/>
      </p:nvGrpSpPr>
      <p:grpSpPr>
        <a:xfrm>
          <a:off x="0" y="0"/>
          <a:ext cx="0" cy="0"/>
          <a:chOff x="0" y="0"/>
          <a:chExt cx="0" cy="0"/>
        </a:xfrm>
      </p:grpSpPr>
      <p:sp>
        <p:nvSpPr>
          <p:cNvPr id="2064" name="Google Shape;2064;g86ca632bb8_0_3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5" name="Google Shape;2065;g86ca632bb8_0_3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Show visualization in </a:t>
            </a:r>
            <a:r>
              <a:rPr lang="en-US" dirty="0" err="1"/>
              <a:t>Jupyter</a:t>
            </a:r>
            <a:endParaRPr dirty="0"/>
          </a:p>
        </p:txBody>
      </p:sp>
    </p:spTree>
    <p:extLst>
      <p:ext uri="{BB962C8B-B14F-4D97-AF65-F5344CB8AC3E}">
        <p14:creationId xmlns:p14="http://schemas.microsoft.com/office/powerpoint/2010/main" val="1965327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3"/>
        <p:cNvGrpSpPr/>
        <p:nvPr/>
      </p:nvGrpSpPr>
      <p:grpSpPr>
        <a:xfrm>
          <a:off x="0" y="0"/>
          <a:ext cx="0" cy="0"/>
          <a:chOff x="0" y="0"/>
          <a:chExt cx="0" cy="0"/>
        </a:xfrm>
      </p:grpSpPr>
      <p:sp>
        <p:nvSpPr>
          <p:cNvPr id="2064" name="Google Shape;2064;g86ca632bb8_0_3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5" name="Google Shape;2065;g86ca632bb8_0_3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Show visualization in </a:t>
            </a:r>
            <a:r>
              <a:rPr lang="en-US" dirty="0" err="1"/>
              <a:t>Jupyter</a:t>
            </a:r>
            <a:endParaRPr dirty="0"/>
          </a:p>
        </p:txBody>
      </p:sp>
    </p:spTree>
    <p:extLst>
      <p:ext uri="{BB962C8B-B14F-4D97-AF65-F5344CB8AC3E}">
        <p14:creationId xmlns:p14="http://schemas.microsoft.com/office/powerpoint/2010/main" val="595792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5"/>
        <p:cNvGrpSpPr/>
        <p:nvPr/>
      </p:nvGrpSpPr>
      <p:grpSpPr>
        <a:xfrm>
          <a:off x="0" y="0"/>
          <a:ext cx="0" cy="0"/>
          <a:chOff x="0" y="0"/>
          <a:chExt cx="0" cy="0"/>
        </a:xfrm>
      </p:grpSpPr>
      <p:sp>
        <p:nvSpPr>
          <p:cNvPr id="1886" name="Google Shape;1886;g86ca632bb8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7" name="Google Shape;1887;g86ca632bb8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92b9ca3f2f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92b9ca3f2f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9240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8"/>
        <p:cNvGrpSpPr/>
        <p:nvPr/>
      </p:nvGrpSpPr>
      <p:grpSpPr>
        <a:xfrm>
          <a:off x="0" y="0"/>
          <a:ext cx="0" cy="0"/>
          <a:chOff x="0" y="0"/>
          <a:chExt cx="0" cy="0"/>
        </a:xfrm>
      </p:grpSpPr>
      <p:sp>
        <p:nvSpPr>
          <p:cNvPr id="2859" name="Google Shape;2859;g92b9ca3f2f_0_2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0" name="Google Shape;2860;g92b9ca3f2f_0_2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9"/>
        <p:cNvGrpSpPr/>
        <p:nvPr/>
      </p:nvGrpSpPr>
      <p:grpSpPr>
        <a:xfrm>
          <a:off x="0" y="0"/>
          <a:ext cx="0" cy="0"/>
          <a:chOff x="0" y="0"/>
          <a:chExt cx="0" cy="0"/>
        </a:xfrm>
      </p:grpSpPr>
      <p:sp>
        <p:nvSpPr>
          <p:cNvPr id="1900" name="Google Shape;1900;g86ca632bb8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1" name="Google Shape;1901;g86ca632bb8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9"/>
        <p:cNvGrpSpPr/>
        <p:nvPr/>
      </p:nvGrpSpPr>
      <p:grpSpPr>
        <a:xfrm>
          <a:off x="0" y="0"/>
          <a:ext cx="0" cy="0"/>
          <a:chOff x="0" y="0"/>
          <a:chExt cx="0" cy="0"/>
        </a:xfrm>
      </p:grpSpPr>
      <p:sp>
        <p:nvSpPr>
          <p:cNvPr id="1920" name="Google Shape;1920;g86ca632bb8_0_1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1" name="Google Shape;1921;g86ca632bb8_0_1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4"/>
        <p:cNvGrpSpPr/>
        <p:nvPr/>
      </p:nvGrpSpPr>
      <p:grpSpPr>
        <a:xfrm>
          <a:off x="0" y="0"/>
          <a:ext cx="0" cy="0"/>
          <a:chOff x="0" y="0"/>
          <a:chExt cx="0" cy="0"/>
        </a:xfrm>
      </p:grpSpPr>
      <p:sp>
        <p:nvSpPr>
          <p:cNvPr id="1945" name="Google Shape;1945;g86ca632bb8_0_2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6" name="Google Shape;1946;g86ca632bb8_0_2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9"/>
        <p:cNvGrpSpPr/>
        <p:nvPr/>
      </p:nvGrpSpPr>
      <p:grpSpPr>
        <a:xfrm>
          <a:off x="0" y="0"/>
          <a:ext cx="0" cy="0"/>
          <a:chOff x="0" y="0"/>
          <a:chExt cx="0" cy="0"/>
        </a:xfrm>
      </p:grpSpPr>
      <p:sp>
        <p:nvSpPr>
          <p:cNvPr id="1920" name="Google Shape;1920;g86ca632bb8_0_1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1" name="Google Shape;1921;g86ca632bb8_0_1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091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9"/>
        <p:cNvGrpSpPr/>
        <p:nvPr/>
      </p:nvGrpSpPr>
      <p:grpSpPr>
        <a:xfrm>
          <a:off x="0" y="0"/>
          <a:ext cx="0" cy="0"/>
          <a:chOff x="0" y="0"/>
          <a:chExt cx="0" cy="0"/>
        </a:xfrm>
      </p:grpSpPr>
      <p:sp>
        <p:nvSpPr>
          <p:cNvPr id="1920" name="Google Shape;1920;g86ca632bb8_0_1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1" name="Google Shape;1921;g86ca632bb8_0_1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reason this is important is because in order to have an accurate dataset we must remove data that could skew the results and possibly give false results. The other reason is that with these lines of “Bad Data” it could break the code itself creating further challenges.</a:t>
            </a:r>
            <a:endParaRPr dirty="0"/>
          </a:p>
        </p:txBody>
      </p:sp>
    </p:spTree>
    <p:extLst>
      <p:ext uri="{BB962C8B-B14F-4D97-AF65-F5344CB8AC3E}">
        <p14:creationId xmlns:p14="http://schemas.microsoft.com/office/powerpoint/2010/main" val="113294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9"/>
        <p:cNvGrpSpPr/>
        <p:nvPr/>
      </p:nvGrpSpPr>
      <p:grpSpPr>
        <a:xfrm>
          <a:off x="0" y="0"/>
          <a:ext cx="0" cy="0"/>
          <a:chOff x="0" y="0"/>
          <a:chExt cx="0" cy="0"/>
        </a:xfrm>
      </p:grpSpPr>
      <p:sp>
        <p:nvSpPr>
          <p:cNvPr id="1920" name="Google Shape;1920;g86ca632bb8_0_1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1" name="Google Shape;1921;g86ca632bb8_0_1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4268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3"/>
        <p:cNvGrpSpPr/>
        <p:nvPr/>
      </p:nvGrpSpPr>
      <p:grpSpPr>
        <a:xfrm>
          <a:off x="0" y="0"/>
          <a:ext cx="0" cy="0"/>
          <a:chOff x="0" y="0"/>
          <a:chExt cx="0" cy="0"/>
        </a:xfrm>
      </p:grpSpPr>
      <p:sp>
        <p:nvSpPr>
          <p:cNvPr id="2064" name="Google Shape;2064;g86ca632bb8_0_3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5" name="Google Shape;2065;g86ca632bb8_0_3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Show </a:t>
            </a:r>
            <a:r>
              <a:rPr lang="en-US" dirty="0" err="1"/>
              <a:t>Jupyter</a:t>
            </a:r>
            <a:r>
              <a:rPr lang="en-US" dirty="0"/>
              <a:t> code for this chart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5200"/>
              <a:buNone/>
              <a:defRPr sz="6100">
                <a:solidFill>
                  <a:schemeClr val="dk1"/>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Clr>
                <a:schemeClr val="dk2"/>
              </a:buClr>
              <a:buSzPts val="2800"/>
              <a:buNone/>
              <a:defRPr sz="2800">
                <a:solidFill>
                  <a:schemeClr val="dk2"/>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1"/>
        <p:cNvGrpSpPr/>
        <p:nvPr/>
      </p:nvGrpSpPr>
      <p:grpSpPr>
        <a:xfrm>
          <a:off x="0" y="0"/>
          <a:ext cx="0" cy="0"/>
          <a:chOff x="0" y="0"/>
          <a:chExt cx="0" cy="0"/>
        </a:xfrm>
      </p:grpSpPr>
      <p:grpSp>
        <p:nvGrpSpPr>
          <p:cNvPr id="172" name="Google Shape;172;p3"/>
          <p:cNvGrpSpPr/>
          <p:nvPr/>
        </p:nvGrpSpPr>
        <p:grpSpPr>
          <a:xfrm>
            <a:off x="-3091593" y="-2017662"/>
            <a:ext cx="7908519" cy="3095522"/>
            <a:chOff x="-3091593" y="-1484262"/>
            <a:chExt cx="7908519" cy="3095522"/>
          </a:xfrm>
        </p:grpSpPr>
        <p:grpSp>
          <p:nvGrpSpPr>
            <p:cNvPr id="173" name="Google Shape;173;p3"/>
            <p:cNvGrpSpPr/>
            <p:nvPr/>
          </p:nvGrpSpPr>
          <p:grpSpPr>
            <a:xfrm>
              <a:off x="-3091593" y="-1484262"/>
              <a:ext cx="7884347" cy="3095522"/>
              <a:chOff x="-3091593" y="-1484262"/>
              <a:chExt cx="7884347" cy="3095522"/>
            </a:xfrm>
          </p:grpSpPr>
          <p:sp>
            <p:nvSpPr>
              <p:cNvPr id="174" name="Google Shape;174;p3"/>
              <p:cNvSpPr/>
              <p:nvPr/>
            </p:nvSpPr>
            <p:spPr>
              <a:xfrm rot="10800000">
                <a:off x="-3091593" y="-453301"/>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rot="10800000">
                <a:off x="-2488881" y="58715"/>
                <a:ext cx="6303378" cy="1490426"/>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rot="10800000">
                <a:off x="-2860727" y="-1484262"/>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rot="10800000">
                <a:off x="-1953114" y="264887"/>
                <a:ext cx="4762126" cy="1309020"/>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rot="10800000">
                <a:off x="-55114" y="833084"/>
                <a:ext cx="3182685" cy="7781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rot="10800000">
                <a:off x="2654352" y="663960"/>
                <a:ext cx="2054994" cy="401407"/>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rot="10800000">
                <a:off x="3113081" y="264887"/>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rot="10800000">
                <a:off x="3798841" y="59274"/>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rot="10800000">
                <a:off x="394353" y="672080"/>
                <a:ext cx="136695" cy="13669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rot="10800000">
                <a:off x="418079" y="695805"/>
                <a:ext cx="88660" cy="89244"/>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rot="10800000">
                <a:off x="2364747" y="600243"/>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rot="10800000">
                <a:off x="2389082" y="62399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rot="10800000">
                <a:off x="3119450" y="794286"/>
                <a:ext cx="96171" cy="96171"/>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rot="10800000">
                <a:off x="3137391" y="812226"/>
                <a:ext cx="60849" cy="60849"/>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rot="10800000">
                <a:off x="1773992" y="614732"/>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rot="10800000">
                <a:off x="1389967" y="30321"/>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rot="10800000">
                <a:off x="1117185" y="222029"/>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rot="10800000">
                <a:off x="1142662" y="248089"/>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rot="10800000">
                <a:off x="2750498" y="215660"/>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rot="10800000">
                <a:off x="3063828" y="215660"/>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rot="10800000">
                <a:off x="3750755" y="10630"/>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rot="10800000">
                <a:off x="4206008" y="458930"/>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rot="10800000">
                <a:off x="1527829" y="631531"/>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rot="10800000">
                <a:off x="3486068" y="45314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rot="10800000">
                <a:off x="-539320" y="1055496"/>
                <a:ext cx="3040788" cy="9871"/>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rot="10800000">
                <a:off x="2486953" y="1023650"/>
                <a:ext cx="74171" cy="74146"/>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rot="10800000">
                <a:off x="-192368" y="1292955"/>
                <a:ext cx="280927" cy="175519"/>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3"/>
            <p:cNvSpPr/>
            <p:nvPr/>
          </p:nvSpPr>
          <p:spPr>
            <a:xfrm rot="10800000">
              <a:off x="4766122" y="487397"/>
              <a:ext cx="50803" cy="50803"/>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3"/>
          <p:cNvGrpSpPr/>
          <p:nvPr/>
        </p:nvGrpSpPr>
        <p:grpSpPr>
          <a:xfrm>
            <a:off x="296418" y="4572778"/>
            <a:ext cx="2668622" cy="250644"/>
            <a:chOff x="5926468" y="4708190"/>
            <a:chExt cx="2668622" cy="250644"/>
          </a:xfrm>
        </p:grpSpPr>
        <p:sp>
          <p:nvSpPr>
            <p:cNvPr id="203" name="Google Shape;203;p3"/>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3"/>
          <p:cNvSpPr txBox="1">
            <a:spLocks noGrp="1"/>
          </p:cNvSpPr>
          <p:nvPr>
            <p:ph type="title"/>
          </p:nvPr>
        </p:nvSpPr>
        <p:spPr>
          <a:xfrm>
            <a:off x="720000" y="1581275"/>
            <a:ext cx="3509700" cy="633000"/>
          </a:xfrm>
          <a:prstGeom prst="rect">
            <a:avLst/>
          </a:prstGeom>
        </p:spPr>
        <p:txBody>
          <a:bodyPr spcFirstLastPara="1" wrap="square" lIns="0" tIns="0" rIns="0" bIns="0" anchor="ctr" anchorCtr="0">
            <a:noAutofit/>
          </a:bodyPr>
          <a:lstStyle>
            <a:lvl1pPr lvl="0" algn="l">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1" name="Google Shape;221;p3"/>
          <p:cNvSpPr txBox="1">
            <a:spLocks noGrp="1"/>
          </p:cNvSpPr>
          <p:nvPr>
            <p:ph type="subTitle" idx="1"/>
          </p:nvPr>
        </p:nvSpPr>
        <p:spPr>
          <a:xfrm>
            <a:off x="720000" y="2616563"/>
            <a:ext cx="3509700" cy="1389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2" name="Google Shape;222;p3"/>
          <p:cNvSpPr/>
          <p:nvPr/>
        </p:nvSpPr>
        <p:spPr>
          <a:xfrm>
            <a:off x="4410200" y="570713"/>
            <a:ext cx="4659902" cy="4002069"/>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7"/>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71" name="Google Shape;471;p7"/>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9826894" y="1712989"/>
              <a:ext cx="136721" cy="13672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7363590" y="764268"/>
              <a:ext cx="89218" cy="89218"/>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6124123" y="-68601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9" name="Google Shape;529;p7"/>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30" name="Google Shape;530;p7"/>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7"/>
            <p:cNvGrpSpPr/>
            <p:nvPr/>
          </p:nvGrpSpPr>
          <p:grpSpPr>
            <a:xfrm rot="-5400000" flipH="1">
              <a:off x="266770" y="647027"/>
              <a:ext cx="2094354" cy="800631"/>
              <a:chOff x="5593937" y="1366150"/>
              <a:chExt cx="1612903" cy="622575"/>
            </a:xfrm>
          </p:grpSpPr>
          <p:sp>
            <p:nvSpPr>
              <p:cNvPr id="533" name="Google Shape;533;p7"/>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5" name="Google Shape;535;p7"/>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8" name="Google Shape;888;p13"/>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889" name="Google Shape;889;p13"/>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894" name="Google Shape;894;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895" name="Google Shape;895;p13"/>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896" name="Google Shape;896;p13"/>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5" name="Google Shape;915;p13"/>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916" name="Google Shape;916;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0" name="Google Shape;920;p13"/>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23" name="Google Shape;923;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w="9525" cap="flat" cmpd="sng">
                <a:solidFill>
                  <a:schemeClr val="dk2"/>
                </a:solidFill>
                <a:prstDash val="solid"/>
                <a:round/>
                <a:headEnd type="none" w="med" len="med"/>
                <a:tailEnd type="oval" w="med" len="med"/>
              </a:ln>
            </p:spPr>
          </p:cxnSp>
          <p:sp>
            <p:nvSpPr>
              <p:cNvPr id="927" name="Google Shape;927;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0" name="Google Shape;940;p13"/>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941" name="Google Shape;941;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47" name="Google Shape;947;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3"/>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3"/>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3"/>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3"/>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3"/>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3"/>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3"/>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3"/>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3"/>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3"/>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3"/>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3"/>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3"/>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3"/>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3"/>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3"/>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3"/>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5" name="Google Shape;1065;p13"/>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6" name="Google Shape;1066;p13"/>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67" name="Google Shape;1067;p13"/>
          <p:cNvSpPr txBox="1">
            <a:spLocks noGrp="1"/>
          </p:cNvSpPr>
          <p:nvPr>
            <p:ph type="title" idx="2"/>
          </p:nvPr>
        </p:nvSpPr>
        <p:spPr>
          <a:xfrm>
            <a:off x="720000" y="2868050"/>
            <a:ext cx="14667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8" name="Google Shape;1068;p13"/>
          <p:cNvSpPr txBox="1">
            <a:spLocks noGrp="1"/>
          </p:cNvSpPr>
          <p:nvPr>
            <p:ph type="title" idx="3" hasCustomPrompt="1"/>
          </p:nvPr>
        </p:nvSpPr>
        <p:spPr>
          <a:xfrm>
            <a:off x="878350" y="1766925"/>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69" name="Google Shape;1069;p13"/>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0" name="Google Shape;1070;p13"/>
          <p:cNvSpPr txBox="1">
            <a:spLocks noGrp="1"/>
          </p:cNvSpPr>
          <p:nvPr>
            <p:ph type="title" idx="5"/>
          </p:nvPr>
        </p:nvSpPr>
        <p:spPr>
          <a:xfrm>
            <a:off x="3666725" y="2868050"/>
            <a:ext cx="14220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1" name="Google Shape;1071;p13"/>
          <p:cNvSpPr txBox="1">
            <a:spLocks noGrp="1"/>
          </p:cNvSpPr>
          <p:nvPr>
            <p:ph type="title" idx="6" hasCustomPrompt="1"/>
          </p:nvPr>
        </p:nvSpPr>
        <p:spPr>
          <a:xfrm>
            <a:off x="382835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2" name="Google Shape;1072;p13"/>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3" name="Google Shape;1073;p13"/>
          <p:cNvSpPr txBox="1">
            <a:spLocks noGrp="1"/>
          </p:cNvSpPr>
          <p:nvPr>
            <p:ph type="title" idx="8"/>
          </p:nvPr>
        </p:nvSpPr>
        <p:spPr>
          <a:xfrm>
            <a:off x="6672300" y="2868050"/>
            <a:ext cx="13683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4" name="Google Shape;1074;p13"/>
          <p:cNvSpPr txBox="1">
            <a:spLocks noGrp="1"/>
          </p:cNvSpPr>
          <p:nvPr>
            <p:ph type="title" idx="9" hasCustomPrompt="1"/>
          </p:nvPr>
        </p:nvSpPr>
        <p:spPr>
          <a:xfrm>
            <a:off x="683250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rot="5400000">
            <a:off x="5019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rot="5400000">
            <a:off x="5004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rot="5400000">
            <a:off x="5019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rot="5400000">
            <a:off x="5004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rot="5400000">
            <a:off x="5019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w="9525" cap="flat" cmpd="sng">
            <a:solidFill>
              <a:schemeClr val="dk2"/>
            </a:solidFill>
            <a:prstDash val="solid"/>
            <a:round/>
            <a:headEnd type="none" w="med" len="med"/>
            <a:tailEnd type="none" w="med" len="med"/>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4" name="Google Shape;1094;p14"/>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1095" name="Google Shape;1095;p14"/>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00" name="Google Shape;1100;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1101" name="Google Shape;1101;p14"/>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1102" name="Google Shape;1102;p14"/>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4"/>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1" name="Google Shape;1121;p14"/>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1122" name="Google Shape;1122;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6" name="Google Shape;1126;p14"/>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29" name="Google Shape;1129;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5" name="Google Shape;1145;p14"/>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1146" name="Google Shape;1146;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52" name="Google Shape;1152;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4"/>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4"/>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4"/>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4"/>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4"/>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4"/>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4"/>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4"/>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4"/>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4"/>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4"/>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4"/>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4"/>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4"/>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4"/>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4"/>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4"/>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4"/>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4"/>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4"/>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4"/>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4"/>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4"/>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4"/>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4"/>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4"/>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4"/>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4"/>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4"/>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4"/>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4"/>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4"/>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4"/>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4"/>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4"/>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4"/>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4"/>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4"/>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4"/>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4"/>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4"/>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4"/>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4"/>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4"/>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4"/>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4"/>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4"/>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4"/>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4"/>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4"/>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4"/>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4"/>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4"/>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4"/>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4"/>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4"/>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4"/>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4"/>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4"/>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4"/>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4"/>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4"/>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4"/>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4"/>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4"/>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4"/>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4"/>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4"/>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4"/>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4"/>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4"/>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4"/>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4"/>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4"/>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4"/>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4"/>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4"/>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4"/>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4"/>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4"/>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4"/>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4"/>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4"/>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4"/>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4"/>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4"/>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4"/>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4"/>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4"/>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4"/>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4"/>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4"/>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4"/>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4"/>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4"/>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4"/>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4"/>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4"/>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4"/>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4"/>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4"/>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4"/>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0" name="Google Shape;1270;p1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1" name="Google Shape;1271;p14"/>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2" name="Google Shape;1272;p14"/>
          <p:cNvSpPr txBox="1">
            <a:spLocks noGrp="1"/>
          </p:cNvSpPr>
          <p:nvPr>
            <p:ph type="title" idx="2"/>
          </p:nvPr>
        </p:nvSpPr>
        <p:spPr>
          <a:xfrm>
            <a:off x="7200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3" name="Google Shape;1273;p14"/>
          <p:cNvSpPr txBox="1">
            <a:spLocks noGrp="1"/>
          </p:cNvSpPr>
          <p:nvPr>
            <p:ph type="title" idx="3" hasCustomPrompt="1"/>
          </p:nvPr>
        </p:nvSpPr>
        <p:spPr>
          <a:xfrm>
            <a:off x="87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4" name="Google Shape;1274;p14"/>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5" name="Google Shape;1275;p14"/>
          <p:cNvSpPr txBox="1">
            <a:spLocks noGrp="1"/>
          </p:cNvSpPr>
          <p:nvPr>
            <p:ph type="title" idx="5"/>
          </p:nvPr>
        </p:nvSpPr>
        <p:spPr>
          <a:xfrm>
            <a:off x="3666725"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6" name="Google Shape;1276;p14"/>
          <p:cNvSpPr txBox="1">
            <a:spLocks noGrp="1"/>
          </p:cNvSpPr>
          <p:nvPr>
            <p:ph type="title" idx="6" hasCustomPrompt="1"/>
          </p:nvPr>
        </p:nvSpPr>
        <p:spPr>
          <a:xfrm>
            <a:off x="382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7" name="Google Shape;1277;p14"/>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8" name="Google Shape;1278;p14"/>
          <p:cNvSpPr txBox="1">
            <a:spLocks noGrp="1"/>
          </p:cNvSpPr>
          <p:nvPr>
            <p:ph type="title" idx="8"/>
          </p:nvPr>
        </p:nvSpPr>
        <p:spPr>
          <a:xfrm>
            <a:off x="66723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9" name="Google Shape;1279;p14"/>
          <p:cNvSpPr txBox="1">
            <a:spLocks noGrp="1"/>
          </p:cNvSpPr>
          <p:nvPr>
            <p:ph type="title" idx="9" hasCustomPrompt="1"/>
          </p:nvPr>
        </p:nvSpPr>
        <p:spPr>
          <a:xfrm>
            <a:off x="683250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4"/>
          <p:cNvSpPr/>
          <p:nvPr/>
        </p:nvSpPr>
        <p:spPr>
          <a:xfrm rot="5400000">
            <a:off x="84966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4"/>
          <p:cNvSpPr/>
          <p:nvPr/>
        </p:nvSpPr>
        <p:spPr>
          <a:xfrm rot="5400000">
            <a:off x="84951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4"/>
          <p:cNvSpPr/>
          <p:nvPr/>
        </p:nvSpPr>
        <p:spPr>
          <a:xfrm rot="5400000">
            <a:off x="84966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4"/>
          <p:cNvSpPr/>
          <p:nvPr/>
        </p:nvSpPr>
        <p:spPr>
          <a:xfrm rot="5400000">
            <a:off x="84951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4"/>
          <p:cNvSpPr/>
          <p:nvPr/>
        </p:nvSpPr>
        <p:spPr>
          <a:xfrm rot="5400000">
            <a:off x="84966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286"/>
        <p:cNvGrpSpPr/>
        <p:nvPr/>
      </p:nvGrpSpPr>
      <p:grpSpPr>
        <a:xfrm>
          <a:off x="0" y="0"/>
          <a:ext cx="0" cy="0"/>
          <a:chOff x="0" y="0"/>
          <a:chExt cx="0" cy="0"/>
        </a:xfrm>
      </p:grpSpPr>
      <p:grpSp>
        <p:nvGrpSpPr>
          <p:cNvPr id="1287" name="Google Shape;1287;p15"/>
          <p:cNvGrpSpPr/>
          <p:nvPr/>
        </p:nvGrpSpPr>
        <p:grpSpPr>
          <a:xfrm>
            <a:off x="2019110" y="-2483486"/>
            <a:ext cx="7884219" cy="3433770"/>
            <a:chOff x="24125" y="294775"/>
            <a:chExt cx="7767703" cy="3383025"/>
          </a:xfrm>
        </p:grpSpPr>
        <p:sp>
          <p:nvSpPr>
            <p:cNvPr id="1288" name="Google Shape;1288;p15"/>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5"/>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5"/>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5"/>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5"/>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5"/>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5"/>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5"/>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5"/>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5"/>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5"/>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5"/>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5"/>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5"/>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5"/>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5"/>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5"/>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5"/>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5"/>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5"/>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5"/>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5"/>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5"/>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5"/>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5"/>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5"/>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5"/>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5"/>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5"/>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5"/>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5"/>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5"/>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5"/>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5"/>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5"/>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5"/>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5"/>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5"/>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5"/>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5"/>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5"/>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5"/>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5"/>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5"/>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5"/>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5"/>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5"/>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5"/>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5"/>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5"/>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5"/>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5"/>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5"/>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5"/>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5"/>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5"/>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5"/>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5"/>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5"/>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5"/>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5"/>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5"/>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5"/>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5"/>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5"/>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5"/>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5"/>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5"/>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5"/>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5"/>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5"/>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5"/>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5"/>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5"/>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5"/>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5"/>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5"/>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5"/>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5"/>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5"/>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5"/>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5"/>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5"/>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5"/>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5"/>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5"/>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5"/>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5"/>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5"/>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5"/>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5"/>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5"/>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5"/>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5"/>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2" name="Google Shape;1382;p15"/>
          <p:cNvGrpSpPr/>
          <p:nvPr/>
        </p:nvGrpSpPr>
        <p:grpSpPr>
          <a:xfrm rot="5400000">
            <a:off x="674625" y="3321200"/>
            <a:ext cx="979800" cy="3475150"/>
            <a:chOff x="327125" y="2375600"/>
            <a:chExt cx="979800" cy="3475150"/>
          </a:xfrm>
        </p:grpSpPr>
        <p:sp>
          <p:nvSpPr>
            <p:cNvPr id="1383" name="Google Shape;1383;p15"/>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5"/>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5"/>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5"/>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5"/>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5"/>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5"/>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5"/>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5"/>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5"/>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5"/>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5"/>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5"/>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5"/>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5"/>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8" name="Google Shape;1398;p1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9" name="Google Shape;1399;p15"/>
          <p:cNvSpPr txBox="1">
            <a:spLocks noGrp="1"/>
          </p:cNvSpPr>
          <p:nvPr>
            <p:ph type="subTitle" idx="1"/>
          </p:nvPr>
        </p:nvSpPr>
        <p:spPr>
          <a:xfrm>
            <a:off x="719994" y="2088317"/>
            <a:ext cx="1751700" cy="645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0" name="Google Shape;1400;p15"/>
          <p:cNvSpPr txBox="1">
            <a:spLocks noGrp="1"/>
          </p:cNvSpPr>
          <p:nvPr>
            <p:ph type="title" idx="2"/>
          </p:nvPr>
        </p:nvSpPr>
        <p:spPr>
          <a:xfrm>
            <a:off x="720000" y="1607275"/>
            <a:ext cx="17517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1" name="Google Shape;1401;p15"/>
          <p:cNvSpPr txBox="1">
            <a:spLocks noGrp="1"/>
          </p:cNvSpPr>
          <p:nvPr>
            <p:ph type="subTitle" idx="3"/>
          </p:nvPr>
        </p:nvSpPr>
        <p:spPr>
          <a:xfrm>
            <a:off x="719994" y="3626192"/>
            <a:ext cx="1751700" cy="645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2" name="Google Shape;1402;p15"/>
          <p:cNvSpPr txBox="1">
            <a:spLocks noGrp="1"/>
          </p:cNvSpPr>
          <p:nvPr>
            <p:ph type="title" idx="4"/>
          </p:nvPr>
        </p:nvSpPr>
        <p:spPr>
          <a:xfrm>
            <a:off x="720000" y="3145150"/>
            <a:ext cx="17517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3" name="Google Shape;1403;p15"/>
          <p:cNvSpPr txBox="1">
            <a:spLocks noGrp="1"/>
          </p:cNvSpPr>
          <p:nvPr>
            <p:ph type="subTitle" idx="5"/>
          </p:nvPr>
        </p:nvSpPr>
        <p:spPr>
          <a:xfrm>
            <a:off x="6672294" y="2088317"/>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4" name="Google Shape;1404;p15"/>
          <p:cNvSpPr txBox="1">
            <a:spLocks noGrp="1"/>
          </p:cNvSpPr>
          <p:nvPr>
            <p:ph type="title" idx="6"/>
          </p:nvPr>
        </p:nvSpPr>
        <p:spPr>
          <a:xfrm>
            <a:off x="6672300" y="1607275"/>
            <a:ext cx="1751700" cy="316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5" name="Google Shape;1405;p15"/>
          <p:cNvSpPr txBox="1">
            <a:spLocks noGrp="1"/>
          </p:cNvSpPr>
          <p:nvPr>
            <p:ph type="subTitle" idx="7"/>
          </p:nvPr>
        </p:nvSpPr>
        <p:spPr>
          <a:xfrm>
            <a:off x="6672294" y="36261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6" name="Google Shape;1406;p15"/>
          <p:cNvSpPr txBox="1">
            <a:spLocks noGrp="1"/>
          </p:cNvSpPr>
          <p:nvPr>
            <p:ph type="title" idx="8"/>
          </p:nvPr>
        </p:nvSpPr>
        <p:spPr>
          <a:xfrm>
            <a:off x="6672300" y="3145150"/>
            <a:ext cx="1751700" cy="316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7"/>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7"/>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7"/>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7"/>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7"/>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7"/>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7"/>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7"/>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7"/>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7"/>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7"/>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7"/>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7"/>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7"/>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7"/>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7"/>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7"/>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7"/>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7"/>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7"/>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7"/>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7"/>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7"/>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7"/>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7"/>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7"/>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7"/>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7"/>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7"/>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7"/>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7"/>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7"/>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7"/>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7"/>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7"/>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7"/>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7"/>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7"/>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7"/>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7"/>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7"/>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7"/>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2" name="Google Shape;1542;p17"/>
          <p:cNvSpPr txBox="1">
            <a:spLocks noGrp="1"/>
          </p:cNvSpPr>
          <p:nvPr>
            <p:ph type="title"/>
          </p:nvPr>
        </p:nvSpPr>
        <p:spPr>
          <a:xfrm>
            <a:off x="720125" y="1639950"/>
            <a:ext cx="3250500" cy="508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3" name="Google Shape;1543;p17"/>
          <p:cNvSpPr txBox="1">
            <a:spLocks noGrp="1"/>
          </p:cNvSpPr>
          <p:nvPr>
            <p:ph type="subTitle" idx="1"/>
          </p:nvPr>
        </p:nvSpPr>
        <p:spPr>
          <a:xfrm>
            <a:off x="886200" y="2735875"/>
            <a:ext cx="3084300" cy="1417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1709"/>
        <p:cNvGrpSpPr/>
        <p:nvPr/>
      </p:nvGrpSpPr>
      <p:grpSpPr>
        <a:xfrm>
          <a:off x="0" y="0"/>
          <a:ext cx="0" cy="0"/>
          <a:chOff x="0" y="0"/>
          <a:chExt cx="0" cy="0"/>
        </a:xfrm>
      </p:grpSpPr>
      <p:grpSp>
        <p:nvGrpSpPr>
          <p:cNvPr id="1710" name="Google Shape;1710;p20"/>
          <p:cNvGrpSpPr/>
          <p:nvPr/>
        </p:nvGrpSpPr>
        <p:grpSpPr>
          <a:xfrm>
            <a:off x="730476" y="4569012"/>
            <a:ext cx="1602149" cy="244468"/>
            <a:chOff x="1675453" y="-1233273"/>
            <a:chExt cx="1032712" cy="157579"/>
          </a:xfrm>
        </p:grpSpPr>
        <p:sp>
          <p:nvSpPr>
            <p:cNvPr id="1711" name="Google Shape;1711;p20"/>
            <p:cNvSpPr/>
            <p:nvPr/>
          </p:nvSpPr>
          <p:spPr>
            <a:xfrm flipH="1">
              <a:off x="256276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0"/>
            <p:cNvSpPr/>
            <p:nvPr/>
          </p:nvSpPr>
          <p:spPr>
            <a:xfrm flipH="1">
              <a:off x="247357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0"/>
            <p:cNvSpPr/>
            <p:nvPr/>
          </p:nvSpPr>
          <p:spPr>
            <a:xfrm flipH="1">
              <a:off x="2384964"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0"/>
            <p:cNvSpPr/>
            <p:nvPr/>
          </p:nvSpPr>
          <p:spPr>
            <a:xfrm flipH="1">
              <a:off x="2296354" y="-1233273"/>
              <a:ext cx="145982" cy="157579"/>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0"/>
            <p:cNvSpPr/>
            <p:nvPr/>
          </p:nvSpPr>
          <p:spPr>
            <a:xfrm flipH="1">
              <a:off x="2207719" y="-1233273"/>
              <a:ext cx="145982" cy="157579"/>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0"/>
            <p:cNvSpPr/>
            <p:nvPr/>
          </p:nvSpPr>
          <p:spPr>
            <a:xfrm flipH="1">
              <a:off x="2119110" y="-1233273"/>
              <a:ext cx="145982" cy="157579"/>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0"/>
            <p:cNvSpPr/>
            <p:nvPr/>
          </p:nvSpPr>
          <p:spPr>
            <a:xfrm flipH="1">
              <a:off x="2030500" y="-1233273"/>
              <a:ext cx="145982" cy="157579"/>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0"/>
            <p:cNvSpPr/>
            <p:nvPr/>
          </p:nvSpPr>
          <p:spPr>
            <a:xfrm flipH="1">
              <a:off x="1941891" y="-1233273"/>
              <a:ext cx="145399" cy="157579"/>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0"/>
            <p:cNvSpPr/>
            <p:nvPr/>
          </p:nvSpPr>
          <p:spPr>
            <a:xfrm flipH="1">
              <a:off x="185325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0"/>
            <p:cNvSpPr/>
            <p:nvPr/>
          </p:nvSpPr>
          <p:spPr>
            <a:xfrm flipH="1">
              <a:off x="176406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0"/>
            <p:cNvSpPr/>
            <p:nvPr/>
          </p:nvSpPr>
          <p:spPr>
            <a:xfrm flipH="1">
              <a:off x="1675453"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2" name="Google Shape;1722;p20"/>
          <p:cNvGrpSpPr/>
          <p:nvPr/>
        </p:nvGrpSpPr>
        <p:grpSpPr>
          <a:xfrm>
            <a:off x="8488400" y="2728975"/>
            <a:ext cx="1552150" cy="3475150"/>
            <a:chOff x="327125" y="2375600"/>
            <a:chExt cx="1552150" cy="3475150"/>
          </a:xfrm>
        </p:grpSpPr>
        <p:sp>
          <p:nvSpPr>
            <p:cNvPr id="1723" name="Google Shape;1723;p20"/>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0"/>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0"/>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0"/>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0"/>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0"/>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0"/>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0"/>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0"/>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0"/>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0"/>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0"/>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0"/>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0"/>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0"/>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0"/>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0"/>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0"/>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0"/>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0"/>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0"/>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4" name="Google Shape;1744;p20"/>
          <p:cNvGrpSpPr/>
          <p:nvPr/>
        </p:nvGrpSpPr>
        <p:grpSpPr>
          <a:xfrm>
            <a:off x="-364925" y="-2353500"/>
            <a:ext cx="9644000" cy="3383025"/>
            <a:chOff x="-364925" y="-2353500"/>
            <a:chExt cx="9644000" cy="3383025"/>
          </a:xfrm>
        </p:grpSpPr>
        <p:grpSp>
          <p:nvGrpSpPr>
            <p:cNvPr id="1745" name="Google Shape;1745;p20"/>
            <p:cNvGrpSpPr/>
            <p:nvPr/>
          </p:nvGrpSpPr>
          <p:grpSpPr>
            <a:xfrm>
              <a:off x="-364925" y="-2353500"/>
              <a:ext cx="9644000" cy="3383025"/>
              <a:chOff x="-364925" y="-1720950"/>
              <a:chExt cx="9644000" cy="3383025"/>
            </a:xfrm>
          </p:grpSpPr>
          <p:grpSp>
            <p:nvGrpSpPr>
              <p:cNvPr id="1746" name="Google Shape;1746;p20"/>
              <p:cNvGrpSpPr/>
              <p:nvPr/>
            </p:nvGrpSpPr>
            <p:grpSpPr>
              <a:xfrm flipH="1">
                <a:off x="-364925" y="-1720950"/>
                <a:ext cx="8364453" cy="3383025"/>
                <a:chOff x="-572625" y="294775"/>
                <a:chExt cx="8364453" cy="3383025"/>
              </a:xfrm>
            </p:grpSpPr>
            <p:sp>
              <p:nvSpPr>
                <p:cNvPr id="1747" name="Google Shape;1747;p20"/>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0"/>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0"/>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0"/>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0"/>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0"/>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0"/>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0"/>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0"/>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0"/>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0"/>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0"/>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0"/>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0"/>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0"/>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0"/>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0"/>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0"/>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0"/>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0"/>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0"/>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0"/>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0"/>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0"/>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0"/>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0"/>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0"/>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0"/>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0"/>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0"/>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0"/>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0"/>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0"/>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0"/>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0"/>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0"/>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0"/>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0"/>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0"/>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0"/>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0"/>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0"/>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0"/>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0"/>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0"/>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0"/>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0"/>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0"/>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0"/>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0"/>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0"/>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0"/>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0"/>
                <p:cNvSpPr/>
                <p:nvPr/>
              </p:nvSpPr>
              <p:spPr>
                <a:xfrm>
                  <a:off x="-572625" y="2889150"/>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0"/>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0"/>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0"/>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0"/>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0"/>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0"/>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0"/>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0"/>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0"/>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0"/>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0"/>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0"/>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0"/>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0"/>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0"/>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0"/>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0"/>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0"/>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0"/>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0"/>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0"/>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0"/>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0"/>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0"/>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0"/>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0"/>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0"/>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0"/>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0"/>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0"/>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0"/>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0"/>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0"/>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0"/>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0"/>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0"/>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0"/>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0"/>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0"/>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0"/>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0"/>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41" name="Google Shape;1841;p20"/>
              <p:cNvCxnSpPr/>
              <p:nvPr/>
            </p:nvCxnSpPr>
            <p:spPr>
              <a:xfrm>
                <a:off x="7315575" y="705500"/>
                <a:ext cx="1963500" cy="0"/>
              </a:xfrm>
              <a:prstGeom prst="straightConnector1">
                <a:avLst/>
              </a:prstGeom>
              <a:noFill/>
              <a:ln w="19050" cap="flat" cmpd="sng">
                <a:solidFill>
                  <a:schemeClr val="accent1"/>
                </a:solidFill>
                <a:prstDash val="solid"/>
                <a:round/>
                <a:headEnd type="none" w="med" len="med"/>
                <a:tailEnd type="none" w="med" len="med"/>
              </a:ln>
            </p:spPr>
          </p:cxnSp>
        </p:grpSp>
        <p:sp>
          <p:nvSpPr>
            <p:cNvPr id="1842" name="Google Shape;1842;p20"/>
            <p:cNvSpPr/>
            <p:nvPr/>
          </p:nvSpPr>
          <p:spPr>
            <a:xfrm flipH="1">
              <a:off x="6008353" y="-398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3" name="Google Shape;1843;p20"/>
          <p:cNvSpPr txBox="1">
            <a:spLocks noGrp="1"/>
          </p:cNvSpPr>
          <p:nvPr>
            <p:ph type="title"/>
          </p:nvPr>
        </p:nvSpPr>
        <p:spPr>
          <a:xfrm>
            <a:off x="720000" y="314175"/>
            <a:ext cx="7704000" cy="893400"/>
          </a:xfrm>
          <a:prstGeom prst="rect">
            <a:avLst/>
          </a:prstGeom>
        </p:spPr>
        <p:txBody>
          <a:bodyPr spcFirstLastPara="1" wrap="square" lIns="0" tIns="0" rIns="0" bIns="0" anchor="t" anchorCtr="0">
            <a:noAutofit/>
          </a:bodyPr>
          <a:lstStyle>
            <a:lvl1pPr lvl="0" rtl="0">
              <a:spcBef>
                <a:spcPts val="0"/>
              </a:spcBef>
              <a:spcAft>
                <a:spcPts val="0"/>
              </a:spcAft>
              <a:buSzPts val="3600"/>
              <a:buNone/>
              <a:defRPr sz="7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44" name="Google Shape;1844;p20"/>
          <p:cNvSpPr txBox="1">
            <a:spLocks noGrp="1"/>
          </p:cNvSpPr>
          <p:nvPr>
            <p:ph type="subTitle" idx="1"/>
          </p:nvPr>
        </p:nvSpPr>
        <p:spPr>
          <a:xfrm>
            <a:off x="3488850" y="1978325"/>
            <a:ext cx="2166300" cy="15849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845" name="Google Shape;1845;p20"/>
          <p:cNvSpPr txBox="1"/>
          <p:nvPr/>
        </p:nvSpPr>
        <p:spPr>
          <a:xfrm>
            <a:off x="2493000" y="3787200"/>
            <a:ext cx="4158000" cy="525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sz="1200">
                <a:solidFill>
                  <a:schemeClr val="dk1"/>
                </a:solidFill>
                <a:latin typeface="Roboto"/>
                <a:ea typeface="Roboto"/>
                <a:cs typeface="Roboto"/>
                <a:sym typeface="Roboto"/>
              </a:rPr>
              <a:t>CREDITS: This presentation template was created by </a:t>
            </a:r>
            <a:r>
              <a:rPr lang="en" sz="1200" b="1">
                <a:solidFill>
                  <a:schemeClr val="dk2"/>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dk1"/>
                </a:solidFill>
                <a:latin typeface="Roboto"/>
                <a:ea typeface="Roboto"/>
                <a:cs typeface="Roboto"/>
                <a:sym typeface="Roboto"/>
              </a:rPr>
              <a:t>, including icons by </a:t>
            </a:r>
            <a:r>
              <a:rPr lang="en" sz="1200" b="1">
                <a:solidFill>
                  <a:schemeClr val="dk2"/>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1"/>
                </a:solidFill>
                <a:latin typeface="Roboto"/>
                <a:ea typeface="Roboto"/>
                <a:cs typeface="Roboto"/>
                <a:sym typeface="Roboto"/>
              </a:rPr>
              <a:t>, and infographics &amp; images by </a:t>
            </a:r>
            <a:r>
              <a:rPr lang="en" sz="1200" b="1">
                <a:solidFill>
                  <a:schemeClr val="dk2"/>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a:solidFill>
                <a:schemeClr val="dk1"/>
              </a:solidFill>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9" r:id="rId4"/>
    <p:sldLayoutId id="2147483660" r:id="rId5"/>
    <p:sldLayoutId id="2147483661" r:id="rId6"/>
    <p:sldLayoutId id="2147483663" r:id="rId7"/>
    <p:sldLayoutId id="2147483666" r:id="rId8"/>
    <p:sldLayoutId id="214748366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hyperlink" Target="https://www.scmp.com/news/china/policies-politics/article/1922433/chinese-rights-lawyer-takes-legal-action-after-hong"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ww.datarevenue.com/en-blog/data-dashboarding-streamlit-vs-dash-vs-shiny-vs-voila#:~:text=Streamlit%20vs.-,Flask,small%20component%20of%20data%20dashboard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27"/>
          <p:cNvSpPr txBox="1">
            <a:spLocks noGrp="1"/>
          </p:cNvSpPr>
          <p:nvPr>
            <p:ph type="ctrTitle"/>
          </p:nvPr>
        </p:nvSpPr>
        <p:spPr>
          <a:xfrm>
            <a:off x="1009200" y="1893447"/>
            <a:ext cx="7125600" cy="114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dk2"/>
                </a:solidFill>
              </a:rPr>
              <a:t>Analytic Techniques to visuaize censored content (Sina weibo)</a:t>
            </a:r>
            <a:endParaRPr dirty="0">
              <a:solidFill>
                <a:schemeClr val="dk2"/>
              </a:solidFill>
            </a:endParaRPr>
          </a:p>
        </p:txBody>
      </p:sp>
      <p:sp>
        <p:nvSpPr>
          <p:cNvPr id="1862" name="Google Shape;1862;p27"/>
          <p:cNvSpPr txBox="1">
            <a:spLocks noGrp="1"/>
          </p:cNvSpPr>
          <p:nvPr>
            <p:ph type="subTitle" idx="1"/>
          </p:nvPr>
        </p:nvSpPr>
        <p:spPr>
          <a:xfrm>
            <a:off x="1009200" y="3809239"/>
            <a:ext cx="7125600" cy="514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dk1"/>
                </a:solidFill>
              </a:rPr>
              <a:t>Avidan Rothman &amp; (Advisor) Dr. Leberknight</a:t>
            </a:r>
            <a:endParaRPr dirty="0">
              <a:solidFill>
                <a:schemeClr val="dk1"/>
              </a:solidFill>
            </a:endParaRPr>
          </a:p>
        </p:txBody>
      </p:sp>
      <p:grpSp>
        <p:nvGrpSpPr>
          <p:cNvPr id="1863" name="Google Shape;1863;p27"/>
          <p:cNvGrpSpPr/>
          <p:nvPr/>
        </p:nvGrpSpPr>
        <p:grpSpPr>
          <a:xfrm>
            <a:off x="-223784" y="-6"/>
            <a:ext cx="2284525" cy="985488"/>
            <a:chOff x="-223784" y="-6"/>
            <a:chExt cx="2284525" cy="985488"/>
          </a:xfrm>
        </p:grpSpPr>
        <p:sp>
          <p:nvSpPr>
            <p:cNvPr id="1864" name="Google Shape;1864;p27"/>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7"/>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7"/>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7"/>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7"/>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7"/>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7"/>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7"/>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27"/>
          <p:cNvGrpSpPr/>
          <p:nvPr/>
        </p:nvGrpSpPr>
        <p:grpSpPr>
          <a:xfrm>
            <a:off x="5876365" y="118125"/>
            <a:ext cx="3316597" cy="2830576"/>
            <a:chOff x="5876365" y="118125"/>
            <a:chExt cx="3316597" cy="2830576"/>
          </a:xfrm>
        </p:grpSpPr>
        <p:sp>
          <p:nvSpPr>
            <p:cNvPr id="1873" name="Google Shape;1873;p27"/>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7"/>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7"/>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7"/>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7"/>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7"/>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6"/>
        <p:cNvGrpSpPr/>
        <p:nvPr/>
      </p:nvGrpSpPr>
      <p:grpSpPr>
        <a:xfrm>
          <a:off x="0" y="0"/>
          <a:ext cx="0" cy="0"/>
          <a:chOff x="0" y="0"/>
          <a:chExt cx="0" cy="0"/>
        </a:xfrm>
      </p:grpSpPr>
      <p:sp>
        <p:nvSpPr>
          <p:cNvPr id="2067" name="Google Shape;2067;p37"/>
          <p:cNvSpPr txBox="1">
            <a:spLocks noGrp="1"/>
          </p:cNvSpPr>
          <p:nvPr>
            <p:ph type="title"/>
          </p:nvPr>
        </p:nvSpPr>
        <p:spPr>
          <a:xfrm>
            <a:off x="720000" y="1581275"/>
            <a:ext cx="3509700" cy="63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Parts of Speech in our analysis</a:t>
            </a:r>
            <a:endParaRPr dirty="0"/>
          </a:p>
        </p:txBody>
      </p:sp>
      <p:sp>
        <p:nvSpPr>
          <p:cNvPr id="2068" name="Google Shape;2068;p37"/>
          <p:cNvSpPr txBox="1">
            <a:spLocks noGrp="1"/>
          </p:cNvSpPr>
          <p:nvPr>
            <p:ph type="subTitle" idx="1"/>
          </p:nvPr>
        </p:nvSpPr>
        <p:spPr>
          <a:xfrm>
            <a:off x="720000" y="2616563"/>
            <a:ext cx="3509700" cy="1389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Count of parts of speech found in our dataset.</a:t>
            </a:r>
            <a:endParaRPr dirty="0"/>
          </a:p>
        </p:txBody>
      </p:sp>
      <p:pic>
        <p:nvPicPr>
          <p:cNvPr id="3" name="Picture 2" descr="Chart, bar chart&#10;&#10;Description automatically generated">
            <a:extLst>
              <a:ext uri="{FF2B5EF4-FFF2-40B4-BE49-F238E27FC236}">
                <a16:creationId xmlns:a16="http://schemas.microsoft.com/office/drawing/2014/main" id="{250BFCCC-FCC2-FFEE-2B36-4ED437AF3E09}"/>
              </a:ext>
            </a:extLst>
          </p:cNvPr>
          <p:cNvPicPr>
            <a:picLocks noChangeAspect="1"/>
          </p:cNvPicPr>
          <p:nvPr/>
        </p:nvPicPr>
        <p:blipFill>
          <a:blip r:embed="rId3"/>
          <a:stretch>
            <a:fillRect/>
          </a:stretch>
        </p:blipFill>
        <p:spPr>
          <a:xfrm>
            <a:off x="4429593" y="592111"/>
            <a:ext cx="4961744" cy="39574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6"/>
        <p:cNvGrpSpPr/>
        <p:nvPr/>
      </p:nvGrpSpPr>
      <p:grpSpPr>
        <a:xfrm>
          <a:off x="0" y="0"/>
          <a:ext cx="0" cy="0"/>
          <a:chOff x="0" y="0"/>
          <a:chExt cx="0" cy="0"/>
        </a:xfrm>
      </p:grpSpPr>
      <p:sp>
        <p:nvSpPr>
          <p:cNvPr id="6" name="Rectangle 5">
            <a:extLst>
              <a:ext uri="{FF2B5EF4-FFF2-40B4-BE49-F238E27FC236}">
                <a16:creationId xmlns:a16="http://schemas.microsoft.com/office/drawing/2014/main" id="{F0A541B5-4AD5-BE72-42AF-E6CF4C10166A}"/>
              </a:ext>
            </a:extLst>
          </p:cNvPr>
          <p:cNvSpPr/>
          <p:nvPr/>
        </p:nvSpPr>
        <p:spPr>
          <a:xfrm>
            <a:off x="4434115" y="578758"/>
            <a:ext cx="4608286" cy="39859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67" name="Google Shape;2067;p37"/>
          <p:cNvSpPr txBox="1">
            <a:spLocks noGrp="1"/>
          </p:cNvSpPr>
          <p:nvPr>
            <p:ph type="title"/>
          </p:nvPr>
        </p:nvSpPr>
        <p:spPr>
          <a:xfrm>
            <a:off x="720000" y="1581275"/>
            <a:ext cx="3509700" cy="63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Parts of Speech in our analysis</a:t>
            </a:r>
            <a:endParaRPr dirty="0"/>
          </a:p>
        </p:txBody>
      </p:sp>
      <p:sp>
        <p:nvSpPr>
          <p:cNvPr id="2068" name="Google Shape;2068;p37"/>
          <p:cNvSpPr txBox="1">
            <a:spLocks noGrp="1"/>
          </p:cNvSpPr>
          <p:nvPr>
            <p:ph type="subTitle" idx="1"/>
          </p:nvPr>
        </p:nvSpPr>
        <p:spPr>
          <a:xfrm>
            <a:off x="720000" y="2616563"/>
            <a:ext cx="3509700" cy="1389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Count of top 10 nouns found in our dataset</a:t>
            </a:r>
            <a:endParaRPr dirty="0"/>
          </a:p>
        </p:txBody>
      </p:sp>
      <p:pic>
        <p:nvPicPr>
          <p:cNvPr id="1030" name="Picture 6">
            <a:extLst>
              <a:ext uri="{FF2B5EF4-FFF2-40B4-BE49-F238E27FC236}">
                <a16:creationId xmlns:a16="http://schemas.microsoft.com/office/drawing/2014/main" id="{8B5D4383-606E-C752-DF1D-96436E2F0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4115" y="578756"/>
            <a:ext cx="4608286" cy="3985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278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6"/>
        <p:cNvGrpSpPr/>
        <p:nvPr/>
      </p:nvGrpSpPr>
      <p:grpSpPr>
        <a:xfrm>
          <a:off x="0" y="0"/>
          <a:ext cx="0" cy="0"/>
          <a:chOff x="0" y="0"/>
          <a:chExt cx="0" cy="0"/>
        </a:xfrm>
      </p:grpSpPr>
      <p:sp>
        <p:nvSpPr>
          <p:cNvPr id="2067" name="Google Shape;2067;p37"/>
          <p:cNvSpPr txBox="1">
            <a:spLocks noGrp="1"/>
          </p:cNvSpPr>
          <p:nvPr>
            <p:ph type="title"/>
          </p:nvPr>
        </p:nvSpPr>
        <p:spPr>
          <a:xfrm>
            <a:off x="720000" y="1581275"/>
            <a:ext cx="3509700" cy="63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Word Embedding analysis in our dataset</a:t>
            </a:r>
            <a:endParaRPr dirty="0"/>
          </a:p>
        </p:txBody>
      </p:sp>
      <p:sp>
        <p:nvSpPr>
          <p:cNvPr id="2068" name="Google Shape;2068;p37"/>
          <p:cNvSpPr txBox="1">
            <a:spLocks noGrp="1"/>
          </p:cNvSpPr>
          <p:nvPr>
            <p:ph type="subTitle" idx="1"/>
          </p:nvPr>
        </p:nvSpPr>
        <p:spPr>
          <a:xfrm>
            <a:off x="585888" y="2929226"/>
            <a:ext cx="3509700" cy="1389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W</a:t>
            </a:r>
            <a:r>
              <a:rPr lang="en-US" dirty="0"/>
              <a:t>h</a:t>
            </a:r>
            <a:r>
              <a:rPr lang="en" dirty="0"/>
              <a:t>at is Word Embedding?</a:t>
            </a:r>
          </a:p>
          <a:p>
            <a:pPr marL="285750" lvl="0" indent="-285750" algn="l" rtl="0">
              <a:spcBef>
                <a:spcPts val="0"/>
              </a:spcBef>
              <a:spcAft>
                <a:spcPts val="0"/>
              </a:spcAft>
              <a:buFont typeface="Arial" panose="020B0604020202020204" pitchFamily="34" charset="0"/>
              <a:buChar char="•"/>
            </a:pPr>
            <a:r>
              <a:rPr lang="en" sz="1200" dirty="0"/>
              <a:t>Word Embedding is a vector representation for a specific word in a sentence. How Word Embedding works is by classifying words based on similar context into vectors and then mathematically calculating t</a:t>
            </a:r>
            <a:r>
              <a:rPr lang="en-US" sz="1200" dirty="0"/>
              <a:t>he</a:t>
            </a:r>
            <a:r>
              <a:rPr lang="en" sz="1200" dirty="0"/>
              <a:t> cosine of that angle between the vectors. The closer two words or sentences are to one the more similar the word or sentence is. </a:t>
            </a:r>
          </a:p>
          <a:p>
            <a:pPr marL="285750" lvl="0" indent="-285750" algn="l" rtl="0">
              <a:spcBef>
                <a:spcPts val="0"/>
              </a:spcBef>
              <a:spcAft>
                <a:spcPts val="0"/>
              </a:spcAft>
              <a:buFont typeface="Arial" panose="020B0604020202020204" pitchFamily="34" charset="0"/>
              <a:buChar char="•"/>
            </a:pPr>
            <a:endParaRPr sz="1200" dirty="0"/>
          </a:p>
        </p:txBody>
      </p:sp>
      <p:pic>
        <p:nvPicPr>
          <p:cNvPr id="2052" name="Picture 4">
            <a:extLst>
              <a:ext uri="{FF2B5EF4-FFF2-40B4-BE49-F238E27FC236}">
                <a16:creationId xmlns:a16="http://schemas.microsoft.com/office/drawing/2014/main" id="{3E52C4C3-EA3F-C862-A63D-F0F6C73A25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6655" y="633984"/>
            <a:ext cx="4549955" cy="3864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950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6"/>
        <p:cNvGrpSpPr/>
        <p:nvPr/>
      </p:nvGrpSpPr>
      <p:grpSpPr>
        <a:xfrm>
          <a:off x="0" y="0"/>
          <a:ext cx="0" cy="0"/>
          <a:chOff x="0" y="0"/>
          <a:chExt cx="0" cy="0"/>
        </a:xfrm>
      </p:grpSpPr>
      <p:sp>
        <p:nvSpPr>
          <p:cNvPr id="2067" name="Google Shape;2067;p37"/>
          <p:cNvSpPr txBox="1">
            <a:spLocks noGrp="1"/>
          </p:cNvSpPr>
          <p:nvPr>
            <p:ph type="title"/>
          </p:nvPr>
        </p:nvSpPr>
        <p:spPr>
          <a:xfrm>
            <a:off x="719999" y="610333"/>
            <a:ext cx="3509700" cy="63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Word Embedding analysis Example</a:t>
            </a:r>
            <a:endParaRPr dirty="0"/>
          </a:p>
        </p:txBody>
      </p:sp>
      <p:sp>
        <p:nvSpPr>
          <p:cNvPr id="2068" name="Google Shape;2068;p37"/>
          <p:cNvSpPr txBox="1">
            <a:spLocks noGrp="1"/>
          </p:cNvSpPr>
          <p:nvPr>
            <p:ph type="subTitle" idx="1"/>
          </p:nvPr>
        </p:nvSpPr>
        <p:spPr>
          <a:xfrm>
            <a:off x="719999" y="2616563"/>
            <a:ext cx="3597168" cy="1389600"/>
          </a:xfrm>
          <a:prstGeom prst="rect">
            <a:avLst/>
          </a:prstGeom>
        </p:spPr>
        <p:txBody>
          <a:bodyPr spcFirstLastPara="1" wrap="square" lIns="0" tIns="0" rIns="0" bIns="0" anchor="ctr" anchorCtr="0">
            <a:noAutofit/>
          </a:bodyPr>
          <a:lstStyle/>
          <a:p>
            <a:pPr marL="0" indent="0"/>
            <a:r>
              <a:rPr lang="en-US" sz="1000" dirty="0">
                <a:latin typeface="Roboto" panose="02000000000000000000" pitchFamily="2" charset="0"/>
                <a:ea typeface="Roboto" panose="02000000000000000000" pitchFamily="2" charset="0"/>
              </a:rPr>
              <a:t>Here is an example. Weibo ID 2.  We can identify the top 3 most similar </a:t>
            </a:r>
            <a:r>
              <a:rPr lang="en-US" sz="1000" dirty="0" err="1">
                <a:latin typeface="Roboto" panose="02000000000000000000" pitchFamily="2" charset="0"/>
                <a:ea typeface="Roboto" panose="02000000000000000000" pitchFamily="2" charset="0"/>
              </a:rPr>
              <a:t>weibos</a:t>
            </a:r>
            <a:r>
              <a:rPr lang="en-US" sz="1000" dirty="0">
                <a:latin typeface="Roboto" panose="02000000000000000000" pitchFamily="2" charset="0"/>
                <a:ea typeface="Roboto" panose="02000000000000000000" pitchFamily="2" charset="0"/>
              </a:rPr>
              <a:t> in our entire dataset.  The most similar </a:t>
            </a:r>
            <a:r>
              <a:rPr lang="en-US" sz="1000" dirty="0" err="1">
                <a:latin typeface="Roboto" panose="02000000000000000000" pitchFamily="2" charset="0"/>
                <a:ea typeface="Roboto" panose="02000000000000000000" pitchFamily="2" charset="0"/>
              </a:rPr>
              <a:t>weibo</a:t>
            </a:r>
            <a:r>
              <a:rPr lang="en-US" sz="1000" dirty="0">
                <a:latin typeface="Roboto" panose="02000000000000000000" pitchFamily="2" charset="0"/>
                <a:ea typeface="Roboto" panose="02000000000000000000" pitchFamily="2" charset="0"/>
              </a:rPr>
              <a:t> is </a:t>
            </a:r>
            <a:r>
              <a:rPr lang="en-US" sz="1000" dirty="0" err="1">
                <a:latin typeface="Roboto" panose="02000000000000000000" pitchFamily="2" charset="0"/>
                <a:ea typeface="Roboto" panose="02000000000000000000" pitchFamily="2" charset="0"/>
              </a:rPr>
              <a:t>weibo</a:t>
            </a:r>
            <a:r>
              <a:rPr lang="en-US" sz="1000" dirty="0">
                <a:latin typeface="Roboto" panose="02000000000000000000" pitchFamily="2" charset="0"/>
                <a:ea typeface="Roboto" panose="02000000000000000000" pitchFamily="2" charset="0"/>
              </a:rPr>
              <a:t>  ID 35082</a:t>
            </a:r>
          </a:p>
          <a:p>
            <a:pPr marL="171450" indent="-171450">
              <a:buFont typeface="Arial" panose="020B0604020202020204" pitchFamily="34" charset="0"/>
              <a:buChar char="•"/>
            </a:pPr>
            <a:r>
              <a:rPr lang="en-US" sz="1000" dirty="0">
                <a:solidFill>
                  <a:schemeClr val="tx1"/>
                </a:solidFill>
                <a:latin typeface="Roboto" panose="02000000000000000000" pitchFamily="2" charset="0"/>
                <a:ea typeface="Roboto" panose="02000000000000000000" pitchFamily="2" charset="0"/>
              </a:rPr>
              <a:t>Weibo ID 35082’s content is as follows: ”</a:t>
            </a:r>
            <a:r>
              <a:rPr lang="zh-CN" altLang="en-US" sz="1000" dirty="0">
                <a:solidFill>
                  <a:schemeClr val="tx1"/>
                </a:solidFill>
                <a:latin typeface="Roboto" panose="02000000000000000000" pitchFamily="2" charset="0"/>
              </a:rPr>
              <a:t>你们几个的智商还是别谈政治吧，你们永远是被洗来洗来洗去的主 </a:t>
            </a:r>
            <a:r>
              <a:rPr lang="en-US" altLang="zh-CN" sz="1000" dirty="0">
                <a:solidFill>
                  <a:schemeClr val="tx1"/>
                </a:solidFill>
                <a:latin typeface="Roboto" panose="02000000000000000000" pitchFamily="2" charset="0"/>
                <a:ea typeface="Roboto" panose="02000000000000000000" pitchFamily="2" charset="0"/>
              </a:rPr>
              <a:t>//@</a:t>
            </a:r>
            <a:r>
              <a:rPr lang="zh-CN" altLang="en-US" sz="1000" dirty="0">
                <a:solidFill>
                  <a:schemeClr val="tx1"/>
                </a:solidFill>
                <a:latin typeface="Roboto" panose="02000000000000000000" pitchFamily="2" charset="0"/>
              </a:rPr>
              <a:t>迦南之猫</a:t>
            </a:r>
            <a:r>
              <a:rPr lang="en-US" altLang="zh-CN" sz="1000" dirty="0">
                <a:solidFill>
                  <a:schemeClr val="tx1"/>
                </a:solidFill>
                <a:latin typeface="Roboto" panose="02000000000000000000" pitchFamily="2" charset="0"/>
                <a:ea typeface="Roboto" panose="02000000000000000000" pitchFamily="2" charset="0"/>
              </a:rPr>
              <a:t>: //@</a:t>
            </a:r>
            <a:r>
              <a:rPr lang="zh-CN" altLang="en-US" sz="1000" dirty="0">
                <a:solidFill>
                  <a:schemeClr val="tx1"/>
                </a:solidFill>
                <a:latin typeface="Roboto" panose="02000000000000000000" pitchFamily="2" charset="0"/>
              </a:rPr>
              <a:t>李颖</a:t>
            </a:r>
            <a:r>
              <a:rPr lang="en-US" altLang="zh-CN" sz="1000" dirty="0">
                <a:solidFill>
                  <a:schemeClr val="tx1"/>
                </a:solidFill>
                <a:latin typeface="Roboto" panose="02000000000000000000" pitchFamily="2" charset="0"/>
                <a:ea typeface="Roboto" panose="02000000000000000000" pitchFamily="2" charset="0"/>
              </a:rPr>
              <a:t>_2015:“</a:t>
            </a:r>
            <a:r>
              <a:rPr lang="zh-CN" altLang="en-US" sz="1000" dirty="0">
                <a:solidFill>
                  <a:schemeClr val="tx1"/>
                </a:solidFill>
                <a:latin typeface="Roboto" panose="02000000000000000000" pitchFamily="2" charset="0"/>
              </a:rPr>
              <a:t>志愿”二字是错 </a:t>
            </a:r>
            <a:r>
              <a:rPr lang="en-US" altLang="zh-CN" sz="1000" dirty="0">
                <a:solidFill>
                  <a:schemeClr val="tx1"/>
                </a:solidFill>
                <a:latin typeface="Roboto" panose="02000000000000000000" pitchFamily="2" charset="0"/>
                <a:ea typeface="Roboto" panose="02000000000000000000" pitchFamily="2" charset="0"/>
              </a:rPr>
              <a:t>//@choyaku:2</a:t>
            </a:r>
            <a:r>
              <a:rPr lang="zh-CN" altLang="en-US" sz="1000" dirty="0">
                <a:solidFill>
                  <a:schemeClr val="tx1"/>
                </a:solidFill>
                <a:latin typeface="Roboto" panose="02000000000000000000" pitchFamily="2" charset="0"/>
              </a:rPr>
              <a:t>年前我去首尔旅游</a:t>
            </a:r>
            <a:r>
              <a:rPr lang="en-US" altLang="zh-CN" sz="1000" dirty="0">
                <a:solidFill>
                  <a:schemeClr val="tx1"/>
                </a:solidFill>
                <a:latin typeface="Roboto" panose="02000000000000000000" pitchFamily="2" charset="0"/>
                <a:ea typeface="Roboto" panose="02000000000000000000" pitchFamily="2" charset="0"/>
              </a:rPr>
              <a:t>,</a:t>
            </a:r>
            <a:r>
              <a:rPr lang="zh-CN" altLang="en-US" sz="1000" dirty="0">
                <a:solidFill>
                  <a:schemeClr val="tx1"/>
                </a:solidFill>
                <a:latin typeface="Roboto" panose="02000000000000000000" pitchFamily="2" charset="0"/>
              </a:rPr>
              <a:t>参观战争纪念馆</a:t>
            </a:r>
            <a:r>
              <a:rPr lang="en-US" altLang="zh-CN" sz="1000" dirty="0">
                <a:solidFill>
                  <a:schemeClr val="tx1"/>
                </a:solidFill>
                <a:latin typeface="Roboto" panose="02000000000000000000" pitchFamily="2" charset="0"/>
                <a:ea typeface="Roboto" panose="02000000000000000000" pitchFamily="2" charset="0"/>
              </a:rPr>
              <a:t>,</a:t>
            </a:r>
            <a:r>
              <a:rPr lang="zh-CN" altLang="en-US" sz="1000" dirty="0">
                <a:solidFill>
                  <a:schemeClr val="tx1"/>
                </a:solidFill>
                <a:latin typeface="Roboto" panose="02000000000000000000" pitchFamily="2" charset="0"/>
              </a:rPr>
              <a:t>讲解员告诉我是北朝鲜先发动战争</a:t>
            </a:r>
            <a:r>
              <a:rPr lang="en-US" altLang="zh-CN" sz="1000" dirty="0">
                <a:solidFill>
                  <a:schemeClr val="tx1"/>
                </a:solidFill>
                <a:latin typeface="Roboto" panose="02000000000000000000" pitchFamily="2" charset="0"/>
                <a:ea typeface="Roboto" panose="02000000000000000000" pitchFamily="2" charset="0"/>
              </a:rPr>
              <a:t>,</a:t>
            </a:r>
            <a:r>
              <a:rPr lang="zh-CN" altLang="en-US" sz="1000" dirty="0">
                <a:solidFill>
                  <a:schemeClr val="tx1"/>
                </a:solidFill>
                <a:latin typeface="Roboto" panose="02000000000000000000" pitchFamily="2" charset="0"/>
              </a:rPr>
              <a:t>然后美军仁川登陆</a:t>
            </a:r>
            <a:r>
              <a:rPr lang="en-US" altLang="zh-CN" sz="1000" dirty="0">
                <a:solidFill>
                  <a:schemeClr val="tx1"/>
                </a:solidFill>
                <a:latin typeface="Roboto" panose="02000000000000000000" pitchFamily="2" charset="0"/>
                <a:ea typeface="Roboto" panose="02000000000000000000" pitchFamily="2" charset="0"/>
              </a:rPr>
              <a:t>,</a:t>
            </a:r>
            <a:r>
              <a:rPr lang="zh-CN" altLang="en-US" sz="1000" dirty="0">
                <a:solidFill>
                  <a:schemeClr val="tx1"/>
                </a:solidFill>
                <a:latin typeface="Roboto" panose="02000000000000000000" pitchFamily="2" charset="0"/>
              </a:rPr>
              <a:t>眼看就要统一半岛</a:t>
            </a:r>
            <a:r>
              <a:rPr lang="en-US" altLang="zh-CN" sz="1000" dirty="0">
                <a:solidFill>
                  <a:schemeClr val="tx1"/>
                </a:solidFill>
                <a:latin typeface="Roboto" panose="02000000000000000000" pitchFamily="2" charset="0"/>
                <a:ea typeface="Roboto" panose="02000000000000000000" pitchFamily="2" charset="0"/>
              </a:rPr>
              <a:t>,</a:t>
            </a:r>
            <a:r>
              <a:rPr lang="zh-CN" altLang="en-US" sz="1000" dirty="0">
                <a:solidFill>
                  <a:schemeClr val="tx1"/>
                </a:solidFill>
                <a:latin typeface="Roboto" panose="02000000000000000000" pitchFamily="2" charset="0"/>
              </a:rPr>
              <a:t>结果志愿军武力阻止半岛统一</a:t>
            </a:r>
            <a:r>
              <a:rPr lang="en-US" altLang="zh-CN" sz="1000" dirty="0">
                <a:solidFill>
                  <a:schemeClr val="tx1"/>
                </a:solidFill>
                <a:latin typeface="Roboto" panose="02000000000000000000" pitchFamily="2" charset="0"/>
                <a:ea typeface="Roboto" panose="02000000000000000000" pitchFamily="2" charset="0"/>
              </a:rPr>
              <a:t>,</a:t>
            </a:r>
            <a:r>
              <a:rPr lang="zh-CN" altLang="en-US" sz="1000" dirty="0">
                <a:solidFill>
                  <a:schemeClr val="tx1"/>
                </a:solidFill>
                <a:latin typeface="Roboto" panose="02000000000000000000" pitchFamily="2" charset="0"/>
              </a:rPr>
              <a:t>被中共的洗脑教科书愚弄了十几年</a:t>
            </a:r>
            <a:r>
              <a:rPr lang="en-US" altLang="zh-CN" sz="1000" dirty="0">
                <a:solidFill>
                  <a:schemeClr val="tx1"/>
                </a:solidFill>
                <a:latin typeface="Roboto" panose="02000000000000000000" pitchFamily="2" charset="0"/>
                <a:ea typeface="Roboto" panose="02000000000000000000" pitchFamily="2" charset="0"/>
              </a:rPr>
              <a:t>,</a:t>
            </a:r>
            <a:r>
              <a:rPr lang="zh-CN" altLang="en-US" sz="1000" dirty="0">
                <a:solidFill>
                  <a:schemeClr val="tx1"/>
                </a:solidFill>
                <a:latin typeface="Roboto" panose="02000000000000000000" pitchFamily="2" charset="0"/>
              </a:rPr>
              <a:t>现在总算清</a:t>
            </a:r>
            <a:r>
              <a:rPr lang="en-US" altLang="zh-CN" sz="1000" dirty="0">
                <a:solidFill>
                  <a:schemeClr val="tx1"/>
                </a:solidFill>
                <a:latin typeface="Roboto" panose="02000000000000000000" pitchFamily="2" charset="0"/>
                <a:ea typeface="Roboto" panose="02000000000000000000" pitchFamily="2" charset="0"/>
              </a:rPr>
              <a:t>” which means </a:t>
            </a:r>
            <a:r>
              <a:rPr kumimoji="0" lang="en-US" altLang="en-US" sz="1000" b="0" i="0" u="none" strike="noStrike" cap="none" normalizeH="0" baseline="0" dirty="0">
                <a:ln>
                  <a:noFill/>
                </a:ln>
                <a:solidFill>
                  <a:schemeClr val="tx1"/>
                </a:solidFill>
                <a:effectLst/>
                <a:latin typeface="Roboto" panose="02000000000000000000" pitchFamily="2" charset="0"/>
                <a:ea typeface="Roboto" panose="02000000000000000000" pitchFamily="2" charset="0"/>
              </a:rPr>
              <a:t>Don’t talk about politics with your IQ, you will always be the ones who will be washed and washed //@火南之猫: //@李颖_2015: The word "volunteer" is wrong//@choyaku : I traveled to Seoul 2 years ago and visited the war memorial hall. The guide told me that North Korea launched the war first, and then the U.S. Army landed in Incheon. It was about to unify the peninsula, but the volunteers used force to prevent the reunification of the peninsula. I was fooled ten times by the CCP’s brainwashing textbooks A few years, now it's finally clear </a:t>
            </a:r>
          </a:p>
          <a:p>
            <a:pPr marL="0" indent="0"/>
            <a:endParaRPr lang="en-US" sz="1100" dirty="0">
              <a:solidFill>
                <a:schemeClr val="tx1"/>
              </a:solidFill>
            </a:endParaRPr>
          </a:p>
          <a:p>
            <a:pPr marL="171450" indent="-171450">
              <a:buFont typeface="Arial" panose="020B0604020202020204" pitchFamily="34" charset="0"/>
              <a:buChar char="•"/>
            </a:pPr>
            <a:endParaRPr lang="en-US" sz="1100" dirty="0">
              <a:solidFill>
                <a:schemeClr val="tx1"/>
              </a:solidFill>
            </a:endParaRPr>
          </a:p>
        </p:txBody>
      </p:sp>
      <p:pic>
        <p:nvPicPr>
          <p:cNvPr id="2" name="Picture 1">
            <a:extLst>
              <a:ext uri="{FF2B5EF4-FFF2-40B4-BE49-F238E27FC236}">
                <a16:creationId xmlns:a16="http://schemas.microsoft.com/office/drawing/2014/main" id="{ED8ADD39-7922-9101-A911-E55BB3895FEF}"/>
              </a:ext>
            </a:extLst>
          </p:cNvPr>
          <p:cNvPicPr>
            <a:picLocks noChangeAspect="1"/>
          </p:cNvPicPr>
          <p:nvPr/>
        </p:nvPicPr>
        <p:blipFill>
          <a:blip r:embed="rId3"/>
          <a:stretch>
            <a:fillRect/>
          </a:stretch>
        </p:blipFill>
        <p:spPr>
          <a:xfrm>
            <a:off x="4452078" y="610333"/>
            <a:ext cx="4579496" cy="1371600"/>
          </a:xfrm>
          <a:prstGeom prst="rect">
            <a:avLst/>
          </a:prstGeom>
        </p:spPr>
      </p:pic>
      <p:pic>
        <p:nvPicPr>
          <p:cNvPr id="4" name="Picture 3">
            <a:extLst>
              <a:ext uri="{FF2B5EF4-FFF2-40B4-BE49-F238E27FC236}">
                <a16:creationId xmlns:a16="http://schemas.microsoft.com/office/drawing/2014/main" id="{0569247D-911F-9D32-678B-E6269D7E48CB}"/>
              </a:ext>
            </a:extLst>
          </p:cNvPr>
          <p:cNvPicPr>
            <a:picLocks noChangeAspect="1"/>
          </p:cNvPicPr>
          <p:nvPr/>
        </p:nvPicPr>
        <p:blipFill>
          <a:blip r:embed="rId4"/>
          <a:stretch>
            <a:fillRect/>
          </a:stretch>
        </p:blipFill>
        <p:spPr>
          <a:xfrm>
            <a:off x="4452078" y="2298337"/>
            <a:ext cx="4579496" cy="457200"/>
          </a:xfrm>
          <a:prstGeom prst="rect">
            <a:avLst/>
          </a:prstGeom>
        </p:spPr>
      </p:pic>
    </p:spTree>
    <p:extLst>
      <p:ext uri="{BB962C8B-B14F-4D97-AF65-F5344CB8AC3E}">
        <p14:creationId xmlns:p14="http://schemas.microsoft.com/office/powerpoint/2010/main" val="1464896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99A34-AE75-34F6-FD93-52BA0F928214}"/>
              </a:ext>
            </a:extLst>
          </p:cNvPr>
          <p:cNvSpPr>
            <a:spLocks noGrp="1"/>
          </p:cNvSpPr>
          <p:nvPr>
            <p:ph type="title"/>
          </p:nvPr>
        </p:nvSpPr>
        <p:spPr>
          <a:xfrm>
            <a:off x="2946750" y="815165"/>
            <a:ext cx="3926240" cy="508800"/>
          </a:xfrm>
        </p:spPr>
        <p:txBody>
          <a:bodyPr/>
          <a:lstStyle/>
          <a:p>
            <a:pPr algn="ctr"/>
            <a:r>
              <a:rPr lang="en" dirty="0"/>
              <a:t>Word Embedding analysis Example Cont.</a:t>
            </a:r>
            <a:endParaRPr lang="en-US" dirty="0"/>
          </a:p>
        </p:txBody>
      </p:sp>
      <p:sp>
        <p:nvSpPr>
          <p:cNvPr id="3" name="Subtitle 2">
            <a:extLst>
              <a:ext uri="{FF2B5EF4-FFF2-40B4-BE49-F238E27FC236}">
                <a16:creationId xmlns:a16="http://schemas.microsoft.com/office/drawing/2014/main" id="{0269C14A-4E9D-44E8-CE87-3B07E1FBB4B0}"/>
              </a:ext>
            </a:extLst>
          </p:cNvPr>
          <p:cNvSpPr>
            <a:spLocks noGrp="1"/>
          </p:cNvSpPr>
          <p:nvPr>
            <p:ph type="subTitle" idx="1"/>
          </p:nvPr>
        </p:nvSpPr>
        <p:spPr>
          <a:xfrm>
            <a:off x="1854191" y="2123710"/>
            <a:ext cx="5874665" cy="1417200"/>
          </a:xfrm>
        </p:spPr>
        <p:txBody>
          <a:bodyPr/>
          <a:lstStyle/>
          <a:p>
            <a:pPr marL="0" indent="0" algn="l"/>
            <a:r>
              <a:rPr lang="en-US" sz="1200" dirty="0">
                <a:latin typeface="Roboto" panose="02000000000000000000" pitchFamily="2" charset="0"/>
                <a:ea typeface="Roboto" panose="02000000000000000000" pitchFamily="2" charset="0"/>
              </a:rPr>
              <a:t>The similarity between Weibo ID 2 and Weibo ID 35082</a:t>
            </a:r>
          </a:p>
          <a:p>
            <a:pPr marL="0" indent="0" algn="l"/>
            <a:r>
              <a:rPr lang="en-US" sz="1200" dirty="0">
                <a:solidFill>
                  <a:schemeClr val="tx1"/>
                </a:solidFill>
                <a:latin typeface="Roboto" panose="02000000000000000000" pitchFamily="2" charset="0"/>
                <a:ea typeface="Roboto" panose="02000000000000000000" pitchFamily="2" charset="0"/>
              </a:rPr>
              <a:t>Link between Weibo ID 2 that mentions Lawyer Yuan </a:t>
            </a:r>
            <a:r>
              <a:rPr lang="en-US" sz="1200" dirty="0" err="1">
                <a:solidFill>
                  <a:schemeClr val="tx1"/>
                </a:solidFill>
                <a:latin typeface="Roboto" panose="02000000000000000000" pitchFamily="2" charset="0"/>
                <a:ea typeface="Roboto" panose="02000000000000000000" pitchFamily="2" charset="0"/>
              </a:rPr>
              <a:t>Yulai</a:t>
            </a:r>
            <a:r>
              <a:rPr lang="en-US" sz="1200" dirty="0">
                <a:solidFill>
                  <a:schemeClr val="tx1"/>
                </a:solidFill>
                <a:latin typeface="Roboto" panose="02000000000000000000" pitchFamily="2" charset="0"/>
                <a:ea typeface="Roboto" panose="02000000000000000000" pitchFamily="2" charset="0"/>
              </a:rPr>
              <a:t> and Weibo ID 35082 that discusses brainwashed textbooks. Yuan </a:t>
            </a:r>
            <a:r>
              <a:rPr lang="en-US" sz="1200" dirty="0" err="1">
                <a:solidFill>
                  <a:schemeClr val="tx1"/>
                </a:solidFill>
                <a:latin typeface="Roboto" panose="02000000000000000000" pitchFamily="2" charset="0"/>
                <a:ea typeface="Roboto" panose="02000000000000000000" pitchFamily="2" charset="0"/>
              </a:rPr>
              <a:t>Yulai</a:t>
            </a:r>
            <a:r>
              <a:rPr lang="en-US" sz="1200" dirty="0">
                <a:solidFill>
                  <a:schemeClr val="tx1"/>
                </a:solidFill>
                <a:latin typeface="Roboto" panose="02000000000000000000" pitchFamily="2" charset="0"/>
                <a:ea typeface="Roboto" panose="02000000000000000000" pitchFamily="2" charset="0"/>
              </a:rPr>
              <a:t> is a Chinese rights lawyer.  Weibo 35082 may be related to the below article “</a:t>
            </a:r>
            <a:r>
              <a:rPr lang="en-US" sz="1200" dirty="0">
                <a:solidFill>
                  <a:schemeClr val="tx1"/>
                </a:solidFill>
                <a:latin typeface="Roboto" panose="02000000000000000000" pitchFamily="2" charset="0"/>
                <a:ea typeface="Roboto" panose="02000000000000000000" pitchFamily="2" charset="0"/>
                <a:hlinkClick r:id="rId2"/>
              </a:rPr>
              <a:t>Chinese rights lawyer takes legal action after Hong Kong, Taiwan-published books seized</a:t>
            </a:r>
            <a:r>
              <a:rPr lang="en-US" sz="1200" dirty="0">
                <a:solidFill>
                  <a:schemeClr val="tx1"/>
                </a:solidFill>
                <a:latin typeface="Roboto" panose="02000000000000000000" pitchFamily="2" charset="0"/>
                <a:ea typeface="Roboto" panose="02000000000000000000" pitchFamily="2" charset="0"/>
              </a:rPr>
              <a:t>”</a:t>
            </a:r>
          </a:p>
          <a:p>
            <a:pPr algn="l"/>
            <a:endParaRPr lang="en-US" dirty="0"/>
          </a:p>
        </p:txBody>
      </p:sp>
    </p:spTree>
    <p:extLst>
      <p:ext uri="{BB962C8B-B14F-4D97-AF65-F5344CB8AC3E}">
        <p14:creationId xmlns:p14="http://schemas.microsoft.com/office/powerpoint/2010/main" val="88823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6"/>
        <p:cNvGrpSpPr/>
        <p:nvPr/>
      </p:nvGrpSpPr>
      <p:grpSpPr>
        <a:xfrm>
          <a:off x="0" y="0"/>
          <a:ext cx="0" cy="0"/>
          <a:chOff x="0" y="0"/>
          <a:chExt cx="0" cy="0"/>
        </a:xfrm>
      </p:grpSpPr>
      <p:sp>
        <p:nvSpPr>
          <p:cNvPr id="2067" name="Google Shape;2067;p37"/>
          <p:cNvSpPr txBox="1">
            <a:spLocks noGrp="1"/>
          </p:cNvSpPr>
          <p:nvPr>
            <p:ph type="title"/>
          </p:nvPr>
        </p:nvSpPr>
        <p:spPr>
          <a:xfrm>
            <a:off x="720000" y="1303957"/>
            <a:ext cx="3509700" cy="63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Word Embedding analysis in our dataset</a:t>
            </a:r>
            <a:endParaRPr dirty="0"/>
          </a:p>
        </p:txBody>
      </p:sp>
      <p:sp>
        <p:nvSpPr>
          <p:cNvPr id="2068" name="Google Shape;2068;p37"/>
          <p:cNvSpPr txBox="1">
            <a:spLocks noGrp="1"/>
          </p:cNvSpPr>
          <p:nvPr>
            <p:ph type="subTitle" idx="1"/>
          </p:nvPr>
        </p:nvSpPr>
        <p:spPr>
          <a:xfrm>
            <a:off x="720000" y="2616563"/>
            <a:ext cx="3509700" cy="1389600"/>
          </a:xfrm>
          <a:prstGeom prst="rect">
            <a:avLst/>
          </a:prstGeom>
        </p:spPr>
        <p:txBody>
          <a:bodyPr spcFirstLastPara="1" wrap="square" lIns="0" tIns="0" rIns="0" bIns="0" anchor="ctr" anchorCtr="0">
            <a:noAutofit/>
          </a:bodyPr>
          <a:lstStyle/>
          <a:p>
            <a:pPr marL="0" lvl="0" indent="0"/>
            <a:r>
              <a:rPr lang="en-US" sz="1200" dirty="0"/>
              <a:t>Here is an example. Weibo ID 2 has the text: “</a:t>
            </a:r>
            <a:r>
              <a:rPr lang="ja-JP" altLang="en-US" sz="1200" dirty="0"/>
              <a:t>袁裕来律师 假装在纽约”</a:t>
            </a:r>
            <a:r>
              <a:rPr lang="en-US" altLang="ja-JP" sz="1200" dirty="0"/>
              <a:t>, </a:t>
            </a:r>
            <a:r>
              <a:rPr lang="en-US" altLang="zh-CN" sz="1200" dirty="0"/>
              <a:t>which translate to .” Lawyer Yuan </a:t>
            </a:r>
            <a:r>
              <a:rPr lang="en-US" altLang="zh-CN" sz="1200" dirty="0" err="1"/>
              <a:t>Yulai</a:t>
            </a:r>
            <a:r>
              <a:rPr lang="en-US" altLang="zh-CN" sz="1200" dirty="0"/>
              <a:t>  pretend to be in New York From running our code Weibo 5 is one of the top 3 most similar to Weibo 2 according to the Word Embedding analysis. Weibo 5 has the text: “</a:t>
            </a:r>
            <a:r>
              <a:rPr lang="ja-JP" altLang="en-US" sz="1200" dirty="0"/>
              <a:t>袁裕来律师 假装在纽约”</a:t>
            </a:r>
            <a:r>
              <a:rPr lang="en-US" altLang="ja-JP" sz="1200" dirty="0"/>
              <a:t>, </a:t>
            </a:r>
            <a:r>
              <a:rPr lang="en-US" altLang="zh-CN" sz="1200" dirty="0"/>
              <a:t>which translates to “Lawyer Yuan Li pretend in New York.” According to our code Weibo 5 has a score of 0.96923596</a:t>
            </a:r>
            <a:endParaRPr lang="en-US" sz="1200" dirty="0"/>
          </a:p>
        </p:txBody>
      </p:sp>
      <p:pic>
        <p:nvPicPr>
          <p:cNvPr id="2" name="Picture 1">
            <a:extLst>
              <a:ext uri="{FF2B5EF4-FFF2-40B4-BE49-F238E27FC236}">
                <a16:creationId xmlns:a16="http://schemas.microsoft.com/office/drawing/2014/main" id="{624A8F7B-75F0-1A23-4171-1F0258DC36E6}"/>
              </a:ext>
            </a:extLst>
          </p:cNvPr>
          <p:cNvPicPr>
            <a:picLocks noChangeAspect="1"/>
          </p:cNvPicPr>
          <p:nvPr/>
        </p:nvPicPr>
        <p:blipFill>
          <a:blip r:embed="rId3"/>
          <a:stretch>
            <a:fillRect/>
          </a:stretch>
        </p:blipFill>
        <p:spPr>
          <a:xfrm>
            <a:off x="4459574" y="1692923"/>
            <a:ext cx="4538588" cy="1280160"/>
          </a:xfrm>
          <a:prstGeom prst="rect">
            <a:avLst/>
          </a:prstGeom>
        </p:spPr>
      </p:pic>
    </p:spTree>
    <p:extLst>
      <p:ext uri="{BB962C8B-B14F-4D97-AF65-F5344CB8AC3E}">
        <p14:creationId xmlns:p14="http://schemas.microsoft.com/office/powerpoint/2010/main" val="4053381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6"/>
        <p:cNvGrpSpPr/>
        <p:nvPr/>
      </p:nvGrpSpPr>
      <p:grpSpPr>
        <a:xfrm>
          <a:off x="0" y="0"/>
          <a:ext cx="0" cy="0"/>
          <a:chOff x="0" y="0"/>
          <a:chExt cx="0" cy="0"/>
        </a:xfrm>
      </p:grpSpPr>
      <p:sp>
        <p:nvSpPr>
          <p:cNvPr id="2067" name="Google Shape;2067;p37"/>
          <p:cNvSpPr txBox="1">
            <a:spLocks noGrp="1"/>
          </p:cNvSpPr>
          <p:nvPr>
            <p:ph type="title"/>
          </p:nvPr>
        </p:nvSpPr>
        <p:spPr>
          <a:xfrm>
            <a:off x="720000" y="1581275"/>
            <a:ext cx="3509700" cy="63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Word Embedding analysis in our dataset</a:t>
            </a:r>
            <a:endParaRPr dirty="0"/>
          </a:p>
        </p:txBody>
      </p:sp>
      <p:sp>
        <p:nvSpPr>
          <p:cNvPr id="2068" name="Google Shape;2068;p37"/>
          <p:cNvSpPr txBox="1">
            <a:spLocks noGrp="1"/>
          </p:cNvSpPr>
          <p:nvPr>
            <p:ph type="subTitle" idx="1"/>
          </p:nvPr>
        </p:nvSpPr>
        <p:spPr>
          <a:xfrm>
            <a:off x="720000" y="2616563"/>
            <a:ext cx="3509700" cy="1389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2-D heat map displays the comparison of similar IDs for the first 10 Weibos (ex. Weibo has the most similar match to weibo 5. See next slide for further information)</a:t>
            </a:r>
            <a:endParaRPr dirty="0"/>
          </a:p>
        </p:txBody>
      </p:sp>
      <p:pic>
        <p:nvPicPr>
          <p:cNvPr id="3" name="Picture 2">
            <a:extLst>
              <a:ext uri="{FF2B5EF4-FFF2-40B4-BE49-F238E27FC236}">
                <a16:creationId xmlns:a16="http://schemas.microsoft.com/office/drawing/2014/main" id="{6A4C8521-167D-3111-AB28-F5654EAF78C2}"/>
              </a:ext>
            </a:extLst>
          </p:cNvPr>
          <p:cNvPicPr>
            <a:picLocks noChangeAspect="1"/>
          </p:cNvPicPr>
          <p:nvPr/>
        </p:nvPicPr>
        <p:blipFill>
          <a:blip r:embed="rId3"/>
          <a:stretch>
            <a:fillRect/>
          </a:stretch>
        </p:blipFill>
        <p:spPr>
          <a:xfrm>
            <a:off x="4375271" y="619585"/>
            <a:ext cx="4696158" cy="3879844"/>
          </a:xfrm>
          <a:prstGeom prst="rect">
            <a:avLst/>
          </a:prstGeom>
        </p:spPr>
      </p:pic>
    </p:spTree>
    <p:extLst>
      <p:ext uri="{BB962C8B-B14F-4D97-AF65-F5344CB8AC3E}">
        <p14:creationId xmlns:p14="http://schemas.microsoft.com/office/powerpoint/2010/main" val="4172920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6"/>
        <p:cNvGrpSpPr/>
        <p:nvPr/>
      </p:nvGrpSpPr>
      <p:grpSpPr>
        <a:xfrm>
          <a:off x="0" y="0"/>
          <a:ext cx="0" cy="0"/>
          <a:chOff x="0" y="0"/>
          <a:chExt cx="0" cy="0"/>
        </a:xfrm>
      </p:grpSpPr>
      <p:sp>
        <p:nvSpPr>
          <p:cNvPr id="2067" name="Google Shape;2067;p37"/>
          <p:cNvSpPr txBox="1">
            <a:spLocks noGrp="1"/>
          </p:cNvSpPr>
          <p:nvPr>
            <p:ph type="title"/>
          </p:nvPr>
        </p:nvSpPr>
        <p:spPr>
          <a:xfrm>
            <a:off x="720000" y="1581275"/>
            <a:ext cx="3509700" cy="63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LDA T</a:t>
            </a:r>
            <a:r>
              <a:rPr lang="en-US" dirty="0"/>
              <a:t>o</a:t>
            </a:r>
            <a:r>
              <a:rPr lang="en" dirty="0"/>
              <a:t>pic analysis in our dataset</a:t>
            </a:r>
            <a:endParaRPr dirty="0"/>
          </a:p>
        </p:txBody>
      </p:sp>
      <p:sp>
        <p:nvSpPr>
          <p:cNvPr id="2068" name="Google Shape;2068;p37"/>
          <p:cNvSpPr txBox="1">
            <a:spLocks noGrp="1"/>
          </p:cNvSpPr>
          <p:nvPr>
            <p:ph type="subTitle" idx="1"/>
          </p:nvPr>
        </p:nvSpPr>
        <p:spPr>
          <a:xfrm>
            <a:off x="720000" y="2616563"/>
            <a:ext cx="3509700" cy="1389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What is LDA Topic Analysis?</a:t>
            </a:r>
          </a:p>
          <a:p>
            <a:pPr marL="285750" lvl="0" indent="-285750" algn="l" rtl="0">
              <a:spcBef>
                <a:spcPts val="0"/>
              </a:spcBef>
              <a:spcAft>
                <a:spcPts val="0"/>
              </a:spcAft>
              <a:buFont typeface="Arial" panose="020B0604020202020204" pitchFamily="34" charset="0"/>
              <a:buChar char="•"/>
            </a:pPr>
            <a:r>
              <a:rPr lang="en-US" dirty="0"/>
              <a:t>LDA Topic Analysis is a topic model that is used to categorize words from a document to a specific topic. </a:t>
            </a:r>
            <a:endParaRPr dirty="0"/>
          </a:p>
        </p:txBody>
      </p:sp>
      <p:pic>
        <p:nvPicPr>
          <p:cNvPr id="3074" name="Picture 2" descr="Topic Modelling With LDA -A Hands-on Introduction - Analytics Vidhya">
            <a:extLst>
              <a:ext uri="{FF2B5EF4-FFF2-40B4-BE49-F238E27FC236}">
                <a16:creationId xmlns:a16="http://schemas.microsoft.com/office/drawing/2014/main" id="{71D04F5D-FBFD-0B8F-D87D-8508093F0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4464" y="681990"/>
            <a:ext cx="4535424" cy="3779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651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6"/>
        <p:cNvGrpSpPr/>
        <p:nvPr/>
      </p:nvGrpSpPr>
      <p:grpSpPr>
        <a:xfrm>
          <a:off x="0" y="0"/>
          <a:ext cx="0" cy="0"/>
          <a:chOff x="0" y="0"/>
          <a:chExt cx="0" cy="0"/>
        </a:xfrm>
      </p:grpSpPr>
      <p:sp>
        <p:nvSpPr>
          <p:cNvPr id="2067" name="Google Shape;2067;p37"/>
          <p:cNvSpPr txBox="1">
            <a:spLocks noGrp="1"/>
          </p:cNvSpPr>
          <p:nvPr>
            <p:ph type="title"/>
          </p:nvPr>
        </p:nvSpPr>
        <p:spPr>
          <a:xfrm>
            <a:off x="720000" y="1581275"/>
            <a:ext cx="3509700" cy="63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LDA T</a:t>
            </a:r>
            <a:r>
              <a:rPr lang="en-US" dirty="0"/>
              <a:t>o</a:t>
            </a:r>
            <a:r>
              <a:rPr lang="en" dirty="0"/>
              <a:t>pic analysis in our dataset</a:t>
            </a:r>
            <a:endParaRPr dirty="0"/>
          </a:p>
        </p:txBody>
      </p:sp>
      <p:sp>
        <p:nvSpPr>
          <p:cNvPr id="2068" name="Google Shape;2068;p37"/>
          <p:cNvSpPr txBox="1">
            <a:spLocks noGrp="1"/>
          </p:cNvSpPr>
          <p:nvPr>
            <p:ph type="subTitle" idx="1"/>
          </p:nvPr>
        </p:nvSpPr>
        <p:spPr>
          <a:xfrm>
            <a:off x="720000" y="2616563"/>
            <a:ext cx="3509700" cy="1389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In the example to the right, we see the word “</a:t>
            </a:r>
            <a:r>
              <a:rPr lang="ja-JP" altLang="en-US" dirty="0"/>
              <a:t>的</a:t>
            </a:r>
            <a:r>
              <a:rPr lang="en-US" altLang="ja-JP" dirty="0"/>
              <a:t>” this means “filter” in each topic started by the numbers 0-5 we see that that word is scored the highest score showing that it is categorizing this word the most among topics.</a:t>
            </a:r>
            <a:endParaRPr lang="en-US" dirty="0"/>
          </a:p>
        </p:txBody>
      </p:sp>
      <p:pic>
        <p:nvPicPr>
          <p:cNvPr id="2" name="Picture 1">
            <a:extLst>
              <a:ext uri="{FF2B5EF4-FFF2-40B4-BE49-F238E27FC236}">
                <a16:creationId xmlns:a16="http://schemas.microsoft.com/office/drawing/2014/main" id="{F0BB620C-5797-8DE1-FFA0-8CD4ED320EFD}"/>
              </a:ext>
            </a:extLst>
          </p:cNvPr>
          <p:cNvPicPr>
            <a:picLocks noChangeAspect="1"/>
          </p:cNvPicPr>
          <p:nvPr/>
        </p:nvPicPr>
        <p:blipFill>
          <a:blip r:embed="rId3"/>
          <a:stretch>
            <a:fillRect/>
          </a:stretch>
        </p:blipFill>
        <p:spPr>
          <a:xfrm>
            <a:off x="4444583" y="622092"/>
            <a:ext cx="4609475" cy="3859967"/>
          </a:xfrm>
          <a:prstGeom prst="rect">
            <a:avLst/>
          </a:prstGeom>
        </p:spPr>
      </p:pic>
    </p:spTree>
    <p:extLst>
      <p:ext uri="{BB962C8B-B14F-4D97-AF65-F5344CB8AC3E}">
        <p14:creationId xmlns:p14="http://schemas.microsoft.com/office/powerpoint/2010/main" val="633739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6"/>
        <p:cNvGrpSpPr/>
        <p:nvPr/>
      </p:nvGrpSpPr>
      <p:grpSpPr>
        <a:xfrm>
          <a:off x="0" y="0"/>
          <a:ext cx="0" cy="0"/>
          <a:chOff x="0" y="0"/>
          <a:chExt cx="0" cy="0"/>
        </a:xfrm>
      </p:grpSpPr>
      <p:sp>
        <p:nvSpPr>
          <p:cNvPr id="2067" name="Google Shape;2067;p37"/>
          <p:cNvSpPr txBox="1">
            <a:spLocks noGrp="1"/>
          </p:cNvSpPr>
          <p:nvPr>
            <p:ph type="title"/>
          </p:nvPr>
        </p:nvSpPr>
        <p:spPr>
          <a:xfrm>
            <a:off x="720000" y="1581275"/>
            <a:ext cx="3509700" cy="63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LDA Topic analysis in our dataset</a:t>
            </a:r>
          </a:p>
        </p:txBody>
      </p:sp>
      <p:sp>
        <p:nvSpPr>
          <p:cNvPr id="2068" name="Google Shape;2068;p37"/>
          <p:cNvSpPr txBox="1">
            <a:spLocks noGrp="1"/>
          </p:cNvSpPr>
          <p:nvPr>
            <p:ph type="subTitle" idx="1"/>
          </p:nvPr>
        </p:nvSpPr>
        <p:spPr>
          <a:xfrm>
            <a:off x="720000" y="2474157"/>
            <a:ext cx="3509700" cy="1389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This word cloud is generated from word found in our dataset.</a:t>
            </a:r>
          </a:p>
          <a:p>
            <a:pPr marL="0" lvl="0" indent="0" algn="l" rtl="0">
              <a:spcBef>
                <a:spcPts val="0"/>
              </a:spcBef>
              <a:spcAft>
                <a:spcPts val="0"/>
              </a:spcAft>
              <a:buNone/>
            </a:pPr>
            <a:endParaRPr lang="en-US" dirty="0"/>
          </a:p>
          <a:p>
            <a:endParaRPr lang="en-US" dirty="0">
              <a:solidFill>
                <a:schemeClr val="tx1"/>
              </a:solidFill>
            </a:endParaRPr>
          </a:p>
          <a:p>
            <a:pPr marL="0" lvl="0" indent="0" algn="l" rtl="0">
              <a:spcBef>
                <a:spcPts val="0"/>
              </a:spcBef>
              <a:spcAft>
                <a:spcPts val="0"/>
              </a:spcAft>
              <a:buNone/>
            </a:pPr>
            <a:endParaRPr dirty="0"/>
          </a:p>
        </p:txBody>
      </p:sp>
      <p:pic>
        <p:nvPicPr>
          <p:cNvPr id="4" name="Picture 3">
            <a:extLst>
              <a:ext uri="{FF2B5EF4-FFF2-40B4-BE49-F238E27FC236}">
                <a16:creationId xmlns:a16="http://schemas.microsoft.com/office/drawing/2014/main" id="{96C70207-1DEB-A7D0-02F2-A2BADA26CE1F}"/>
              </a:ext>
            </a:extLst>
          </p:cNvPr>
          <p:cNvPicPr>
            <a:picLocks noChangeAspect="1"/>
          </p:cNvPicPr>
          <p:nvPr/>
        </p:nvPicPr>
        <p:blipFill>
          <a:blip r:embed="rId3"/>
          <a:stretch>
            <a:fillRect/>
          </a:stretch>
        </p:blipFill>
        <p:spPr>
          <a:xfrm>
            <a:off x="4446917" y="571895"/>
            <a:ext cx="4614638" cy="3977620"/>
          </a:xfrm>
          <a:prstGeom prst="rect">
            <a:avLst/>
          </a:prstGeom>
        </p:spPr>
      </p:pic>
      <p:sp>
        <p:nvSpPr>
          <p:cNvPr id="6" name="Rectangle 1">
            <a:extLst>
              <a:ext uri="{FF2B5EF4-FFF2-40B4-BE49-F238E27FC236}">
                <a16:creationId xmlns:a16="http://schemas.microsoft.com/office/drawing/2014/main" id="{95EC84E7-4D64-F540-FED2-C54CD8F8B596}"/>
              </a:ext>
            </a:extLst>
          </p:cNvPr>
          <p:cNvSpPr>
            <a:spLocks noChangeArrowheads="1"/>
          </p:cNvSpPr>
          <p:nvPr/>
        </p:nvSpPr>
        <p:spPr bwMode="auto">
          <a:xfrm>
            <a:off x="311001" y="3252051"/>
            <a:ext cx="3918699"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Roboto" panose="02000000000000000000" pitchFamily="2" charset="0"/>
                <a:ea typeface="Roboto" panose="02000000000000000000" pitchFamily="2" charset="0"/>
              </a:rPr>
              <a:t>[('图 片', 1.0), ('显 示', (picture), 0.9737567248392599), ('滤 器‘</a:t>
            </a:r>
            <a:r>
              <a:rPr kumimoji="0" lang="en-US" altLang="en-US" sz="1200" b="0" i="0" u="none" strike="noStrike" cap="none" normalizeH="0" dirty="0">
                <a:ln>
                  <a:noFill/>
                </a:ln>
                <a:solidFill>
                  <a:srgbClr val="000000"/>
                </a:solidFill>
                <a:effectLst/>
                <a:latin typeface="Roboto" panose="02000000000000000000" pitchFamily="2" charset="0"/>
                <a:ea typeface="Roboto" panose="02000000000000000000" pitchFamily="2" charset="0"/>
              </a:rPr>
              <a:t> (show), </a:t>
            </a:r>
            <a:r>
              <a:rPr kumimoji="0" lang="en-US" altLang="en-US" sz="1200" b="0" i="0" u="none" strike="noStrike" cap="none" normalizeH="0" baseline="0" dirty="0">
                <a:ln>
                  <a:noFill/>
                </a:ln>
                <a:solidFill>
                  <a:srgbClr val="000000"/>
                </a:solidFill>
                <a:effectLst/>
                <a:latin typeface="Roboto" panose="02000000000000000000" pitchFamily="2" charset="0"/>
                <a:ea typeface="Roboto" panose="02000000000000000000" pitchFamily="2" charset="0"/>
              </a:rPr>
              <a:t> 0.9195643616323317), ('器 滤‘</a:t>
            </a:r>
            <a:r>
              <a:rPr kumimoji="0" lang="en-US" altLang="en-US" sz="1200" b="0" i="0" u="none" strike="noStrike" cap="none" normalizeH="0" dirty="0">
                <a:ln>
                  <a:noFill/>
                </a:ln>
                <a:solidFill>
                  <a:srgbClr val="000000"/>
                </a:solidFill>
                <a:effectLst/>
                <a:latin typeface="Roboto" panose="02000000000000000000" pitchFamily="2" charset="0"/>
                <a:ea typeface="Roboto" panose="02000000000000000000" pitchFamily="2" charset="0"/>
              </a:rPr>
              <a:t> (filter), </a:t>
            </a:r>
            <a:r>
              <a:rPr kumimoji="0" lang="en-US" altLang="en-US" sz="1200" b="0" i="0" u="none" strike="noStrike" cap="none" normalizeH="0" baseline="0" dirty="0">
                <a:ln>
                  <a:noFill/>
                </a:ln>
                <a:solidFill>
                  <a:srgbClr val="000000"/>
                </a:solidFill>
                <a:effectLst/>
                <a:latin typeface="Roboto" panose="02000000000000000000" pitchFamily="2" charset="0"/>
                <a:ea typeface="Roboto" panose="02000000000000000000" pitchFamily="2" charset="0"/>
              </a:rPr>
              <a:t> 0.9195643616323317), ('国 </a:t>
            </a:r>
            <a:r>
              <a:rPr kumimoji="0" lang="en-US" altLang="en-US" sz="1200" b="0" i="0" u="none" strike="noStrike" cap="none" normalizeH="0" baseline="0" dirty="0" err="1">
                <a:ln>
                  <a:noFill/>
                </a:ln>
                <a:solidFill>
                  <a:srgbClr val="000000"/>
                </a:solidFill>
                <a:effectLst/>
                <a:latin typeface="Roboto" panose="02000000000000000000" pitchFamily="2" charset="0"/>
                <a:ea typeface="Roboto" panose="02000000000000000000" pitchFamily="2" charset="0"/>
              </a:rPr>
              <a:t>国</a:t>
            </a:r>
            <a:r>
              <a:rPr kumimoji="0" lang="en-US" altLang="en-US" sz="1200" b="0" i="0" u="none" strike="noStrike" cap="none" normalizeH="0" baseline="0" dirty="0">
                <a:ln>
                  <a:noFill/>
                </a:ln>
                <a:solidFill>
                  <a:srgbClr val="000000"/>
                </a:solidFill>
                <a:effectLst/>
                <a:latin typeface="Roboto" panose="02000000000000000000" pitchFamily="2" charset="0"/>
                <a:ea typeface="Roboto" panose="02000000000000000000" pitchFamily="2" charset="0"/>
              </a:rPr>
              <a:t>‘</a:t>
            </a:r>
            <a:r>
              <a:rPr kumimoji="0" lang="en-US" altLang="en-US" sz="1200" b="0" i="0" u="none" strike="noStrike" cap="none" normalizeH="0" dirty="0">
                <a:ln>
                  <a:noFill/>
                </a:ln>
                <a:solidFill>
                  <a:srgbClr val="000000"/>
                </a:solidFill>
                <a:effectLst/>
                <a:latin typeface="Roboto" panose="02000000000000000000" pitchFamily="2" charset="0"/>
                <a:ea typeface="Roboto" panose="02000000000000000000" pitchFamily="2" charset="0"/>
              </a:rPr>
              <a:t> (country),</a:t>
            </a:r>
            <a:r>
              <a:rPr kumimoji="0" lang="en-US" altLang="en-US" sz="1200" b="0" i="0" u="none" strike="noStrike" cap="none" normalizeH="0" baseline="0" dirty="0">
                <a:ln>
                  <a:noFill/>
                </a:ln>
                <a:solidFill>
                  <a:srgbClr val="000000"/>
                </a:solidFill>
                <a:effectLst/>
                <a:latin typeface="Roboto" panose="02000000000000000000" pitchFamily="2" charset="0"/>
                <a:ea typeface="Roboto" panose="02000000000000000000" pitchFamily="2" charset="0"/>
              </a:rPr>
              <a:t> 0.8219393780343787)]</a:t>
            </a:r>
            <a:r>
              <a:rPr kumimoji="0" lang="en-US" altLang="en-US" sz="1200" b="0" i="0" u="none" strike="noStrike" cap="none" normalizeH="0" baseline="0" dirty="0">
                <a:ln>
                  <a:noFill/>
                </a:ln>
                <a:solidFill>
                  <a:schemeClr val="tx1"/>
                </a:solidFill>
                <a:effectLst/>
                <a:latin typeface="Roboto" panose="02000000000000000000" pitchFamily="2" charset="0"/>
                <a:ea typeface="Roboto" panose="02000000000000000000" pitchFamily="2" charset="0"/>
              </a:rPr>
              <a:t> </a:t>
            </a:r>
          </a:p>
        </p:txBody>
      </p:sp>
    </p:spTree>
    <p:extLst>
      <p:ext uri="{BB962C8B-B14F-4D97-AF65-F5344CB8AC3E}">
        <p14:creationId xmlns:p14="http://schemas.microsoft.com/office/powerpoint/2010/main" val="4043426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8"/>
        <p:cNvGrpSpPr/>
        <p:nvPr/>
      </p:nvGrpSpPr>
      <p:grpSpPr>
        <a:xfrm>
          <a:off x="0" y="0"/>
          <a:ext cx="0" cy="0"/>
          <a:chOff x="0" y="0"/>
          <a:chExt cx="0" cy="0"/>
        </a:xfrm>
      </p:grpSpPr>
      <p:sp>
        <p:nvSpPr>
          <p:cNvPr id="1889" name="Google Shape;1889;p29"/>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TABLE OF CONTENTS</a:t>
            </a:r>
            <a:endParaRPr/>
          </a:p>
        </p:txBody>
      </p:sp>
      <p:sp>
        <p:nvSpPr>
          <p:cNvPr id="1890" name="Google Shape;1890;p29"/>
          <p:cNvSpPr txBox="1">
            <a:spLocks noGrp="1"/>
          </p:cNvSpPr>
          <p:nvPr>
            <p:ph type="title" idx="8"/>
          </p:nvPr>
        </p:nvSpPr>
        <p:spPr>
          <a:xfrm>
            <a:off x="6672300" y="2868050"/>
            <a:ext cx="13683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Dataset description</a:t>
            </a:r>
            <a:endParaRPr dirty="0"/>
          </a:p>
        </p:txBody>
      </p:sp>
      <p:sp>
        <p:nvSpPr>
          <p:cNvPr id="1891" name="Google Shape;1891;p29"/>
          <p:cNvSpPr txBox="1">
            <a:spLocks noGrp="1"/>
          </p:cNvSpPr>
          <p:nvPr>
            <p:ph type="title" idx="9"/>
          </p:nvPr>
        </p:nvSpPr>
        <p:spPr>
          <a:xfrm>
            <a:off x="6832500" y="1766950"/>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1892" name="Google Shape;1892;p29"/>
          <p:cNvSpPr txBox="1">
            <a:spLocks noGrp="1"/>
          </p:cNvSpPr>
          <p:nvPr>
            <p:ph type="title" idx="5"/>
          </p:nvPr>
        </p:nvSpPr>
        <p:spPr>
          <a:xfrm>
            <a:off x="3666725" y="2868050"/>
            <a:ext cx="14220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Project FOcus</a:t>
            </a:r>
            <a:endParaRPr dirty="0"/>
          </a:p>
        </p:txBody>
      </p:sp>
      <p:sp>
        <p:nvSpPr>
          <p:cNvPr id="1893" name="Google Shape;1893;p29"/>
          <p:cNvSpPr txBox="1">
            <a:spLocks noGrp="1"/>
          </p:cNvSpPr>
          <p:nvPr>
            <p:ph type="title" idx="6"/>
          </p:nvPr>
        </p:nvSpPr>
        <p:spPr>
          <a:xfrm>
            <a:off x="3828350" y="1766950"/>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1894" name="Google Shape;1894;p29"/>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How does Censorship affect cybersecurity</a:t>
            </a:r>
            <a:endParaRPr dirty="0"/>
          </a:p>
        </p:txBody>
      </p:sp>
      <p:sp>
        <p:nvSpPr>
          <p:cNvPr id="1895" name="Google Shape;1895;p29"/>
          <p:cNvSpPr txBox="1">
            <a:spLocks noGrp="1"/>
          </p:cNvSpPr>
          <p:nvPr>
            <p:ph type="title" idx="2"/>
          </p:nvPr>
        </p:nvSpPr>
        <p:spPr>
          <a:xfrm>
            <a:off x="720000" y="2868050"/>
            <a:ext cx="14667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OnLine Censorship</a:t>
            </a:r>
            <a:endParaRPr dirty="0"/>
          </a:p>
        </p:txBody>
      </p:sp>
      <p:sp>
        <p:nvSpPr>
          <p:cNvPr id="1896" name="Google Shape;1896;p29"/>
          <p:cNvSpPr txBox="1">
            <a:spLocks noGrp="1"/>
          </p:cNvSpPr>
          <p:nvPr>
            <p:ph type="title" idx="3"/>
          </p:nvPr>
        </p:nvSpPr>
        <p:spPr>
          <a:xfrm>
            <a:off x="878350" y="1766925"/>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1897" name="Google Shape;1897;p29"/>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Natural Language Processing (NLP) Analytic Techniques</a:t>
            </a:r>
            <a:endParaRPr dirty="0"/>
          </a:p>
        </p:txBody>
      </p:sp>
      <p:sp>
        <p:nvSpPr>
          <p:cNvPr id="1898" name="Google Shape;1898;p29"/>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Collection of data</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6"/>
        <p:cNvGrpSpPr/>
        <p:nvPr/>
      </p:nvGrpSpPr>
      <p:grpSpPr>
        <a:xfrm>
          <a:off x="0" y="0"/>
          <a:ext cx="0" cy="0"/>
          <a:chOff x="0" y="0"/>
          <a:chExt cx="0" cy="0"/>
        </a:xfrm>
      </p:grpSpPr>
      <p:sp>
        <p:nvSpPr>
          <p:cNvPr id="2067" name="Google Shape;2067;p37"/>
          <p:cNvSpPr txBox="1">
            <a:spLocks noGrp="1"/>
          </p:cNvSpPr>
          <p:nvPr>
            <p:ph type="title"/>
          </p:nvPr>
        </p:nvSpPr>
        <p:spPr>
          <a:xfrm>
            <a:off x="720000" y="1581275"/>
            <a:ext cx="3509700" cy="63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LDA T</a:t>
            </a:r>
            <a:r>
              <a:rPr lang="en-US" dirty="0"/>
              <a:t>o</a:t>
            </a:r>
            <a:r>
              <a:rPr lang="en" dirty="0"/>
              <a:t>pic analysis in our dataset</a:t>
            </a:r>
            <a:endParaRPr dirty="0"/>
          </a:p>
        </p:txBody>
      </p:sp>
      <p:sp>
        <p:nvSpPr>
          <p:cNvPr id="2068" name="Google Shape;2068;p37"/>
          <p:cNvSpPr txBox="1">
            <a:spLocks noGrp="1"/>
          </p:cNvSpPr>
          <p:nvPr>
            <p:ph type="subTitle" idx="1"/>
          </p:nvPr>
        </p:nvSpPr>
        <p:spPr>
          <a:xfrm>
            <a:off x="720000" y="2616563"/>
            <a:ext cx="3509700" cy="1389600"/>
          </a:xfrm>
          <a:prstGeom prst="rect">
            <a:avLst/>
          </a:prstGeom>
        </p:spPr>
        <p:txBody>
          <a:bodyPr spcFirstLastPara="1" wrap="square" lIns="0" tIns="0" rIns="0" bIns="0" anchor="ctr" anchorCtr="0">
            <a:noAutofit/>
          </a:bodyPr>
          <a:lstStyle/>
          <a:p>
            <a:pPr marL="0" lvl="0" indent="0"/>
            <a:r>
              <a:rPr lang="en-US" sz="1200" dirty="0" err="1">
                <a:latin typeface="Roboto" panose="02000000000000000000" pitchFamily="2" charset="0"/>
                <a:ea typeface="Roboto" panose="02000000000000000000" pitchFamily="2" charset="0"/>
              </a:rPr>
              <a:t>LDAvis</a:t>
            </a:r>
            <a:r>
              <a:rPr lang="en-US" sz="1200" dirty="0">
                <a:latin typeface="Roboto" panose="02000000000000000000" pitchFamily="2" charset="0"/>
                <a:ea typeface="Roboto" panose="02000000000000000000" pitchFamily="2" charset="0"/>
              </a:rPr>
              <a:t> is an interactive data visualization tool which allows the user to view which topics overlap and which ones has the most prominent terms in each topic.  For topic 1,  ‘</a:t>
            </a:r>
            <a:r>
              <a:rPr lang="ja-JP" altLang="en-US" sz="1200" dirty="0">
                <a:latin typeface="Roboto" panose="02000000000000000000" pitchFamily="2" charset="0"/>
              </a:rPr>
              <a:t>过滤’ </a:t>
            </a:r>
            <a:r>
              <a:rPr lang="en-US" altLang="ja-JP" sz="1200" dirty="0">
                <a:latin typeface="Roboto" panose="02000000000000000000" pitchFamily="2" charset="0"/>
                <a:ea typeface="Roboto" panose="02000000000000000000" pitchFamily="2" charset="0"/>
              </a:rPr>
              <a:t>= </a:t>
            </a:r>
            <a:r>
              <a:rPr lang="en-US" altLang="zh-TW" sz="1200" dirty="0">
                <a:latin typeface="Roboto" panose="02000000000000000000" pitchFamily="2" charset="0"/>
                <a:ea typeface="Roboto" panose="02000000000000000000" pitchFamily="2" charset="0"/>
              </a:rPr>
              <a:t>filter is the most common word</a:t>
            </a:r>
            <a:endParaRPr lang="en-US" sz="1200" dirty="0">
              <a:latin typeface="Roboto" panose="02000000000000000000" pitchFamily="2" charset="0"/>
              <a:ea typeface="Roboto" panose="02000000000000000000" pitchFamily="2" charset="0"/>
            </a:endParaRPr>
          </a:p>
        </p:txBody>
      </p:sp>
      <p:pic>
        <p:nvPicPr>
          <p:cNvPr id="2" name="Picture 1">
            <a:extLst>
              <a:ext uri="{FF2B5EF4-FFF2-40B4-BE49-F238E27FC236}">
                <a16:creationId xmlns:a16="http://schemas.microsoft.com/office/drawing/2014/main" id="{8069D936-AA8F-2686-EB5D-AACF1F715928}"/>
              </a:ext>
            </a:extLst>
          </p:cNvPr>
          <p:cNvPicPr>
            <a:picLocks noChangeAspect="1"/>
          </p:cNvPicPr>
          <p:nvPr/>
        </p:nvPicPr>
        <p:blipFill>
          <a:blip r:embed="rId3"/>
          <a:stretch>
            <a:fillRect/>
          </a:stretch>
        </p:blipFill>
        <p:spPr>
          <a:xfrm>
            <a:off x="4459574" y="594508"/>
            <a:ext cx="4584926" cy="3910035"/>
          </a:xfrm>
          <a:prstGeom prst="rect">
            <a:avLst/>
          </a:prstGeom>
        </p:spPr>
      </p:pic>
    </p:spTree>
    <p:extLst>
      <p:ext uri="{BB962C8B-B14F-4D97-AF65-F5344CB8AC3E}">
        <p14:creationId xmlns:p14="http://schemas.microsoft.com/office/powerpoint/2010/main" val="404901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6"/>
        <p:cNvGrpSpPr/>
        <p:nvPr/>
      </p:nvGrpSpPr>
      <p:grpSpPr>
        <a:xfrm>
          <a:off x="0" y="0"/>
          <a:ext cx="0" cy="0"/>
          <a:chOff x="0" y="0"/>
          <a:chExt cx="0" cy="0"/>
        </a:xfrm>
      </p:grpSpPr>
      <p:sp>
        <p:nvSpPr>
          <p:cNvPr id="2067" name="Google Shape;2067;p37"/>
          <p:cNvSpPr txBox="1">
            <a:spLocks noGrp="1"/>
          </p:cNvSpPr>
          <p:nvPr>
            <p:ph type="title"/>
          </p:nvPr>
        </p:nvSpPr>
        <p:spPr>
          <a:xfrm>
            <a:off x="622464" y="820837"/>
            <a:ext cx="3509700" cy="63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err="1"/>
              <a:t>Streamlit</a:t>
            </a:r>
            <a:r>
              <a:rPr lang="en-US" dirty="0"/>
              <a:t> vs Django or Flask </a:t>
            </a:r>
            <a:endParaRPr dirty="0"/>
          </a:p>
        </p:txBody>
      </p:sp>
      <p:sp>
        <p:nvSpPr>
          <p:cNvPr id="2068" name="Google Shape;2068;p37"/>
          <p:cNvSpPr txBox="1">
            <a:spLocks noGrp="1"/>
          </p:cNvSpPr>
          <p:nvPr>
            <p:ph type="subTitle" idx="1"/>
          </p:nvPr>
        </p:nvSpPr>
        <p:spPr>
          <a:xfrm>
            <a:off x="622464" y="2250534"/>
            <a:ext cx="3509700" cy="1389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1200" dirty="0"/>
              <a:t>What is </a:t>
            </a:r>
            <a:r>
              <a:rPr lang="en-US" sz="1200" dirty="0" err="1"/>
              <a:t>Streamlit</a:t>
            </a:r>
            <a:r>
              <a:rPr lang="en-US" sz="1200" dirty="0"/>
              <a:t>?</a:t>
            </a:r>
          </a:p>
          <a:p>
            <a:pPr marL="285750" lvl="0" indent="-285750" algn="l" rtl="0">
              <a:spcBef>
                <a:spcPts val="0"/>
              </a:spcBef>
              <a:spcAft>
                <a:spcPts val="0"/>
              </a:spcAft>
              <a:buFont typeface="Arial" panose="020B0604020202020204" pitchFamily="34" charset="0"/>
              <a:buChar char="•"/>
            </a:pPr>
            <a:r>
              <a:rPr lang="en-US" sz="1200" dirty="0" err="1"/>
              <a:t>Streamlit</a:t>
            </a:r>
            <a:r>
              <a:rPr lang="en-US" sz="1200" dirty="0"/>
              <a:t> is free and open-source app built for Machine Learning engineers (This has obviously expanded to anyone looking to built an app using jut python).</a:t>
            </a:r>
          </a:p>
          <a:p>
            <a:pPr marL="285750" lvl="0" indent="-285750" algn="l" rtl="0">
              <a:spcBef>
                <a:spcPts val="0"/>
              </a:spcBef>
              <a:spcAft>
                <a:spcPts val="0"/>
              </a:spcAft>
              <a:buFont typeface="Arial" panose="020B0604020202020204" pitchFamily="34" charset="0"/>
              <a:buChar char="•"/>
            </a:pPr>
            <a:r>
              <a:rPr lang="en-US" sz="1200" dirty="0"/>
              <a:t>The obvious benefits of </a:t>
            </a:r>
            <a:r>
              <a:rPr lang="en-US" sz="1200" dirty="0" err="1"/>
              <a:t>Streamlit</a:t>
            </a:r>
            <a:r>
              <a:rPr lang="en-US" sz="1200" dirty="0"/>
              <a:t> are that you don’t need a program like Django or Flask to bridge the gap between Python and a front-end interface.</a:t>
            </a:r>
          </a:p>
          <a:p>
            <a:pPr marL="285750" lvl="0" indent="-285750" algn="l" rtl="0">
              <a:spcBef>
                <a:spcPts val="0"/>
              </a:spcBef>
              <a:spcAft>
                <a:spcPts val="0"/>
              </a:spcAft>
              <a:buFont typeface="Arial" panose="020B0604020202020204" pitchFamily="34" charset="0"/>
              <a:buChar char="•"/>
            </a:pPr>
            <a:r>
              <a:rPr lang="en-US" sz="1200" dirty="0"/>
              <a:t>Django and Flask are Web Frameworks that allow for more complex web development, but they do not include data visualization, manipulation or any analytical capabilities. </a:t>
            </a:r>
          </a:p>
          <a:p>
            <a:pPr marL="285750" lvl="0" indent="-285750" algn="l" rtl="0">
              <a:spcBef>
                <a:spcPts val="0"/>
              </a:spcBef>
              <a:spcAft>
                <a:spcPts val="0"/>
              </a:spcAft>
              <a:buFont typeface="Arial" panose="020B0604020202020204" pitchFamily="34" charset="0"/>
              <a:buChar char="•"/>
            </a:pPr>
            <a:r>
              <a:rPr lang="en-US" sz="1200" dirty="0"/>
              <a:t>Django and Flask are good options if you have a dedicated engineering team.</a:t>
            </a:r>
            <a:endParaRPr sz="1200" dirty="0"/>
          </a:p>
        </p:txBody>
      </p:sp>
      <p:pic>
        <p:nvPicPr>
          <p:cNvPr id="5124" name="Picture 4" descr="A graph showing the GitHub star history of Viola, Dash, Shiny, Streamlit, Jupyter, and Panel.">
            <a:extLst>
              <a:ext uri="{FF2B5EF4-FFF2-40B4-BE49-F238E27FC236}">
                <a16:creationId xmlns:a16="http://schemas.microsoft.com/office/drawing/2014/main" id="{3AA84635-0C8A-6BCD-917D-0090A3E4A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9193" y="653249"/>
            <a:ext cx="4565079" cy="34554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D3F2B33-6218-EEDE-C0E3-A04EB3F99B3C}"/>
              </a:ext>
            </a:extLst>
          </p:cNvPr>
          <p:cNvSpPr txBox="1"/>
          <p:nvPr/>
        </p:nvSpPr>
        <p:spPr>
          <a:xfrm>
            <a:off x="4469193" y="4108704"/>
            <a:ext cx="4340352" cy="646331"/>
          </a:xfrm>
          <a:prstGeom prst="rect">
            <a:avLst/>
          </a:prstGeom>
          <a:noFill/>
        </p:spPr>
        <p:txBody>
          <a:bodyPr wrap="square" rtlCol="0">
            <a:spAutoFit/>
          </a:bodyPr>
          <a:lstStyle/>
          <a:p>
            <a:r>
              <a:rPr lang="en-US" sz="1200" dirty="0">
                <a:solidFill>
                  <a:schemeClr val="tx1"/>
                </a:solidFill>
                <a:latin typeface="Roboto" panose="02000000000000000000" pitchFamily="2" charset="0"/>
                <a:ea typeface="Roboto" panose="02000000000000000000" pitchFamily="2" charset="0"/>
              </a:rPr>
              <a:t>Chart from article </a:t>
            </a:r>
            <a:r>
              <a:rPr lang="en-US" sz="1200" b="1" i="0" dirty="0" err="1">
                <a:solidFill>
                  <a:schemeClr val="tx1"/>
                </a:solidFill>
                <a:effectLst/>
                <a:latin typeface="Roboto" panose="02000000000000000000" pitchFamily="2" charset="0"/>
                <a:ea typeface="Roboto" panose="02000000000000000000" pitchFamily="2" charset="0"/>
                <a:hlinkClick r:id="rId4"/>
              </a:rPr>
              <a:t>Streamlit</a:t>
            </a:r>
            <a:r>
              <a:rPr lang="en-US" sz="1200" b="1" i="0" dirty="0">
                <a:solidFill>
                  <a:schemeClr val="tx1"/>
                </a:solidFill>
                <a:effectLst/>
                <a:latin typeface="Roboto" panose="02000000000000000000" pitchFamily="2" charset="0"/>
                <a:ea typeface="Roboto" panose="02000000000000000000" pitchFamily="2" charset="0"/>
                <a:hlinkClick r:id="rId4"/>
              </a:rPr>
              <a:t> vs. Dash vs. Shiny vs. Voila vs. Flask vs. </a:t>
            </a:r>
            <a:r>
              <a:rPr lang="en-US" sz="1200" b="1" i="0" dirty="0" err="1">
                <a:solidFill>
                  <a:schemeClr val="tx1"/>
                </a:solidFill>
                <a:effectLst/>
                <a:latin typeface="Roboto" panose="02000000000000000000" pitchFamily="2" charset="0"/>
                <a:ea typeface="Roboto" panose="02000000000000000000" pitchFamily="2" charset="0"/>
                <a:hlinkClick r:id="rId4"/>
              </a:rPr>
              <a:t>Jupyter</a:t>
            </a:r>
            <a:endParaRPr lang="en-US" sz="1200" dirty="0">
              <a:solidFill>
                <a:schemeClr val="tx1"/>
              </a:solidFill>
              <a:latin typeface="Roboto" panose="02000000000000000000" pitchFamily="2" charset="0"/>
              <a:ea typeface="Roboto" panose="02000000000000000000" pitchFamily="2" charset="0"/>
            </a:endParaRPr>
          </a:p>
          <a:p>
            <a:endParaRPr lang="en-US" sz="1200" dirty="0">
              <a:solidFill>
                <a:schemeClr val="tx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340637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2432" name="Google Shape;2432;p59"/>
          <p:cNvSpPr txBox="1">
            <a:spLocks noGrp="1"/>
          </p:cNvSpPr>
          <p:nvPr>
            <p:ph type="title"/>
          </p:nvPr>
        </p:nvSpPr>
        <p:spPr>
          <a:xfrm>
            <a:off x="756411" y="2327088"/>
            <a:ext cx="3250500" cy="508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Demo</a:t>
            </a:r>
            <a:endParaRPr dirty="0"/>
          </a:p>
        </p:txBody>
      </p:sp>
      <p:grpSp>
        <p:nvGrpSpPr>
          <p:cNvPr id="2433" name="Google Shape;2433;p59"/>
          <p:cNvGrpSpPr/>
          <p:nvPr/>
        </p:nvGrpSpPr>
        <p:grpSpPr>
          <a:xfrm>
            <a:off x="4771380" y="1739156"/>
            <a:ext cx="3409428" cy="2596715"/>
            <a:chOff x="720010" y="1419647"/>
            <a:chExt cx="4021500" cy="3062887"/>
          </a:xfrm>
        </p:grpSpPr>
        <p:sp>
          <p:nvSpPr>
            <p:cNvPr id="2434" name="Google Shape;2434;p59"/>
            <p:cNvSpPr/>
            <p:nvPr/>
          </p:nvSpPr>
          <p:spPr>
            <a:xfrm>
              <a:off x="720010" y="1419647"/>
              <a:ext cx="4021500" cy="2544300"/>
            </a:xfrm>
            <a:prstGeom prst="roundRect">
              <a:avLst>
                <a:gd name="adj" fmla="val 385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9"/>
            <p:cNvSpPr/>
            <p:nvPr/>
          </p:nvSpPr>
          <p:spPr>
            <a:xfrm>
              <a:off x="747353" y="1447364"/>
              <a:ext cx="3966900" cy="2488800"/>
            </a:xfrm>
            <a:prstGeom prst="roundRect">
              <a:avLst>
                <a:gd name="adj" fmla="val 3282"/>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9"/>
            <p:cNvSpPr/>
            <p:nvPr/>
          </p:nvSpPr>
          <p:spPr>
            <a:xfrm>
              <a:off x="858158" y="1548119"/>
              <a:ext cx="3748500" cy="22857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9"/>
            <p:cNvSpPr/>
            <p:nvPr/>
          </p:nvSpPr>
          <p:spPr>
            <a:xfrm>
              <a:off x="20424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accent2"/>
              </a:solidFill>
              <a:prstDash val="solid"/>
              <a:round/>
              <a:headEnd type="none" w="med" len="med"/>
              <a:tailEnd type="none" w="med" len="med"/>
            </a:ln>
          </p:spPr>
        </p:sp>
        <p:cxnSp>
          <p:nvCxnSpPr>
            <p:cNvPr id="2438" name="Google Shape;2438;p59"/>
            <p:cNvCxnSpPr/>
            <p:nvPr/>
          </p:nvCxnSpPr>
          <p:spPr>
            <a:xfrm>
              <a:off x="2057250" y="4433452"/>
              <a:ext cx="1353300" cy="0"/>
            </a:xfrm>
            <a:prstGeom prst="straightConnector1">
              <a:avLst/>
            </a:prstGeom>
            <a:noFill/>
            <a:ln w="19050" cap="flat" cmpd="sng">
              <a:solidFill>
                <a:schemeClr val="accent2"/>
              </a:solidFill>
              <a:prstDash val="solid"/>
              <a:round/>
              <a:headEnd type="none" w="med" len="med"/>
              <a:tailEnd type="none" w="med" len="med"/>
            </a:ln>
          </p:spPr>
        </p:cxnSp>
      </p:grpSp>
      <p:pic>
        <p:nvPicPr>
          <p:cNvPr id="2439" name="Google Shape;2439;p59"/>
          <p:cNvPicPr preferRelativeResize="0"/>
          <p:nvPr/>
        </p:nvPicPr>
        <p:blipFill rotWithShape="1">
          <a:blip r:embed="rId3">
            <a:alphaModFix/>
          </a:blip>
          <a:srcRect l="3831" r="3831"/>
          <a:stretch/>
        </p:blipFill>
        <p:spPr>
          <a:xfrm>
            <a:off x="4894854" y="1852739"/>
            <a:ext cx="3170714" cy="1931499"/>
          </a:xfrm>
          <a:prstGeom prst="rect">
            <a:avLst/>
          </a:prstGeom>
          <a:noFill/>
          <a:ln w="9525" cap="flat" cmpd="sng">
            <a:solidFill>
              <a:schemeClr val="accent2"/>
            </a:solidFill>
            <a:prstDash val="solid"/>
            <a:round/>
            <a:headEnd type="none" w="sm" len="sm"/>
            <a:tailEnd type="none" w="sm" len="sm"/>
          </a:ln>
        </p:spPr>
      </p:pic>
      <p:sp>
        <p:nvSpPr>
          <p:cNvPr id="2440" name="Google Shape;2440;p59"/>
          <p:cNvSpPr/>
          <p:nvPr/>
        </p:nvSpPr>
        <p:spPr>
          <a:xfrm>
            <a:off x="6242678" y="2581488"/>
            <a:ext cx="475092" cy="474001"/>
          </a:xfrm>
          <a:custGeom>
            <a:avLst/>
            <a:gdLst/>
            <a:ahLst/>
            <a:cxnLst/>
            <a:rect l="l" t="t" r="r" b="b"/>
            <a:pathLst>
              <a:path w="14878" h="14845" extrusionOk="0">
                <a:moveTo>
                  <a:pt x="4303" y="2636"/>
                </a:moveTo>
                <a:lnTo>
                  <a:pt x="12576" y="7440"/>
                </a:lnTo>
                <a:lnTo>
                  <a:pt x="4303" y="12210"/>
                </a:lnTo>
                <a:lnTo>
                  <a:pt x="4303" y="2636"/>
                </a:lnTo>
                <a:close/>
                <a:moveTo>
                  <a:pt x="7439" y="1"/>
                </a:moveTo>
                <a:cubicBezTo>
                  <a:pt x="3336" y="1"/>
                  <a:pt x="0" y="3303"/>
                  <a:pt x="0" y="7406"/>
                </a:cubicBezTo>
                <a:cubicBezTo>
                  <a:pt x="0" y="11542"/>
                  <a:pt x="3336" y="14845"/>
                  <a:pt x="7439" y="14845"/>
                </a:cubicBezTo>
                <a:cubicBezTo>
                  <a:pt x="11542" y="14845"/>
                  <a:pt x="14877" y="11542"/>
                  <a:pt x="14877" y="7406"/>
                </a:cubicBezTo>
                <a:cubicBezTo>
                  <a:pt x="14877" y="3303"/>
                  <a:pt x="11542" y="1"/>
                  <a:pt x="74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8CDB8-6C89-1A08-F4C0-A885B108AF32}"/>
              </a:ext>
            </a:extLst>
          </p:cNvPr>
          <p:cNvSpPr>
            <a:spLocks noGrp="1"/>
          </p:cNvSpPr>
          <p:nvPr>
            <p:ph type="title"/>
          </p:nvPr>
        </p:nvSpPr>
        <p:spPr>
          <a:xfrm>
            <a:off x="2946750" y="686454"/>
            <a:ext cx="3250500" cy="508800"/>
          </a:xfrm>
        </p:spPr>
        <p:txBody>
          <a:bodyPr/>
          <a:lstStyle/>
          <a:p>
            <a:pPr algn="ctr"/>
            <a:r>
              <a:rPr lang="en-US" dirty="0"/>
              <a:t>Body of Work</a:t>
            </a:r>
          </a:p>
        </p:txBody>
      </p:sp>
      <p:sp>
        <p:nvSpPr>
          <p:cNvPr id="3" name="Subtitle 2">
            <a:extLst>
              <a:ext uri="{FF2B5EF4-FFF2-40B4-BE49-F238E27FC236}">
                <a16:creationId xmlns:a16="http://schemas.microsoft.com/office/drawing/2014/main" id="{E028FF94-4906-0016-A25A-4781D965B837}"/>
              </a:ext>
            </a:extLst>
          </p:cNvPr>
          <p:cNvSpPr>
            <a:spLocks noGrp="1"/>
          </p:cNvSpPr>
          <p:nvPr>
            <p:ph type="subTitle" idx="1"/>
          </p:nvPr>
        </p:nvSpPr>
        <p:spPr>
          <a:xfrm>
            <a:off x="593592" y="2194491"/>
            <a:ext cx="3978408" cy="1677629"/>
          </a:xfrm>
        </p:spPr>
        <p:txBody>
          <a:bodyPr/>
          <a:lstStyle/>
          <a:p>
            <a:pPr algn="l"/>
            <a:r>
              <a:rPr lang="en-US" sz="1200" dirty="0">
                <a:latin typeface="Roboto" panose="02000000000000000000" pitchFamily="2" charset="0"/>
                <a:ea typeface="Roboto" panose="02000000000000000000" pitchFamily="2" charset="0"/>
              </a:rPr>
              <a:t>What was accomplished in this project?</a:t>
            </a:r>
          </a:p>
          <a:p>
            <a:pPr algn="l">
              <a:buFont typeface="Arial" panose="020B0604020202020204" pitchFamily="34" charset="0"/>
              <a:buChar char="•"/>
            </a:pPr>
            <a:r>
              <a:rPr lang="en-US" sz="1200" dirty="0">
                <a:latin typeface="Roboto" panose="02000000000000000000" pitchFamily="2" charset="0"/>
                <a:ea typeface="Roboto" panose="02000000000000000000" pitchFamily="2" charset="0"/>
              </a:rPr>
              <a:t>Using </a:t>
            </a:r>
            <a:r>
              <a:rPr lang="en-US" sz="1200" dirty="0" err="1">
                <a:latin typeface="Roboto" panose="02000000000000000000" pitchFamily="2" charset="0"/>
                <a:ea typeface="Roboto" panose="02000000000000000000" pitchFamily="2" charset="0"/>
              </a:rPr>
              <a:t>Streamlit</a:t>
            </a:r>
            <a:r>
              <a:rPr lang="en-US" sz="1200" dirty="0">
                <a:latin typeface="Roboto" panose="02000000000000000000" pitchFamily="2" charset="0"/>
                <a:ea typeface="Roboto" panose="02000000000000000000" pitchFamily="2" charset="0"/>
              </a:rPr>
              <a:t> I was able to create an interface where the 3 NLP analytic processes took the data from </a:t>
            </a:r>
            <a:r>
              <a:rPr lang="en-US" sz="1200" dirty="0" err="1">
                <a:latin typeface="Roboto" panose="02000000000000000000" pitchFamily="2" charset="0"/>
                <a:ea typeface="Roboto" panose="02000000000000000000" pitchFamily="2" charset="0"/>
              </a:rPr>
              <a:t>FreeWeibo</a:t>
            </a:r>
            <a:r>
              <a:rPr lang="en-US" sz="1200" dirty="0">
                <a:latin typeface="Roboto" panose="02000000000000000000" pitchFamily="2" charset="0"/>
                <a:ea typeface="Roboto" panose="02000000000000000000" pitchFamily="2" charset="0"/>
              </a:rPr>
              <a:t> and gave us some insight on Censored data on Weibo.</a:t>
            </a:r>
          </a:p>
          <a:p>
            <a:pPr algn="l">
              <a:buFont typeface="Arial" panose="020B0604020202020204" pitchFamily="34" charset="0"/>
              <a:buChar char="•"/>
            </a:pPr>
            <a:r>
              <a:rPr lang="en-US" sz="1200" dirty="0">
                <a:latin typeface="Roboto" panose="02000000000000000000" pitchFamily="2" charset="0"/>
                <a:ea typeface="Roboto" panose="02000000000000000000" pitchFamily="2" charset="0"/>
              </a:rPr>
              <a:t>Examples include from the POS tagging Nouns were the most censored types of words and specifically the word </a:t>
            </a:r>
            <a:r>
              <a:rPr lang="ja-JP" altLang="en-US" sz="1200" dirty="0">
                <a:latin typeface="Roboto" panose="02000000000000000000" pitchFamily="2" charset="0"/>
              </a:rPr>
              <a:t>人 </a:t>
            </a:r>
            <a:r>
              <a:rPr lang="en-US" altLang="ja-JP" sz="1200" dirty="0">
                <a:latin typeface="Roboto" panose="02000000000000000000" pitchFamily="2" charset="0"/>
                <a:ea typeface="Roboto" panose="02000000000000000000" pitchFamily="2" charset="0"/>
              </a:rPr>
              <a:t>meaning people was the most censored noun. This result in the future could be used to determine why it is being triggered and what can be used to bypass it. (As mentioned on next slide in future work)</a:t>
            </a:r>
          </a:p>
          <a:p>
            <a:pPr algn="l">
              <a:buFont typeface="Arial" panose="020B0604020202020204" pitchFamily="34" charset="0"/>
              <a:buChar char="•"/>
            </a:pPr>
            <a:r>
              <a:rPr lang="en-US" sz="1200" dirty="0">
                <a:latin typeface="Roboto" panose="02000000000000000000" pitchFamily="2" charset="0"/>
                <a:ea typeface="Roboto" panose="02000000000000000000" pitchFamily="2" charset="0"/>
              </a:rPr>
              <a:t>From Word Embedding we were able to successfully identify similar posts and then visualize them through a 2D heat map.</a:t>
            </a:r>
          </a:p>
          <a:p>
            <a:pPr algn="l">
              <a:buFont typeface="Arial" panose="020B0604020202020204" pitchFamily="34" charset="0"/>
              <a:buChar char="•"/>
            </a:pPr>
            <a:r>
              <a:rPr lang="en-US" sz="1200" dirty="0">
                <a:latin typeface="Roboto" panose="02000000000000000000" pitchFamily="2" charset="0"/>
                <a:ea typeface="Roboto" panose="02000000000000000000" pitchFamily="2" charset="0"/>
              </a:rPr>
              <a:t>From LDA Topic Analysis we created an interactive visualization to help see the types of topics that were most discussed in the censored data. </a:t>
            </a:r>
          </a:p>
          <a:p>
            <a:endParaRPr lang="en-US" sz="1200" dirty="0">
              <a:latin typeface="Roboto" panose="02000000000000000000" pitchFamily="2" charset="0"/>
              <a:ea typeface="Roboto" panose="02000000000000000000" pitchFamily="2" charset="0"/>
            </a:endParaRPr>
          </a:p>
        </p:txBody>
      </p:sp>
      <p:sp>
        <p:nvSpPr>
          <p:cNvPr id="9" name="TextBox 8">
            <a:extLst>
              <a:ext uri="{FF2B5EF4-FFF2-40B4-BE49-F238E27FC236}">
                <a16:creationId xmlns:a16="http://schemas.microsoft.com/office/drawing/2014/main" id="{EB868E2F-1E33-E761-B78D-4D7D1B0D18A9}"/>
              </a:ext>
            </a:extLst>
          </p:cNvPr>
          <p:cNvSpPr txBox="1"/>
          <p:nvPr/>
        </p:nvSpPr>
        <p:spPr>
          <a:xfrm>
            <a:off x="5174343" y="1231066"/>
            <a:ext cx="2540000" cy="1569660"/>
          </a:xfrm>
          <a:prstGeom prst="rect">
            <a:avLst/>
          </a:prstGeom>
          <a:noFill/>
        </p:spPr>
        <p:txBody>
          <a:bodyPr wrap="square" rtlCol="0">
            <a:spAutoFit/>
          </a:bodyPr>
          <a:lstStyle/>
          <a:p>
            <a:pPr algn="l"/>
            <a:r>
              <a:rPr lang="en-US" sz="1200" dirty="0">
                <a:solidFill>
                  <a:schemeClr val="tx1"/>
                </a:solidFill>
                <a:latin typeface="Roboto" panose="02000000000000000000" pitchFamily="2" charset="0"/>
                <a:ea typeface="Roboto" panose="02000000000000000000" pitchFamily="2" charset="0"/>
              </a:rPr>
              <a:t>What were some challenges face?</a:t>
            </a:r>
          </a:p>
          <a:p>
            <a:pPr marL="171450" indent="-171450" algn="l">
              <a:buClr>
                <a:schemeClr val="tx1"/>
              </a:buClr>
              <a:buFont typeface="Arial" panose="020B0604020202020204" pitchFamily="34" charset="0"/>
              <a:buChar char="•"/>
            </a:pPr>
            <a:r>
              <a:rPr lang="en-US" sz="1200" dirty="0">
                <a:solidFill>
                  <a:schemeClr val="tx1"/>
                </a:solidFill>
                <a:latin typeface="Roboto" panose="02000000000000000000" pitchFamily="2" charset="0"/>
                <a:ea typeface="Roboto" panose="02000000000000000000" pitchFamily="2" charset="0"/>
              </a:rPr>
              <a:t>The biggest challenge was translating some of the python syntax to work with </a:t>
            </a:r>
            <a:r>
              <a:rPr lang="en-US" sz="1200" dirty="0" err="1">
                <a:solidFill>
                  <a:schemeClr val="tx1"/>
                </a:solidFill>
                <a:latin typeface="Roboto" panose="02000000000000000000" pitchFamily="2" charset="0"/>
                <a:ea typeface="Roboto" panose="02000000000000000000" pitchFamily="2" charset="0"/>
              </a:rPr>
              <a:t>Streamlit</a:t>
            </a:r>
            <a:endParaRPr lang="en-US" sz="1200" dirty="0">
              <a:solidFill>
                <a:schemeClr val="tx1"/>
              </a:solidFill>
              <a:latin typeface="Roboto" panose="02000000000000000000" pitchFamily="2" charset="0"/>
              <a:ea typeface="Roboto" panose="02000000000000000000" pitchFamily="2" charset="0"/>
            </a:endParaRPr>
          </a:p>
          <a:p>
            <a:pPr marL="171450" indent="-171450" algn="l">
              <a:buClr>
                <a:schemeClr val="tx1"/>
              </a:buClr>
              <a:buFont typeface="Arial" panose="020B0604020202020204" pitchFamily="34" charset="0"/>
              <a:buChar char="•"/>
            </a:pPr>
            <a:r>
              <a:rPr lang="en-US" sz="1200" dirty="0">
                <a:solidFill>
                  <a:schemeClr val="tx1"/>
                </a:solidFill>
                <a:latin typeface="Roboto" panose="02000000000000000000" pitchFamily="2" charset="0"/>
                <a:ea typeface="Roboto" panose="02000000000000000000" pitchFamily="2" charset="0"/>
              </a:rPr>
              <a:t>Learning </a:t>
            </a:r>
            <a:r>
              <a:rPr lang="en-US" sz="1200" dirty="0" err="1">
                <a:solidFill>
                  <a:schemeClr val="tx1"/>
                </a:solidFill>
                <a:latin typeface="Roboto" panose="02000000000000000000" pitchFamily="2" charset="0"/>
                <a:ea typeface="Roboto" panose="02000000000000000000" pitchFamily="2" charset="0"/>
              </a:rPr>
              <a:t>Streamlit</a:t>
            </a:r>
            <a:r>
              <a:rPr lang="en-US" sz="1200" dirty="0">
                <a:solidFill>
                  <a:schemeClr val="tx1"/>
                </a:solidFill>
                <a:latin typeface="Roboto" panose="02000000000000000000" pitchFamily="2" charset="0"/>
                <a:ea typeface="Roboto" panose="02000000000000000000" pitchFamily="2" charset="0"/>
              </a:rPr>
              <a:t> in order to best find the right tools to implement for this specific project.</a:t>
            </a:r>
          </a:p>
        </p:txBody>
      </p:sp>
    </p:spTree>
    <p:extLst>
      <p:ext uri="{BB962C8B-B14F-4D97-AF65-F5344CB8AC3E}">
        <p14:creationId xmlns:p14="http://schemas.microsoft.com/office/powerpoint/2010/main" val="2124521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99A34-AE75-34F6-FD93-52BA0F928214}"/>
              </a:ext>
            </a:extLst>
          </p:cNvPr>
          <p:cNvSpPr>
            <a:spLocks noGrp="1"/>
          </p:cNvSpPr>
          <p:nvPr>
            <p:ph type="title"/>
          </p:nvPr>
        </p:nvSpPr>
        <p:spPr>
          <a:xfrm>
            <a:off x="2946750" y="815165"/>
            <a:ext cx="3250500" cy="508800"/>
          </a:xfrm>
        </p:spPr>
        <p:txBody>
          <a:bodyPr/>
          <a:lstStyle/>
          <a:p>
            <a:pPr algn="ctr"/>
            <a:r>
              <a:rPr lang="en-US" dirty="0"/>
              <a:t>Future Work</a:t>
            </a:r>
          </a:p>
        </p:txBody>
      </p:sp>
      <p:sp>
        <p:nvSpPr>
          <p:cNvPr id="3" name="Subtitle 2">
            <a:extLst>
              <a:ext uri="{FF2B5EF4-FFF2-40B4-BE49-F238E27FC236}">
                <a16:creationId xmlns:a16="http://schemas.microsoft.com/office/drawing/2014/main" id="{0269C14A-4E9D-44E8-CE87-3B07E1FBB4B0}"/>
              </a:ext>
            </a:extLst>
          </p:cNvPr>
          <p:cNvSpPr>
            <a:spLocks noGrp="1"/>
          </p:cNvSpPr>
          <p:nvPr>
            <p:ph type="subTitle" idx="1"/>
          </p:nvPr>
        </p:nvSpPr>
        <p:spPr>
          <a:xfrm>
            <a:off x="1854191" y="2520950"/>
            <a:ext cx="5874665" cy="1417200"/>
          </a:xfrm>
        </p:spPr>
        <p:txBody>
          <a:bodyPr/>
          <a:lstStyle/>
          <a:p>
            <a:pPr marL="127000" indent="0" algn="l"/>
            <a:r>
              <a:rPr lang="en-US" sz="1200" dirty="0"/>
              <a:t>What can be drawn from this research in the future?</a:t>
            </a:r>
          </a:p>
          <a:p>
            <a:pPr marL="298450" indent="-171450" algn="l">
              <a:buFont typeface="Arial" panose="020B0604020202020204" pitchFamily="34" charset="0"/>
              <a:buChar char="•"/>
            </a:pPr>
            <a:r>
              <a:rPr lang="en-US" sz="1200" dirty="0"/>
              <a:t>In tandem POS and Word Embedding can predict words that will follow other words to create a machine learning algorithm and from that apply the word embedding to determine which words are triggering the censor and bypass it by changing those specific words.</a:t>
            </a:r>
          </a:p>
          <a:p>
            <a:pPr marL="298450" indent="-171450" algn="l">
              <a:buFont typeface="Arial" panose="020B0604020202020204" pitchFamily="34" charset="0"/>
              <a:buChar char="•"/>
            </a:pPr>
            <a:r>
              <a:rPr lang="en-US" sz="1200" dirty="0"/>
              <a:t>For the Word Embedding we can make a robust user interaction where instead of entering the Weibo ID the user can select from a dropdown to select a specific post or other data-point criteria.</a:t>
            </a:r>
          </a:p>
          <a:p>
            <a:pPr marL="298450" indent="-171450" algn="l">
              <a:buFont typeface="Arial" panose="020B0604020202020204" pitchFamily="34" charset="0"/>
              <a:buChar char="•"/>
            </a:pPr>
            <a:r>
              <a:rPr lang="en-US" sz="1200" dirty="0"/>
              <a:t>With the interface created in </a:t>
            </a:r>
            <a:r>
              <a:rPr lang="en-US" sz="1200" dirty="0" err="1"/>
              <a:t>Streamlit</a:t>
            </a:r>
            <a:r>
              <a:rPr lang="en-US" sz="1200" dirty="0"/>
              <a:t> future work can build off this and use the processing to not just run censored data from Weibo but any data that someone would want to investigate through the three ELP methods.</a:t>
            </a:r>
          </a:p>
          <a:p>
            <a:pPr marL="298450" indent="-171450" algn="l">
              <a:buFont typeface="Arial" panose="020B0604020202020204" pitchFamily="34" charset="0"/>
              <a:buChar char="•"/>
            </a:pPr>
            <a:r>
              <a:rPr lang="en-US" sz="1200" dirty="0"/>
              <a:t>This data can be investigated further to find other trends regarding censored data on </a:t>
            </a:r>
            <a:r>
              <a:rPr lang="en-US" sz="1200" dirty="0" err="1"/>
              <a:t>Sina</a:t>
            </a:r>
            <a:r>
              <a:rPr lang="en-US" sz="1200" dirty="0"/>
              <a:t> Weibo (Ex. Age of posts).</a:t>
            </a:r>
          </a:p>
          <a:p>
            <a:pPr marL="298450" indent="-171450" algn="l">
              <a:buFont typeface="Arial" panose="020B0604020202020204" pitchFamily="34" charset="0"/>
              <a:buChar char="•"/>
            </a:pPr>
            <a:r>
              <a:rPr lang="en-US" sz="1200" dirty="0"/>
              <a:t>Optimization of code run-time to incorporate larger dataset.</a:t>
            </a:r>
          </a:p>
          <a:p>
            <a:pPr marL="298450" indent="-171450" algn="l">
              <a:buFont typeface="Arial" panose="020B0604020202020204" pitchFamily="34" charset="0"/>
              <a:buChar char="•"/>
            </a:pPr>
            <a:endParaRPr lang="en-US" sz="1200" dirty="0"/>
          </a:p>
          <a:p>
            <a:pPr marL="298450" indent="-171450" algn="l">
              <a:buFont typeface="Arial" panose="020B0604020202020204" pitchFamily="34" charset="0"/>
              <a:buChar char="•"/>
            </a:pPr>
            <a:endParaRPr lang="en-US" sz="1200" dirty="0"/>
          </a:p>
          <a:p>
            <a:pPr algn="l"/>
            <a:endParaRPr lang="en-US" dirty="0"/>
          </a:p>
        </p:txBody>
      </p:sp>
    </p:spTree>
    <p:extLst>
      <p:ext uri="{BB962C8B-B14F-4D97-AF65-F5344CB8AC3E}">
        <p14:creationId xmlns:p14="http://schemas.microsoft.com/office/powerpoint/2010/main" val="3130268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1"/>
        <p:cNvGrpSpPr/>
        <p:nvPr/>
      </p:nvGrpSpPr>
      <p:grpSpPr>
        <a:xfrm>
          <a:off x="0" y="0"/>
          <a:ext cx="0" cy="0"/>
          <a:chOff x="0" y="0"/>
          <a:chExt cx="0" cy="0"/>
        </a:xfrm>
      </p:grpSpPr>
      <p:sp>
        <p:nvSpPr>
          <p:cNvPr id="2862" name="Google Shape;2862;p86"/>
          <p:cNvSpPr txBox="1">
            <a:spLocks noGrp="1"/>
          </p:cNvSpPr>
          <p:nvPr>
            <p:ph type="title"/>
          </p:nvPr>
        </p:nvSpPr>
        <p:spPr>
          <a:xfrm>
            <a:off x="720000" y="314175"/>
            <a:ext cx="7704000" cy="893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THANK Y</a:t>
            </a:r>
            <a:r>
              <a:rPr lang="en-US" dirty="0"/>
              <a:t>o</a:t>
            </a:r>
            <a:r>
              <a:rPr lang="en" dirty="0"/>
              <a:t>u</a:t>
            </a:r>
            <a:br>
              <a:rPr lang="en" dirty="0"/>
            </a:br>
            <a:endParaRPr dirty="0"/>
          </a:p>
        </p:txBody>
      </p:sp>
      <p:sp>
        <p:nvSpPr>
          <p:cNvPr id="2863" name="Google Shape;2863;p86"/>
          <p:cNvSpPr txBox="1">
            <a:spLocks noGrp="1"/>
          </p:cNvSpPr>
          <p:nvPr>
            <p:ph type="subTitle" idx="1"/>
          </p:nvPr>
        </p:nvSpPr>
        <p:spPr>
          <a:xfrm>
            <a:off x="3488850" y="1978325"/>
            <a:ext cx="2166300" cy="1584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200" dirty="0"/>
              <a:t>Questions?</a:t>
            </a:r>
            <a:endParaRPr sz="2200" dirty="0"/>
          </a:p>
          <a:p>
            <a:pPr marL="0" lvl="0" indent="0" algn="ctr"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2"/>
        <p:cNvGrpSpPr/>
        <p:nvPr/>
      </p:nvGrpSpPr>
      <p:grpSpPr>
        <a:xfrm>
          <a:off x="0" y="0"/>
          <a:ext cx="0" cy="0"/>
          <a:chOff x="0" y="0"/>
          <a:chExt cx="0" cy="0"/>
        </a:xfrm>
      </p:grpSpPr>
      <p:sp>
        <p:nvSpPr>
          <p:cNvPr id="1903" name="Google Shape;1903;p3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TABLE OF CONTENTS</a:t>
            </a:r>
            <a:endParaRPr/>
          </a:p>
        </p:txBody>
      </p:sp>
      <p:sp>
        <p:nvSpPr>
          <p:cNvPr id="1904" name="Google Shape;1904;p30"/>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Streamlit vs Django or Flask</a:t>
            </a:r>
            <a:endParaRPr dirty="0"/>
          </a:p>
        </p:txBody>
      </p:sp>
      <p:sp>
        <p:nvSpPr>
          <p:cNvPr id="1905" name="Google Shape;1905;p30"/>
          <p:cNvSpPr txBox="1">
            <a:spLocks noGrp="1"/>
          </p:cNvSpPr>
          <p:nvPr>
            <p:ph type="title" idx="2"/>
          </p:nvPr>
        </p:nvSpPr>
        <p:spPr>
          <a:xfrm>
            <a:off x="720000" y="2868050"/>
            <a:ext cx="1751688"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Software development Tools</a:t>
            </a:r>
            <a:endParaRPr dirty="0"/>
          </a:p>
        </p:txBody>
      </p:sp>
      <p:sp>
        <p:nvSpPr>
          <p:cNvPr id="1906" name="Google Shape;1906;p30"/>
          <p:cNvSpPr txBox="1">
            <a:spLocks noGrp="1"/>
          </p:cNvSpPr>
          <p:nvPr>
            <p:ph type="title" idx="3"/>
          </p:nvPr>
        </p:nvSpPr>
        <p:spPr>
          <a:xfrm>
            <a:off x="87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
        <p:nvSpPr>
          <p:cNvPr id="1907" name="Google Shape;1907;p30"/>
          <p:cNvSpPr txBox="1">
            <a:spLocks noGrp="1"/>
          </p:cNvSpPr>
          <p:nvPr>
            <p:ph type="title" idx="5"/>
          </p:nvPr>
        </p:nvSpPr>
        <p:spPr>
          <a:xfrm>
            <a:off x="3666725" y="2868050"/>
            <a:ext cx="9114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Demo</a:t>
            </a:r>
            <a:endParaRPr dirty="0"/>
          </a:p>
        </p:txBody>
      </p:sp>
      <p:sp>
        <p:nvSpPr>
          <p:cNvPr id="1908" name="Google Shape;1908;p30"/>
          <p:cNvSpPr txBox="1">
            <a:spLocks noGrp="1"/>
          </p:cNvSpPr>
          <p:nvPr>
            <p:ph type="title" idx="6"/>
          </p:nvPr>
        </p:nvSpPr>
        <p:spPr>
          <a:xfrm>
            <a:off x="382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05</a:t>
            </a:r>
            <a:endParaRPr/>
          </a:p>
        </p:txBody>
      </p:sp>
      <p:sp>
        <p:nvSpPr>
          <p:cNvPr id="1910" name="Google Shape;1910;p30"/>
          <p:cNvSpPr txBox="1">
            <a:spLocks noGrp="1"/>
          </p:cNvSpPr>
          <p:nvPr>
            <p:ph type="title" idx="8"/>
          </p:nvPr>
        </p:nvSpPr>
        <p:spPr>
          <a:xfrm>
            <a:off x="6672300" y="2868050"/>
            <a:ext cx="9114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Q&amp;A</a:t>
            </a:r>
            <a:endParaRPr dirty="0"/>
          </a:p>
        </p:txBody>
      </p:sp>
      <p:sp>
        <p:nvSpPr>
          <p:cNvPr id="1911" name="Google Shape;1911;p30"/>
          <p:cNvSpPr txBox="1">
            <a:spLocks noGrp="1"/>
          </p:cNvSpPr>
          <p:nvPr>
            <p:ph type="title" idx="9"/>
          </p:nvPr>
        </p:nvSpPr>
        <p:spPr>
          <a:xfrm>
            <a:off x="683250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06</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2"/>
        <p:cNvGrpSpPr/>
        <p:nvPr/>
      </p:nvGrpSpPr>
      <p:grpSpPr>
        <a:xfrm>
          <a:off x="0" y="0"/>
          <a:ext cx="0" cy="0"/>
          <a:chOff x="0" y="0"/>
          <a:chExt cx="0" cy="0"/>
        </a:xfrm>
      </p:grpSpPr>
      <p:sp>
        <p:nvSpPr>
          <p:cNvPr id="1923" name="Google Shape;1923;p32"/>
          <p:cNvSpPr txBox="1">
            <a:spLocks noGrp="1"/>
          </p:cNvSpPr>
          <p:nvPr>
            <p:ph type="title"/>
          </p:nvPr>
        </p:nvSpPr>
        <p:spPr>
          <a:xfrm>
            <a:off x="3920071" y="1150257"/>
            <a:ext cx="3509700" cy="587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dirty="0"/>
              <a:t>Online Censorship in Cybersecurity</a:t>
            </a:r>
            <a:endParaRPr dirty="0"/>
          </a:p>
        </p:txBody>
      </p:sp>
      <p:sp>
        <p:nvSpPr>
          <p:cNvPr id="1924" name="Google Shape;1924;p32"/>
          <p:cNvSpPr txBox="1">
            <a:spLocks noGrp="1"/>
          </p:cNvSpPr>
          <p:nvPr>
            <p:ph type="subTitle" idx="1"/>
          </p:nvPr>
        </p:nvSpPr>
        <p:spPr>
          <a:xfrm>
            <a:off x="4326472" y="2127673"/>
            <a:ext cx="3509700" cy="1493400"/>
          </a:xfrm>
          <a:prstGeom prst="rect">
            <a:avLst/>
          </a:prstGeom>
        </p:spPr>
        <p:txBody>
          <a:bodyPr spcFirstLastPara="1" wrap="square" lIns="0" tIns="0" rIns="0" bIns="0" anchor="ctr" anchorCtr="0">
            <a:noAutofit/>
          </a:bodyPr>
          <a:lstStyle/>
          <a:p>
            <a:pPr marL="298450" indent="-171450" algn="l">
              <a:buFont typeface="Arial" panose="020B0604020202020204" pitchFamily="34" charset="0"/>
              <a:buChar char="•"/>
            </a:pPr>
            <a:r>
              <a:rPr lang="en-US" sz="1400" dirty="0"/>
              <a:t>Misinformation dilemma- Social Media’s part in spreading misinformation </a:t>
            </a:r>
          </a:p>
          <a:p>
            <a:pPr marL="298450" indent="-171450" algn="l">
              <a:buFont typeface="Arial" panose="020B0604020202020204" pitchFamily="34" charset="0"/>
              <a:buChar char="•"/>
            </a:pPr>
            <a:r>
              <a:rPr lang="en-US" sz="1400" dirty="0"/>
              <a:t>Prevention of information sharing and isolation of individuals</a:t>
            </a:r>
          </a:p>
          <a:p>
            <a:pPr marL="298450" indent="-171450" algn="l">
              <a:buFont typeface="Arial" panose="020B0604020202020204" pitchFamily="34" charset="0"/>
              <a:buChar char="•"/>
            </a:pPr>
            <a:r>
              <a:rPr lang="en-US" sz="1400" dirty="0"/>
              <a:t>How can this research be used in cybersecurity?</a:t>
            </a:r>
          </a:p>
        </p:txBody>
      </p:sp>
      <p:grpSp>
        <p:nvGrpSpPr>
          <p:cNvPr id="1925" name="Google Shape;1925;p32"/>
          <p:cNvGrpSpPr/>
          <p:nvPr/>
        </p:nvGrpSpPr>
        <p:grpSpPr>
          <a:xfrm>
            <a:off x="2079988" y="2381809"/>
            <a:ext cx="622204" cy="916058"/>
            <a:chOff x="2071313" y="2116009"/>
            <a:chExt cx="622204" cy="916058"/>
          </a:xfrm>
        </p:grpSpPr>
        <p:sp>
          <p:nvSpPr>
            <p:cNvPr id="1926" name="Google Shape;1926;p32"/>
            <p:cNvSpPr/>
            <p:nvPr/>
          </p:nvSpPr>
          <p:spPr>
            <a:xfrm>
              <a:off x="2088552" y="2798660"/>
              <a:ext cx="602092" cy="233408"/>
            </a:xfrm>
            <a:custGeom>
              <a:avLst/>
              <a:gdLst/>
              <a:ahLst/>
              <a:cxnLst/>
              <a:rect l="l" t="t" r="r" b="b"/>
              <a:pathLst>
                <a:path w="5239" h="2031" extrusionOk="0">
                  <a:moveTo>
                    <a:pt x="1" y="1"/>
                  </a:moveTo>
                  <a:lnTo>
                    <a:pt x="1" y="1504"/>
                  </a:lnTo>
                  <a:lnTo>
                    <a:pt x="1" y="1605"/>
                  </a:lnTo>
                  <a:cubicBezTo>
                    <a:pt x="1" y="1855"/>
                    <a:pt x="1179" y="2031"/>
                    <a:pt x="2607" y="2031"/>
                  </a:cubicBezTo>
                  <a:cubicBezTo>
                    <a:pt x="4061" y="2031"/>
                    <a:pt x="5239" y="1855"/>
                    <a:pt x="5239" y="1605"/>
                  </a:cubicBezTo>
                  <a:lnTo>
                    <a:pt x="5239" y="1504"/>
                  </a:lnTo>
                  <a:lnTo>
                    <a:pt x="5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2"/>
            <p:cNvSpPr/>
            <p:nvPr/>
          </p:nvSpPr>
          <p:spPr>
            <a:xfrm>
              <a:off x="2088552" y="2798660"/>
              <a:ext cx="602092" cy="233408"/>
            </a:xfrm>
            <a:custGeom>
              <a:avLst/>
              <a:gdLst/>
              <a:ahLst/>
              <a:cxnLst/>
              <a:rect l="l" t="t" r="r" b="b"/>
              <a:pathLst>
                <a:path w="5239" h="2031" fill="none" extrusionOk="0">
                  <a:moveTo>
                    <a:pt x="5239" y="1504"/>
                  </a:moveTo>
                  <a:lnTo>
                    <a:pt x="5239" y="1605"/>
                  </a:lnTo>
                  <a:cubicBezTo>
                    <a:pt x="5239" y="1855"/>
                    <a:pt x="4061" y="2031"/>
                    <a:pt x="2607" y="2031"/>
                  </a:cubicBezTo>
                  <a:cubicBezTo>
                    <a:pt x="1179" y="2031"/>
                    <a:pt x="1" y="1855"/>
                    <a:pt x="1" y="1605"/>
                  </a:cubicBezTo>
                  <a:lnTo>
                    <a:pt x="1" y="1504"/>
                  </a:lnTo>
                  <a:lnTo>
                    <a:pt x="1" y="1"/>
                  </a:lnTo>
                  <a:lnTo>
                    <a:pt x="5239" y="1"/>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2"/>
            <p:cNvSpPr/>
            <p:nvPr/>
          </p:nvSpPr>
          <p:spPr>
            <a:xfrm>
              <a:off x="2082806" y="2732463"/>
              <a:ext cx="610711" cy="129633"/>
            </a:xfrm>
            <a:custGeom>
              <a:avLst/>
              <a:gdLst/>
              <a:ahLst/>
              <a:cxnLst/>
              <a:rect l="l" t="t" r="r" b="b"/>
              <a:pathLst>
                <a:path w="5314" h="1128" extrusionOk="0">
                  <a:moveTo>
                    <a:pt x="2657" y="0"/>
                  </a:moveTo>
                  <a:cubicBezTo>
                    <a:pt x="1204" y="0"/>
                    <a:pt x="1" y="251"/>
                    <a:pt x="1" y="551"/>
                  </a:cubicBezTo>
                  <a:cubicBezTo>
                    <a:pt x="1" y="877"/>
                    <a:pt x="1204" y="1128"/>
                    <a:pt x="2657" y="1128"/>
                  </a:cubicBezTo>
                  <a:cubicBezTo>
                    <a:pt x="4136" y="1128"/>
                    <a:pt x="5314" y="877"/>
                    <a:pt x="5314" y="551"/>
                  </a:cubicBezTo>
                  <a:cubicBezTo>
                    <a:pt x="5314" y="251"/>
                    <a:pt x="4136" y="0"/>
                    <a:pt x="2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2"/>
            <p:cNvSpPr/>
            <p:nvPr/>
          </p:nvSpPr>
          <p:spPr>
            <a:xfrm>
              <a:off x="2082806" y="2732463"/>
              <a:ext cx="610711" cy="129633"/>
            </a:xfrm>
            <a:custGeom>
              <a:avLst/>
              <a:gdLst/>
              <a:ahLst/>
              <a:cxnLst/>
              <a:rect l="l" t="t" r="r" b="b"/>
              <a:pathLst>
                <a:path w="5314" h="1128" fill="none" extrusionOk="0">
                  <a:moveTo>
                    <a:pt x="5314" y="551"/>
                  </a:moveTo>
                  <a:cubicBezTo>
                    <a:pt x="5314" y="877"/>
                    <a:pt x="4136" y="1128"/>
                    <a:pt x="2657" y="1128"/>
                  </a:cubicBezTo>
                  <a:cubicBezTo>
                    <a:pt x="1204" y="1128"/>
                    <a:pt x="1" y="877"/>
                    <a:pt x="1" y="551"/>
                  </a:cubicBezTo>
                  <a:cubicBezTo>
                    <a:pt x="1" y="251"/>
                    <a:pt x="1204" y="0"/>
                    <a:pt x="2657" y="0"/>
                  </a:cubicBezTo>
                  <a:cubicBezTo>
                    <a:pt x="4136" y="0"/>
                    <a:pt x="5314" y="251"/>
                    <a:pt x="5314" y="551"/>
                  </a:cubicBez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2"/>
            <p:cNvSpPr/>
            <p:nvPr/>
          </p:nvSpPr>
          <p:spPr>
            <a:xfrm>
              <a:off x="2169229" y="2700744"/>
              <a:ext cx="414879" cy="161351"/>
            </a:xfrm>
            <a:custGeom>
              <a:avLst/>
              <a:gdLst/>
              <a:ahLst/>
              <a:cxnLst/>
              <a:rect l="l" t="t" r="r" b="b"/>
              <a:pathLst>
                <a:path w="3610" h="1404" extrusionOk="0">
                  <a:moveTo>
                    <a:pt x="0" y="0"/>
                  </a:moveTo>
                  <a:lnTo>
                    <a:pt x="0" y="1028"/>
                  </a:lnTo>
                  <a:lnTo>
                    <a:pt x="0" y="1103"/>
                  </a:lnTo>
                  <a:cubicBezTo>
                    <a:pt x="0" y="1279"/>
                    <a:pt x="802" y="1404"/>
                    <a:pt x="1805" y="1404"/>
                  </a:cubicBezTo>
                  <a:cubicBezTo>
                    <a:pt x="2807" y="1404"/>
                    <a:pt x="3609" y="1279"/>
                    <a:pt x="3609" y="1103"/>
                  </a:cubicBezTo>
                  <a:lnTo>
                    <a:pt x="3609" y="1028"/>
                  </a:lnTo>
                  <a:lnTo>
                    <a:pt x="36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2"/>
            <p:cNvSpPr/>
            <p:nvPr/>
          </p:nvSpPr>
          <p:spPr>
            <a:xfrm>
              <a:off x="2169229" y="2700744"/>
              <a:ext cx="414879" cy="161351"/>
            </a:xfrm>
            <a:custGeom>
              <a:avLst/>
              <a:gdLst/>
              <a:ahLst/>
              <a:cxnLst/>
              <a:rect l="l" t="t" r="r" b="b"/>
              <a:pathLst>
                <a:path w="3610" h="1404" fill="none" extrusionOk="0">
                  <a:moveTo>
                    <a:pt x="3609" y="1028"/>
                  </a:moveTo>
                  <a:lnTo>
                    <a:pt x="3609" y="1103"/>
                  </a:lnTo>
                  <a:cubicBezTo>
                    <a:pt x="3609" y="1279"/>
                    <a:pt x="2807" y="1404"/>
                    <a:pt x="1805" y="1404"/>
                  </a:cubicBezTo>
                  <a:cubicBezTo>
                    <a:pt x="802" y="1404"/>
                    <a:pt x="0" y="1279"/>
                    <a:pt x="0" y="1103"/>
                  </a:cubicBezTo>
                  <a:lnTo>
                    <a:pt x="0" y="1028"/>
                  </a:lnTo>
                  <a:lnTo>
                    <a:pt x="0" y="0"/>
                  </a:lnTo>
                  <a:lnTo>
                    <a:pt x="3609" y="0"/>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2"/>
            <p:cNvSpPr/>
            <p:nvPr/>
          </p:nvSpPr>
          <p:spPr>
            <a:xfrm>
              <a:off x="2074187" y="2490433"/>
              <a:ext cx="602092" cy="236281"/>
            </a:xfrm>
            <a:custGeom>
              <a:avLst/>
              <a:gdLst/>
              <a:ahLst/>
              <a:cxnLst/>
              <a:rect l="l" t="t" r="r" b="b"/>
              <a:pathLst>
                <a:path w="5239" h="2056" extrusionOk="0">
                  <a:moveTo>
                    <a:pt x="0" y="1"/>
                  </a:moveTo>
                  <a:lnTo>
                    <a:pt x="0" y="1505"/>
                  </a:lnTo>
                  <a:lnTo>
                    <a:pt x="0" y="1605"/>
                  </a:lnTo>
                  <a:cubicBezTo>
                    <a:pt x="0" y="1855"/>
                    <a:pt x="1178" y="2056"/>
                    <a:pt x="2632" y="2056"/>
                  </a:cubicBezTo>
                  <a:cubicBezTo>
                    <a:pt x="4060" y="2056"/>
                    <a:pt x="5238" y="1855"/>
                    <a:pt x="5238" y="1605"/>
                  </a:cubicBezTo>
                  <a:lnTo>
                    <a:pt x="5238" y="1505"/>
                  </a:lnTo>
                  <a:lnTo>
                    <a:pt x="5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2"/>
            <p:cNvSpPr/>
            <p:nvPr/>
          </p:nvSpPr>
          <p:spPr>
            <a:xfrm>
              <a:off x="2074187" y="2490433"/>
              <a:ext cx="602092" cy="236281"/>
            </a:xfrm>
            <a:custGeom>
              <a:avLst/>
              <a:gdLst/>
              <a:ahLst/>
              <a:cxnLst/>
              <a:rect l="l" t="t" r="r" b="b"/>
              <a:pathLst>
                <a:path w="5239" h="2056" fill="none" extrusionOk="0">
                  <a:moveTo>
                    <a:pt x="5238" y="1505"/>
                  </a:moveTo>
                  <a:lnTo>
                    <a:pt x="5238" y="1605"/>
                  </a:lnTo>
                  <a:cubicBezTo>
                    <a:pt x="5238" y="1855"/>
                    <a:pt x="4060" y="2056"/>
                    <a:pt x="2632" y="2056"/>
                  </a:cubicBezTo>
                  <a:cubicBezTo>
                    <a:pt x="1178" y="2056"/>
                    <a:pt x="0" y="1855"/>
                    <a:pt x="0" y="1605"/>
                  </a:cubicBezTo>
                  <a:lnTo>
                    <a:pt x="0" y="1505"/>
                  </a:lnTo>
                  <a:lnTo>
                    <a:pt x="0" y="1"/>
                  </a:lnTo>
                  <a:lnTo>
                    <a:pt x="5238" y="1"/>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2"/>
            <p:cNvSpPr/>
            <p:nvPr/>
          </p:nvSpPr>
          <p:spPr>
            <a:xfrm>
              <a:off x="2071313" y="2424236"/>
              <a:ext cx="610711" cy="124001"/>
            </a:xfrm>
            <a:custGeom>
              <a:avLst/>
              <a:gdLst/>
              <a:ahLst/>
              <a:cxnLst/>
              <a:rect l="l" t="t" r="r" b="b"/>
              <a:pathLst>
                <a:path w="5314" h="1079" extrusionOk="0">
                  <a:moveTo>
                    <a:pt x="2657" y="0"/>
                  </a:moveTo>
                  <a:cubicBezTo>
                    <a:pt x="1178" y="0"/>
                    <a:pt x="0" y="251"/>
                    <a:pt x="0" y="552"/>
                  </a:cubicBezTo>
                  <a:cubicBezTo>
                    <a:pt x="0" y="853"/>
                    <a:pt x="1178" y="1078"/>
                    <a:pt x="2657" y="1078"/>
                  </a:cubicBezTo>
                  <a:cubicBezTo>
                    <a:pt x="4111" y="1078"/>
                    <a:pt x="5314" y="853"/>
                    <a:pt x="5314" y="552"/>
                  </a:cubicBezTo>
                  <a:cubicBezTo>
                    <a:pt x="5314" y="251"/>
                    <a:pt x="4111" y="0"/>
                    <a:pt x="2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2"/>
            <p:cNvSpPr/>
            <p:nvPr/>
          </p:nvSpPr>
          <p:spPr>
            <a:xfrm>
              <a:off x="2247033" y="2490433"/>
              <a:ext cx="259271" cy="43326"/>
            </a:xfrm>
            <a:custGeom>
              <a:avLst/>
              <a:gdLst/>
              <a:ahLst/>
              <a:cxnLst/>
              <a:rect l="l" t="t" r="r" b="b"/>
              <a:pathLst>
                <a:path w="2256" h="377" extrusionOk="0">
                  <a:moveTo>
                    <a:pt x="1128" y="1"/>
                  </a:moveTo>
                  <a:cubicBezTo>
                    <a:pt x="501" y="1"/>
                    <a:pt x="0" y="76"/>
                    <a:pt x="0" y="176"/>
                  </a:cubicBezTo>
                  <a:cubicBezTo>
                    <a:pt x="0" y="302"/>
                    <a:pt x="501" y="377"/>
                    <a:pt x="1128" y="377"/>
                  </a:cubicBezTo>
                  <a:cubicBezTo>
                    <a:pt x="1754" y="377"/>
                    <a:pt x="2256" y="302"/>
                    <a:pt x="2256" y="176"/>
                  </a:cubicBezTo>
                  <a:cubicBezTo>
                    <a:pt x="2256" y="76"/>
                    <a:pt x="1754" y="1"/>
                    <a:pt x="1128" y="1"/>
                  </a:cubicBezTo>
                  <a:close/>
                </a:path>
              </a:pathLst>
            </a:custGeom>
            <a:solidFill>
              <a:srgbClr val="00A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2"/>
            <p:cNvSpPr/>
            <p:nvPr/>
          </p:nvSpPr>
          <p:spPr>
            <a:xfrm>
              <a:off x="2071313" y="2424236"/>
              <a:ext cx="610711" cy="124001"/>
            </a:xfrm>
            <a:custGeom>
              <a:avLst/>
              <a:gdLst/>
              <a:ahLst/>
              <a:cxnLst/>
              <a:rect l="l" t="t" r="r" b="b"/>
              <a:pathLst>
                <a:path w="5314" h="1079" fill="none" extrusionOk="0">
                  <a:moveTo>
                    <a:pt x="5314" y="552"/>
                  </a:moveTo>
                  <a:cubicBezTo>
                    <a:pt x="5314" y="853"/>
                    <a:pt x="4111" y="1078"/>
                    <a:pt x="2657" y="1078"/>
                  </a:cubicBezTo>
                  <a:cubicBezTo>
                    <a:pt x="1178" y="1078"/>
                    <a:pt x="0" y="853"/>
                    <a:pt x="0" y="552"/>
                  </a:cubicBezTo>
                  <a:cubicBezTo>
                    <a:pt x="0" y="251"/>
                    <a:pt x="1178" y="0"/>
                    <a:pt x="2657" y="0"/>
                  </a:cubicBezTo>
                  <a:cubicBezTo>
                    <a:pt x="4111" y="0"/>
                    <a:pt x="5314" y="251"/>
                    <a:pt x="5314" y="552"/>
                  </a:cubicBez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2"/>
            <p:cNvSpPr/>
            <p:nvPr/>
          </p:nvSpPr>
          <p:spPr>
            <a:xfrm>
              <a:off x="2169229" y="2392517"/>
              <a:ext cx="414879" cy="161466"/>
            </a:xfrm>
            <a:custGeom>
              <a:avLst/>
              <a:gdLst/>
              <a:ahLst/>
              <a:cxnLst/>
              <a:rect l="l" t="t" r="r" b="b"/>
              <a:pathLst>
                <a:path w="3610" h="1405" extrusionOk="0">
                  <a:moveTo>
                    <a:pt x="0" y="1"/>
                  </a:moveTo>
                  <a:lnTo>
                    <a:pt x="0" y="1028"/>
                  </a:lnTo>
                  <a:lnTo>
                    <a:pt x="0" y="1103"/>
                  </a:lnTo>
                  <a:cubicBezTo>
                    <a:pt x="0" y="1279"/>
                    <a:pt x="802" y="1404"/>
                    <a:pt x="1805" y="1404"/>
                  </a:cubicBezTo>
                  <a:cubicBezTo>
                    <a:pt x="2807" y="1404"/>
                    <a:pt x="3609" y="1279"/>
                    <a:pt x="3609" y="1103"/>
                  </a:cubicBezTo>
                  <a:lnTo>
                    <a:pt x="3609" y="1028"/>
                  </a:lnTo>
                  <a:lnTo>
                    <a:pt x="36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2"/>
            <p:cNvSpPr/>
            <p:nvPr/>
          </p:nvSpPr>
          <p:spPr>
            <a:xfrm>
              <a:off x="2169229" y="2392517"/>
              <a:ext cx="414879" cy="161466"/>
            </a:xfrm>
            <a:custGeom>
              <a:avLst/>
              <a:gdLst/>
              <a:ahLst/>
              <a:cxnLst/>
              <a:rect l="l" t="t" r="r" b="b"/>
              <a:pathLst>
                <a:path w="3610" h="1405" fill="none" extrusionOk="0">
                  <a:moveTo>
                    <a:pt x="3609" y="1028"/>
                  </a:moveTo>
                  <a:lnTo>
                    <a:pt x="3609" y="1103"/>
                  </a:lnTo>
                  <a:cubicBezTo>
                    <a:pt x="3609" y="1279"/>
                    <a:pt x="2807" y="1404"/>
                    <a:pt x="1805" y="1404"/>
                  </a:cubicBezTo>
                  <a:cubicBezTo>
                    <a:pt x="802" y="1404"/>
                    <a:pt x="0" y="1279"/>
                    <a:pt x="0" y="1103"/>
                  </a:cubicBezTo>
                  <a:lnTo>
                    <a:pt x="0" y="1028"/>
                  </a:lnTo>
                  <a:lnTo>
                    <a:pt x="0" y="1"/>
                  </a:lnTo>
                  <a:lnTo>
                    <a:pt x="3609" y="1"/>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2"/>
            <p:cNvSpPr/>
            <p:nvPr/>
          </p:nvSpPr>
          <p:spPr>
            <a:xfrm>
              <a:off x="2074187" y="2182320"/>
              <a:ext cx="602092" cy="236281"/>
            </a:xfrm>
            <a:custGeom>
              <a:avLst/>
              <a:gdLst/>
              <a:ahLst/>
              <a:cxnLst/>
              <a:rect l="l" t="t" r="r" b="b"/>
              <a:pathLst>
                <a:path w="5239" h="2056" extrusionOk="0">
                  <a:moveTo>
                    <a:pt x="0" y="0"/>
                  </a:moveTo>
                  <a:lnTo>
                    <a:pt x="0" y="1504"/>
                  </a:lnTo>
                  <a:lnTo>
                    <a:pt x="0" y="1604"/>
                  </a:lnTo>
                  <a:cubicBezTo>
                    <a:pt x="0" y="1855"/>
                    <a:pt x="1178" y="2055"/>
                    <a:pt x="2632" y="2055"/>
                  </a:cubicBezTo>
                  <a:cubicBezTo>
                    <a:pt x="4060" y="2055"/>
                    <a:pt x="5238" y="1855"/>
                    <a:pt x="5238" y="1604"/>
                  </a:cubicBezTo>
                  <a:lnTo>
                    <a:pt x="5238" y="1504"/>
                  </a:lnTo>
                  <a:lnTo>
                    <a:pt x="52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2"/>
            <p:cNvSpPr/>
            <p:nvPr/>
          </p:nvSpPr>
          <p:spPr>
            <a:xfrm>
              <a:off x="2074187" y="2182320"/>
              <a:ext cx="602092" cy="236281"/>
            </a:xfrm>
            <a:custGeom>
              <a:avLst/>
              <a:gdLst/>
              <a:ahLst/>
              <a:cxnLst/>
              <a:rect l="l" t="t" r="r" b="b"/>
              <a:pathLst>
                <a:path w="5239" h="2056" fill="none" extrusionOk="0">
                  <a:moveTo>
                    <a:pt x="5238" y="1504"/>
                  </a:moveTo>
                  <a:lnTo>
                    <a:pt x="5238" y="1604"/>
                  </a:lnTo>
                  <a:cubicBezTo>
                    <a:pt x="5238" y="1855"/>
                    <a:pt x="4060" y="2055"/>
                    <a:pt x="2632" y="2055"/>
                  </a:cubicBezTo>
                  <a:cubicBezTo>
                    <a:pt x="1178" y="2055"/>
                    <a:pt x="0" y="1855"/>
                    <a:pt x="0" y="1604"/>
                  </a:cubicBezTo>
                  <a:lnTo>
                    <a:pt x="0" y="1504"/>
                  </a:lnTo>
                  <a:lnTo>
                    <a:pt x="0" y="0"/>
                  </a:lnTo>
                  <a:lnTo>
                    <a:pt x="5238" y="0"/>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2"/>
            <p:cNvSpPr/>
            <p:nvPr/>
          </p:nvSpPr>
          <p:spPr>
            <a:xfrm>
              <a:off x="2071313" y="2116009"/>
              <a:ext cx="610711" cy="121128"/>
            </a:xfrm>
            <a:custGeom>
              <a:avLst/>
              <a:gdLst/>
              <a:ahLst/>
              <a:cxnLst/>
              <a:rect l="l" t="t" r="r" b="b"/>
              <a:pathLst>
                <a:path w="5314" h="1054" extrusionOk="0">
                  <a:moveTo>
                    <a:pt x="2657" y="1"/>
                  </a:moveTo>
                  <a:cubicBezTo>
                    <a:pt x="1178" y="1"/>
                    <a:pt x="0" y="226"/>
                    <a:pt x="0" y="527"/>
                  </a:cubicBezTo>
                  <a:cubicBezTo>
                    <a:pt x="0" y="803"/>
                    <a:pt x="1178" y="1053"/>
                    <a:pt x="2657" y="1053"/>
                  </a:cubicBezTo>
                  <a:cubicBezTo>
                    <a:pt x="4111" y="1053"/>
                    <a:pt x="5314" y="803"/>
                    <a:pt x="5314" y="527"/>
                  </a:cubicBezTo>
                  <a:cubicBezTo>
                    <a:pt x="5314" y="226"/>
                    <a:pt x="4111" y="1"/>
                    <a:pt x="26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2"/>
            <p:cNvSpPr/>
            <p:nvPr/>
          </p:nvSpPr>
          <p:spPr>
            <a:xfrm>
              <a:off x="2071313" y="2116009"/>
              <a:ext cx="610711" cy="121128"/>
            </a:xfrm>
            <a:custGeom>
              <a:avLst/>
              <a:gdLst/>
              <a:ahLst/>
              <a:cxnLst/>
              <a:rect l="l" t="t" r="r" b="b"/>
              <a:pathLst>
                <a:path w="5314" h="1054" fill="none" extrusionOk="0">
                  <a:moveTo>
                    <a:pt x="5314" y="527"/>
                  </a:moveTo>
                  <a:cubicBezTo>
                    <a:pt x="5314" y="803"/>
                    <a:pt x="4111" y="1053"/>
                    <a:pt x="2657" y="1053"/>
                  </a:cubicBezTo>
                  <a:cubicBezTo>
                    <a:pt x="1178" y="1053"/>
                    <a:pt x="0" y="803"/>
                    <a:pt x="0" y="527"/>
                  </a:cubicBezTo>
                  <a:cubicBezTo>
                    <a:pt x="0" y="226"/>
                    <a:pt x="1178" y="1"/>
                    <a:pt x="2657" y="1"/>
                  </a:cubicBezTo>
                  <a:cubicBezTo>
                    <a:pt x="4111" y="1"/>
                    <a:pt x="5314" y="226"/>
                    <a:pt x="5314" y="527"/>
                  </a:cubicBez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2"/>
            <p:cNvSpPr/>
            <p:nvPr/>
          </p:nvSpPr>
          <p:spPr>
            <a:xfrm>
              <a:off x="2247033" y="2162094"/>
              <a:ext cx="259271" cy="43326"/>
            </a:xfrm>
            <a:custGeom>
              <a:avLst/>
              <a:gdLst/>
              <a:ahLst/>
              <a:cxnLst/>
              <a:rect l="l" t="t" r="r" b="b"/>
              <a:pathLst>
                <a:path w="2256" h="377" extrusionOk="0">
                  <a:moveTo>
                    <a:pt x="1128" y="1"/>
                  </a:moveTo>
                  <a:cubicBezTo>
                    <a:pt x="501" y="1"/>
                    <a:pt x="0" y="76"/>
                    <a:pt x="0" y="176"/>
                  </a:cubicBezTo>
                  <a:cubicBezTo>
                    <a:pt x="0" y="301"/>
                    <a:pt x="501" y="377"/>
                    <a:pt x="1128" y="377"/>
                  </a:cubicBezTo>
                  <a:cubicBezTo>
                    <a:pt x="1754" y="377"/>
                    <a:pt x="2256" y="301"/>
                    <a:pt x="2256" y="176"/>
                  </a:cubicBezTo>
                  <a:cubicBezTo>
                    <a:pt x="2256" y="76"/>
                    <a:pt x="1754" y="1"/>
                    <a:pt x="11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7"/>
        <p:cNvGrpSpPr/>
        <p:nvPr/>
      </p:nvGrpSpPr>
      <p:grpSpPr>
        <a:xfrm>
          <a:off x="0" y="0"/>
          <a:ext cx="0" cy="0"/>
          <a:chOff x="0" y="0"/>
          <a:chExt cx="0" cy="0"/>
        </a:xfrm>
      </p:grpSpPr>
      <p:sp>
        <p:nvSpPr>
          <p:cNvPr id="1948" name="Google Shape;1948;p33"/>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P</a:t>
            </a:r>
            <a:r>
              <a:rPr lang="en" dirty="0"/>
              <a:t>roject focus</a:t>
            </a:r>
            <a:endParaRPr dirty="0"/>
          </a:p>
        </p:txBody>
      </p:sp>
      <p:sp>
        <p:nvSpPr>
          <p:cNvPr id="1949" name="Google Shape;1949;p33"/>
          <p:cNvSpPr txBox="1">
            <a:spLocks noGrp="1"/>
          </p:cNvSpPr>
          <p:nvPr>
            <p:ph type="subTitle" idx="1"/>
          </p:nvPr>
        </p:nvSpPr>
        <p:spPr>
          <a:xfrm>
            <a:off x="719993" y="2088317"/>
            <a:ext cx="2211653" cy="645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sz="1200" dirty="0"/>
              <a:t>Analyzing parts of speech to determine frequency of used words to determine patterns or trends</a:t>
            </a:r>
            <a:endParaRPr sz="1200" dirty="0"/>
          </a:p>
        </p:txBody>
      </p:sp>
      <p:sp>
        <p:nvSpPr>
          <p:cNvPr id="1950" name="Google Shape;1950;p33"/>
          <p:cNvSpPr txBox="1">
            <a:spLocks noGrp="1"/>
          </p:cNvSpPr>
          <p:nvPr>
            <p:ph type="title" idx="2"/>
          </p:nvPr>
        </p:nvSpPr>
        <p:spPr>
          <a:xfrm>
            <a:off x="720000" y="1607275"/>
            <a:ext cx="2211654" cy="316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Parts of Speech (POS)</a:t>
            </a:r>
            <a:endParaRPr dirty="0"/>
          </a:p>
        </p:txBody>
      </p:sp>
      <p:sp>
        <p:nvSpPr>
          <p:cNvPr id="1951" name="Google Shape;1951;p33"/>
          <p:cNvSpPr txBox="1">
            <a:spLocks noGrp="1"/>
          </p:cNvSpPr>
          <p:nvPr>
            <p:ph type="subTitle" idx="3"/>
          </p:nvPr>
        </p:nvSpPr>
        <p:spPr>
          <a:xfrm>
            <a:off x="719994" y="3626192"/>
            <a:ext cx="1751700" cy="645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sz="1200" dirty="0"/>
              <a:t>Vector representations of specific words. Objective is to have words with similar context to maintain close special positions.  </a:t>
            </a:r>
            <a:endParaRPr sz="1200" dirty="0"/>
          </a:p>
        </p:txBody>
      </p:sp>
      <p:sp>
        <p:nvSpPr>
          <p:cNvPr id="1952" name="Google Shape;1952;p33"/>
          <p:cNvSpPr txBox="1">
            <a:spLocks noGrp="1"/>
          </p:cNvSpPr>
          <p:nvPr>
            <p:ph type="title" idx="4"/>
          </p:nvPr>
        </p:nvSpPr>
        <p:spPr>
          <a:xfrm>
            <a:off x="720000" y="3145150"/>
            <a:ext cx="1751700" cy="316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Word Embedding</a:t>
            </a:r>
            <a:endParaRPr dirty="0"/>
          </a:p>
        </p:txBody>
      </p:sp>
      <p:sp>
        <p:nvSpPr>
          <p:cNvPr id="1955" name="Google Shape;1955;p33"/>
          <p:cNvSpPr txBox="1">
            <a:spLocks noGrp="1"/>
          </p:cNvSpPr>
          <p:nvPr>
            <p:ph type="subTitle" idx="7"/>
          </p:nvPr>
        </p:nvSpPr>
        <p:spPr>
          <a:xfrm>
            <a:off x="6672294" y="3626192"/>
            <a:ext cx="17517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dirty="0"/>
              <a:t>Topic model used to identify words and apply a common topic</a:t>
            </a:r>
            <a:endParaRPr sz="1200" dirty="0"/>
          </a:p>
        </p:txBody>
      </p:sp>
      <p:sp>
        <p:nvSpPr>
          <p:cNvPr id="1956" name="Google Shape;1956;p33"/>
          <p:cNvSpPr txBox="1">
            <a:spLocks noGrp="1"/>
          </p:cNvSpPr>
          <p:nvPr>
            <p:ph type="title" idx="8"/>
          </p:nvPr>
        </p:nvSpPr>
        <p:spPr>
          <a:xfrm>
            <a:off x="6672299" y="3145150"/>
            <a:ext cx="1970957" cy="316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LDA T</a:t>
            </a:r>
            <a:r>
              <a:rPr lang="en-US" dirty="0"/>
              <a:t>o</a:t>
            </a:r>
            <a:r>
              <a:rPr lang="en" dirty="0"/>
              <a:t>pic analysis</a:t>
            </a:r>
            <a:endParaRPr dirty="0"/>
          </a:p>
        </p:txBody>
      </p:sp>
      <p:grpSp>
        <p:nvGrpSpPr>
          <p:cNvPr id="1957" name="Google Shape;1957;p33"/>
          <p:cNvGrpSpPr/>
          <p:nvPr/>
        </p:nvGrpSpPr>
        <p:grpSpPr>
          <a:xfrm>
            <a:off x="3133557" y="1731871"/>
            <a:ext cx="980782" cy="877163"/>
            <a:chOff x="3354270" y="1731871"/>
            <a:chExt cx="980782" cy="877163"/>
          </a:xfrm>
        </p:grpSpPr>
        <p:sp>
          <p:nvSpPr>
            <p:cNvPr id="1958" name="Google Shape;1958;p33"/>
            <p:cNvSpPr/>
            <p:nvPr/>
          </p:nvSpPr>
          <p:spPr>
            <a:xfrm>
              <a:off x="3442605" y="2520571"/>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3"/>
            <p:cNvSpPr/>
            <p:nvPr/>
          </p:nvSpPr>
          <p:spPr>
            <a:xfrm>
              <a:off x="3442605" y="1841470"/>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3"/>
            <p:cNvSpPr/>
            <p:nvPr/>
          </p:nvSpPr>
          <p:spPr>
            <a:xfrm>
              <a:off x="3442605" y="1820085"/>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3"/>
            <p:cNvSpPr/>
            <p:nvPr/>
          </p:nvSpPr>
          <p:spPr>
            <a:xfrm>
              <a:off x="3488170" y="1820085"/>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3"/>
            <p:cNvSpPr/>
            <p:nvPr/>
          </p:nvSpPr>
          <p:spPr>
            <a:xfrm>
              <a:off x="4142970" y="1820085"/>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3"/>
            <p:cNvSpPr/>
            <p:nvPr/>
          </p:nvSpPr>
          <p:spPr>
            <a:xfrm>
              <a:off x="4142970" y="1862734"/>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3"/>
            <p:cNvSpPr/>
            <p:nvPr/>
          </p:nvSpPr>
          <p:spPr>
            <a:xfrm>
              <a:off x="4142970" y="2520571"/>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3"/>
            <p:cNvSpPr/>
            <p:nvPr/>
          </p:nvSpPr>
          <p:spPr>
            <a:xfrm>
              <a:off x="3466906" y="2520571"/>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3"/>
            <p:cNvSpPr/>
            <p:nvPr/>
          </p:nvSpPr>
          <p:spPr>
            <a:xfrm>
              <a:off x="3354270" y="1731871"/>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3"/>
            <p:cNvSpPr/>
            <p:nvPr/>
          </p:nvSpPr>
          <p:spPr>
            <a:xfrm>
              <a:off x="4237469" y="2283025"/>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3"/>
            <p:cNvSpPr/>
            <p:nvPr/>
          </p:nvSpPr>
          <p:spPr>
            <a:xfrm>
              <a:off x="4234444" y="239262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3"/>
            <p:cNvSpPr/>
            <p:nvPr/>
          </p:nvSpPr>
          <p:spPr>
            <a:xfrm>
              <a:off x="4234331" y="195106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3"/>
            <p:cNvSpPr/>
            <p:nvPr/>
          </p:nvSpPr>
          <p:spPr>
            <a:xfrm>
              <a:off x="4234344" y="2042442"/>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1" name="Google Shape;1971;p33"/>
            <p:cNvGrpSpPr/>
            <p:nvPr/>
          </p:nvGrpSpPr>
          <p:grpSpPr>
            <a:xfrm>
              <a:off x="3680871" y="1943001"/>
              <a:ext cx="224255" cy="454737"/>
              <a:chOff x="3417000" y="1881451"/>
              <a:chExt cx="203979" cy="413623"/>
            </a:xfrm>
          </p:grpSpPr>
          <p:sp>
            <p:nvSpPr>
              <p:cNvPr id="1972" name="Google Shape;1972;p33"/>
              <p:cNvSpPr/>
              <p:nvPr/>
            </p:nvSpPr>
            <p:spPr>
              <a:xfrm>
                <a:off x="3417000" y="1881451"/>
                <a:ext cx="203979" cy="364813"/>
              </a:xfrm>
              <a:custGeom>
                <a:avLst/>
                <a:gdLst/>
                <a:ahLst/>
                <a:cxnLst/>
                <a:rect l="l" t="t" r="r" b="b"/>
                <a:pathLst>
                  <a:path w="3560" h="6367" fill="none" extrusionOk="0">
                    <a:moveTo>
                      <a:pt x="3559" y="6366"/>
                    </a:moveTo>
                    <a:lnTo>
                      <a:pt x="0" y="6366"/>
                    </a:lnTo>
                    <a:lnTo>
                      <a:pt x="0" y="0"/>
                    </a:lnTo>
                    <a:lnTo>
                      <a:pt x="3559" y="0"/>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3"/>
              <p:cNvSpPr/>
              <p:nvPr/>
            </p:nvSpPr>
            <p:spPr>
              <a:xfrm>
                <a:off x="3464384" y="2246200"/>
                <a:ext cx="109209" cy="48875"/>
              </a:xfrm>
              <a:custGeom>
                <a:avLst/>
                <a:gdLst/>
                <a:ahLst/>
                <a:cxnLst/>
                <a:rect l="l" t="t" r="r" b="b"/>
                <a:pathLst>
                  <a:path w="1906" h="853" fill="none" extrusionOk="0">
                    <a:moveTo>
                      <a:pt x="1905" y="853"/>
                    </a:moveTo>
                    <a:lnTo>
                      <a:pt x="0" y="853"/>
                    </a:lnTo>
                    <a:lnTo>
                      <a:pt x="0" y="0"/>
                    </a:lnTo>
                    <a:lnTo>
                      <a:pt x="1905" y="0"/>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3"/>
              <p:cNvSpPr/>
              <p:nvPr/>
            </p:nvSpPr>
            <p:spPr>
              <a:xfrm>
                <a:off x="3438544" y="2151432"/>
                <a:ext cx="160891" cy="70419"/>
              </a:xfrm>
              <a:custGeom>
                <a:avLst/>
                <a:gdLst/>
                <a:ahLst/>
                <a:cxnLst/>
                <a:rect l="l" t="t" r="r" b="b"/>
                <a:pathLst>
                  <a:path w="2808" h="1229" extrusionOk="0">
                    <a:moveTo>
                      <a:pt x="0" y="0"/>
                    </a:moveTo>
                    <a:lnTo>
                      <a:pt x="0" y="1228"/>
                    </a:lnTo>
                    <a:lnTo>
                      <a:pt x="2807" y="1228"/>
                    </a:lnTo>
                    <a:lnTo>
                      <a:pt x="28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3"/>
              <p:cNvSpPr/>
              <p:nvPr/>
            </p:nvSpPr>
            <p:spPr>
              <a:xfrm>
                <a:off x="3438544" y="2068123"/>
                <a:ext cx="160891" cy="70419"/>
              </a:xfrm>
              <a:custGeom>
                <a:avLst/>
                <a:gdLst/>
                <a:ahLst/>
                <a:cxnLst/>
                <a:rect l="l" t="t" r="r" b="b"/>
                <a:pathLst>
                  <a:path w="2808" h="1229" extrusionOk="0">
                    <a:moveTo>
                      <a:pt x="0" y="1"/>
                    </a:moveTo>
                    <a:lnTo>
                      <a:pt x="0" y="1229"/>
                    </a:lnTo>
                    <a:lnTo>
                      <a:pt x="2807" y="1229"/>
                    </a:lnTo>
                    <a:lnTo>
                      <a:pt x="28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3"/>
              <p:cNvSpPr/>
              <p:nvPr/>
            </p:nvSpPr>
            <p:spPr>
              <a:xfrm>
                <a:off x="3438544" y="1983381"/>
                <a:ext cx="160891" cy="71908"/>
              </a:xfrm>
              <a:custGeom>
                <a:avLst/>
                <a:gdLst/>
                <a:ahLst/>
                <a:cxnLst/>
                <a:rect l="l" t="t" r="r" b="b"/>
                <a:pathLst>
                  <a:path w="2808" h="1255" extrusionOk="0">
                    <a:moveTo>
                      <a:pt x="0" y="1"/>
                    </a:moveTo>
                    <a:lnTo>
                      <a:pt x="0" y="1254"/>
                    </a:lnTo>
                    <a:lnTo>
                      <a:pt x="2807" y="1254"/>
                    </a:lnTo>
                    <a:lnTo>
                      <a:pt x="28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3"/>
              <p:cNvSpPr/>
              <p:nvPr/>
            </p:nvSpPr>
            <p:spPr>
              <a:xfrm>
                <a:off x="3438544" y="1900130"/>
                <a:ext cx="160891" cy="70419"/>
              </a:xfrm>
              <a:custGeom>
                <a:avLst/>
                <a:gdLst/>
                <a:ahLst/>
                <a:cxnLst/>
                <a:rect l="l" t="t" r="r" b="b"/>
                <a:pathLst>
                  <a:path w="2808" h="1229" extrusionOk="0">
                    <a:moveTo>
                      <a:pt x="0" y="0"/>
                    </a:moveTo>
                    <a:lnTo>
                      <a:pt x="0" y="1228"/>
                    </a:lnTo>
                    <a:lnTo>
                      <a:pt x="2807" y="1228"/>
                    </a:lnTo>
                    <a:lnTo>
                      <a:pt x="28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99" name="Google Shape;1999;p33"/>
          <p:cNvGrpSpPr/>
          <p:nvPr/>
        </p:nvGrpSpPr>
        <p:grpSpPr>
          <a:xfrm>
            <a:off x="3133557" y="3269746"/>
            <a:ext cx="980670" cy="877163"/>
            <a:chOff x="3354270" y="3269746"/>
            <a:chExt cx="980670" cy="877163"/>
          </a:xfrm>
        </p:grpSpPr>
        <p:sp>
          <p:nvSpPr>
            <p:cNvPr id="2000" name="Google Shape;2000;p33"/>
            <p:cNvSpPr/>
            <p:nvPr/>
          </p:nvSpPr>
          <p:spPr>
            <a:xfrm>
              <a:off x="3442605" y="405844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3"/>
            <p:cNvSpPr/>
            <p:nvPr/>
          </p:nvSpPr>
          <p:spPr>
            <a:xfrm>
              <a:off x="3442605" y="337934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3"/>
            <p:cNvSpPr/>
            <p:nvPr/>
          </p:nvSpPr>
          <p:spPr>
            <a:xfrm>
              <a:off x="3442605" y="335796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3"/>
            <p:cNvSpPr/>
            <p:nvPr/>
          </p:nvSpPr>
          <p:spPr>
            <a:xfrm>
              <a:off x="3488170" y="335796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3"/>
            <p:cNvSpPr/>
            <p:nvPr/>
          </p:nvSpPr>
          <p:spPr>
            <a:xfrm>
              <a:off x="4142970" y="335796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3"/>
            <p:cNvSpPr/>
            <p:nvPr/>
          </p:nvSpPr>
          <p:spPr>
            <a:xfrm>
              <a:off x="4142970" y="340060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3"/>
            <p:cNvSpPr/>
            <p:nvPr/>
          </p:nvSpPr>
          <p:spPr>
            <a:xfrm>
              <a:off x="4142970" y="405844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3"/>
            <p:cNvSpPr/>
            <p:nvPr/>
          </p:nvSpPr>
          <p:spPr>
            <a:xfrm>
              <a:off x="3466906" y="405844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3"/>
            <p:cNvSpPr/>
            <p:nvPr/>
          </p:nvSpPr>
          <p:spPr>
            <a:xfrm>
              <a:off x="3354270" y="326974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3"/>
            <p:cNvSpPr/>
            <p:nvPr/>
          </p:nvSpPr>
          <p:spPr>
            <a:xfrm>
              <a:off x="4237469" y="382090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3"/>
            <p:cNvSpPr/>
            <p:nvPr/>
          </p:nvSpPr>
          <p:spPr>
            <a:xfrm>
              <a:off x="4234331" y="348894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3"/>
            <p:cNvSpPr/>
            <p:nvPr/>
          </p:nvSpPr>
          <p:spPr>
            <a:xfrm>
              <a:off x="4234344" y="358031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2" name="Google Shape;2012;p33"/>
            <p:cNvGrpSpPr/>
            <p:nvPr/>
          </p:nvGrpSpPr>
          <p:grpSpPr>
            <a:xfrm>
              <a:off x="3565463" y="3584713"/>
              <a:ext cx="454772" cy="247102"/>
              <a:chOff x="4045113" y="4372050"/>
              <a:chExt cx="454772" cy="247102"/>
            </a:xfrm>
          </p:grpSpPr>
          <p:sp>
            <p:nvSpPr>
              <p:cNvPr id="2013" name="Google Shape;2013;p33"/>
              <p:cNvSpPr/>
              <p:nvPr/>
            </p:nvSpPr>
            <p:spPr>
              <a:xfrm>
                <a:off x="4045113" y="4372050"/>
                <a:ext cx="454772" cy="247102"/>
              </a:xfrm>
              <a:custGeom>
                <a:avLst/>
                <a:gdLst/>
                <a:ahLst/>
                <a:cxnLst/>
                <a:rect l="l" t="t" r="r" b="b"/>
                <a:pathLst>
                  <a:path w="9826" h="5339" fill="none" extrusionOk="0">
                    <a:moveTo>
                      <a:pt x="9825" y="2682"/>
                    </a:moveTo>
                    <a:cubicBezTo>
                      <a:pt x="9825" y="2682"/>
                      <a:pt x="7645" y="5338"/>
                      <a:pt x="4913" y="5338"/>
                    </a:cubicBezTo>
                    <a:cubicBezTo>
                      <a:pt x="2206" y="5338"/>
                      <a:pt x="1" y="2682"/>
                      <a:pt x="1" y="2682"/>
                    </a:cubicBezTo>
                    <a:cubicBezTo>
                      <a:pt x="1" y="2682"/>
                      <a:pt x="2206" y="0"/>
                      <a:pt x="4913" y="0"/>
                    </a:cubicBezTo>
                    <a:cubicBezTo>
                      <a:pt x="7645" y="0"/>
                      <a:pt x="9825" y="2682"/>
                      <a:pt x="9825" y="2682"/>
                    </a:cubicBezTo>
                    <a:close/>
                  </a:path>
                </a:pathLst>
              </a:custGeom>
              <a:noFill/>
              <a:ln w="9525"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3"/>
              <p:cNvSpPr/>
              <p:nvPr/>
            </p:nvSpPr>
            <p:spPr>
              <a:xfrm>
                <a:off x="4152998" y="4376678"/>
                <a:ext cx="239003" cy="239003"/>
              </a:xfrm>
              <a:custGeom>
                <a:avLst/>
                <a:gdLst/>
                <a:ahLst/>
                <a:cxnLst/>
                <a:rect l="l" t="t" r="r" b="b"/>
                <a:pathLst>
                  <a:path w="5164" h="5164" extrusionOk="0">
                    <a:moveTo>
                      <a:pt x="2582" y="0"/>
                    </a:moveTo>
                    <a:cubicBezTo>
                      <a:pt x="1153" y="0"/>
                      <a:pt x="1" y="1153"/>
                      <a:pt x="1" y="2582"/>
                    </a:cubicBezTo>
                    <a:cubicBezTo>
                      <a:pt x="1" y="3985"/>
                      <a:pt x="1153" y="5163"/>
                      <a:pt x="2582" y="5163"/>
                    </a:cubicBezTo>
                    <a:cubicBezTo>
                      <a:pt x="4011" y="5163"/>
                      <a:pt x="5163" y="3985"/>
                      <a:pt x="5163" y="2582"/>
                    </a:cubicBezTo>
                    <a:cubicBezTo>
                      <a:pt x="5163" y="1153"/>
                      <a:pt x="4011" y="0"/>
                      <a:pt x="25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3"/>
              <p:cNvSpPr/>
              <p:nvPr/>
            </p:nvSpPr>
            <p:spPr>
              <a:xfrm>
                <a:off x="4152998" y="4376678"/>
                <a:ext cx="239003" cy="239003"/>
              </a:xfrm>
              <a:custGeom>
                <a:avLst/>
                <a:gdLst/>
                <a:ahLst/>
                <a:cxnLst/>
                <a:rect l="l" t="t" r="r" b="b"/>
                <a:pathLst>
                  <a:path w="5164" h="5164" fill="none" extrusionOk="0">
                    <a:moveTo>
                      <a:pt x="5163" y="2582"/>
                    </a:moveTo>
                    <a:cubicBezTo>
                      <a:pt x="5163" y="3985"/>
                      <a:pt x="4011" y="5163"/>
                      <a:pt x="2582" y="5163"/>
                    </a:cubicBezTo>
                    <a:cubicBezTo>
                      <a:pt x="1153" y="5163"/>
                      <a:pt x="1" y="3985"/>
                      <a:pt x="1" y="2582"/>
                    </a:cubicBezTo>
                    <a:cubicBezTo>
                      <a:pt x="1" y="1153"/>
                      <a:pt x="1153" y="0"/>
                      <a:pt x="2582" y="0"/>
                    </a:cubicBezTo>
                    <a:cubicBezTo>
                      <a:pt x="4011" y="0"/>
                      <a:pt x="5163" y="1153"/>
                      <a:pt x="5163" y="2582"/>
                    </a:cubicBezTo>
                    <a:close/>
                  </a:path>
                </a:pathLst>
              </a:custGeom>
              <a:noFill/>
              <a:ln w="4375"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3"/>
              <p:cNvSpPr/>
              <p:nvPr/>
            </p:nvSpPr>
            <p:spPr>
              <a:xfrm>
                <a:off x="4221450" y="4445131"/>
                <a:ext cx="102099" cy="102099"/>
              </a:xfrm>
              <a:custGeom>
                <a:avLst/>
                <a:gdLst/>
                <a:ahLst/>
                <a:cxnLst/>
                <a:rect l="l" t="t" r="r" b="b"/>
                <a:pathLst>
                  <a:path w="2206" h="2206" fill="none" extrusionOk="0">
                    <a:moveTo>
                      <a:pt x="2206" y="1103"/>
                    </a:moveTo>
                    <a:cubicBezTo>
                      <a:pt x="2206" y="1704"/>
                      <a:pt x="1705" y="2206"/>
                      <a:pt x="1103" y="2206"/>
                    </a:cubicBezTo>
                    <a:cubicBezTo>
                      <a:pt x="502" y="2206"/>
                      <a:pt x="0" y="1704"/>
                      <a:pt x="0" y="1103"/>
                    </a:cubicBezTo>
                    <a:cubicBezTo>
                      <a:pt x="0" y="476"/>
                      <a:pt x="502" y="0"/>
                      <a:pt x="1103" y="0"/>
                    </a:cubicBezTo>
                    <a:cubicBezTo>
                      <a:pt x="1705" y="0"/>
                      <a:pt x="2206" y="476"/>
                      <a:pt x="2206" y="1103"/>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7" name="Google Shape;2017;p33"/>
          <p:cNvGrpSpPr/>
          <p:nvPr/>
        </p:nvGrpSpPr>
        <p:grpSpPr>
          <a:xfrm>
            <a:off x="5029786" y="3269746"/>
            <a:ext cx="980670" cy="877163"/>
            <a:chOff x="4809062" y="3269746"/>
            <a:chExt cx="980670" cy="877163"/>
          </a:xfrm>
        </p:grpSpPr>
        <p:sp>
          <p:nvSpPr>
            <p:cNvPr id="2018" name="Google Shape;2018;p33"/>
            <p:cNvSpPr/>
            <p:nvPr/>
          </p:nvSpPr>
          <p:spPr>
            <a:xfrm flipH="1">
              <a:off x="5701275" y="405844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3"/>
            <p:cNvSpPr/>
            <p:nvPr/>
          </p:nvSpPr>
          <p:spPr>
            <a:xfrm flipH="1">
              <a:off x="5701275" y="337934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3"/>
            <p:cNvSpPr/>
            <p:nvPr/>
          </p:nvSpPr>
          <p:spPr>
            <a:xfrm flipH="1">
              <a:off x="5701275" y="335796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3"/>
            <p:cNvSpPr/>
            <p:nvPr/>
          </p:nvSpPr>
          <p:spPr>
            <a:xfrm flipH="1">
              <a:off x="5022169" y="335796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3"/>
            <p:cNvSpPr/>
            <p:nvPr/>
          </p:nvSpPr>
          <p:spPr>
            <a:xfrm flipH="1">
              <a:off x="5000910" y="335796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3"/>
            <p:cNvSpPr/>
            <p:nvPr/>
          </p:nvSpPr>
          <p:spPr>
            <a:xfrm flipH="1">
              <a:off x="5000910" y="340060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3"/>
            <p:cNvSpPr/>
            <p:nvPr/>
          </p:nvSpPr>
          <p:spPr>
            <a:xfrm flipH="1">
              <a:off x="5000910" y="405844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3"/>
            <p:cNvSpPr/>
            <p:nvPr/>
          </p:nvSpPr>
          <p:spPr>
            <a:xfrm flipH="1">
              <a:off x="5043555" y="405844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3"/>
            <p:cNvSpPr/>
            <p:nvPr/>
          </p:nvSpPr>
          <p:spPr>
            <a:xfrm flipH="1">
              <a:off x="4909531" y="326974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3"/>
            <p:cNvSpPr/>
            <p:nvPr/>
          </p:nvSpPr>
          <p:spPr>
            <a:xfrm flipH="1">
              <a:off x="4809062" y="348894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3"/>
            <p:cNvSpPr/>
            <p:nvPr/>
          </p:nvSpPr>
          <p:spPr>
            <a:xfrm flipH="1">
              <a:off x="4833351" y="358031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9" name="Google Shape;2029;p33"/>
            <p:cNvGrpSpPr/>
            <p:nvPr/>
          </p:nvGrpSpPr>
          <p:grpSpPr>
            <a:xfrm>
              <a:off x="5122475" y="3525766"/>
              <a:ext cx="454750" cy="364987"/>
              <a:chOff x="5122475" y="3525766"/>
              <a:chExt cx="454750" cy="364987"/>
            </a:xfrm>
          </p:grpSpPr>
          <p:sp>
            <p:nvSpPr>
              <p:cNvPr id="2030" name="Google Shape;2030;p33"/>
              <p:cNvSpPr/>
              <p:nvPr/>
            </p:nvSpPr>
            <p:spPr>
              <a:xfrm>
                <a:off x="5304911" y="3681546"/>
                <a:ext cx="182496" cy="209207"/>
              </a:xfrm>
              <a:custGeom>
                <a:avLst/>
                <a:gdLst/>
                <a:ahLst/>
                <a:cxnLst/>
                <a:rect l="l" t="t" r="r" b="b"/>
                <a:pathLst>
                  <a:path w="3259" h="3736" fill="none" extrusionOk="0">
                    <a:moveTo>
                      <a:pt x="3259" y="928"/>
                    </a:moveTo>
                    <a:lnTo>
                      <a:pt x="3259" y="2808"/>
                    </a:lnTo>
                    <a:lnTo>
                      <a:pt x="1629" y="3735"/>
                    </a:lnTo>
                    <a:lnTo>
                      <a:pt x="0" y="2808"/>
                    </a:lnTo>
                    <a:lnTo>
                      <a:pt x="0" y="928"/>
                    </a:lnTo>
                    <a:lnTo>
                      <a:pt x="1629" y="1"/>
                    </a:lnTo>
                    <a:close/>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3"/>
              <p:cNvSpPr/>
              <p:nvPr/>
            </p:nvSpPr>
            <p:spPr>
              <a:xfrm>
                <a:off x="5122475" y="3681546"/>
                <a:ext cx="182496" cy="209207"/>
              </a:xfrm>
              <a:custGeom>
                <a:avLst/>
                <a:gdLst/>
                <a:ahLst/>
                <a:cxnLst/>
                <a:rect l="l" t="t" r="r" b="b"/>
                <a:pathLst>
                  <a:path w="3259" h="3736" extrusionOk="0">
                    <a:moveTo>
                      <a:pt x="1629" y="1"/>
                    </a:moveTo>
                    <a:lnTo>
                      <a:pt x="0" y="928"/>
                    </a:lnTo>
                    <a:lnTo>
                      <a:pt x="0" y="2808"/>
                    </a:lnTo>
                    <a:lnTo>
                      <a:pt x="1629" y="3735"/>
                    </a:lnTo>
                    <a:lnTo>
                      <a:pt x="3258" y="2808"/>
                    </a:lnTo>
                    <a:lnTo>
                      <a:pt x="3258" y="928"/>
                    </a:lnTo>
                    <a:lnTo>
                      <a:pt x="16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3"/>
              <p:cNvSpPr/>
              <p:nvPr/>
            </p:nvSpPr>
            <p:spPr>
              <a:xfrm>
                <a:off x="5122475" y="3681546"/>
                <a:ext cx="182496" cy="209207"/>
              </a:xfrm>
              <a:custGeom>
                <a:avLst/>
                <a:gdLst/>
                <a:ahLst/>
                <a:cxnLst/>
                <a:rect l="l" t="t" r="r" b="b"/>
                <a:pathLst>
                  <a:path w="3259" h="3736" fill="none" extrusionOk="0">
                    <a:moveTo>
                      <a:pt x="3258" y="928"/>
                    </a:moveTo>
                    <a:lnTo>
                      <a:pt x="3258" y="2808"/>
                    </a:lnTo>
                    <a:lnTo>
                      <a:pt x="1629" y="3735"/>
                    </a:lnTo>
                    <a:lnTo>
                      <a:pt x="0" y="2808"/>
                    </a:lnTo>
                    <a:lnTo>
                      <a:pt x="0" y="928"/>
                    </a:lnTo>
                    <a:lnTo>
                      <a:pt x="1629" y="1"/>
                    </a:lnTo>
                    <a:close/>
                  </a:path>
                </a:pathLst>
              </a:custGeom>
              <a:solidFill>
                <a:schemeClr val="accent2"/>
              </a:solid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3"/>
              <p:cNvSpPr/>
              <p:nvPr/>
            </p:nvSpPr>
            <p:spPr>
              <a:xfrm>
                <a:off x="5396129" y="3525766"/>
                <a:ext cx="181096" cy="209207"/>
              </a:xfrm>
              <a:custGeom>
                <a:avLst/>
                <a:gdLst/>
                <a:ahLst/>
                <a:cxnLst/>
                <a:rect l="l" t="t" r="r" b="b"/>
                <a:pathLst>
                  <a:path w="3234" h="3736" extrusionOk="0">
                    <a:moveTo>
                      <a:pt x="1630" y="1"/>
                    </a:moveTo>
                    <a:lnTo>
                      <a:pt x="0" y="928"/>
                    </a:lnTo>
                    <a:lnTo>
                      <a:pt x="0" y="2808"/>
                    </a:lnTo>
                    <a:lnTo>
                      <a:pt x="1630" y="3735"/>
                    </a:lnTo>
                    <a:lnTo>
                      <a:pt x="3234" y="2808"/>
                    </a:lnTo>
                    <a:lnTo>
                      <a:pt x="3234" y="928"/>
                    </a:lnTo>
                    <a:lnTo>
                      <a:pt x="16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3"/>
              <p:cNvSpPr/>
              <p:nvPr/>
            </p:nvSpPr>
            <p:spPr>
              <a:xfrm>
                <a:off x="5396129" y="3525766"/>
                <a:ext cx="181096" cy="209207"/>
              </a:xfrm>
              <a:custGeom>
                <a:avLst/>
                <a:gdLst/>
                <a:ahLst/>
                <a:cxnLst/>
                <a:rect l="l" t="t" r="r" b="b"/>
                <a:pathLst>
                  <a:path w="3234" h="3736" fill="none" extrusionOk="0">
                    <a:moveTo>
                      <a:pt x="3234" y="928"/>
                    </a:moveTo>
                    <a:lnTo>
                      <a:pt x="3234" y="2808"/>
                    </a:lnTo>
                    <a:lnTo>
                      <a:pt x="1630" y="3735"/>
                    </a:lnTo>
                    <a:lnTo>
                      <a:pt x="0" y="2808"/>
                    </a:lnTo>
                    <a:lnTo>
                      <a:pt x="0" y="928"/>
                    </a:lnTo>
                    <a:lnTo>
                      <a:pt x="1630" y="1"/>
                    </a:lnTo>
                    <a:close/>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5" name="Google Shape;2035;p33"/>
            <p:cNvSpPr/>
            <p:nvPr/>
          </p:nvSpPr>
          <p:spPr>
            <a:xfrm flipH="1">
              <a:off x="4842376" y="382090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6" name="Google Shape;2036;p33"/>
          <p:cNvGrpSpPr/>
          <p:nvPr/>
        </p:nvGrpSpPr>
        <p:grpSpPr>
          <a:xfrm>
            <a:off x="4010567" y="2217025"/>
            <a:ext cx="1117490" cy="1716075"/>
            <a:chOff x="4010560" y="2217025"/>
            <a:chExt cx="1117490" cy="1716075"/>
          </a:xfrm>
        </p:grpSpPr>
        <p:sp>
          <p:nvSpPr>
            <p:cNvPr id="2037" name="Google Shape;2037;p33"/>
            <p:cNvSpPr/>
            <p:nvPr/>
          </p:nvSpPr>
          <p:spPr>
            <a:xfrm>
              <a:off x="4114325" y="2391650"/>
              <a:ext cx="25" cy="1084800"/>
            </a:xfrm>
            <a:custGeom>
              <a:avLst/>
              <a:gdLst/>
              <a:ahLst/>
              <a:cxnLst/>
              <a:rect l="l" t="t" r="r" b="b"/>
              <a:pathLst>
                <a:path w="1" h="43392" fill="none" extrusionOk="0">
                  <a:moveTo>
                    <a:pt x="0" y="43391"/>
                  </a:moveTo>
                  <a:lnTo>
                    <a:pt x="0" y="0"/>
                  </a:lnTo>
                </a:path>
              </a:pathLst>
            </a:custGeom>
            <a:noFill/>
            <a:ln w="13125" cap="flat"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3"/>
            <p:cNvSpPr/>
            <p:nvPr/>
          </p:nvSpPr>
          <p:spPr>
            <a:xfrm>
              <a:off x="4626400" y="2217025"/>
              <a:ext cx="445675" cy="1608154"/>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noFill/>
            <a:ln w="13125" cap="flat"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3"/>
            <p:cNvSpPr/>
            <p:nvPr/>
          </p:nvSpPr>
          <p:spPr>
            <a:xfrm rot="-5400000">
              <a:off x="4432796" y="1794789"/>
              <a:ext cx="174625" cy="1019097"/>
            </a:xfrm>
            <a:custGeom>
              <a:avLst/>
              <a:gdLst/>
              <a:ahLst/>
              <a:cxnLst/>
              <a:rect l="l" t="t" r="r" b="b"/>
              <a:pathLst>
                <a:path w="6985" h="22279" fill="none" extrusionOk="0">
                  <a:moveTo>
                    <a:pt x="0" y="22278"/>
                  </a:moveTo>
                  <a:lnTo>
                    <a:pt x="6985" y="15294"/>
                  </a:lnTo>
                  <a:lnTo>
                    <a:pt x="6985" y="1"/>
                  </a:lnTo>
                </a:path>
              </a:pathLst>
            </a:custGeom>
            <a:noFill/>
            <a:ln w="13125" cap="flat"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3"/>
            <p:cNvSpPr/>
            <p:nvPr/>
          </p:nvSpPr>
          <p:spPr>
            <a:xfrm>
              <a:off x="5012675" y="2364500"/>
              <a:ext cx="59400" cy="59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3"/>
            <p:cNvSpPr/>
            <p:nvPr/>
          </p:nvSpPr>
          <p:spPr>
            <a:xfrm>
              <a:off x="5040950" y="3789100"/>
              <a:ext cx="59400" cy="59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42" name="Google Shape;2042;p33"/>
            <p:cNvCxnSpPr/>
            <p:nvPr/>
          </p:nvCxnSpPr>
          <p:spPr>
            <a:xfrm>
              <a:off x="4015950" y="3933100"/>
              <a:ext cx="1112100" cy="0"/>
            </a:xfrm>
            <a:prstGeom prst="straightConnector1">
              <a:avLst/>
            </a:prstGeom>
            <a:noFill/>
            <a:ln w="9525" cap="flat" cmpd="sng">
              <a:solidFill>
                <a:schemeClr val="dk2"/>
              </a:solidFill>
              <a:prstDash val="solid"/>
              <a:round/>
              <a:headEnd type="none" w="med" len="med"/>
              <a:tailEnd type="none" w="med" len="med"/>
            </a:ln>
          </p:spPr>
        </p:cxnSp>
        <p:sp>
          <p:nvSpPr>
            <p:cNvPr id="2043" name="Google Shape;2043;p33"/>
            <p:cNvSpPr/>
            <p:nvPr/>
          </p:nvSpPr>
          <p:spPr>
            <a:xfrm>
              <a:off x="4084638" y="3455000"/>
              <a:ext cx="59400" cy="59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3"/>
            <p:cNvSpPr/>
            <p:nvPr/>
          </p:nvSpPr>
          <p:spPr>
            <a:xfrm>
              <a:off x="4084638" y="2364500"/>
              <a:ext cx="59400" cy="59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2"/>
        <p:cNvGrpSpPr/>
        <p:nvPr/>
      </p:nvGrpSpPr>
      <p:grpSpPr>
        <a:xfrm>
          <a:off x="0" y="0"/>
          <a:ext cx="0" cy="0"/>
          <a:chOff x="0" y="0"/>
          <a:chExt cx="0" cy="0"/>
        </a:xfrm>
      </p:grpSpPr>
      <p:sp>
        <p:nvSpPr>
          <p:cNvPr id="1923" name="Google Shape;1923;p32"/>
          <p:cNvSpPr txBox="1">
            <a:spLocks noGrp="1"/>
          </p:cNvSpPr>
          <p:nvPr>
            <p:ph type="title"/>
          </p:nvPr>
        </p:nvSpPr>
        <p:spPr>
          <a:xfrm>
            <a:off x="4391786" y="997857"/>
            <a:ext cx="3509700" cy="587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dirty="0"/>
              <a:t>Dataset Description</a:t>
            </a:r>
            <a:endParaRPr dirty="0"/>
          </a:p>
        </p:txBody>
      </p:sp>
      <p:sp>
        <p:nvSpPr>
          <p:cNvPr id="2" name="Google Shape;2164;p42">
            <a:extLst>
              <a:ext uri="{FF2B5EF4-FFF2-40B4-BE49-F238E27FC236}">
                <a16:creationId xmlns:a16="http://schemas.microsoft.com/office/drawing/2014/main" id="{A9CDA9D6-3366-5599-1C58-2307A85387A1}"/>
              </a:ext>
            </a:extLst>
          </p:cNvPr>
          <p:cNvSpPr/>
          <p:nvPr/>
        </p:nvSpPr>
        <p:spPr>
          <a:xfrm flipH="1">
            <a:off x="1887320" y="2297855"/>
            <a:ext cx="978660" cy="1086821"/>
          </a:xfrm>
          <a:custGeom>
            <a:avLst/>
            <a:gdLst/>
            <a:ahLst/>
            <a:cxnLst/>
            <a:rect l="l" t="t" r="r" b="b"/>
            <a:pathLst>
              <a:path w="14287" h="15866" fill="none" extrusionOk="0">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168;p42">
            <a:extLst>
              <a:ext uri="{FF2B5EF4-FFF2-40B4-BE49-F238E27FC236}">
                <a16:creationId xmlns:a16="http://schemas.microsoft.com/office/drawing/2014/main" id="{BD2FD848-92F6-732C-69FA-92102422981F}"/>
              </a:ext>
            </a:extLst>
          </p:cNvPr>
          <p:cNvSpPr/>
          <p:nvPr/>
        </p:nvSpPr>
        <p:spPr>
          <a:xfrm>
            <a:off x="2201445" y="2420163"/>
            <a:ext cx="454767" cy="454767"/>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9525"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170;p42">
            <a:extLst>
              <a:ext uri="{FF2B5EF4-FFF2-40B4-BE49-F238E27FC236}">
                <a16:creationId xmlns:a16="http://schemas.microsoft.com/office/drawing/2014/main" id="{17C472CD-232E-75C0-29D1-2435F5802313}"/>
              </a:ext>
            </a:extLst>
          </p:cNvPr>
          <p:cNvSpPr/>
          <p:nvPr/>
        </p:nvSpPr>
        <p:spPr>
          <a:xfrm>
            <a:off x="2298134" y="2516799"/>
            <a:ext cx="261442" cy="261442"/>
          </a:xfrm>
          <a:custGeom>
            <a:avLst/>
            <a:gdLst/>
            <a:ahLst/>
            <a:cxnLst/>
            <a:rect l="l" t="t" r="r" b="b"/>
            <a:pathLst>
              <a:path w="4813" h="4813" fill="none" extrusionOk="0">
                <a:moveTo>
                  <a:pt x="4812" y="2407"/>
                </a:moveTo>
                <a:cubicBezTo>
                  <a:pt x="4812" y="3735"/>
                  <a:pt x="3735" y="4813"/>
                  <a:pt x="2406" y="4813"/>
                </a:cubicBezTo>
                <a:cubicBezTo>
                  <a:pt x="1078" y="4813"/>
                  <a:pt x="0" y="3735"/>
                  <a:pt x="0" y="2407"/>
                </a:cubicBezTo>
                <a:cubicBezTo>
                  <a:pt x="0" y="1078"/>
                  <a:pt x="1078" y="1"/>
                  <a:pt x="2406" y="1"/>
                </a:cubicBezTo>
                <a:cubicBezTo>
                  <a:pt x="3735" y="1"/>
                  <a:pt x="4812" y="1078"/>
                  <a:pt x="4812" y="2407"/>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167;p42">
            <a:extLst>
              <a:ext uri="{FF2B5EF4-FFF2-40B4-BE49-F238E27FC236}">
                <a16:creationId xmlns:a16="http://schemas.microsoft.com/office/drawing/2014/main" id="{6915D726-1FAC-E6E9-AD1E-61E7C13119C7}"/>
              </a:ext>
            </a:extLst>
          </p:cNvPr>
          <p:cNvSpPr/>
          <p:nvPr/>
        </p:nvSpPr>
        <p:spPr>
          <a:xfrm>
            <a:off x="2201445" y="2420163"/>
            <a:ext cx="454767" cy="454767"/>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69;p42">
            <a:extLst>
              <a:ext uri="{FF2B5EF4-FFF2-40B4-BE49-F238E27FC236}">
                <a16:creationId xmlns:a16="http://schemas.microsoft.com/office/drawing/2014/main" id="{0C2393D3-2E68-2BBC-261B-15C973CCC296}"/>
              </a:ext>
            </a:extLst>
          </p:cNvPr>
          <p:cNvSpPr/>
          <p:nvPr/>
        </p:nvSpPr>
        <p:spPr>
          <a:xfrm>
            <a:off x="2298134" y="2516799"/>
            <a:ext cx="261442" cy="261442"/>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71;p42">
            <a:extLst>
              <a:ext uri="{FF2B5EF4-FFF2-40B4-BE49-F238E27FC236}">
                <a16:creationId xmlns:a16="http://schemas.microsoft.com/office/drawing/2014/main" id="{D4461F7B-93BD-8A02-BE11-3C8214C9F852}"/>
              </a:ext>
            </a:extLst>
          </p:cNvPr>
          <p:cNvSpPr/>
          <p:nvPr/>
        </p:nvSpPr>
        <p:spPr>
          <a:xfrm>
            <a:off x="2340341" y="2559005"/>
            <a:ext cx="177029" cy="177029"/>
          </a:xfrm>
          <a:custGeom>
            <a:avLst/>
            <a:gdLst/>
            <a:ahLst/>
            <a:cxnLst/>
            <a:rect l="l" t="t" r="r" b="b"/>
            <a:pathLst>
              <a:path w="3259" h="3259" extrusionOk="0">
                <a:moveTo>
                  <a:pt x="1629" y="1"/>
                </a:moveTo>
                <a:cubicBezTo>
                  <a:pt x="727" y="1"/>
                  <a:pt x="0" y="727"/>
                  <a:pt x="0" y="1630"/>
                </a:cubicBezTo>
                <a:cubicBezTo>
                  <a:pt x="0" y="2532"/>
                  <a:pt x="727" y="3259"/>
                  <a:pt x="1629" y="3259"/>
                </a:cubicBezTo>
                <a:cubicBezTo>
                  <a:pt x="2531" y="3259"/>
                  <a:pt x="3258" y="2532"/>
                  <a:pt x="3258" y="1630"/>
                </a:cubicBezTo>
                <a:cubicBezTo>
                  <a:pt x="3258" y="727"/>
                  <a:pt x="2531" y="1"/>
                  <a:pt x="1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8" name="Table 8">
            <a:extLst>
              <a:ext uri="{FF2B5EF4-FFF2-40B4-BE49-F238E27FC236}">
                <a16:creationId xmlns:a16="http://schemas.microsoft.com/office/drawing/2014/main" id="{0DAD815D-F2D9-B48F-899C-362D7DEAE44B}"/>
              </a:ext>
            </a:extLst>
          </p:cNvPr>
          <p:cNvGraphicFramePr>
            <a:graphicFrameLocks noGrp="1"/>
          </p:cNvGraphicFramePr>
          <p:nvPr>
            <p:extLst>
              <p:ext uri="{D42A27DB-BD31-4B8C-83A1-F6EECF244321}">
                <p14:modId xmlns:p14="http://schemas.microsoft.com/office/powerpoint/2010/main" val="2057846997"/>
              </p:ext>
            </p:extLst>
          </p:nvPr>
        </p:nvGraphicFramePr>
        <p:xfrm>
          <a:off x="4391786" y="1934693"/>
          <a:ext cx="4209764" cy="2138680"/>
        </p:xfrm>
        <a:graphic>
          <a:graphicData uri="http://schemas.openxmlformats.org/drawingml/2006/table">
            <a:tbl>
              <a:tblPr firstRow="1" bandRow="1">
                <a:tableStyleId>{E890E76B-A683-4BE1-BF14-FFA5B05CC62D}</a:tableStyleId>
              </a:tblPr>
              <a:tblGrid>
                <a:gridCol w="1052441">
                  <a:extLst>
                    <a:ext uri="{9D8B030D-6E8A-4147-A177-3AD203B41FA5}">
                      <a16:colId xmlns:a16="http://schemas.microsoft.com/office/drawing/2014/main" val="561228641"/>
                    </a:ext>
                  </a:extLst>
                </a:gridCol>
                <a:gridCol w="1338156">
                  <a:extLst>
                    <a:ext uri="{9D8B030D-6E8A-4147-A177-3AD203B41FA5}">
                      <a16:colId xmlns:a16="http://schemas.microsoft.com/office/drawing/2014/main" val="2189953417"/>
                    </a:ext>
                  </a:extLst>
                </a:gridCol>
                <a:gridCol w="1086787">
                  <a:extLst>
                    <a:ext uri="{9D8B030D-6E8A-4147-A177-3AD203B41FA5}">
                      <a16:colId xmlns:a16="http://schemas.microsoft.com/office/drawing/2014/main" val="3219149108"/>
                    </a:ext>
                  </a:extLst>
                </a:gridCol>
                <a:gridCol w="732380">
                  <a:extLst>
                    <a:ext uri="{9D8B030D-6E8A-4147-A177-3AD203B41FA5}">
                      <a16:colId xmlns:a16="http://schemas.microsoft.com/office/drawing/2014/main" val="1993361871"/>
                    </a:ext>
                  </a:extLst>
                </a:gridCol>
              </a:tblGrid>
              <a:tr h="370840">
                <a:tc>
                  <a:txBody>
                    <a:bodyPr/>
                    <a:lstStyle/>
                    <a:p>
                      <a:r>
                        <a:rPr lang="en-US" dirty="0">
                          <a:solidFill>
                            <a:schemeClr val="tx1"/>
                          </a:solidFill>
                        </a:rPr>
                        <a:t>Dataset content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Dataset columns</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Data origination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1747297"/>
                  </a:ext>
                </a:extLst>
              </a:tr>
              <a:tr h="370840">
                <a:tc>
                  <a:txBody>
                    <a:bodyPr/>
                    <a:lstStyle/>
                    <a:p>
                      <a:r>
                        <a:rPr lang="en-US" dirty="0">
                          <a:solidFill>
                            <a:schemeClr val="tx1"/>
                          </a:solidFill>
                        </a:rPr>
                        <a:t>80,000+ Rows</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Weibo IDs</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FreeWeibo.com</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29122002"/>
                  </a:ext>
                </a:extLst>
              </a:tr>
              <a:tr h="370840">
                <a:tc>
                  <a:txBody>
                    <a:bodyPr/>
                    <a:lstStyle/>
                    <a:p>
                      <a:endParaRPr 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Usernames</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3441881"/>
                  </a:ext>
                </a:extLst>
              </a:tr>
              <a:tr h="370840">
                <a:tc>
                  <a:txBody>
                    <a:bodyPr/>
                    <a:lstStyle/>
                    <a:p>
                      <a:endParaRPr lang="en-US">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Time Created/Time scraped</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5622015"/>
                  </a:ext>
                </a:extLst>
              </a:tr>
            </a:tbl>
          </a:graphicData>
        </a:graphic>
      </p:graphicFrame>
    </p:spTree>
    <p:extLst>
      <p:ext uri="{BB962C8B-B14F-4D97-AF65-F5344CB8AC3E}">
        <p14:creationId xmlns:p14="http://schemas.microsoft.com/office/powerpoint/2010/main" val="1355931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2"/>
        <p:cNvGrpSpPr/>
        <p:nvPr/>
      </p:nvGrpSpPr>
      <p:grpSpPr>
        <a:xfrm>
          <a:off x="0" y="0"/>
          <a:ext cx="0" cy="0"/>
          <a:chOff x="0" y="0"/>
          <a:chExt cx="0" cy="0"/>
        </a:xfrm>
      </p:grpSpPr>
      <p:sp>
        <p:nvSpPr>
          <p:cNvPr id="1923" name="Google Shape;1923;p32"/>
          <p:cNvSpPr txBox="1">
            <a:spLocks noGrp="1"/>
          </p:cNvSpPr>
          <p:nvPr>
            <p:ph type="title"/>
          </p:nvPr>
        </p:nvSpPr>
        <p:spPr>
          <a:xfrm>
            <a:off x="4914300" y="1149096"/>
            <a:ext cx="3509700" cy="587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dirty="0"/>
              <a:t>Data cleansing process</a:t>
            </a:r>
            <a:endParaRPr dirty="0"/>
          </a:p>
        </p:txBody>
      </p:sp>
      <p:sp>
        <p:nvSpPr>
          <p:cNvPr id="1924" name="Google Shape;1924;p32"/>
          <p:cNvSpPr txBox="1">
            <a:spLocks noGrp="1"/>
          </p:cNvSpPr>
          <p:nvPr>
            <p:ph type="subTitle" idx="1"/>
          </p:nvPr>
        </p:nvSpPr>
        <p:spPr>
          <a:xfrm>
            <a:off x="4914300" y="2658317"/>
            <a:ext cx="3509700" cy="1493400"/>
          </a:xfrm>
          <a:prstGeom prst="rect">
            <a:avLst/>
          </a:prstGeom>
        </p:spPr>
        <p:txBody>
          <a:bodyPr spcFirstLastPara="1" wrap="square" lIns="0" tIns="0" rIns="0" bIns="0" anchor="ctr" anchorCtr="0">
            <a:noAutofit/>
          </a:bodyPr>
          <a:lstStyle/>
          <a:p>
            <a:pPr marL="298450" indent="-171450" algn="l">
              <a:buFont typeface="Arial" panose="020B0604020202020204" pitchFamily="34" charset="0"/>
              <a:buChar char="•"/>
            </a:pPr>
            <a:r>
              <a:rPr lang="en-US" sz="1200" dirty="0">
                <a:latin typeface="Roboto" panose="02000000000000000000" pitchFamily="2" charset="0"/>
                <a:ea typeface="Roboto" panose="02000000000000000000" pitchFamily="2" charset="0"/>
              </a:rPr>
              <a:t>Before we could begin to use the dataset, we needed to be sure that the data was clean. We needed to account for the following types of  “dead data”.</a:t>
            </a:r>
          </a:p>
          <a:p>
            <a:pPr marL="755650" lvl="1" indent="-171450" algn="l">
              <a:buFont typeface="Arial" panose="020B0604020202020204" pitchFamily="34" charset="0"/>
              <a:buChar char="•"/>
            </a:pPr>
            <a:r>
              <a:rPr lang="en-US" sz="1200" dirty="0">
                <a:latin typeface="Roboto" panose="02000000000000000000" pitchFamily="2" charset="0"/>
                <a:ea typeface="Roboto" panose="02000000000000000000" pitchFamily="2" charset="0"/>
              </a:rPr>
              <a:t>NULL</a:t>
            </a:r>
          </a:p>
          <a:p>
            <a:pPr marL="755650" lvl="1" indent="-171450" algn="l">
              <a:buFont typeface="Arial" panose="020B0604020202020204" pitchFamily="34" charset="0"/>
              <a:buChar char="•"/>
            </a:pPr>
            <a:r>
              <a:rPr lang="en-US" sz="1200" dirty="0">
                <a:latin typeface="Roboto" panose="02000000000000000000" pitchFamily="2" charset="0"/>
                <a:ea typeface="Roboto" panose="02000000000000000000" pitchFamily="2" charset="0"/>
              </a:rPr>
              <a:t>Empty cells</a:t>
            </a:r>
          </a:p>
          <a:p>
            <a:pPr marL="755650" lvl="1" indent="-171450" algn="l">
              <a:buFont typeface="Arial" panose="020B0604020202020204" pitchFamily="34" charset="0"/>
              <a:buChar char="•"/>
            </a:pPr>
            <a:r>
              <a:rPr lang="en-US" sz="1200" dirty="0">
                <a:latin typeface="Roboto" panose="02000000000000000000" pitchFamily="2" charset="0"/>
                <a:ea typeface="Roboto" panose="02000000000000000000" pitchFamily="2" charset="0"/>
              </a:rPr>
              <a:t>Illegible characters (Ex. Strings of !!! or ???)</a:t>
            </a:r>
          </a:p>
          <a:p>
            <a:pPr marL="755650" lvl="1" indent="-171450" algn="l">
              <a:buFont typeface="Arial" panose="020B0604020202020204" pitchFamily="34" charset="0"/>
              <a:buChar char="•"/>
            </a:pPr>
            <a:r>
              <a:rPr lang="en-US" sz="1200" dirty="0">
                <a:latin typeface="Roboto" panose="02000000000000000000" pitchFamily="2" charset="0"/>
                <a:ea typeface="Roboto" panose="02000000000000000000" pitchFamily="2" charset="0"/>
              </a:rPr>
              <a:t>Duplicate data</a:t>
            </a:r>
          </a:p>
          <a:p>
            <a:pPr marL="298450" indent="-171450" algn="l">
              <a:buFont typeface="Arial" panose="020B0604020202020204" pitchFamily="34" charset="0"/>
              <a:buChar char="•"/>
            </a:pPr>
            <a:r>
              <a:rPr lang="en-US" sz="1200" dirty="0">
                <a:latin typeface="Roboto" panose="02000000000000000000" pitchFamily="2" charset="0"/>
                <a:ea typeface="Roboto" panose="02000000000000000000" pitchFamily="2" charset="0"/>
              </a:rPr>
              <a:t>Why is this important?</a:t>
            </a:r>
          </a:p>
        </p:txBody>
      </p:sp>
      <p:grpSp>
        <p:nvGrpSpPr>
          <p:cNvPr id="11" name="Google Shape;3283;p100">
            <a:extLst>
              <a:ext uri="{FF2B5EF4-FFF2-40B4-BE49-F238E27FC236}">
                <a16:creationId xmlns:a16="http://schemas.microsoft.com/office/drawing/2014/main" id="{B4C7F754-C8F5-BC1E-D2D1-F3EE8F21B8AA}"/>
              </a:ext>
            </a:extLst>
          </p:cNvPr>
          <p:cNvGrpSpPr/>
          <p:nvPr/>
        </p:nvGrpSpPr>
        <p:grpSpPr>
          <a:xfrm>
            <a:off x="1889760" y="2316480"/>
            <a:ext cx="914101" cy="905959"/>
            <a:chOff x="4815575" y="1416800"/>
            <a:chExt cx="73750" cy="71400"/>
          </a:xfrm>
        </p:grpSpPr>
        <p:sp>
          <p:nvSpPr>
            <p:cNvPr id="12" name="Google Shape;3284;p100">
              <a:extLst>
                <a:ext uri="{FF2B5EF4-FFF2-40B4-BE49-F238E27FC236}">
                  <a16:creationId xmlns:a16="http://schemas.microsoft.com/office/drawing/2014/main" id="{9E904A4C-7423-8C28-68DA-800254FC36CA}"/>
                </a:ext>
              </a:extLst>
            </p:cNvPr>
            <p:cNvSpPr/>
            <p:nvPr/>
          </p:nvSpPr>
          <p:spPr>
            <a:xfrm>
              <a:off x="4815575" y="1416800"/>
              <a:ext cx="43100" cy="52150"/>
            </a:xfrm>
            <a:custGeom>
              <a:avLst/>
              <a:gdLst/>
              <a:ahLst/>
              <a:cxnLst/>
              <a:rect l="l" t="t" r="r" b="b"/>
              <a:pathLst>
                <a:path w="1724" h="2086" extrusionOk="0">
                  <a:moveTo>
                    <a:pt x="1327" y="1"/>
                  </a:moveTo>
                  <a:lnTo>
                    <a:pt x="1327" y="181"/>
                  </a:lnTo>
                  <a:cubicBezTo>
                    <a:pt x="469" y="361"/>
                    <a:pt x="0" y="1299"/>
                    <a:pt x="375" y="2085"/>
                  </a:cubicBezTo>
                  <a:lnTo>
                    <a:pt x="772" y="1818"/>
                  </a:lnTo>
                  <a:cubicBezTo>
                    <a:pt x="729" y="1717"/>
                    <a:pt x="707" y="1609"/>
                    <a:pt x="707" y="1501"/>
                  </a:cubicBezTo>
                  <a:cubicBezTo>
                    <a:pt x="714" y="1111"/>
                    <a:pt x="959" y="772"/>
                    <a:pt x="1327" y="657"/>
                  </a:cubicBezTo>
                  <a:lnTo>
                    <a:pt x="1327" y="823"/>
                  </a:lnTo>
                  <a:lnTo>
                    <a:pt x="1724" y="426"/>
                  </a:lnTo>
                  <a:lnTo>
                    <a:pt x="132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5;p100">
              <a:extLst>
                <a:ext uri="{FF2B5EF4-FFF2-40B4-BE49-F238E27FC236}">
                  <a16:creationId xmlns:a16="http://schemas.microsoft.com/office/drawing/2014/main" id="{11E10CD4-A738-C4FE-781D-C71D7FF8391A}"/>
                </a:ext>
              </a:extLst>
            </p:cNvPr>
            <p:cNvSpPr/>
            <p:nvPr/>
          </p:nvSpPr>
          <p:spPr>
            <a:xfrm>
              <a:off x="4861725" y="1421125"/>
              <a:ext cx="27600" cy="51250"/>
            </a:xfrm>
            <a:custGeom>
              <a:avLst/>
              <a:gdLst/>
              <a:ahLst/>
              <a:cxnLst/>
              <a:rect l="l" t="t" r="r" b="b"/>
              <a:pathLst>
                <a:path w="1104" h="2050" extrusionOk="0">
                  <a:moveTo>
                    <a:pt x="0" y="1"/>
                  </a:moveTo>
                  <a:lnTo>
                    <a:pt x="0" y="477"/>
                  </a:lnTo>
                  <a:cubicBezTo>
                    <a:pt x="375" y="592"/>
                    <a:pt x="635" y="938"/>
                    <a:pt x="635" y="1328"/>
                  </a:cubicBezTo>
                  <a:cubicBezTo>
                    <a:pt x="635" y="1429"/>
                    <a:pt x="621" y="1530"/>
                    <a:pt x="585" y="1624"/>
                  </a:cubicBezTo>
                  <a:lnTo>
                    <a:pt x="404" y="1494"/>
                  </a:lnTo>
                  <a:lnTo>
                    <a:pt x="513" y="2049"/>
                  </a:lnTo>
                  <a:lnTo>
                    <a:pt x="1089" y="1963"/>
                  </a:lnTo>
                  <a:lnTo>
                    <a:pt x="981" y="1883"/>
                  </a:lnTo>
                  <a:cubicBezTo>
                    <a:pt x="1061" y="1710"/>
                    <a:pt x="1104" y="1523"/>
                    <a:pt x="1104" y="1328"/>
                  </a:cubicBezTo>
                  <a:cubicBezTo>
                    <a:pt x="1104" y="679"/>
                    <a:pt x="635" y="123"/>
                    <a:pt x="0"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86;p100">
              <a:extLst>
                <a:ext uri="{FF2B5EF4-FFF2-40B4-BE49-F238E27FC236}">
                  <a16:creationId xmlns:a16="http://schemas.microsoft.com/office/drawing/2014/main" id="{E52F53D8-7F2F-B801-4AF9-16566968F3AE}"/>
                </a:ext>
              </a:extLst>
            </p:cNvPr>
            <p:cNvSpPr/>
            <p:nvPr/>
          </p:nvSpPr>
          <p:spPr>
            <a:xfrm>
              <a:off x="4829450" y="1467825"/>
              <a:ext cx="49250" cy="20375"/>
            </a:xfrm>
            <a:custGeom>
              <a:avLst/>
              <a:gdLst/>
              <a:ahLst/>
              <a:cxnLst/>
              <a:rect l="l" t="t" r="r" b="b"/>
              <a:pathLst>
                <a:path w="1970" h="815" extrusionOk="0">
                  <a:moveTo>
                    <a:pt x="109" y="1"/>
                  </a:moveTo>
                  <a:lnTo>
                    <a:pt x="0" y="556"/>
                  </a:lnTo>
                  <a:lnTo>
                    <a:pt x="137" y="462"/>
                  </a:lnTo>
                  <a:cubicBezTo>
                    <a:pt x="394" y="698"/>
                    <a:pt x="720" y="815"/>
                    <a:pt x="1045" y="815"/>
                  </a:cubicBezTo>
                  <a:cubicBezTo>
                    <a:pt x="1378" y="815"/>
                    <a:pt x="1710" y="692"/>
                    <a:pt x="1969" y="448"/>
                  </a:cubicBezTo>
                  <a:lnTo>
                    <a:pt x="1969" y="441"/>
                  </a:lnTo>
                  <a:lnTo>
                    <a:pt x="1573" y="174"/>
                  </a:lnTo>
                  <a:cubicBezTo>
                    <a:pt x="1418" y="292"/>
                    <a:pt x="1232" y="352"/>
                    <a:pt x="1046" y="352"/>
                  </a:cubicBezTo>
                  <a:cubicBezTo>
                    <a:pt x="868" y="352"/>
                    <a:pt x="689" y="297"/>
                    <a:pt x="534" y="188"/>
                  </a:cubicBezTo>
                  <a:lnTo>
                    <a:pt x="678" y="95"/>
                  </a:lnTo>
                  <a:lnTo>
                    <a:pt x="10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21556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2"/>
        <p:cNvGrpSpPr/>
        <p:nvPr/>
      </p:nvGrpSpPr>
      <p:grpSpPr>
        <a:xfrm>
          <a:off x="0" y="0"/>
          <a:ext cx="0" cy="0"/>
          <a:chOff x="0" y="0"/>
          <a:chExt cx="0" cy="0"/>
        </a:xfrm>
      </p:grpSpPr>
      <p:sp>
        <p:nvSpPr>
          <p:cNvPr id="1923" name="Google Shape;1923;p32"/>
          <p:cNvSpPr txBox="1">
            <a:spLocks noGrp="1"/>
          </p:cNvSpPr>
          <p:nvPr>
            <p:ph type="title"/>
          </p:nvPr>
        </p:nvSpPr>
        <p:spPr>
          <a:xfrm>
            <a:off x="4290186" y="787535"/>
            <a:ext cx="3509700" cy="587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dirty="0"/>
              <a:t>Data cleansing process</a:t>
            </a:r>
            <a:endParaRPr dirty="0"/>
          </a:p>
        </p:txBody>
      </p:sp>
      <p:sp>
        <p:nvSpPr>
          <p:cNvPr id="1924" name="Google Shape;1924;p32"/>
          <p:cNvSpPr txBox="1">
            <a:spLocks noGrp="1"/>
          </p:cNvSpPr>
          <p:nvPr>
            <p:ph type="subTitle" idx="1"/>
          </p:nvPr>
        </p:nvSpPr>
        <p:spPr>
          <a:xfrm>
            <a:off x="4914300" y="2205443"/>
            <a:ext cx="3509700" cy="2533374"/>
          </a:xfrm>
          <a:prstGeom prst="rect">
            <a:avLst/>
          </a:prstGeom>
        </p:spPr>
        <p:txBody>
          <a:bodyPr spcFirstLastPara="1" wrap="square" lIns="0" tIns="0" rIns="0" bIns="0" anchor="ctr" anchorCtr="0">
            <a:noAutofit/>
          </a:bodyPr>
          <a:lstStyle/>
          <a:p>
            <a:pPr algn="l"/>
            <a:r>
              <a:rPr lang="en-US" sz="1200" dirty="0"/>
              <a:t>1. Remove duplicates.  </a:t>
            </a:r>
          </a:p>
          <a:p>
            <a:pPr algn="l"/>
            <a:r>
              <a:rPr lang="en-US" sz="1200" dirty="0"/>
              <a:t>     a. </a:t>
            </a:r>
            <a:r>
              <a:rPr lang="en-US" sz="1200" dirty="0">
                <a:latin typeface="Roboto" panose="02000000000000000000" pitchFamily="2" charset="0"/>
                <a:ea typeface="Roboto" panose="02000000000000000000" pitchFamily="2" charset="0"/>
              </a:rPr>
              <a:t>Duplicated data may exist due to reposting from the user. For the purpose of this project, we wanted to remove these duplicates but in future work duplicated posts could be used to try and determine the specific reason a post was censored and how duplicating the post may trigger more intense censors. Hash functions are used here to filter out the duplicates.</a:t>
            </a:r>
            <a:endParaRPr lang="en-US" sz="1200" dirty="0"/>
          </a:p>
          <a:p>
            <a:pPr algn="l"/>
            <a:r>
              <a:rPr lang="en-US" sz="1200" dirty="0"/>
              <a:t>2. Removed unwanted characters, such as punctuation, and keywords such as "http", "at' "#", etc..</a:t>
            </a:r>
          </a:p>
          <a:p>
            <a:pPr algn="l"/>
            <a:endParaRPr lang="en-US" sz="1200" dirty="0"/>
          </a:p>
          <a:p>
            <a:pPr algn="l"/>
            <a:r>
              <a:rPr lang="en-US" sz="1200" dirty="0"/>
              <a:t>3. Segment the cleaned data is needed in for the NLP analytic process.</a:t>
            </a:r>
          </a:p>
          <a:p>
            <a:pPr algn="l"/>
            <a:endParaRPr lang="en-US" sz="1200" dirty="0"/>
          </a:p>
          <a:p>
            <a:pPr marL="298450" indent="-171450" algn="l">
              <a:buFont typeface="Arial" panose="020B0604020202020204" pitchFamily="34" charset="0"/>
              <a:buChar char="•"/>
            </a:pPr>
            <a:endParaRPr lang="en-US" sz="1200" dirty="0">
              <a:latin typeface="Roboto" panose="02000000000000000000" pitchFamily="2" charset="0"/>
              <a:ea typeface="Roboto" panose="02000000000000000000" pitchFamily="2" charset="0"/>
            </a:endParaRPr>
          </a:p>
        </p:txBody>
      </p:sp>
      <p:pic>
        <p:nvPicPr>
          <p:cNvPr id="2" name="Picture 1" descr="Text&#10;&#10;Description automatically generated">
            <a:extLst>
              <a:ext uri="{FF2B5EF4-FFF2-40B4-BE49-F238E27FC236}">
                <a16:creationId xmlns:a16="http://schemas.microsoft.com/office/drawing/2014/main" id="{FAB1C7B1-7C03-837A-2667-D5E536D9317E}"/>
              </a:ext>
            </a:extLst>
          </p:cNvPr>
          <p:cNvPicPr>
            <a:picLocks noChangeAspect="1"/>
          </p:cNvPicPr>
          <p:nvPr/>
        </p:nvPicPr>
        <p:blipFill>
          <a:blip r:embed="rId3"/>
          <a:stretch>
            <a:fillRect/>
          </a:stretch>
        </p:blipFill>
        <p:spPr>
          <a:xfrm>
            <a:off x="108929" y="870628"/>
            <a:ext cx="4603960" cy="3912433"/>
          </a:xfrm>
          <a:prstGeom prst="rect">
            <a:avLst/>
          </a:prstGeom>
        </p:spPr>
      </p:pic>
    </p:spTree>
    <p:extLst>
      <p:ext uri="{BB962C8B-B14F-4D97-AF65-F5344CB8AC3E}">
        <p14:creationId xmlns:p14="http://schemas.microsoft.com/office/powerpoint/2010/main" val="2296623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86AB3-4C25-BDF4-686F-404CA14064F6}"/>
              </a:ext>
            </a:extLst>
          </p:cNvPr>
          <p:cNvSpPr>
            <a:spLocks noGrp="1"/>
          </p:cNvSpPr>
          <p:nvPr>
            <p:ph type="title"/>
          </p:nvPr>
        </p:nvSpPr>
        <p:spPr>
          <a:xfrm>
            <a:off x="622464" y="528529"/>
            <a:ext cx="3509700" cy="633000"/>
          </a:xfrm>
        </p:spPr>
        <p:txBody>
          <a:bodyPr/>
          <a:lstStyle/>
          <a:p>
            <a:r>
              <a:rPr lang="en-US" dirty="0"/>
              <a:t>Parts of Speech</a:t>
            </a:r>
          </a:p>
        </p:txBody>
      </p:sp>
      <p:sp>
        <p:nvSpPr>
          <p:cNvPr id="3" name="Subtitle 2">
            <a:extLst>
              <a:ext uri="{FF2B5EF4-FFF2-40B4-BE49-F238E27FC236}">
                <a16:creationId xmlns:a16="http://schemas.microsoft.com/office/drawing/2014/main" id="{1E428A07-94B9-D38A-44DA-1E7AB1118D29}"/>
              </a:ext>
            </a:extLst>
          </p:cNvPr>
          <p:cNvSpPr>
            <a:spLocks noGrp="1"/>
          </p:cNvSpPr>
          <p:nvPr>
            <p:ph type="subTitle" idx="1"/>
          </p:nvPr>
        </p:nvSpPr>
        <p:spPr>
          <a:xfrm>
            <a:off x="720000" y="2092307"/>
            <a:ext cx="3509700" cy="1389600"/>
          </a:xfrm>
        </p:spPr>
        <p:txBody>
          <a:bodyPr/>
          <a:lstStyle/>
          <a:p>
            <a:r>
              <a:rPr lang="en-US" sz="1200" dirty="0"/>
              <a:t>What is Parts of Speech?</a:t>
            </a:r>
          </a:p>
          <a:p>
            <a:pPr>
              <a:buFont typeface="Arial" panose="020B0604020202020204" pitchFamily="34" charset="0"/>
              <a:buChar char="•"/>
            </a:pPr>
            <a:r>
              <a:rPr lang="en-US" sz="1200" dirty="0"/>
              <a:t>Parts of Speech is a process tagging a collection of words to a corresponding part of speech, based on the word's context and definition.</a:t>
            </a:r>
          </a:p>
          <a:p>
            <a:pPr>
              <a:buFont typeface="Arial" panose="020B0604020202020204" pitchFamily="34" charset="0"/>
              <a:buChar char="•"/>
            </a:pPr>
            <a:r>
              <a:rPr lang="en-US" sz="1200" dirty="0"/>
              <a:t>Parts of Speech can be used for predictive analysis in Machine Learning. </a:t>
            </a:r>
          </a:p>
          <a:p>
            <a:pPr>
              <a:buFont typeface="Arial" panose="020B0604020202020204" pitchFamily="34" charset="0"/>
              <a:buChar char="•"/>
            </a:pPr>
            <a:r>
              <a:rPr lang="en-US" sz="1200" dirty="0"/>
              <a:t>Example in English:  “Give me your answer” this sentence </a:t>
            </a:r>
            <a:r>
              <a:rPr lang="en-US" sz="1200" i="1" dirty="0"/>
              <a:t>answer  </a:t>
            </a:r>
            <a:r>
              <a:rPr lang="en-US" sz="1200" dirty="0"/>
              <a:t>is a Noun but, in the sentence, “Answer the question”, </a:t>
            </a:r>
            <a:r>
              <a:rPr lang="en-US" sz="1200" i="1" dirty="0"/>
              <a:t>answer</a:t>
            </a:r>
            <a:r>
              <a:rPr lang="en-US" sz="1200" dirty="0"/>
              <a:t> is a verb.</a:t>
            </a:r>
          </a:p>
          <a:p>
            <a:pPr>
              <a:buFont typeface="Arial" panose="020B0604020202020204" pitchFamily="34" charset="0"/>
              <a:buChar char="•"/>
            </a:pPr>
            <a:r>
              <a:rPr lang="en-US" sz="1200" dirty="0"/>
              <a:t>Example from the project: </a:t>
            </a:r>
            <a:r>
              <a:rPr lang="ja-JP" altLang="en-US" sz="1200" dirty="0"/>
              <a:t>水 </a:t>
            </a:r>
            <a:r>
              <a:rPr lang="en-US" altLang="ja-JP" sz="1200" dirty="0"/>
              <a:t>which means water is a Noun but in a different context can be watery which is a adjective </a:t>
            </a:r>
            <a:endParaRPr lang="en-US" sz="1200" dirty="0"/>
          </a:p>
        </p:txBody>
      </p:sp>
      <p:pic>
        <p:nvPicPr>
          <p:cNvPr id="1026" name="Picture 2">
            <a:extLst>
              <a:ext uri="{FF2B5EF4-FFF2-40B4-BE49-F238E27FC236}">
                <a16:creationId xmlns:a16="http://schemas.microsoft.com/office/drawing/2014/main" id="{442E0D06-8DA6-6631-D378-8016BE3BD6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069" y="633413"/>
            <a:ext cx="4557010" cy="387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185538"/>
      </p:ext>
    </p:extLst>
  </p:cSld>
  <p:clrMapOvr>
    <a:masterClrMapping/>
  </p:clrMapOvr>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2359</TotalTime>
  <Words>1838</Words>
  <Application>Microsoft Office PowerPoint</Application>
  <PresentationFormat>On-screen Show (16:9)</PresentationFormat>
  <Paragraphs>121</Paragraphs>
  <Slides>25</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Bebas Neue</vt:lpstr>
      <vt:lpstr>Roboto</vt:lpstr>
      <vt:lpstr>Computer Science Proposal by Slidesgo</vt:lpstr>
      <vt:lpstr>Analytic Techniques to visuaize censored content (Sina weibo)</vt:lpstr>
      <vt:lpstr>TABLE OF CONTENTS</vt:lpstr>
      <vt:lpstr>TABLE OF CONTENTS</vt:lpstr>
      <vt:lpstr>Online Censorship in Cybersecurity</vt:lpstr>
      <vt:lpstr>Project focus</vt:lpstr>
      <vt:lpstr>Dataset Description</vt:lpstr>
      <vt:lpstr>Data cleansing process</vt:lpstr>
      <vt:lpstr>Data cleansing process</vt:lpstr>
      <vt:lpstr>Parts of Speech</vt:lpstr>
      <vt:lpstr>Parts of Speech in our analysis</vt:lpstr>
      <vt:lpstr>Parts of Speech in our analysis</vt:lpstr>
      <vt:lpstr>Word Embedding analysis in our dataset</vt:lpstr>
      <vt:lpstr>Word Embedding analysis Example</vt:lpstr>
      <vt:lpstr>Word Embedding analysis Example Cont.</vt:lpstr>
      <vt:lpstr>Word Embedding analysis in our dataset</vt:lpstr>
      <vt:lpstr>Word Embedding analysis in our dataset</vt:lpstr>
      <vt:lpstr>LDA Topic analysis in our dataset</vt:lpstr>
      <vt:lpstr>LDA Topic analysis in our dataset</vt:lpstr>
      <vt:lpstr>LDA Topic analysis in our dataset</vt:lpstr>
      <vt:lpstr>LDA Topic analysis in our dataset</vt:lpstr>
      <vt:lpstr>Streamlit vs Django or Flask </vt:lpstr>
      <vt:lpstr>Demo</vt:lpstr>
      <vt:lpstr>Body of Work</vt:lpstr>
      <vt:lpstr>Future Work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 Techniques to visuaize censored content (Sina weibo)</dc:title>
  <cp:lastModifiedBy>Avidan Rothman</cp:lastModifiedBy>
  <cp:revision>11</cp:revision>
  <dcterms:modified xsi:type="dcterms:W3CDTF">2022-12-29T15:55:34Z</dcterms:modified>
</cp:coreProperties>
</file>