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Jesse Li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17T22:12:54.127">
    <p:pos x="6000" y="0"/>
    <p:text>Update this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11-18T06:35:52.509">
    <p:pos x="459" y="1309"/>
    <p:text>Where did preprocessing of images happen for hte model (i.e. color change)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aef4b4a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aef4b4a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5f924589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5f924589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5f92458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5f92458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5f92458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5f92458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5f924589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5f924589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5f924589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5f924589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5f924589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5f924589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5f924589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5f924589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5f924589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5f924589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5f924589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5f924589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5f924589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5f924589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5f92458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5f92458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5f924589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5f924589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aef4b4af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aef4b4af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5f924589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5f924589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af23bf45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af23bf45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af23bf45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af23bf45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footnote: https://www.ncbi.nlm.nih.gov/pmc/articles/PMC8933872/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aef4b4af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aef4b4af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aef4b4a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aef4b4a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5f924589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5f924589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aef4b4a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aef4b4a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AroubHalawani/DATS-6450-Group-10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kaggle.com/datasets/andyczhao/covidx-cxr2?select=train" TargetMode="External"/><Relationship Id="rId4" Type="http://schemas.openxmlformats.org/officeDocument/2006/relationships/hyperlink" Target="https://doi.org/10.1148/radiol.2020201343" TargetMode="External"/><Relationship Id="rId5" Type="http://schemas.openxmlformats.org/officeDocument/2006/relationships/hyperlink" Target="https://alexswong.github.io/COVID-Net/" TargetMode="External"/><Relationship Id="rId6" Type="http://schemas.openxmlformats.org/officeDocument/2006/relationships/hyperlink" Target="https://alexswong.github.io/COVID-N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andyczhao/covidx-cxr2/data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hyperlink" Target="https://www.ncbi.nlm.nih.gov/pmc/articles/PMC8933872/" TargetMode="External"/><Relationship Id="rId7" Type="http://schemas.openxmlformats.org/officeDocument/2006/relationships/hyperlink" Target="https://www.ncbi.nlm.nih.gov/pmc/articles/PMC8933872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Detection from Chest X-ray Images using CNN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DATS 6450 - 12: Cloud Computing Fall 2024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10: Aroub Halawani, Long Peter Huynh, Jesse Liu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 18th,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Project Architecture</a:t>
            </a:r>
            <a:endParaRPr u="sng"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2863800" cy="27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Private Subnet:</a:t>
            </a:r>
            <a:endParaRPr b="1" sz="1500"/>
          </a:p>
          <a:p>
            <a:pPr indent="-3238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Amazon S3 intelligence-tier buckets</a:t>
            </a:r>
            <a:endParaRPr sz="1500"/>
          </a:p>
          <a:p>
            <a:pPr indent="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Public Subnet: </a:t>
            </a:r>
            <a:endParaRPr b="1" sz="1500"/>
          </a:p>
          <a:p>
            <a:pPr indent="-3238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Amazon EC2 General Purpose Instances</a:t>
            </a:r>
            <a:endParaRPr sz="1500"/>
          </a:p>
          <a:p>
            <a:pPr indent="-3238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Amazon SageMaker</a:t>
            </a:r>
            <a:endParaRPr sz="1500"/>
          </a:p>
          <a:p>
            <a:pPr indent="-3238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AWS API Gateway</a:t>
            </a:r>
            <a:endParaRPr sz="15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Amazon-Managed Features:</a:t>
            </a:r>
            <a:endParaRPr b="1" sz="1500"/>
          </a:p>
          <a:p>
            <a:pPr indent="-3238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Amazon Cloudwatch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AWS Lambda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800" y="1482550"/>
            <a:ext cx="4757426" cy="263554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2"/>
          <p:cNvSpPr txBox="1"/>
          <p:nvPr/>
        </p:nvSpPr>
        <p:spPr>
          <a:xfrm>
            <a:off x="5402100" y="4304125"/>
            <a:ext cx="194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Project Architecture Schema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Implementation</a:t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Importing Data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410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Workflow</a:t>
            </a:r>
            <a:endParaRPr b="1" u="sng"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COVIDx CXR-4 training, validation, testing datasets were downloaded from Kaggle to local computer 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Compressed datasets into .tar file, used AWS CLI and multipart upload to upload single compressed file into Amazon S3 bucket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Analysis</a:t>
            </a:r>
            <a:endParaRPr b="1" u="sng"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Benefits: </a:t>
            </a:r>
            <a:r>
              <a:rPr lang="en"/>
              <a:t>Single upload request ($0.005/PUT request), parallel uploads (handles large files efficiently; retry on failure), pause and resume feature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Disadvantages: </a:t>
            </a:r>
            <a:r>
              <a:rPr lang="en"/>
              <a:t>.tar files need to be decompressed on the EC2 instance (may take additional time) and individual file names may be altered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Recommendation: </a:t>
            </a:r>
            <a:r>
              <a:rPr lang="en"/>
              <a:t>upload COVIDx CXR-4 datasets using single uploads, explore S3 Transfer acceleration (routes traffic through edge locations) if we experience high latency </a:t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200" y="2228377"/>
            <a:ext cx="3423525" cy="179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6263713" y="4117150"/>
            <a:ext cx="126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Importing Data Schema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Training, Validating, Testing Model - Initial Schema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191442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/>
              <a:t>Workflow</a:t>
            </a:r>
            <a:endParaRPr b="1" sz="800" u="sng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Set-up and launch EC2 instance (free tier t2.micro CPU) with Ubuntu components (Jupyter, Python3, Tensorflow, etc.)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Train, validate, test Resnet-50 CNN model on Jupyter notebook instance on datasets located in S3 bucket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Save model in S3 bucket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 u="sng"/>
              <a:t>Analysis</a:t>
            </a:r>
            <a:endParaRPr b="1" sz="800" u="sng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b="1" lang="en" sz="800"/>
              <a:t>Highly inefficient setup: </a:t>
            </a:r>
            <a:r>
              <a:rPr lang="en" sz="800"/>
              <a:t>T2.micro</a:t>
            </a:r>
            <a:r>
              <a:rPr b="1" lang="en" sz="800"/>
              <a:t> </a:t>
            </a:r>
            <a:r>
              <a:rPr lang="en" sz="800"/>
              <a:t>only has 1 vCPU and low baseline performance. Training could take weeks or months. 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b="1" lang="en" sz="800"/>
              <a:t>Optimal setup: </a:t>
            </a:r>
            <a:r>
              <a:rPr lang="en" sz="800"/>
              <a:t>GPU instance (g4dn.xlarge, p3.2xlarge; 70-300x faster than CPUs) - cost effective and can handle heavy ResNet-50 model; Deep Learning OSS NVIDIA Driver AMI GPU TensorFlow 2.17 (Ubuntu) AMI provides optimized, preconfigured, scalable environment for TensorFlow models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Consider additional features such as spot instances to lower costs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S3 bucket contained in the same public subnet as EC2 instance lowers operational costs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b="1" lang="en" sz="800"/>
              <a:t>Recommendation: </a:t>
            </a:r>
            <a:r>
              <a:rPr lang="en" sz="800"/>
              <a:t>configure EC2 instance for specific testing environment  </a:t>
            </a:r>
            <a:endParaRPr sz="800"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75" y="2020800"/>
            <a:ext cx="3815974" cy="192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5264713" y="4107925"/>
            <a:ext cx="249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Training, Validating, Testing Model - Initial Schema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Training, Validating, Testing Model - Actual Implementation</a:t>
            </a:r>
            <a:endParaRPr sz="2000"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29450" y="2078875"/>
            <a:ext cx="4265100" cy="22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Workflow</a:t>
            </a:r>
            <a:endParaRPr b="1" u="sng"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Implemented </a:t>
            </a:r>
            <a:r>
              <a:rPr lang="en"/>
              <a:t>Google Colab notebook for model training, </a:t>
            </a:r>
            <a:r>
              <a:rPr lang="en"/>
              <a:t>validation, and testing environment on 20% of of the 83.8k lung x-ray .jpg files (16.7k; 6.4 GB). Model was trained on ResNet-18 model for image classification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Saved final PyTorch model as as state dictionary .pth file in S3 bucket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Analysis</a:t>
            </a:r>
            <a:endParaRPr b="1" u="sng"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testing model training between EC2 instance and, Google Colab, Google Colab provided a better testing environment for our time and resource constraints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G4dn, P4 EC2 instances were not available. The best performing available EC2 instances were CPU (c6i.4xlarge using Intel Xeon Scalable Processor; $0.085/hour) </a:t>
            </a:r>
            <a:r>
              <a:rPr lang="en" u="sng"/>
              <a:t>and not optimized for deep learning</a:t>
            </a:r>
            <a:r>
              <a:rPr lang="en"/>
              <a:t>. However, Google Colab provides free access to NVIDIA T4/K80 GPUs, as well as pre-installed PyTorch and TensorFlow libraries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ResNet-18 model was chosen over ResNet-50 model because it is f</a:t>
            </a:r>
            <a:r>
              <a:rPr lang="en" u="sng"/>
              <a:t>ar lighter and a better fit</a:t>
            </a:r>
            <a:r>
              <a:rPr lang="en"/>
              <a:t> within our computational limitations; can still effectively train model with COVIDx CXR-4 dataset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050" y="1928675"/>
            <a:ext cx="3585004" cy="259120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5321654" y="4594700"/>
            <a:ext cx="321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Training, Validating, Testing Model - Actual Implementation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Deployment - Initial Schema</a:t>
            </a:r>
            <a:endParaRPr sz="2000"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3674100" cy="22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/>
              <a:t>Workflow</a:t>
            </a:r>
            <a:endParaRPr b="1" sz="800" u="sng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Upload trained model (.pth state dictionary file) and inference file to S3 bucket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Create SageMaker model using model artifacts and AWS pre-built SageMaker container image </a:t>
            </a:r>
            <a:r>
              <a:rPr lang="en" sz="800"/>
              <a:t>hosted</a:t>
            </a:r>
            <a:r>
              <a:rPr lang="en" sz="800"/>
              <a:t> in Amazon Elastic Container Registry (ECR). Create Endpoint configuration and endpoint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Use AWS CLI to invoke SageMaker endpoint with sample lung-images (inference inputs). The output predictions (.json files) are saved to S3 bucket.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Created AWS CloudWatch log streams for endpoints to help debug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 u="sng"/>
              <a:t>Analysis</a:t>
            </a:r>
            <a:endParaRPr b="1" sz="800" u="sng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Difficult to find a pre-built SageMaker GPU </a:t>
            </a:r>
            <a:r>
              <a:rPr lang="en" sz="800"/>
              <a:t>container</a:t>
            </a:r>
            <a:r>
              <a:rPr lang="en" sz="800"/>
              <a:t> image, chose a CPU PyTorch instance image and may have </a:t>
            </a:r>
            <a:r>
              <a:rPr lang="en" sz="800"/>
              <a:t>compatibility and performance issues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Inference file did not </a:t>
            </a:r>
            <a:r>
              <a:rPr lang="en" sz="800"/>
              <a:t>properly load trained model into SageMaker and model was not able to be deployed on Sagemaker; </a:t>
            </a:r>
            <a:r>
              <a:rPr b="1" lang="en" sz="800"/>
              <a:t>Further debugging is needed </a:t>
            </a:r>
            <a:endParaRPr b="1" sz="800"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600" y="1936025"/>
            <a:ext cx="4657049" cy="212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5126229" y="4231525"/>
            <a:ext cx="321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Deployment - 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Initial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Schema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Deployment - Actual Implementation</a:t>
            </a:r>
            <a:endParaRPr sz="2000"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729450" y="2078875"/>
            <a:ext cx="3674100" cy="22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Workflow</a:t>
            </a:r>
            <a:endParaRPr b="1" u="sng"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Utilized Google Colab Notebook environment to run model inference using sample Lung X-Ray images as inference inputs. Outputs were then returned to the local </a:t>
            </a:r>
            <a:r>
              <a:rPr lang="en"/>
              <a:t>computer</a:t>
            </a:r>
            <a:r>
              <a:rPr lang="en"/>
              <a:t> with prediction results as either showing positive or negative Covid-19 infections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Analysis</a:t>
            </a:r>
            <a:endParaRPr b="1" u="sng"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Running the model inference is a key step in model deployment and Google Colab provides a optimal </a:t>
            </a:r>
            <a:r>
              <a:rPr lang="en"/>
              <a:t>environment</a:t>
            </a:r>
            <a:r>
              <a:rPr lang="en"/>
              <a:t> for quick experimentation and validation. 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Google Colab does not provide as secure environment as AWS SageMaker (SageMaker provides IAM role customization for models) and doesn’t serve live API endpoints. </a:t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275" y="1821700"/>
            <a:ext cx="3827954" cy="287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4822354" y="4749850"/>
            <a:ext cx="321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Deployment -  Actual Implementation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Analysis</a:t>
            </a:r>
            <a:endParaRPr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Breakdown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Percentage of Total Costs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 u="sng"/>
              <a:t>Total</a:t>
            </a:r>
            <a:r>
              <a:rPr b="1" lang="en"/>
              <a:t>:</a:t>
            </a:r>
            <a:r>
              <a:rPr lang="en"/>
              <a:t> $48.11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EC2: </a:t>
            </a:r>
            <a:r>
              <a:rPr lang="en"/>
              <a:t>95.23%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VPC: 2.17%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RDS: 2.10%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S3: 0.48%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Others: 0.01%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875" y="1772376"/>
            <a:ext cx="2984366" cy="1844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323" y="2201010"/>
            <a:ext cx="1555175" cy="141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750" y="3689013"/>
            <a:ext cx="1814900" cy="65465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4325" y="3763309"/>
            <a:ext cx="2461075" cy="50607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4325" y="1757575"/>
            <a:ext cx="952500" cy="428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3025" y="4415775"/>
            <a:ext cx="5605156" cy="3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Presentation Outline</a:t>
            </a:r>
            <a:endParaRPr u="sng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Project Definitions (Recap)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Project Architecture (Recap)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Project Implementation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Cost Analysis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Demo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Conclusions</a:t>
            </a:r>
            <a:endParaRPr sz="17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AWS S3 is a optimal storage solution for our COVIDx CXR-4 image classification datasets and trained PyTorch models, and is highly integrated for deep learning workflows, including CNN tasks.</a:t>
            </a:r>
            <a:r>
              <a:rPr lang="en"/>
              <a:t> However, for image classification tasks, specific consideration needs to be given for data structure in order to optimize data processing and preprocessing.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Image classification tasks on EC2 instances can be very computationally intensive.</a:t>
            </a:r>
            <a:r>
              <a:rPr lang="en"/>
              <a:t> Special consideration should be </a:t>
            </a:r>
            <a:r>
              <a:rPr lang="en"/>
              <a:t>given</a:t>
            </a:r>
            <a:r>
              <a:rPr lang="en"/>
              <a:t> for selecting EC2 instance types and pre-built AMIs when designing the optimal EC2 environment, especially due to the limited number of GPU instances.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AWS SageMaker provides a very integrative solution for model deployment and provides built-in API endpoint services that Google Colab does not.</a:t>
            </a:r>
            <a:r>
              <a:rPr lang="en"/>
              <a:t> Additionally, CloudWatch provides instant and detailed log data for endpoints that enables efficient monitoring and debugging capabilities to optimize </a:t>
            </a:r>
            <a:r>
              <a:rPr lang="en"/>
              <a:t>deployment</a:t>
            </a:r>
            <a:r>
              <a:rPr lang="en"/>
              <a:t>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Further</a:t>
            </a:r>
            <a:r>
              <a:rPr lang="en"/>
              <a:t> work involving COVIDx CXR-4 image classification involves </a:t>
            </a:r>
            <a:r>
              <a:rPr lang="en"/>
              <a:t>continuing to train the model on the full dataset in order to increase model accuracy. Additionally,</a:t>
            </a:r>
            <a:r>
              <a:rPr lang="en"/>
              <a:t> extensive suite of SageMaker tools, as well as other AWS services, may be explored to facilitate image classification workflows. </a:t>
            </a:r>
            <a:endParaRPr/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729450" y="2117425"/>
            <a:ext cx="637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information about this project can be found on our project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Github repository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3729900" y="3574575"/>
            <a:ext cx="168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Thank you! </a:t>
            </a:r>
            <a:endParaRPr sz="17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Appendix </a:t>
            </a:r>
            <a:endParaRPr u="sng"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Zhao, A. (2020). COVIDx CXR-2 dataset [Data set]. Kaggle.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https://www.kaggle.com/datasets/andyczhao/covidx-cxr2?select=train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Kim, H., Hong, H., &amp; Yoon, S. H. (2022). Diagnostic performance of CT and reverse transcriptase-polymerase chain reaction for coronavirus disease 2019: A meta-analysis. </a:t>
            </a: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Radiology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296(3), E145–E155.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https://doi.org/10.1148/radiol.2020201343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Wong, A. (n.d.). COVID-Net.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https://alexswong.github.io/COVID-Net/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Definitions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Scope of Project</a:t>
            </a:r>
            <a:endParaRPr u="sng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Significance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Using machine learning techniques to detect COVID-19 in chest x-rays offers a scalable and automated improvement to the healthcare diagnosis process, possibly leading to earlier and more accurate diagnoses, and ultimately better patient outcomes.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Goals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and train a machine learning model to accurately classify chest x-ray images as COVID-positive or COVID-negative.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cloud infrastructure to host the the dataset and deploy the trained model.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Sources</a:t>
            </a:r>
            <a:endParaRPr u="sng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853850"/>
            <a:ext cx="48834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Source: </a:t>
            </a:r>
            <a:r>
              <a:rPr lang="en">
                <a:solidFill>
                  <a:srgbClr val="000000"/>
                </a:solidFill>
              </a:rPr>
              <a:t>The data used for this project is the COVIDx CXR-4 Dataset, provided by the COVID-Net Open Source Initiative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Data: 67,900 chest radiography images (jpg files) of COVID-19 positive and negative patients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Data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https://www.kaggle.com/datasets/andyczhao/covidx-cxr2/data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Model: </a:t>
            </a:r>
            <a:r>
              <a:rPr lang="en">
                <a:solidFill>
                  <a:srgbClr val="000000"/>
                </a:solidFill>
              </a:rPr>
              <a:t>Pre-trained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ResNet50, a deep Convolutional Neural Network (CNN), will be used to detect and </a:t>
            </a:r>
            <a:r>
              <a:rPr lang="en">
                <a:solidFill>
                  <a:srgbClr val="000000"/>
                </a:solidFill>
              </a:rPr>
              <a:t>classify</a:t>
            </a:r>
            <a:r>
              <a:rPr lang="en">
                <a:solidFill>
                  <a:srgbClr val="000000"/>
                </a:solidFill>
              </a:rPr>
              <a:t> chest radiography images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ResNet50 is widely recognized for its robustness and efficacy in handling complex image recognition tasks</a:t>
            </a:r>
            <a:r>
              <a:rPr baseline="30000" lang="en">
                <a:solidFill>
                  <a:srgbClr val="000000"/>
                </a:solidFill>
              </a:rPr>
              <a:t>2</a:t>
            </a:r>
            <a:endParaRPr baseline="30000"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Pre-trained model (Transfer Learning) significantly reduces training time and promotes resource efficiency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154" y="954688"/>
            <a:ext cx="1372325" cy="113802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2838" y="2175486"/>
            <a:ext cx="2522950" cy="220642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87675" y="4630875"/>
            <a:ext cx="677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600"/>
              <a:t>2</a:t>
            </a:r>
            <a:r>
              <a:rPr lang="en" sz="600"/>
              <a:t>Kim, H., Hong, H., &amp; Yoon, S. H. (2022). Diagnostic performance of CT and reverse transcriptase-polymerase chain reaction for coronavirus disease 2019: A meta-analysis. </a:t>
            </a:r>
            <a:r>
              <a:rPr i="1" lang="en" sz="600"/>
              <a:t>Radiology</a:t>
            </a:r>
            <a:r>
              <a:rPr lang="en" sz="600"/>
              <a:t>, 296(3), E145–E155.</a:t>
            </a:r>
            <a:r>
              <a:rPr lang="en" sz="600">
                <a:uFill>
                  <a:noFill/>
                </a:uFill>
                <a:hlinkClick r:id="rId6"/>
              </a:rPr>
              <a:t> </a:t>
            </a:r>
            <a:r>
              <a:rPr lang="en" sz="600" u="sng">
                <a:solidFill>
                  <a:schemeClr val="hlink"/>
                </a:solidFill>
                <a:hlinkClick r:id="rId7"/>
              </a:rPr>
              <a:t>https://www.ncbi.nlm.nih.gov/pmc/articles/PMC8933872/</a:t>
            </a:r>
            <a:endParaRPr sz="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Features To Be Implemented</a:t>
            </a:r>
            <a:endParaRPr u="sng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1773350"/>
            <a:ext cx="76887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Amazon </a:t>
            </a:r>
            <a:r>
              <a:rPr b="1" lang="en" sz="1100"/>
              <a:t>S3: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Object storage of COVIDx CXR-4 jpg image dataset and trained ResNet50 model (HDF5 format) in separate S3 buckets</a:t>
            </a:r>
            <a:endParaRPr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Will use Amazon S3 Intelligent-Tiering to optimize storage costs</a:t>
            </a:r>
            <a:endParaRPr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Will store these buckets in private subnets</a:t>
            </a:r>
            <a:endParaRPr sz="1100"/>
          </a:p>
          <a:p>
            <a:pPr indent="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Amazon EC2:</a:t>
            </a:r>
            <a:r>
              <a:rPr lang="en" sz="1100"/>
              <a:t> </a:t>
            </a:r>
            <a:endParaRPr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General purpose EC2 instances will be used to host the jupyter notebook environment where the ResNet50 model will be trained on the COVIDx CXR-4 dataset</a:t>
            </a:r>
            <a:endParaRPr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Data preprocessing</a:t>
            </a:r>
            <a:endParaRPr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Perform model evaluation on general purpose EC2 instances</a:t>
            </a:r>
            <a:endParaRPr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EC2 instance will be hosted on public subnet; access the jupyter notebook via web browser</a:t>
            </a:r>
            <a:endParaRPr sz="1100"/>
          </a:p>
          <a:p>
            <a:pPr indent="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Amazon SageMaker: </a:t>
            </a:r>
            <a:endParaRPr b="1"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Optimize the trained model using Hyperparameter Optimization (HPO)</a:t>
            </a:r>
            <a:endParaRPr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Model deployment</a:t>
            </a:r>
            <a:endParaRPr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Model evaluation</a:t>
            </a:r>
            <a:endParaRPr sz="1100"/>
          </a:p>
          <a:p>
            <a:pPr indent="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Amazon API Gateway:</a:t>
            </a:r>
            <a:endParaRPr b="1"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Inference API</a:t>
            </a:r>
            <a:endParaRPr sz="1100"/>
          </a:p>
          <a:p>
            <a:pPr indent="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AWS Lambda:</a:t>
            </a:r>
            <a:endParaRPr b="1"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3211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Deploy the trained model using AWS Lambda (for serverless deployment) and Sagemaker Endpoints for scalable API access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Amazon Cloudwatch:</a:t>
            </a:r>
            <a:endParaRPr b="1"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Monitor performance and CPU usage of EC2 instances, key metrics of S3 storage and SageMaker model optimization</a:t>
            </a:r>
            <a:endParaRPr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Monitors SageMaker endpoint performance </a:t>
            </a:r>
            <a:endParaRPr sz="11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Expected Outcomes </a:t>
            </a:r>
            <a:endParaRPr u="sng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lang="en">
                <a:solidFill>
                  <a:schemeClr val="dk2"/>
                </a:solidFill>
              </a:rPr>
              <a:t>Successfully</a:t>
            </a:r>
            <a:r>
              <a:rPr lang="en">
                <a:solidFill>
                  <a:schemeClr val="dk2"/>
                </a:solidFill>
              </a:rPr>
              <a:t> d</a:t>
            </a:r>
            <a:r>
              <a:rPr lang="en">
                <a:solidFill>
                  <a:schemeClr val="dk2"/>
                </a:solidFill>
              </a:rPr>
              <a:t>evelop a ResNet50 CNN model trained on the COVIDx CXR-4 dataset.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lang="en">
                <a:solidFill>
                  <a:schemeClr val="dk2"/>
                </a:solidFill>
              </a:rPr>
              <a:t>Successfully engineer and deploy the machine learning environment on AWS cloud infrastructure.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lang="en">
                <a:solidFill>
                  <a:schemeClr val="dk2"/>
                </a:solidFill>
              </a:rPr>
              <a:t>Perform optimizations for machine learning model performance and accuracy.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Flow</a:t>
            </a:r>
            <a:endParaRPr u="sng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853850"/>
            <a:ext cx="72264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