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9"/>
  </p:notesMasterIdLst>
  <p:handoutMasterIdLst>
    <p:handoutMasterId r:id="rId90"/>
  </p:handoutMasterIdLst>
  <p:sldIdLst>
    <p:sldId id="256" r:id="rId5"/>
    <p:sldId id="336"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2" r:id="rId31"/>
    <p:sldId id="383" r:id="rId32"/>
    <p:sldId id="385" r:id="rId33"/>
    <p:sldId id="386" r:id="rId34"/>
    <p:sldId id="387" r:id="rId35"/>
    <p:sldId id="388" r:id="rId36"/>
    <p:sldId id="389" r:id="rId37"/>
    <p:sldId id="390" r:id="rId38"/>
    <p:sldId id="391" r:id="rId39"/>
    <p:sldId id="392" r:id="rId40"/>
    <p:sldId id="393" r:id="rId41"/>
    <p:sldId id="394" r:id="rId42"/>
    <p:sldId id="337" r:id="rId43"/>
    <p:sldId id="313" r:id="rId44"/>
    <p:sldId id="338" r:id="rId45"/>
    <p:sldId id="314" r:id="rId46"/>
    <p:sldId id="315" r:id="rId47"/>
    <p:sldId id="317" r:id="rId48"/>
    <p:sldId id="316" r:id="rId49"/>
    <p:sldId id="351" r:id="rId50"/>
    <p:sldId id="318" r:id="rId51"/>
    <p:sldId id="339" r:id="rId52"/>
    <p:sldId id="319" r:id="rId53"/>
    <p:sldId id="320" r:id="rId54"/>
    <p:sldId id="321" r:id="rId55"/>
    <p:sldId id="350" r:id="rId56"/>
    <p:sldId id="322" r:id="rId57"/>
    <p:sldId id="323" r:id="rId58"/>
    <p:sldId id="324" r:id="rId59"/>
    <p:sldId id="342" r:id="rId60"/>
    <p:sldId id="340" r:id="rId61"/>
    <p:sldId id="325" r:id="rId62"/>
    <p:sldId id="341" r:id="rId63"/>
    <p:sldId id="332" r:id="rId64"/>
    <p:sldId id="335" r:id="rId65"/>
    <p:sldId id="343" r:id="rId66"/>
    <p:sldId id="327" r:id="rId67"/>
    <p:sldId id="326" r:id="rId68"/>
    <p:sldId id="328" r:id="rId69"/>
    <p:sldId id="329" r:id="rId70"/>
    <p:sldId id="352" r:id="rId71"/>
    <p:sldId id="344" r:id="rId72"/>
    <p:sldId id="331" r:id="rId73"/>
    <p:sldId id="353" r:id="rId74"/>
    <p:sldId id="345" r:id="rId75"/>
    <p:sldId id="330" r:id="rId76"/>
    <p:sldId id="356" r:id="rId77"/>
    <p:sldId id="354" r:id="rId78"/>
    <p:sldId id="346" r:id="rId79"/>
    <p:sldId id="333" r:id="rId80"/>
    <p:sldId id="355" r:id="rId81"/>
    <p:sldId id="334" r:id="rId82"/>
    <p:sldId id="347" r:id="rId83"/>
    <p:sldId id="395" r:id="rId84"/>
    <p:sldId id="396" r:id="rId85"/>
    <p:sldId id="397" r:id="rId86"/>
    <p:sldId id="357" r:id="rId87"/>
    <p:sldId id="348"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aeme Malcolm" initials="GM" lastIdx="1" clrIdx="0">
    <p:extLst>
      <p:ext uri="{19B8F6BF-5375-455C-9EA6-DF929625EA0E}">
        <p15:presenceInfo xmlns:p15="http://schemas.microsoft.com/office/powerpoint/2012/main" userId="S-1-5-21-2127521184-1604012920-1887927527-56565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CF2"/>
    <a:srgbClr val="000000"/>
    <a:srgbClr val="FFFFFF"/>
    <a:srgbClr val="E6E0EC"/>
    <a:srgbClr val="C6D9F1"/>
    <a:srgbClr val="4F81BD"/>
    <a:srgbClr val="002050"/>
    <a:srgbClr val="007233"/>
    <a:srgbClr val="86C400"/>
    <a:srgbClr val="82B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05" autoAdjust="0"/>
    <p:restoredTop sz="67066" autoAdjust="0"/>
  </p:normalViewPr>
  <p:slideViewPr>
    <p:cSldViewPr snapToGrid="0">
      <p:cViewPr varScale="1">
        <p:scale>
          <a:sx n="61" d="100"/>
          <a:sy n="61" d="100"/>
        </p:scale>
        <p:origin x="441" y="27"/>
      </p:cViewPr>
      <p:guideLst/>
    </p:cSldViewPr>
  </p:slideViewPr>
  <p:outlineViewPr>
    <p:cViewPr>
      <p:scale>
        <a:sx n="33" d="100"/>
        <a:sy n="33" d="100"/>
      </p:scale>
      <p:origin x="0" y="-2400"/>
    </p:cViewPr>
  </p:outlin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handoutMaster" Target="handoutMasters/handoutMaster1.xml"/><Relationship Id="rId95"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09B34D-ED72-428F-8F4A-2E2BA08F5E38}" type="doc">
      <dgm:prSet loTypeId="urn:microsoft.com/office/officeart/2005/8/layout/venn1" loCatId="relationship" qsTypeId="urn:microsoft.com/office/officeart/2005/8/quickstyle/simple1" qsCatId="simple" csTypeId="urn:microsoft.com/office/officeart/2005/8/colors/accent1_2" csCatId="accent1" phldr="1"/>
      <dgm:spPr/>
    </dgm:pt>
    <dgm:pt modelId="{DB565F52-2712-4203-A695-2F85DE4CEEEE}">
      <dgm:prSet phldrT="[Text]"/>
      <dgm:spPr>
        <a:xfrm>
          <a:off x="0" y="1083868"/>
          <a:ext cx="5774131" cy="5774131"/>
        </a:xfrm>
        <a:solidFill>
          <a:srgbClr val="FF8A00">
            <a:alpha val="5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en-GB" dirty="0">
              <a:solidFill>
                <a:srgbClr val="4B84C9"/>
              </a:solidFill>
              <a:latin typeface="Segoe UI"/>
              <a:ea typeface="+mn-ea"/>
              <a:cs typeface="+mn-cs"/>
            </a:rPr>
            <a:t>1</a:t>
          </a:r>
        </a:p>
      </dgm:t>
    </dgm:pt>
    <dgm:pt modelId="{8A854C62-AA3F-4B59-9896-258B3E36E366}" type="parTrans" cxnId="{F2D96F69-36D1-4197-B09A-0852E7C1D518}">
      <dgm:prSet/>
      <dgm:spPr/>
      <dgm:t>
        <a:bodyPr/>
        <a:lstStyle/>
        <a:p>
          <a:endParaRPr lang="en-GB"/>
        </a:p>
      </dgm:t>
    </dgm:pt>
    <dgm:pt modelId="{DD777D7F-3A62-4F50-9A7D-D9B73E8DCBBB}" type="sibTrans" cxnId="{F2D96F69-36D1-4197-B09A-0852E7C1D518}">
      <dgm:prSet/>
      <dgm:spPr/>
      <dgm:t>
        <a:bodyPr/>
        <a:lstStyle/>
        <a:p>
          <a:endParaRPr lang="en-GB"/>
        </a:p>
      </dgm:t>
    </dgm:pt>
    <dgm:pt modelId="{3361513C-3426-4135-AA79-DBD527C0F25B}">
      <dgm:prSet phldrT="[Text]"/>
      <dgm:spPr>
        <a:xfrm>
          <a:off x="4461621" y="0"/>
          <a:ext cx="5774131" cy="5774131"/>
        </a:xfrm>
        <a:solidFill>
          <a:srgbClr val="FF8A00">
            <a:alpha val="5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en-GB" dirty="0">
              <a:solidFill>
                <a:srgbClr val="4B84C9"/>
              </a:solidFill>
              <a:latin typeface="Segoe UI"/>
              <a:ea typeface="+mn-ea"/>
              <a:cs typeface="+mn-cs"/>
            </a:rPr>
            <a:t>2</a:t>
          </a:r>
        </a:p>
      </dgm:t>
    </dgm:pt>
    <dgm:pt modelId="{5CEE8A6D-A700-4F4F-95B2-C78917B242F5}" type="parTrans" cxnId="{83388B05-4B07-477C-B99D-4A5EDABA0328}">
      <dgm:prSet/>
      <dgm:spPr/>
      <dgm:t>
        <a:bodyPr/>
        <a:lstStyle/>
        <a:p>
          <a:endParaRPr lang="en-GB"/>
        </a:p>
      </dgm:t>
    </dgm:pt>
    <dgm:pt modelId="{A8819EDE-079C-48BD-9FE4-B765EB318F64}" type="sibTrans" cxnId="{83388B05-4B07-477C-B99D-4A5EDABA0328}">
      <dgm:prSet/>
      <dgm:spPr/>
      <dgm:t>
        <a:bodyPr/>
        <a:lstStyle/>
        <a:p>
          <a:endParaRPr lang="en-GB"/>
        </a:p>
      </dgm:t>
    </dgm:pt>
    <dgm:pt modelId="{4EF44761-0CAB-4D42-8F0D-275F69181FBF}" type="pres">
      <dgm:prSet presAssocID="{3C09B34D-ED72-428F-8F4A-2E2BA08F5E38}" presName="compositeShape" presStyleCnt="0">
        <dgm:presLayoutVars>
          <dgm:chMax val="7"/>
          <dgm:dir/>
          <dgm:resizeHandles val="exact"/>
        </dgm:presLayoutVars>
      </dgm:prSet>
      <dgm:spPr/>
    </dgm:pt>
    <dgm:pt modelId="{33F73459-0E13-4A6B-B450-C56CB77A86D1}" type="pres">
      <dgm:prSet presAssocID="{DB565F52-2712-4203-A695-2F85DE4CEEEE}" presName="circ1" presStyleLbl="vennNode1" presStyleIdx="0" presStyleCnt="2" custLinFactNeighborX="3349" custLinFactNeighborY="958"/>
      <dgm:spPr>
        <a:prstGeom prst="ellipse">
          <a:avLst/>
        </a:prstGeom>
      </dgm:spPr>
    </dgm:pt>
    <dgm:pt modelId="{95E32A3C-CB21-4A3B-BB83-F7AA04003E78}" type="pres">
      <dgm:prSet presAssocID="{DB565F52-2712-4203-A695-2F85DE4CEEEE}" presName="circ1Tx" presStyleLbl="revTx" presStyleIdx="0" presStyleCnt="0">
        <dgm:presLayoutVars>
          <dgm:chMax val="0"/>
          <dgm:chPref val="0"/>
          <dgm:bulletEnabled val="1"/>
        </dgm:presLayoutVars>
      </dgm:prSet>
      <dgm:spPr/>
    </dgm:pt>
    <dgm:pt modelId="{C36FA3FF-7B0B-4A04-9414-1523F654C96F}" type="pres">
      <dgm:prSet presAssocID="{3361513C-3426-4135-AA79-DBD527C0F25B}" presName="circ2" presStyleLbl="vennNode1" presStyleIdx="1" presStyleCnt="2" custLinFactNeighborX="2278" custLinFactNeighborY="2808"/>
      <dgm:spPr>
        <a:prstGeom prst="ellipse">
          <a:avLst/>
        </a:prstGeom>
      </dgm:spPr>
    </dgm:pt>
    <dgm:pt modelId="{518A610E-4830-480A-A431-6572A5473396}" type="pres">
      <dgm:prSet presAssocID="{3361513C-3426-4135-AA79-DBD527C0F25B}" presName="circ2Tx" presStyleLbl="revTx" presStyleIdx="0" presStyleCnt="0">
        <dgm:presLayoutVars>
          <dgm:chMax val="0"/>
          <dgm:chPref val="0"/>
          <dgm:bulletEnabled val="1"/>
        </dgm:presLayoutVars>
      </dgm:prSet>
      <dgm:spPr/>
    </dgm:pt>
  </dgm:ptLst>
  <dgm:cxnLst>
    <dgm:cxn modelId="{0FB52FAD-5DD0-4F38-BE4B-BB3FFF874239}" type="presOf" srcId="{DB565F52-2712-4203-A695-2F85DE4CEEEE}" destId="{95E32A3C-CB21-4A3B-BB83-F7AA04003E78}" srcOrd="1" destOrd="0" presId="urn:microsoft.com/office/officeart/2005/8/layout/venn1"/>
    <dgm:cxn modelId="{DBB59C77-8883-4EC2-84E0-14624676787C}" type="presOf" srcId="{3361513C-3426-4135-AA79-DBD527C0F25B}" destId="{518A610E-4830-480A-A431-6572A5473396}" srcOrd="1" destOrd="0" presId="urn:microsoft.com/office/officeart/2005/8/layout/venn1"/>
    <dgm:cxn modelId="{F2D96F69-36D1-4197-B09A-0852E7C1D518}" srcId="{3C09B34D-ED72-428F-8F4A-2E2BA08F5E38}" destId="{DB565F52-2712-4203-A695-2F85DE4CEEEE}" srcOrd="0" destOrd="0" parTransId="{8A854C62-AA3F-4B59-9896-258B3E36E366}" sibTransId="{DD777D7F-3A62-4F50-9A7D-D9B73E8DCBBB}"/>
    <dgm:cxn modelId="{E1B08013-9116-44D7-9DC1-160A0B851785}" type="presOf" srcId="{3361513C-3426-4135-AA79-DBD527C0F25B}" destId="{C36FA3FF-7B0B-4A04-9414-1523F654C96F}" srcOrd="0" destOrd="0" presId="urn:microsoft.com/office/officeart/2005/8/layout/venn1"/>
    <dgm:cxn modelId="{54EF1A3D-B5FD-427B-ABA5-2F2DF2714A53}" type="presOf" srcId="{DB565F52-2712-4203-A695-2F85DE4CEEEE}" destId="{33F73459-0E13-4A6B-B450-C56CB77A86D1}" srcOrd="0" destOrd="0" presId="urn:microsoft.com/office/officeart/2005/8/layout/venn1"/>
    <dgm:cxn modelId="{83388B05-4B07-477C-B99D-4A5EDABA0328}" srcId="{3C09B34D-ED72-428F-8F4A-2E2BA08F5E38}" destId="{3361513C-3426-4135-AA79-DBD527C0F25B}" srcOrd="1" destOrd="0" parTransId="{5CEE8A6D-A700-4F4F-95B2-C78917B242F5}" sibTransId="{A8819EDE-079C-48BD-9FE4-B765EB318F64}"/>
    <dgm:cxn modelId="{001E434D-D2C7-476E-AA21-3C7FA30E0C9D}" type="presOf" srcId="{3C09B34D-ED72-428F-8F4A-2E2BA08F5E38}" destId="{4EF44761-0CAB-4D42-8F0D-275F69181FBF}" srcOrd="0" destOrd="0" presId="urn:microsoft.com/office/officeart/2005/8/layout/venn1"/>
    <dgm:cxn modelId="{83CBE293-D025-41C2-A7F7-39D1F44C388C}" type="presParOf" srcId="{4EF44761-0CAB-4D42-8F0D-275F69181FBF}" destId="{33F73459-0E13-4A6B-B450-C56CB77A86D1}" srcOrd="0" destOrd="0" presId="urn:microsoft.com/office/officeart/2005/8/layout/venn1"/>
    <dgm:cxn modelId="{3F7C3CE2-F5E1-488E-99E3-C7534C5A11F1}" type="presParOf" srcId="{4EF44761-0CAB-4D42-8F0D-275F69181FBF}" destId="{95E32A3C-CB21-4A3B-BB83-F7AA04003E78}" srcOrd="1" destOrd="0" presId="urn:microsoft.com/office/officeart/2005/8/layout/venn1"/>
    <dgm:cxn modelId="{F65FD098-D637-4D8E-A732-F06FE5725191}" type="presParOf" srcId="{4EF44761-0CAB-4D42-8F0D-275F69181FBF}" destId="{C36FA3FF-7B0B-4A04-9414-1523F654C96F}" srcOrd="2" destOrd="0" presId="urn:microsoft.com/office/officeart/2005/8/layout/venn1"/>
    <dgm:cxn modelId="{DC026AF8-F505-4D6F-9D39-614BAF0FAA34}" type="presParOf" srcId="{4EF44761-0CAB-4D42-8F0D-275F69181FBF}" destId="{518A610E-4830-480A-A431-6572A5473396}"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F73459-0E13-4A6B-B450-C56CB77A86D1}">
      <dsp:nvSpPr>
        <dsp:cNvPr id="0" name=""/>
        <dsp:cNvSpPr/>
      </dsp:nvSpPr>
      <dsp:spPr>
        <a:xfrm>
          <a:off x="288078" y="791719"/>
          <a:ext cx="3891344" cy="3891344"/>
        </a:xfrm>
        <a:prstGeom prst="ellipse">
          <a:avLst/>
        </a:prstGeom>
        <a:solidFill>
          <a:srgbClr val="FF8A00">
            <a:alpha val="50000"/>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GB" sz="6500" kern="1200" dirty="0">
              <a:solidFill>
                <a:srgbClr val="4B84C9"/>
              </a:solidFill>
              <a:latin typeface="Segoe UI"/>
              <a:ea typeface="+mn-ea"/>
              <a:cs typeface="+mn-cs"/>
            </a:rPr>
            <a:t>1</a:t>
          </a:r>
        </a:p>
      </dsp:txBody>
      <dsp:txXfrm>
        <a:off x="831464" y="1250592"/>
        <a:ext cx="2243657" cy="2973597"/>
      </dsp:txXfrm>
    </dsp:sp>
    <dsp:sp modelId="{C36FA3FF-7B0B-4A04-9414-1523F654C96F}">
      <dsp:nvSpPr>
        <dsp:cNvPr id="0" name=""/>
        <dsp:cNvSpPr/>
      </dsp:nvSpPr>
      <dsp:spPr>
        <a:xfrm>
          <a:off x="3050974" y="863709"/>
          <a:ext cx="3891344" cy="3891344"/>
        </a:xfrm>
        <a:prstGeom prst="ellipse">
          <a:avLst/>
        </a:prstGeom>
        <a:solidFill>
          <a:srgbClr val="FF8A00">
            <a:alpha val="50000"/>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GB" sz="6500" kern="1200" dirty="0">
              <a:solidFill>
                <a:srgbClr val="4B84C9"/>
              </a:solidFill>
              <a:latin typeface="Segoe UI"/>
              <a:ea typeface="+mn-ea"/>
              <a:cs typeface="+mn-cs"/>
            </a:rPr>
            <a:t>2</a:t>
          </a:r>
        </a:p>
      </dsp:txBody>
      <dsp:txXfrm>
        <a:off x="4155274" y="1322582"/>
        <a:ext cx="2243657" cy="2973597"/>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week will be an introduction to Machine Learning.  We’ll</a:t>
            </a:r>
            <a:r>
              <a:rPr lang="en-GB" baseline="0" dirty="0"/>
              <a:t> walk through a number of concepts you will need to know in order to get the most from the weeks to come.  We will also do some demos around Machine learning using Spark on HDInsight.</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a:t>
            </a:fld>
            <a:endParaRPr lang="en-US"/>
          </a:p>
        </p:txBody>
      </p:sp>
    </p:spTree>
    <p:extLst>
      <p:ext uri="{BB962C8B-B14F-4D97-AF65-F5344CB8AC3E}">
        <p14:creationId xmlns:p14="http://schemas.microsoft.com/office/powerpoint/2010/main" val="2600282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KNN (K-Nearest Neighbour)</a:t>
            </a:r>
          </a:p>
          <a:p>
            <a:endParaRPr lang="en-GB" dirty="0"/>
          </a:p>
          <a:p>
            <a:r>
              <a:rPr lang="en-GB" dirty="0"/>
              <a:t>KNN</a:t>
            </a:r>
            <a:r>
              <a:rPr lang="en-GB" baseline="0" dirty="0"/>
              <a:t> can be simply applied to the classification problem by building the classification threshold around the nearest points based on k to build a dividing line “on the fly”</a:t>
            </a:r>
          </a:p>
          <a:p>
            <a:r>
              <a:rPr lang="en-GB" baseline="0" dirty="0"/>
              <a:t>KNN doesn’t work well with multiple dimensions or features</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11</a:t>
            </a:fld>
            <a:endParaRPr lang="en-US"/>
          </a:p>
        </p:txBody>
      </p:sp>
    </p:spTree>
    <p:extLst>
      <p:ext uri="{BB962C8B-B14F-4D97-AF65-F5344CB8AC3E}">
        <p14:creationId xmlns:p14="http://schemas.microsoft.com/office/powerpoint/2010/main" val="659329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907147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the idea of multiclass classification we can use a support vector machine (SVM), Naïve Bayes, KNN or a Decision Tree to determine which class an iris is present in based on its sepal length or width</a:t>
            </a:r>
          </a:p>
          <a:p>
            <a:r>
              <a:rPr lang="en-GB" dirty="0"/>
              <a:t>Some of the questions we should ask ourselves on whether we use algorithm</a:t>
            </a:r>
            <a:r>
              <a:rPr lang="en-GB" baseline="0" dirty="0"/>
              <a:t> A or B is as follows:</a:t>
            </a:r>
          </a:p>
          <a:p>
            <a:endParaRPr lang="en-GB" baseline="0" dirty="0"/>
          </a:p>
          <a:p>
            <a:r>
              <a:rPr lang="en-GB" baseline="0" dirty="0"/>
              <a:t>What is the data volume we have?</a:t>
            </a:r>
          </a:p>
          <a:p>
            <a:r>
              <a:rPr lang="en-GB" dirty="0"/>
              <a:t>What are the number of features (dimensionality)?</a:t>
            </a:r>
          </a:p>
          <a:p>
            <a:r>
              <a:rPr lang="en-GB" dirty="0"/>
              <a:t>Can the data be linearly separated?</a:t>
            </a:r>
          </a:p>
          <a:p>
            <a:r>
              <a:rPr lang="en-GB" dirty="0"/>
              <a:t>Can</a:t>
            </a:r>
            <a:r>
              <a:rPr lang="en-GB" baseline="0" dirty="0"/>
              <a:t> I afford the model to take longer to build – or do I want a higher processing cost at real time?</a:t>
            </a:r>
          </a:p>
          <a:p>
            <a:r>
              <a:rPr lang="en-GB" baseline="0" dirty="0"/>
              <a:t>Do I want use lazy learning vs batch learning?</a:t>
            </a:r>
          </a:p>
          <a:p>
            <a:r>
              <a:rPr lang="en-GB" baseline="0" dirty="0"/>
              <a:t>Do I want to use faster convergence (less iterations to get it right) – such as gradient descent?</a:t>
            </a:r>
          </a:p>
          <a:p>
            <a:r>
              <a:rPr lang="en-GB" baseline="0" dirty="0"/>
              <a:t>Do I want to normalise the data and use Z-Scores as a measure of standard deviations to make features scale independent?</a:t>
            </a: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15</a:t>
            </a:fld>
            <a:endParaRPr lang="en-US"/>
          </a:p>
        </p:txBody>
      </p:sp>
    </p:spTree>
    <p:extLst>
      <p:ext uri="{BB962C8B-B14F-4D97-AF65-F5344CB8AC3E}">
        <p14:creationId xmlns:p14="http://schemas.microsoft.com/office/powerpoint/2010/main" val="1844007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3041860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Possible Outcomes</a:t>
            </a:r>
          </a:p>
          <a:p>
            <a:endParaRPr lang="en-GB" dirty="0"/>
          </a:p>
          <a:p>
            <a:r>
              <a:rPr lang="en-GB" dirty="0"/>
              <a:t>Map this onto</a:t>
            </a:r>
            <a:r>
              <a:rPr lang="en-GB" baseline="0" dirty="0"/>
              <a:t> the use case of trying to evaluate if somebody has a disease.</a:t>
            </a:r>
          </a:p>
          <a:p>
            <a:endParaRPr lang="en-GB" baseline="0" dirty="0"/>
          </a:p>
          <a:p>
            <a:r>
              <a:rPr lang="en-GB" baseline="0" dirty="0"/>
              <a:t>True positive – we said they do and they do</a:t>
            </a:r>
          </a:p>
          <a:p>
            <a:r>
              <a:rPr lang="en-GB" baseline="0" dirty="0"/>
              <a:t>False Positive – we said they do and they don’t</a:t>
            </a:r>
          </a:p>
          <a:p>
            <a:r>
              <a:rPr lang="en-GB" baseline="0" dirty="0"/>
              <a:t>True Negative – we said they don’t and they don’t</a:t>
            </a:r>
          </a:p>
          <a:p>
            <a:r>
              <a:rPr lang="en-GB" baseline="0" dirty="0"/>
              <a:t>False Negative – we said they don’t but they do</a:t>
            </a:r>
          </a:p>
          <a:p>
            <a:endParaRPr lang="en-GB" baseline="0" dirty="0"/>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1423207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Confusion Matrix</a:t>
            </a:r>
          </a:p>
          <a:p>
            <a:endParaRPr lang="en-GB" dirty="0"/>
          </a:p>
          <a:p>
            <a:r>
              <a:rPr lang="en-GB" dirty="0"/>
              <a:t>If we predict the iris</a:t>
            </a:r>
            <a:r>
              <a:rPr lang="en-GB" baseline="0" dirty="0"/>
              <a:t> classes we should be able to see that some of them we get right </a:t>
            </a:r>
          </a:p>
          <a:p>
            <a:r>
              <a:rPr lang="en-GB" baseline="0" dirty="0"/>
              <a:t>You can see here that out of 30 different types of iris data point measures we predict 19 of them accurately – we need consider these 19 but also the 11 we got wrong and how and why we got them wrong to understand the good parts and the bad part of our model – the diagonal line in the centre shows that we got 19 right </a:t>
            </a:r>
          </a:p>
          <a:p>
            <a:r>
              <a:rPr lang="en-GB" baseline="0" dirty="0"/>
              <a:t>&lt;CLICK&gt;</a:t>
            </a:r>
          </a:p>
          <a:p>
            <a:r>
              <a:rPr lang="en-GB" baseline="0" dirty="0"/>
              <a:t>One way of doing this is to build in a confusion matrix from the result</a:t>
            </a:r>
          </a:p>
          <a:p>
            <a:r>
              <a:rPr lang="en-GB" baseline="0" dirty="0"/>
              <a:t>&lt;CLICK&gt;</a:t>
            </a:r>
          </a:p>
          <a:p>
            <a:r>
              <a:rPr lang="en-GB" baseline="0" dirty="0"/>
              <a:t>It will be built from a particular class – in this case Iris </a:t>
            </a:r>
            <a:r>
              <a:rPr lang="en-GB" baseline="0" dirty="0" err="1"/>
              <a:t>Vericolour</a:t>
            </a:r>
            <a:r>
              <a:rPr lang="en-GB" baseline="0" dirty="0"/>
              <a:t> </a:t>
            </a:r>
          </a:p>
          <a:p>
            <a:r>
              <a:rPr lang="en-GB" baseline="0" dirty="0"/>
              <a:t>&lt;CLICK&gt;</a:t>
            </a:r>
          </a:p>
          <a:p>
            <a:r>
              <a:rPr lang="en-GB" baseline="0" dirty="0"/>
              <a:t>Starting from the top we derived:</a:t>
            </a:r>
          </a:p>
          <a:p>
            <a:pPr marL="171450" indent="-171450">
              <a:buFontTx/>
              <a:buChar char="-"/>
            </a:pPr>
            <a:r>
              <a:rPr lang="en-GB" baseline="0" dirty="0"/>
              <a:t>12 true positives – this means we accurately predicted Iris Versicolour 12 times</a:t>
            </a:r>
          </a:p>
          <a:p>
            <a:pPr marL="171450" indent="-171450">
              <a:buFontTx/>
              <a:buChar char="-"/>
            </a:pPr>
            <a:r>
              <a:rPr lang="en-GB" baseline="0" dirty="0"/>
              <a:t>3 false positives – this means that we labelled Iris </a:t>
            </a:r>
            <a:r>
              <a:rPr lang="en-GB" baseline="0" dirty="0" err="1"/>
              <a:t>Setosa</a:t>
            </a:r>
            <a:r>
              <a:rPr lang="en-GB" baseline="0" dirty="0"/>
              <a:t> and Iris </a:t>
            </a:r>
            <a:r>
              <a:rPr lang="en-GB" baseline="0" dirty="0" err="1"/>
              <a:t>Viginica</a:t>
            </a:r>
            <a:r>
              <a:rPr lang="en-GB" baseline="0" dirty="0"/>
              <a:t> incorrectly as Iris </a:t>
            </a:r>
            <a:r>
              <a:rPr lang="en-GB" baseline="0" dirty="0" err="1"/>
              <a:t>Veriscolour</a:t>
            </a:r>
            <a:r>
              <a:rPr lang="en-GB" baseline="0" dirty="0"/>
              <a:t> 3 times</a:t>
            </a:r>
          </a:p>
          <a:p>
            <a:pPr marL="171450" indent="-171450">
              <a:buFontTx/>
              <a:buChar char="-"/>
            </a:pPr>
            <a:r>
              <a:rPr lang="en-GB" baseline="0" dirty="0"/>
              <a:t>6 false negatives – this is the Iris </a:t>
            </a:r>
            <a:r>
              <a:rPr lang="en-GB" baseline="0" dirty="0" err="1"/>
              <a:t>Vericolour</a:t>
            </a:r>
            <a:r>
              <a:rPr lang="en-GB" baseline="0" dirty="0"/>
              <a:t> that were incorrectly marked as the other two types</a:t>
            </a:r>
          </a:p>
          <a:p>
            <a:pPr marL="171450" indent="-171450">
              <a:buFontTx/>
              <a:buChar char="-"/>
            </a:pPr>
            <a:r>
              <a:rPr lang="en-GB" baseline="0" dirty="0"/>
              <a:t>9 true negatives – this is the remaining classes which were classified correctly as non-Iris </a:t>
            </a:r>
            <a:r>
              <a:rPr lang="en-GB" baseline="0" dirty="0" err="1"/>
              <a:t>veriscolour</a:t>
            </a:r>
            <a:r>
              <a:rPr lang="en-GB" baseline="0" dirty="0"/>
              <a:t> types</a:t>
            </a:r>
          </a:p>
          <a:p>
            <a:pPr marL="0" indent="0">
              <a:buFontTx/>
              <a:buNone/>
            </a:pPr>
            <a:endParaRPr lang="en-GB" baseline="0" dirty="0"/>
          </a:p>
          <a:p>
            <a:pPr marL="0" indent="0">
              <a:buFontTx/>
              <a:buNone/>
            </a:pPr>
            <a:r>
              <a:rPr lang="en-GB" baseline="0" dirty="0"/>
              <a:t>This is somewhat harder to picture because this is a many class problem but as long each class boils down to state we can look at how </a:t>
            </a:r>
            <a:r>
              <a:rPr lang="en-GB" baseline="0" dirty="0" err="1"/>
              <a:t>goodthe</a:t>
            </a:r>
            <a:r>
              <a:rPr lang="en-GB" baseline="0" dirty="0"/>
              <a:t> model is for predicting that class of Iris.</a:t>
            </a:r>
          </a:p>
          <a:p>
            <a:pPr marL="0" indent="0">
              <a:buFontTx/>
              <a:buNone/>
            </a:pPr>
            <a:endParaRPr lang="en-GB" baseline="0" dirty="0"/>
          </a:p>
          <a:p>
            <a:pPr marL="0" indent="0">
              <a:buFontTx/>
              <a:buNone/>
            </a:pPr>
            <a:r>
              <a:rPr lang="en-GB" baseline="0" dirty="0"/>
              <a:t>&lt;CLICK&gt;</a:t>
            </a:r>
          </a:p>
          <a:p>
            <a:r>
              <a:rPr lang="en-GB" dirty="0"/>
              <a:t>If we consider how many times we correctly predict that Iris Versicolour</a:t>
            </a:r>
            <a:r>
              <a:rPr lang="en-GB" baseline="0" dirty="0"/>
              <a:t> is accurately predicted or that we predict that it’s not Iris Versicolour when it’s another flower (even if we don’t get this flower right) we call this value accuracy. Accuracy = TP+TN/Total = 21/30 = 0.7</a:t>
            </a:r>
          </a:p>
          <a:p>
            <a:r>
              <a:rPr lang="en-GB" baseline="0" dirty="0"/>
              <a:t>&lt;CLICK&gt;</a:t>
            </a:r>
          </a:p>
          <a:p>
            <a:r>
              <a:rPr lang="en-GB" baseline="0" dirty="0"/>
              <a:t>We can consider the number of times that we actually get it right which is TP/(TP+FN) = 12/18 = 0.67 – this we call Recall or Sensitivity (i.e. when it’s actually yes how often does it predict yes)</a:t>
            </a:r>
          </a:p>
          <a:p>
            <a:r>
              <a:rPr lang="en-GB" baseline="0" dirty="0"/>
              <a:t>&lt;CLICK&gt;</a:t>
            </a:r>
          </a:p>
          <a:p>
            <a:r>
              <a:rPr lang="en-GB" baseline="0" dirty="0"/>
              <a:t>We can consider finally something called Specificity – when it’s actually not an Iris Versicolour how often does it predict one of the other classes (i.e. when it’s actually no how often does it predict no). TN/(TN+FP) = 9/12 = 0.75</a:t>
            </a:r>
          </a:p>
          <a:p>
            <a:endParaRPr lang="en-GB" baseline="0" dirty="0"/>
          </a:p>
          <a:p>
            <a:r>
              <a:rPr lang="en-GB" baseline="0" dirty="0"/>
              <a:t>We’ll consider how to use these values and what they mean later in the module</a:t>
            </a:r>
          </a:p>
          <a:p>
            <a:endParaRPr lang="en-GB" baseline="0" dirty="0"/>
          </a:p>
        </p:txBody>
      </p:sp>
      <p:sp>
        <p:nvSpPr>
          <p:cNvPr id="4" name="Slide Number Placeholder 3"/>
          <p:cNvSpPr>
            <a:spLocks noGrp="1"/>
          </p:cNvSpPr>
          <p:nvPr>
            <p:ph type="sldNum" sz="quarter" idx="10"/>
          </p:nvPr>
        </p:nvSpPr>
        <p:spPr/>
        <p:txBody>
          <a:bodyPr/>
          <a:lstStyle/>
          <a:p>
            <a:fld id="{71A41F1F-90BE-488A-B820-D47438566D65}" type="slidenum">
              <a:rPr lang="en-US" smtClean="0"/>
              <a:t>20</a:t>
            </a:fld>
            <a:endParaRPr lang="en-US"/>
          </a:p>
        </p:txBody>
      </p:sp>
    </p:spTree>
    <p:extLst>
      <p:ext uri="{BB962C8B-B14F-4D97-AF65-F5344CB8AC3E}">
        <p14:creationId xmlns:p14="http://schemas.microsoft.com/office/powerpoint/2010/main" val="1436170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ROC</a:t>
            </a:r>
            <a:r>
              <a:rPr lang="en-US" baseline="0" dirty="0"/>
              <a:t> Curves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4073576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ROC Curve (Receiver Operator Characteristic)</a:t>
            </a:r>
            <a:r>
              <a:rPr lang="en-GB" baseline="0" dirty="0"/>
              <a:t> plots True Positive Rate against False Positive Rate</a:t>
            </a:r>
          </a:p>
          <a:p>
            <a:r>
              <a:rPr lang="en-GB" baseline="0" dirty="0"/>
              <a:t>To calculate we can generate 2 probability distributions of TPR and FPR</a:t>
            </a:r>
          </a:p>
          <a:p>
            <a:r>
              <a:rPr lang="en-GB" baseline="0" dirty="0"/>
              <a:t>We can then select a decision boundary parameter T – indicated by the cross – this decision boundary will vary the probability of getting the correct or incorrect class-this will change the values that emerge in the ROC Curve </a:t>
            </a:r>
          </a:p>
          <a:p>
            <a:r>
              <a:rPr lang="en-GB" baseline="0" dirty="0"/>
              <a:t>The shape of the ROC Curve is determined by how the two normal distributions of TPR and FPR overlap</a:t>
            </a:r>
          </a:p>
          <a:p>
            <a:endParaRPr lang="en-GB" baseline="0" dirty="0"/>
          </a:p>
          <a:p>
            <a:r>
              <a:rPr lang="en-GB" baseline="0" dirty="0"/>
              <a:t>To give a concrete example let’s say that we look for a chemical marker at a certain quantity in the body to see whether someone will develop toxicity poisoning or not – if the level that we look for marker is changed then this will affect the number of false positives. </a:t>
            </a:r>
            <a:r>
              <a:rPr lang="en-GB" sz="1200" b="0" i="0" kern="1200" dirty="0">
                <a:solidFill>
                  <a:schemeClr val="tx1"/>
                </a:solidFill>
                <a:effectLst/>
                <a:latin typeface="+mn-lt"/>
                <a:ea typeface="+mn-ea"/>
                <a:cs typeface="+mn-cs"/>
              </a:rPr>
              <a:t>Increasing the threshold would result in fewer false positives (and more false negatives), corresponding to a leftward movement on the curve. The actual shape of the curve is determined by how much overlap the two distributions have.</a:t>
            </a:r>
          </a:p>
          <a:p>
            <a:r>
              <a:rPr lang="en-GB" sz="1200" b="0" i="0" kern="1200" dirty="0">
                <a:solidFill>
                  <a:schemeClr val="tx1"/>
                </a:solidFill>
                <a:effectLst/>
                <a:latin typeface="+mn-lt"/>
                <a:ea typeface="+mn-ea"/>
                <a:cs typeface="+mn-cs"/>
              </a:rPr>
              <a:t>&lt;CLICK&gt;</a:t>
            </a:r>
          </a:p>
          <a:p>
            <a:r>
              <a:rPr lang="en-GB" sz="1200" b="0" i="0" kern="1200" dirty="0">
                <a:solidFill>
                  <a:schemeClr val="tx1"/>
                </a:solidFill>
                <a:effectLst/>
                <a:latin typeface="+mn-lt"/>
                <a:ea typeface="+mn-ea"/>
                <a:cs typeface="+mn-cs"/>
              </a:rPr>
              <a:t>When using normalized units, the area under the curve (often referred to as simply the AUC, or AUROC) is equal to the probability that a classifier will rank a randomly chosen positive instance higher than a randomly chosen negative one (assuming 'positive' ranks higher than 'negative').</a:t>
            </a:r>
          </a:p>
          <a:p>
            <a:r>
              <a:rPr lang="en-GB" sz="1200" b="0" i="0" kern="1200" dirty="0">
                <a:solidFill>
                  <a:schemeClr val="tx1"/>
                </a:solidFill>
                <a:effectLst/>
                <a:latin typeface="+mn-lt"/>
                <a:ea typeface="+mn-ea"/>
                <a:cs typeface="+mn-cs"/>
              </a:rPr>
              <a:t>&lt;CLICK&gt;</a:t>
            </a:r>
          </a:p>
          <a:p>
            <a:r>
              <a:rPr lang="en-GB" sz="1200" b="0" i="0" kern="1200" dirty="0">
                <a:solidFill>
                  <a:schemeClr val="tx1"/>
                </a:solidFill>
                <a:effectLst/>
                <a:latin typeface="+mn-lt"/>
                <a:ea typeface="+mn-ea"/>
                <a:cs typeface="+mn-cs"/>
              </a:rPr>
              <a:t>The poor line is no better statically</a:t>
            </a:r>
            <a:r>
              <a:rPr lang="en-GB" sz="1200" b="0" i="0" kern="1200" baseline="0" dirty="0">
                <a:solidFill>
                  <a:schemeClr val="tx1"/>
                </a:solidFill>
                <a:effectLst/>
                <a:latin typeface="+mn-lt"/>
                <a:ea typeface="+mn-ea"/>
                <a:cs typeface="+mn-cs"/>
              </a:rPr>
              <a:t> than chance and yields a 0.5 like flipping a coin </a:t>
            </a:r>
          </a:p>
          <a:p>
            <a:r>
              <a:rPr lang="en-GB" sz="1200" b="0" i="0" kern="1200" dirty="0">
                <a:solidFill>
                  <a:schemeClr val="tx1"/>
                </a:solidFill>
                <a:effectLst/>
                <a:latin typeface="+mn-lt"/>
                <a:ea typeface="+mn-ea"/>
                <a:cs typeface="+mn-cs"/>
              </a:rPr>
              <a:t>&lt;CLICK&gt;</a:t>
            </a:r>
          </a:p>
          <a:p>
            <a:r>
              <a:rPr lang="en-GB" sz="1200" b="0" i="0" kern="1200" dirty="0">
                <a:solidFill>
                  <a:schemeClr val="tx1"/>
                </a:solidFill>
                <a:effectLst/>
                <a:latin typeface="+mn-lt"/>
                <a:ea typeface="+mn-ea"/>
                <a:cs typeface="+mn-cs"/>
              </a:rPr>
              <a:t>The good curve is much better and resolves to a 0.7 upwards and looks like this </a:t>
            </a:r>
          </a:p>
          <a:p>
            <a:r>
              <a:rPr lang="en-GB" sz="1200" b="0" i="0" kern="1200" dirty="0">
                <a:solidFill>
                  <a:schemeClr val="tx1"/>
                </a:solidFill>
                <a:effectLst/>
                <a:latin typeface="+mn-lt"/>
                <a:ea typeface="+mn-ea"/>
                <a:cs typeface="+mn-cs"/>
              </a:rPr>
              <a:t>&lt;CLICK&gt;</a:t>
            </a:r>
          </a:p>
          <a:p>
            <a:r>
              <a:rPr lang="en-GB" sz="1200" b="0" i="0" kern="1200" dirty="0">
                <a:solidFill>
                  <a:schemeClr val="tx1"/>
                </a:solidFill>
                <a:effectLst/>
                <a:latin typeface="+mn-lt"/>
                <a:ea typeface="+mn-ea"/>
                <a:cs typeface="+mn-cs"/>
              </a:rPr>
              <a:t>The</a:t>
            </a:r>
            <a:r>
              <a:rPr lang="en-GB" sz="1200" b="0" i="0" kern="1200" baseline="0" dirty="0">
                <a:solidFill>
                  <a:schemeClr val="tx1"/>
                </a:solidFill>
                <a:effectLst/>
                <a:latin typeface="+mn-lt"/>
                <a:ea typeface="+mn-ea"/>
                <a:cs typeface="+mn-cs"/>
              </a:rPr>
              <a:t> excellent curve is 0.9 or above and is much higher – much closer to a perfect model – anything above 0.88 is the aspiration of the data scientist </a:t>
            </a:r>
          </a:p>
          <a:p>
            <a:r>
              <a:rPr lang="en-GB" sz="1200" b="0" i="0" kern="1200" baseline="0" dirty="0">
                <a:solidFill>
                  <a:schemeClr val="tx1"/>
                </a:solidFill>
                <a:effectLst/>
                <a:latin typeface="+mn-lt"/>
                <a:ea typeface="+mn-ea"/>
                <a:cs typeface="+mn-cs"/>
              </a:rPr>
              <a:t>To calculate the AUC, Area Under the Curve we need to integrate with respect to the threshold parameter we selected as part of the model optimisation process</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22</a:t>
            </a:fld>
            <a:endParaRPr lang="en-US"/>
          </a:p>
        </p:txBody>
      </p:sp>
    </p:spTree>
    <p:extLst>
      <p:ext uri="{BB962C8B-B14F-4D97-AF65-F5344CB8AC3E}">
        <p14:creationId xmlns:p14="http://schemas.microsoft.com/office/powerpoint/2010/main" val="399080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Understanding Regression</a:t>
            </a:r>
          </a:p>
          <a:p>
            <a:endParaRPr lang="en-GB" dirty="0"/>
          </a:p>
          <a:p>
            <a:r>
              <a:rPr lang="en-GB" dirty="0"/>
              <a:t>What</a:t>
            </a:r>
            <a:r>
              <a:rPr lang="en-GB" baseline="0" dirty="0"/>
              <a:t> are we trying to do with regression?</a:t>
            </a:r>
          </a:p>
          <a:p>
            <a:r>
              <a:rPr lang="en-GB" baseline="0" dirty="0"/>
              <a:t>We are trying to predict the line of best fit between one or many variables from a scatter plot of points</a:t>
            </a:r>
          </a:p>
          <a:p>
            <a:r>
              <a:rPr lang="en-GB" baseline="0" dirty="0"/>
              <a:t>In order to find the line of best fit we need to calculate a couple of things about the line.</a:t>
            </a:r>
          </a:p>
          <a:p>
            <a:r>
              <a:rPr lang="en-GB" baseline="0" dirty="0"/>
              <a:t>&lt;CLICK&gt;</a:t>
            </a:r>
          </a:p>
          <a:p>
            <a:r>
              <a:rPr lang="en-GB" baseline="0" dirty="0"/>
              <a:t>We need to calculate the slope of the line m </a:t>
            </a:r>
          </a:p>
          <a:p>
            <a:r>
              <a:rPr lang="en-GB" baseline="0" dirty="0"/>
              <a:t>&lt;CLICK&gt;</a:t>
            </a:r>
          </a:p>
          <a:p>
            <a:r>
              <a:rPr lang="en-GB" baseline="0" dirty="0"/>
              <a:t>We also need to calculate the intercept with the y axis c </a:t>
            </a:r>
          </a:p>
          <a:p>
            <a:r>
              <a:rPr lang="en-GB" baseline="0" dirty="0"/>
              <a:t>&lt;CLICK&gt; </a:t>
            </a:r>
          </a:p>
          <a:p>
            <a:r>
              <a:rPr lang="en-GB" baseline="0" dirty="0"/>
              <a:t>In order to do this we need to measure the y distance of each of the points from a line of best fit and then sum the error margin (i.e. the distance to the line)</a:t>
            </a:r>
          </a:p>
          <a:p>
            <a:r>
              <a:rPr lang="en-GB" baseline="0" dirty="0"/>
              <a:t>&lt;CLICK&gt;</a:t>
            </a:r>
          </a:p>
          <a:p>
            <a:r>
              <a:rPr lang="en-GB" baseline="0" dirty="0"/>
              <a:t>So we begin the equation of the line y = mx + c, remember from school?</a:t>
            </a:r>
          </a:p>
          <a:p>
            <a:r>
              <a:rPr lang="en-GB" baseline="0" dirty="0"/>
              <a:t>We use the concept of Ordinary Least Squares by summing the square of the y-distances between the points and the line.</a:t>
            </a:r>
          </a:p>
          <a:p>
            <a:r>
              <a:rPr lang="en-GB" baseline="0" dirty="0"/>
              <a:t>A bit of maths – we can rearrange the formula and to give us beta (or m) in terms of the number of points n, x and y – this will assume that we can minimise the mean error with the line and the points and will be the best predictor for all of the points in the training set and future feature vectors – </a:t>
            </a:r>
          </a:p>
          <a:p>
            <a:r>
              <a:rPr lang="en-GB" baseline="0" dirty="0"/>
              <a:t>As such we will predict y</a:t>
            </a:r>
            <a:r>
              <a:rPr lang="en-GB" baseline="-25000" dirty="0"/>
              <a:t>n+1</a:t>
            </a:r>
            <a:r>
              <a:rPr lang="en-GB" baseline="0" dirty="0"/>
              <a:t> from x</a:t>
            </a:r>
            <a:r>
              <a:rPr lang="en-GB" baseline="-25000" dirty="0"/>
              <a:t>n+1</a:t>
            </a:r>
            <a:r>
              <a:rPr lang="en-GB" baseline="0" dirty="0"/>
              <a:t> where x</a:t>
            </a:r>
            <a:r>
              <a:rPr lang="en-GB" baseline="-25000" dirty="0"/>
              <a:t>n+1</a:t>
            </a:r>
            <a:r>
              <a:rPr lang="en-GB" baseline="0" dirty="0"/>
              <a:t> is a feature vector</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25</a:t>
            </a:fld>
            <a:endParaRPr lang="en-US"/>
          </a:p>
        </p:txBody>
      </p:sp>
    </p:spTree>
    <p:extLst>
      <p:ext uri="{BB962C8B-B14F-4D97-AF65-F5344CB8AC3E}">
        <p14:creationId xmlns:p14="http://schemas.microsoft.com/office/powerpoint/2010/main" val="2684192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Understanding Linear Regression</a:t>
            </a:r>
          </a:p>
          <a:p>
            <a:endParaRPr lang="en-GB" dirty="0"/>
          </a:p>
          <a:p>
            <a:r>
              <a:rPr lang="en-GB" dirty="0"/>
              <a:t>The important thing here is that we take several features which exist in n dimensions and we “fit” this to our linear regression model which will enable us</a:t>
            </a:r>
            <a:r>
              <a:rPr lang="en-GB" baseline="0" dirty="0"/>
              <a:t> to use SGD </a:t>
            </a:r>
          </a:p>
          <a:p>
            <a:r>
              <a:rPr lang="en-GB" baseline="0" dirty="0"/>
              <a:t>SGD will allow us to “converge” on the “minimum” and this will lead us to determine the multidimensional line of best of fit</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26</a:t>
            </a:fld>
            <a:endParaRPr lang="en-US"/>
          </a:p>
        </p:txBody>
      </p:sp>
    </p:spTree>
    <p:extLst>
      <p:ext uri="{BB962C8B-B14F-4D97-AF65-F5344CB8AC3E}">
        <p14:creationId xmlns:p14="http://schemas.microsoft.com/office/powerpoint/2010/main" val="106676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653159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Types of regression</a:t>
            </a:r>
          </a:p>
          <a:p>
            <a:endParaRPr lang="en-GB" dirty="0"/>
          </a:p>
          <a:p>
            <a:r>
              <a:rPr lang="en-GB" dirty="0"/>
              <a:t>Here is</a:t>
            </a:r>
            <a:r>
              <a:rPr lang="en-GB" baseline="0" dirty="0"/>
              <a:t> a few regression algorithms.  They have been selected based on their popularity. This is not a finite list.  A larger list is below</a:t>
            </a:r>
          </a:p>
          <a:p>
            <a:r>
              <a:rPr lang="en-GB" sz="1200" b="0" i="0" kern="1200" dirty="0">
                <a:solidFill>
                  <a:schemeClr val="tx1"/>
                </a:solidFill>
                <a:effectLst/>
                <a:latin typeface="+mn-lt"/>
                <a:ea typeface="+mn-ea"/>
                <a:cs typeface="+mn-cs"/>
              </a:rPr>
              <a:t>Least square linear regression (LR)</a:t>
            </a:r>
          </a:p>
          <a:p>
            <a:r>
              <a:rPr lang="en-GB" sz="1200" b="0" i="0" kern="1200" dirty="0">
                <a:solidFill>
                  <a:schemeClr val="tx1"/>
                </a:solidFill>
                <a:effectLst/>
                <a:latin typeface="+mn-lt"/>
                <a:ea typeface="+mn-ea"/>
                <a:cs typeface="+mn-cs"/>
              </a:rPr>
              <a:t>Decision trees (TREE)</a:t>
            </a:r>
          </a:p>
          <a:p>
            <a:r>
              <a:rPr lang="en-GB" sz="1200" b="0" i="0" kern="1200" dirty="0">
                <a:solidFill>
                  <a:schemeClr val="tx1"/>
                </a:solidFill>
                <a:effectLst/>
                <a:latin typeface="+mn-lt"/>
                <a:ea typeface="+mn-ea"/>
                <a:cs typeface="+mn-cs"/>
              </a:rPr>
              <a:t>Bagging trees (BAGTREE)</a:t>
            </a:r>
          </a:p>
          <a:p>
            <a:r>
              <a:rPr lang="en-GB" sz="1200" b="0" i="0" kern="1200" dirty="0">
                <a:solidFill>
                  <a:schemeClr val="tx1"/>
                </a:solidFill>
                <a:effectLst/>
                <a:latin typeface="+mn-lt"/>
                <a:ea typeface="+mn-ea"/>
                <a:cs typeface="+mn-cs"/>
              </a:rPr>
              <a:t>Boosting trees (BOOST)</a:t>
            </a:r>
          </a:p>
          <a:p>
            <a:r>
              <a:rPr lang="en-GB" sz="1200" b="0" i="0" kern="1200" dirty="0">
                <a:solidFill>
                  <a:schemeClr val="tx1"/>
                </a:solidFill>
                <a:effectLst/>
                <a:latin typeface="+mn-lt"/>
                <a:ea typeface="+mn-ea"/>
                <a:cs typeface="+mn-cs"/>
              </a:rPr>
              <a:t>Neural networks (NN)</a:t>
            </a:r>
          </a:p>
          <a:p>
            <a:r>
              <a:rPr lang="en-GB" sz="1200" b="0" i="0" kern="1200" dirty="0">
                <a:solidFill>
                  <a:schemeClr val="tx1"/>
                </a:solidFill>
                <a:effectLst/>
                <a:latin typeface="+mn-lt"/>
                <a:ea typeface="+mn-ea"/>
                <a:cs typeface="+mn-cs"/>
              </a:rPr>
              <a:t>Extreme Learning Machines (ELM)</a:t>
            </a:r>
          </a:p>
          <a:p>
            <a:r>
              <a:rPr lang="en-GB" sz="1200" b="0" i="0" kern="1200" dirty="0">
                <a:solidFill>
                  <a:schemeClr val="tx1"/>
                </a:solidFill>
                <a:effectLst/>
                <a:latin typeface="+mn-lt"/>
                <a:ea typeface="+mn-ea"/>
                <a:cs typeface="+mn-cs"/>
              </a:rPr>
              <a:t>Support Vector Regression (SVR)</a:t>
            </a:r>
          </a:p>
          <a:p>
            <a:r>
              <a:rPr lang="en-GB" sz="1200" b="0" i="0" kern="1200" dirty="0">
                <a:solidFill>
                  <a:schemeClr val="tx1"/>
                </a:solidFill>
                <a:effectLst/>
                <a:latin typeface="+mn-lt"/>
                <a:ea typeface="+mn-ea"/>
                <a:cs typeface="+mn-cs"/>
              </a:rPr>
              <a:t>Kernel Ridge Regression (KRR), aka Least Squares SVM</a:t>
            </a:r>
          </a:p>
          <a:p>
            <a:r>
              <a:rPr lang="en-GB" sz="1200" b="0" i="0" kern="1200" dirty="0">
                <a:solidFill>
                  <a:schemeClr val="tx1"/>
                </a:solidFill>
                <a:effectLst/>
                <a:latin typeface="+mn-lt"/>
                <a:ea typeface="+mn-ea"/>
                <a:cs typeface="+mn-cs"/>
              </a:rPr>
              <a:t>Relevance Vector Machine (RVM)</a:t>
            </a:r>
          </a:p>
          <a:p>
            <a:r>
              <a:rPr lang="en-GB" sz="1200" b="0" i="0" kern="1200" dirty="0">
                <a:solidFill>
                  <a:schemeClr val="tx1"/>
                </a:solidFill>
                <a:effectLst/>
                <a:latin typeface="+mn-lt"/>
                <a:ea typeface="+mn-ea"/>
                <a:cs typeface="+mn-cs"/>
              </a:rPr>
              <a:t>Gaussian Process Regression (GPR)</a:t>
            </a:r>
          </a:p>
          <a:p>
            <a:r>
              <a:rPr lang="en-GB" sz="1200" b="0" i="0" kern="1200" dirty="0" err="1">
                <a:solidFill>
                  <a:schemeClr val="tx1"/>
                </a:solidFill>
                <a:effectLst/>
                <a:latin typeface="+mn-lt"/>
                <a:ea typeface="+mn-ea"/>
                <a:cs typeface="+mn-cs"/>
              </a:rPr>
              <a:t>Variational</a:t>
            </a:r>
            <a:r>
              <a:rPr lang="en-GB" sz="1200" b="0" i="0" kern="1200" dirty="0">
                <a:solidFill>
                  <a:schemeClr val="tx1"/>
                </a:solidFill>
                <a:effectLst/>
                <a:latin typeface="+mn-lt"/>
                <a:ea typeface="+mn-ea"/>
                <a:cs typeface="+mn-cs"/>
              </a:rPr>
              <a:t> Heteroscedastic Gaussian Process Regression (VHGPR)</a:t>
            </a: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27</a:t>
            </a:fld>
            <a:endParaRPr lang="en-US"/>
          </a:p>
        </p:txBody>
      </p:sp>
    </p:spTree>
    <p:extLst>
      <p:ext uri="{BB962C8B-B14F-4D97-AF65-F5344CB8AC3E}">
        <p14:creationId xmlns:p14="http://schemas.microsoft.com/office/powerpoint/2010/main" val="1113122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definitions in slides talk about how we can use data from</a:t>
            </a:r>
            <a:r>
              <a:rPr lang="en-US" baseline="0" dirty="0"/>
              <a:t> community of users that may be rich for individual users to identify how to determine whether other members in that community share similarities with users to allow personalized content to be sent back to users that they are interested in </a:t>
            </a:r>
          </a:p>
          <a:p>
            <a:r>
              <a:rPr lang="en-US" baseline="0" dirty="0"/>
              <a:t>It’s worth noting here that the definitions refer to an overwhelming set of choices which are used to define preferences for users some of which may not be known to the system yet</a:t>
            </a: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30</a:t>
            </a:fld>
            <a:endParaRPr lang="en-US"/>
          </a:p>
        </p:txBody>
      </p:sp>
    </p:spTree>
    <p:extLst>
      <p:ext uri="{BB962C8B-B14F-4D97-AF65-F5344CB8AC3E}">
        <p14:creationId xmlns:p14="http://schemas.microsoft.com/office/powerpoint/2010/main" val="161690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Collaborative filtering involves collaboration between “agents” or users and trying to look for patterns between users in large datasets</a:t>
            </a:r>
          </a:p>
          <a:p>
            <a:pPr marL="228600" indent="-228600">
              <a:buAutoNum type="arabicPeriod"/>
            </a:pPr>
            <a:r>
              <a:rPr lang="en-GB" dirty="0"/>
              <a:t>If the user expresses</a:t>
            </a:r>
            <a:r>
              <a:rPr lang="en-GB" baseline="0" dirty="0"/>
              <a:t> ratings with Collaborative Filtering then this can be viewed as the user’s interest </a:t>
            </a:r>
          </a:p>
          <a:p>
            <a:pPr marL="228600" indent="-228600">
              <a:buAutoNum type="arabicPeriod"/>
            </a:pPr>
            <a:r>
              <a:rPr lang="en-GB" baseline="0" dirty="0"/>
              <a:t>If many users express their interest then “similar” tastes can be inferred and users that “close” to each other in taste can be correspondingly matched </a:t>
            </a:r>
          </a:p>
          <a:p>
            <a:pPr marL="228600" indent="-228600">
              <a:buAutoNum type="arabicPeriod"/>
            </a:pPr>
            <a:r>
              <a:rPr lang="en-GB" baseline="0" dirty="0"/>
              <a:t>As such the most similar users can be compared and items that they have rated are then shown to other users that have not rated that particular item – with the assumption that they are not familiar with them</a:t>
            </a:r>
          </a:p>
          <a:p>
            <a:pPr marL="228600" indent="-228600">
              <a:buAutoNum type="arabicPeriod"/>
            </a:pPr>
            <a:r>
              <a:rPr lang="en-GB" baseline="0" dirty="0"/>
              <a:t>Rankings for new items are done via the K-Nearest Neighbour algorithm which will pick the nearest users to your tastes </a:t>
            </a:r>
            <a:r>
              <a:rPr lang="en-US" baseline="0" dirty="0"/>
              <a:t>– we’ve considered this in an earlier module</a:t>
            </a:r>
            <a:endParaRPr lang="en-GB" baseline="0" dirty="0"/>
          </a:p>
        </p:txBody>
      </p:sp>
      <p:sp>
        <p:nvSpPr>
          <p:cNvPr id="4" name="Slide Number Placeholder 3"/>
          <p:cNvSpPr>
            <a:spLocks noGrp="1"/>
          </p:cNvSpPr>
          <p:nvPr>
            <p:ph type="sldNum" sz="quarter" idx="10"/>
          </p:nvPr>
        </p:nvSpPr>
        <p:spPr/>
        <p:txBody>
          <a:bodyPr/>
          <a:lstStyle/>
          <a:p>
            <a:fld id="{71A41F1F-90BE-488A-B820-D47438566D65}" type="slidenum">
              <a:rPr lang="en-US" smtClean="0"/>
              <a:t>31</a:t>
            </a:fld>
            <a:endParaRPr lang="en-US"/>
          </a:p>
        </p:txBody>
      </p:sp>
    </p:spTree>
    <p:extLst>
      <p:ext uri="{BB962C8B-B14F-4D97-AF65-F5344CB8AC3E}">
        <p14:creationId xmlns:p14="http://schemas.microsoft.com/office/powerpoint/2010/main" val="30724967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baseline="0" dirty="0"/>
              <a:t>In some cases the ratings are present such as those by Netflix or Amazon, this is a score which can be used given by the similar users – in most real world cases though this information is not present and there is data only available through click streams or purchases </a:t>
            </a:r>
          </a:p>
          <a:p>
            <a:pPr marL="228600" indent="-228600">
              <a:buAutoNum type="arabicPeriod"/>
            </a:pPr>
            <a:r>
              <a:rPr lang="en-GB" baseline="0" dirty="0"/>
              <a:t>Any model can be evaluated using the Mean Square Error – this will be the determining factor in whether the model is any good and whether the data is enough to suggest that the results that have been predicted are accuracy – remember this from the module on Regression</a:t>
            </a:r>
          </a:p>
          <a:p>
            <a:pPr marL="228600" indent="-228600">
              <a:buAutoNum type="arabicPeriod"/>
            </a:pPr>
            <a:r>
              <a:rPr lang="en-GB" baseline="0" dirty="0"/>
              <a:t>User-to-user recommenders look at all the users in a set and find the similarities between them based on the items they have purchased and have in common. Item-to-item recommenders look at the similarities between different items to demonstrate how “close” items are to one another</a:t>
            </a: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32</a:t>
            </a:fld>
            <a:endParaRPr lang="en-US"/>
          </a:p>
        </p:txBody>
      </p:sp>
    </p:spTree>
    <p:extLst>
      <p:ext uri="{BB962C8B-B14F-4D97-AF65-F5344CB8AC3E}">
        <p14:creationId xmlns:p14="http://schemas.microsoft.com/office/powerpoint/2010/main" val="2277557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It’s worth mentioning all of the problems associated with recommendation</a:t>
            </a:r>
            <a:r>
              <a:rPr lang="en-GB" baseline="0" dirty="0"/>
              <a:t> systems – there are solutions to each one of these </a:t>
            </a:r>
            <a:endParaRPr lang="en-GB" dirty="0"/>
          </a:p>
          <a:p>
            <a:pPr marL="228600" indent="-228600">
              <a:buAutoNum type="arabicPeriod"/>
            </a:pPr>
            <a:r>
              <a:rPr lang="en-GB" dirty="0"/>
              <a:t>The “cold</a:t>
            </a:r>
            <a:r>
              <a:rPr lang="en-GB" baseline="0" dirty="0"/>
              <a:t> start” problem refers to the system not having enough to make recommendations for new users or new items – the recommendations need to be made by associations – if no associations exist it won’t be possible to rate the item</a:t>
            </a:r>
          </a:p>
          <a:p>
            <a:pPr marL="228600" indent="-228600">
              <a:buAutoNum type="arabicPeriod"/>
            </a:pPr>
            <a:r>
              <a:rPr lang="en-GB" baseline="0" dirty="0"/>
              <a:t>As the dataset gets larger a large user-item matrix will lead to a very sparsely populated matrix which will not contain enough entries between users or items to do sufficient justice for the recommendation – when new items-users are added to the system as in the cold start problem to gain traction within the recommender a very large number of users will need to rate the item to enable them to have parity with the users or items that already have a long history of ratings</a:t>
            </a:r>
          </a:p>
          <a:p>
            <a:pPr marL="228600" indent="-228600">
              <a:buAutoNum type="arabicPeriod"/>
            </a:pPr>
            <a:r>
              <a:rPr lang="en-GB" baseline="0" dirty="0"/>
              <a:t>It’s common for users to “game” the system and offer good ratings for their own products and bad ratings for their competitors – if there isn’t an apparent awareness of this and filtering of these it can skew the results considerably</a:t>
            </a:r>
          </a:p>
          <a:p>
            <a:pPr marL="228600" indent="-228600">
              <a:buAutoNum type="arabicPeriod"/>
            </a:pPr>
            <a:r>
              <a:rPr lang="en-GB" baseline="0" dirty="0"/>
              <a:t>“Grey sheep” users refer to users that make ratings that are not really useful to the recommender system – if they rate items and their can no association to other users because the data points look anomalous and are not close to others then they are useless to the system and no recommendations can be effectively offered to them</a:t>
            </a:r>
          </a:p>
          <a:p>
            <a:pPr marL="228600" indent="-228600">
              <a:buAutoNum type="arabicPeriod"/>
            </a:pPr>
            <a:r>
              <a:rPr lang="en-GB" baseline="0" dirty="0"/>
              <a:t>Invalid references occur when identical items with different labels are rated – these products can be treated differently in the recommender system and will skew results as different users rate one or the other item</a:t>
            </a:r>
          </a:p>
          <a:p>
            <a:pPr marL="228600" indent="-228600">
              <a:buAutoNum type="arabicPeriod"/>
            </a:pPr>
            <a:r>
              <a:rPr lang="en-GB" baseline="0" dirty="0"/>
              <a:t>Product bias can occur as some recommendation algorithms continually recommend popular existing items and not new items – this can lead to users choosing and increasing the bias towards existing items “rich get richer phenomenon” </a:t>
            </a:r>
          </a:p>
          <a:p>
            <a:pPr marL="228600" indent="-228600">
              <a:buAutoNum type="arabicPeriod"/>
            </a:pPr>
            <a:r>
              <a:rPr lang="en-GB" baseline="0" dirty="0"/>
              <a:t>Scalability is the issue we’ll look at in some of the demos – as 10s of millions of users rate millions of items we end up with a large matrix running into billions of rows or data points – if this runs on a single machine it will take forever!</a:t>
            </a: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33</a:t>
            </a:fld>
            <a:endParaRPr lang="en-US"/>
          </a:p>
        </p:txBody>
      </p:sp>
    </p:spTree>
    <p:extLst>
      <p:ext uri="{BB962C8B-B14F-4D97-AF65-F5344CB8AC3E}">
        <p14:creationId xmlns:p14="http://schemas.microsoft.com/office/powerpoint/2010/main" val="361766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Breaking this down we can take all of the users and form a</a:t>
            </a:r>
            <a:r>
              <a:rPr lang="en-GB" baseline="0" dirty="0"/>
              <a:t> fantastic matrix – in this case we have 4 users and this means:</a:t>
            </a:r>
          </a:p>
          <a:p>
            <a:r>
              <a:rPr lang="en-GB" baseline="0" dirty="0"/>
              <a:t>1. We build a matrix with users on both axes and look for the coincidence of each pair of users to see how they are related to each other</a:t>
            </a:r>
          </a:p>
          <a:p>
            <a:r>
              <a:rPr lang="en-GB" baseline="0" dirty="0"/>
              <a:t>2. In this case we end up with a square of 16 points – this is an important fact to understand scalability challenges </a:t>
            </a:r>
          </a:p>
          <a:p>
            <a:r>
              <a:rPr lang="en-GB" baseline="0" dirty="0"/>
              <a:t>3. If we have 1,000,000 customers that have made purchases we will end up with a square matrix of 1 trillion row equivalents</a:t>
            </a:r>
          </a:p>
          <a:p>
            <a:r>
              <a:rPr lang="en-GB" baseline="0" dirty="0"/>
              <a:t>4. From this we can calculate the INTERSECTION (the purchases that both users made coincidentally) and the UNION (the total number of distinct purchases made by the two users) – the INTERSECTION/UNION will give us a coefficient (</a:t>
            </a:r>
            <a:r>
              <a:rPr lang="en-GB" baseline="0" dirty="0" err="1"/>
              <a:t>Jacard</a:t>
            </a:r>
            <a:r>
              <a:rPr lang="en-GB" baseline="0" dirty="0"/>
              <a:t> coefficient) which will show the similarity between two users </a:t>
            </a:r>
          </a:p>
          <a:p>
            <a:r>
              <a:rPr lang="en-GB" baseline="0" dirty="0"/>
              <a:t>5. We can then rank the users and find the n highest to each other and suggest products to each user which  the other hasn’t bought yet that exists within the set</a:t>
            </a:r>
          </a:p>
          <a:p>
            <a:endParaRPr lang="en-GB" baseline="0" dirty="0"/>
          </a:p>
        </p:txBody>
      </p:sp>
      <p:sp>
        <p:nvSpPr>
          <p:cNvPr id="4" name="Slide Number Placeholder 3"/>
          <p:cNvSpPr>
            <a:spLocks noGrp="1"/>
          </p:cNvSpPr>
          <p:nvPr>
            <p:ph type="sldNum" sz="quarter" idx="10"/>
          </p:nvPr>
        </p:nvSpPr>
        <p:spPr/>
        <p:txBody>
          <a:bodyPr/>
          <a:lstStyle/>
          <a:p>
            <a:fld id="{71A41F1F-90BE-488A-B820-D47438566D65}" type="slidenum">
              <a:rPr lang="en-US" smtClean="0"/>
              <a:t>34</a:t>
            </a:fld>
            <a:endParaRPr lang="en-US"/>
          </a:p>
        </p:txBody>
      </p:sp>
    </p:spTree>
    <p:extLst>
      <p:ext uri="{BB962C8B-B14F-4D97-AF65-F5344CB8AC3E}">
        <p14:creationId xmlns:p14="http://schemas.microsoft.com/office/powerpoint/2010/main" val="3181585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In this case the UNION between user 1 and 2 Set is 5 and the intersection is 2 so the coefficient we’ll use 0.4 – we can rank the user</a:t>
            </a:r>
            <a:r>
              <a:rPr lang="en-GB" baseline="0" dirty="0"/>
              <a:t> similarities so the closest to one will get the products suggested by the other user</a:t>
            </a:r>
            <a:endParaRPr lang="en-GB" dirty="0"/>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35</a:t>
            </a:fld>
            <a:endParaRPr lang="en-US"/>
          </a:p>
        </p:txBody>
      </p:sp>
    </p:spTree>
    <p:extLst>
      <p:ext uri="{BB962C8B-B14F-4D97-AF65-F5344CB8AC3E}">
        <p14:creationId xmlns:p14="http://schemas.microsoft.com/office/powerpoint/2010/main" val="75036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Imagine</a:t>
            </a:r>
            <a:r>
              <a:rPr lang="en-GB" baseline="0" dirty="0"/>
              <a:t> we could take the matrix of users and plot a graph showing where the data points lie on a flat surface – in most cases we’ll never be able to do this since the matching works across many dimension but if we reduced this with all of our signals and weights we could determine which user is most closely related which other user and the analyse the set of items that each of our users has bought and then recommend those if our dependent user hasn’t bought them already </a:t>
            </a:r>
          </a:p>
          <a:p>
            <a:r>
              <a:rPr lang="en-GB" baseline="0" dirty="0"/>
              <a:t>&lt;CLICK&gt; </a:t>
            </a:r>
          </a:p>
          <a:p>
            <a:r>
              <a:rPr lang="en-GB" baseline="0" dirty="0"/>
              <a:t>You can see the similarities being measured here by understanding the closest fit for the user </a:t>
            </a:r>
          </a:p>
          <a:p>
            <a:r>
              <a:rPr lang="en-GB" baseline="0" dirty="0"/>
              <a:t>&lt;CLICK&gt; </a:t>
            </a:r>
          </a:p>
          <a:p>
            <a:r>
              <a:rPr lang="en-GB" baseline="0" dirty="0"/>
              <a:t>An emergent property is knowing something about your customer so that you can tell whether there are certain customer types or populations of customer</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36</a:t>
            </a:fld>
            <a:endParaRPr lang="en-US"/>
          </a:p>
        </p:txBody>
      </p:sp>
    </p:spTree>
    <p:extLst>
      <p:ext uri="{BB962C8B-B14F-4D97-AF65-F5344CB8AC3E}">
        <p14:creationId xmlns:p14="http://schemas.microsoft.com/office/powerpoint/2010/main" val="30148342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It’s important to understand the different ways that we can measure the distance between different sets of preferences – when we compare two users we are comparing how similar their preferences are – to do this we create a “space” and have to work out how close they are together in that space.</a:t>
            </a:r>
            <a:r>
              <a:rPr lang="en-GB" baseline="0" dirty="0"/>
              <a:t> Each set of user preferences and purchases can form a series that we can measure and compare for similarity.</a:t>
            </a:r>
            <a:endParaRPr lang="en-GB" dirty="0"/>
          </a:p>
          <a:p>
            <a:pPr marL="0" indent="0">
              <a:buNone/>
            </a:pPr>
            <a:endParaRPr lang="en-GB" dirty="0"/>
          </a:p>
          <a:p>
            <a:pPr marL="0" indent="0">
              <a:buNone/>
            </a:pPr>
            <a:r>
              <a:rPr lang="en-GB" dirty="0"/>
              <a:t>We’ll just discuss this for completeness – I learnt these</a:t>
            </a:r>
            <a:r>
              <a:rPr lang="en-GB" baseline="0" dirty="0"/>
              <a:t> values from building and testing recommenders and still don’t know exactly when to use which one but we’ll quickly cover what they are and why they are useful.</a:t>
            </a:r>
            <a:endParaRPr lang="en-GB" dirty="0"/>
          </a:p>
          <a:p>
            <a:pPr marL="228600" indent="-228600">
              <a:buAutoNum type="arabicPeriod"/>
            </a:pPr>
            <a:endParaRPr lang="en-GB" dirty="0"/>
          </a:p>
          <a:p>
            <a:pPr marL="228600" indent="-228600">
              <a:buAutoNum type="arabicPeriod"/>
            </a:pPr>
            <a:r>
              <a:rPr lang="en-GB" dirty="0" err="1"/>
              <a:t>PersonCorrelation</a:t>
            </a:r>
            <a:r>
              <a:rPr lang="en-GB" baseline="0" dirty="0"/>
              <a:t> is a number between -1 and 1 which show how two user preferences behave as a series of data points – 1 being ideally positive (same </a:t>
            </a:r>
            <a:r>
              <a:rPr lang="en-GB" baseline="0" dirty="0" err="1"/>
              <a:t>prefs</a:t>
            </a:r>
            <a:r>
              <a:rPr lang="en-GB" baseline="0" dirty="0"/>
              <a:t>) -1 (opposite </a:t>
            </a:r>
            <a:r>
              <a:rPr lang="en-GB" baseline="0" dirty="0" err="1"/>
              <a:t>prefs</a:t>
            </a:r>
            <a:r>
              <a:rPr lang="en-GB" baseline="0" dirty="0"/>
              <a:t>) and zero no correlation – Person does have some inherent problems – these can be mitigated by using a weighting characteristic based on the number of data points for both users</a:t>
            </a:r>
          </a:p>
          <a:p>
            <a:pPr marL="228600" indent="-228600">
              <a:buAutoNum type="arabicPeriod"/>
            </a:pPr>
            <a:r>
              <a:rPr lang="en-GB" baseline="0" dirty="0" err="1"/>
              <a:t>EuclideanDistance</a:t>
            </a:r>
            <a:r>
              <a:rPr lang="en-GB" baseline="0" dirty="0"/>
              <a:t> The distance between item n-item data points as ratings as a measure of the distance between users. This is a measure between 0 and 1 – 1 being identical.</a:t>
            </a:r>
          </a:p>
          <a:p>
            <a:pPr marL="228600" indent="-228600">
              <a:buAutoNum type="arabicPeriod"/>
            </a:pPr>
            <a:r>
              <a:rPr lang="en-GB" baseline="0" dirty="0"/>
              <a:t>Cosine similarity is another metric like Euclidean distance which looks at the ratings in n-dimensional space and calculates the angle between points giving a cosine value of between -1 and 1</a:t>
            </a:r>
          </a:p>
          <a:p>
            <a:pPr marL="228600" indent="-228600">
              <a:buAutoNum type="arabicPeriod"/>
            </a:pPr>
            <a:r>
              <a:rPr lang="en-GB" baseline="0" dirty="0" err="1"/>
              <a:t>SpearmanCorrelation</a:t>
            </a:r>
            <a:r>
              <a:rPr lang="en-GB" baseline="0" dirty="0"/>
              <a:t> is a </a:t>
            </a:r>
            <a:r>
              <a:rPr lang="en-GB" baseline="0" dirty="0" err="1"/>
              <a:t>PearsonCorrelation</a:t>
            </a:r>
            <a:r>
              <a:rPr lang="en-GB" baseline="0" dirty="0"/>
              <a:t> but the preference values are replaced by incremental numbers so some information is lost </a:t>
            </a:r>
          </a:p>
          <a:p>
            <a:pPr marL="228600" indent="-228600">
              <a:buAutoNum type="arabicPeriod"/>
            </a:pPr>
            <a:r>
              <a:rPr lang="en-GB" baseline="0" dirty="0"/>
              <a:t>The </a:t>
            </a:r>
            <a:r>
              <a:rPr lang="en-GB" baseline="0" dirty="0" err="1"/>
              <a:t>TanimotoCoeffcient</a:t>
            </a:r>
            <a:r>
              <a:rPr lang="en-GB" baseline="0" dirty="0"/>
              <a:t> is the same as the </a:t>
            </a:r>
            <a:r>
              <a:rPr lang="en-GB" baseline="0" dirty="0" err="1"/>
              <a:t>Jacard</a:t>
            </a:r>
            <a:r>
              <a:rPr lang="en-GB" baseline="0" dirty="0"/>
              <a:t> coefficient which we discussed earlier which is the intersection of set of items between 2 users divided by the union </a:t>
            </a:r>
          </a:p>
          <a:p>
            <a:pPr marL="228600" indent="-228600">
              <a:buAutoNum type="arabicPeriod"/>
            </a:pPr>
            <a:r>
              <a:rPr lang="en-GB" baseline="0" dirty="0"/>
              <a:t>The </a:t>
            </a:r>
            <a:r>
              <a:rPr lang="en-GB" baseline="0" dirty="0" err="1"/>
              <a:t>LogLikelihoodCoefficient</a:t>
            </a:r>
            <a:r>
              <a:rPr lang="en-GB" baseline="0" dirty="0"/>
              <a:t> is similar to the </a:t>
            </a:r>
            <a:r>
              <a:rPr lang="en-GB" baseline="0" dirty="0" err="1"/>
              <a:t>TanimotoCoefficient</a:t>
            </a:r>
            <a:r>
              <a:rPr lang="en-GB" baseline="0" dirty="0"/>
              <a:t> except that it works out whether the user has purchased the item and not just rated it to determine whether the users are really similar or not</a:t>
            </a:r>
          </a:p>
          <a:p>
            <a:pPr marL="228600" indent="-228600">
              <a:buAutoNum type="arabicPeriod"/>
            </a:pPr>
            <a:r>
              <a:rPr lang="en-GB" baseline="0" dirty="0"/>
              <a:t> </a:t>
            </a:r>
            <a:r>
              <a:rPr lang="en-GB" baseline="0" dirty="0" err="1"/>
              <a:t>SlopeOneRecommenders</a:t>
            </a:r>
            <a:r>
              <a:rPr lang="en-GB" baseline="0" dirty="0"/>
              <a:t> are faster than traditional user based recommenders because this is not based on the number of users which is always larger than the number of items – it is based on the average preference difference between pairs of items which can be calculated up front.</a:t>
            </a:r>
          </a:p>
          <a:p>
            <a:pPr marL="228600" indent="-228600">
              <a:buAutoNum type="arabicPeriod"/>
            </a:pPr>
            <a:r>
              <a:rPr lang="en-GB" baseline="0" dirty="0" err="1"/>
              <a:t>KnnItemBasedRecommender</a:t>
            </a:r>
            <a:r>
              <a:rPr lang="en-GB" baseline="0" dirty="0"/>
              <a:t> essentially calculates the nearest n items most similar to the target item</a:t>
            </a:r>
          </a:p>
          <a:p>
            <a:pPr marL="228600" indent="-228600">
              <a:buAutoNum type="arabicPeriod"/>
            </a:pPr>
            <a:r>
              <a:rPr lang="en-GB" baseline="0" dirty="0"/>
              <a:t>SVD (Single Value Decomposition) factorizes a matrix and can tackle things like genres in items to ensure that the population input is much smaller than the expected billions of data points – it’s highly accurate but needs to fit into memory so not always good if your source data is too large</a:t>
            </a:r>
          </a:p>
          <a:p>
            <a:pPr marL="228600" indent="-228600">
              <a:buAutoNum type="arabicPeriod"/>
            </a:pPr>
            <a:r>
              <a:rPr lang="en-GB" baseline="0" dirty="0"/>
              <a:t>Other types such as clustering are available which allow points to be clustered based on proximity </a:t>
            </a:r>
          </a:p>
        </p:txBody>
      </p:sp>
      <p:sp>
        <p:nvSpPr>
          <p:cNvPr id="4" name="Slide Number Placeholder 3"/>
          <p:cNvSpPr>
            <a:spLocks noGrp="1"/>
          </p:cNvSpPr>
          <p:nvPr>
            <p:ph type="sldNum" sz="quarter" idx="10"/>
          </p:nvPr>
        </p:nvSpPr>
        <p:spPr/>
        <p:txBody>
          <a:bodyPr/>
          <a:lstStyle/>
          <a:p>
            <a:fld id="{71A41F1F-90BE-488A-B820-D47438566D65}" type="slidenum">
              <a:rPr lang="en-US" smtClean="0"/>
              <a:t>37</a:t>
            </a:fld>
            <a:endParaRPr lang="en-US"/>
          </a:p>
        </p:txBody>
      </p:sp>
    </p:spTree>
    <p:extLst>
      <p:ext uri="{BB962C8B-B14F-4D97-AF65-F5344CB8AC3E}">
        <p14:creationId xmlns:p14="http://schemas.microsoft.com/office/powerpoint/2010/main" val="2380906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39</a:t>
            </a:fld>
            <a:endParaRPr lang="en-US"/>
          </a:p>
        </p:txBody>
      </p:sp>
    </p:spTree>
    <p:extLst>
      <p:ext uri="{BB962C8B-B14F-4D97-AF65-F5344CB8AC3E}">
        <p14:creationId xmlns:p14="http://schemas.microsoft.com/office/powerpoint/2010/main" val="1499063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3210250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a:t>
            </a:r>
            <a:r>
              <a:rPr lang="en-US" baseline="0" dirty="0"/>
              <a:t> important distinction between supervised and unsupervised learning in that there’s no way to score things – in supervised learning we looked at using “labels” and features to ensure that we can use features to predict the label. Obviously we have no labels in unsupervised learning just a set of features </a:t>
            </a:r>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40</a:t>
            </a:fld>
            <a:endParaRPr lang="en-US"/>
          </a:p>
        </p:txBody>
      </p:sp>
    </p:spTree>
    <p:extLst>
      <p:ext uri="{BB962C8B-B14F-4D97-AF65-F5344CB8AC3E}">
        <p14:creationId xmlns:p14="http://schemas.microsoft.com/office/powerpoint/2010/main" val="2661311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41</a:t>
            </a:fld>
            <a:endParaRPr lang="en-US"/>
          </a:p>
        </p:txBody>
      </p:sp>
    </p:spTree>
    <p:extLst>
      <p:ext uri="{BB962C8B-B14F-4D97-AF65-F5344CB8AC3E}">
        <p14:creationId xmlns:p14="http://schemas.microsoft.com/office/powerpoint/2010/main" val="1827976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consider some of the things that we can do with unsupervised learning through clustering</a:t>
            </a:r>
          </a:p>
          <a:p>
            <a:r>
              <a:rPr lang="en-GB" baseline="0" dirty="0"/>
              <a:t>&lt;CLICK&gt;</a:t>
            </a:r>
          </a:p>
          <a:p>
            <a:r>
              <a:rPr lang="en-GB" baseline="0" dirty="0"/>
              <a:t>In market research we may want to segment our results in favour of different types of groupings of those results – this way </a:t>
            </a:r>
            <a:r>
              <a:rPr lang="en-GB" baseline="0" dirty="0" err="1"/>
              <a:t>cosumers</a:t>
            </a:r>
            <a:r>
              <a:rPr lang="en-GB" baseline="0" dirty="0"/>
              <a:t> can be segmented so that new products can be tested</a:t>
            </a:r>
          </a:p>
          <a:p>
            <a:r>
              <a:rPr lang="en-GB" baseline="0" dirty="0"/>
              <a:t>In crime analysis we may want to look at areas where crimes are more rife to give us an indication of where to deploy police</a:t>
            </a:r>
          </a:p>
          <a:p>
            <a:r>
              <a:rPr lang="en-GB" baseline="0" dirty="0"/>
              <a:t>When we use a search engine such as </a:t>
            </a:r>
            <a:r>
              <a:rPr lang="en-GB" baseline="0" dirty="0" err="1"/>
              <a:t>bing</a:t>
            </a:r>
            <a:r>
              <a:rPr lang="en-GB" baseline="0" dirty="0"/>
              <a:t> documents and images and other search results are grouped together through clustering</a:t>
            </a:r>
          </a:p>
          <a:p>
            <a:r>
              <a:rPr lang="en-GB" baseline="0" dirty="0"/>
              <a:t>&lt;CLICK&gt;</a:t>
            </a:r>
          </a:p>
          <a:p>
            <a:r>
              <a:rPr lang="en-GB" baseline="0" dirty="0"/>
              <a:t>Generally we may want to determine population groups such as those on a social network to see what communities are forming </a:t>
            </a:r>
          </a:p>
          <a:p>
            <a:r>
              <a:rPr lang="en-GB" baseline="0" dirty="0"/>
              <a:t>In medical imaging it’s common to use clustering to determine which things are tissue and which are blood (PET Scan) although there are many other uses here </a:t>
            </a:r>
          </a:p>
          <a:p>
            <a:r>
              <a:rPr lang="en-GB" baseline="0" dirty="0"/>
              <a:t>In gene sequencing we may want to use clustering to group genes into discrete families </a:t>
            </a:r>
          </a:p>
          <a:p>
            <a:r>
              <a:rPr lang="en-GB" baseline="0" dirty="0"/>
              <a:t>&lt;CLICK&gt;</a:t>
            </a:r>
          </a:p>
          <a:p>
            <a:r>
              <a:rPr lang="en-GB" baseline="0" dirty="0"/>
              <a:t>In sentiment analysis we may want to work out how tweets are similar by using text mining as features and then clustering to see how they behave</a:t>
            </a:r>
          </a:p>
          <a:p>
            <a:r>
              <a:rPr lang="en-GB" baseline="0" dirty="0"/>
              <a:t>With credit risk we may wish to look at credit histories to see which population of lending the applicant fits into for a loan or credit card </a:t>
            </a:r>
          </a:p>
          <a:p>
            <a:r>
              <a:rPr lang="en-GB" baseline="0" dirty="0"/>
              <a:t>Natural language processing allows us to cluster together contextual terms to understand the meaning of words in certain contexts</a:t>
            </a:r>
          </a:p>
          <a:p>
            <a:r>
              <a:rPr lang="en-GB" baseline="0" dirty="0"/>
              <a:t>&lt;CLICK&gt;</a:t>
            </a:r>
          </a:p>
          <a:p>
            <a:r>
              <a:rPr lang="en-GB" baseline="0" dirty="0"/>
              <a:t>Document groups allow documents to be classified based on their type of content which can be use as an input </a:t>
            </a:r>
            <a:r>
              <a:rPr lang="en-GB" baseline="0" dirty="0" err="1"/>
              <a:t>featureset</a:t>
            </a:r>
            <a:endParaRPr lang="en-GB" baseline="0" dirty="0"/>
          </a:p>
          <a:p>
            <a:r>
              <a:rPr lang="en-GB" baseline="0" dirty="0"/>
              <a:t>Intrusion detection is used with clustering to define outliers in the data which show whether someone has made an intrusion into the network</a:t>
            </a:r>
          </a:p>
          <a:p>
            <a:r>
              <a:rPr lang="en-GB" baseline="0" dirty="0"/>
              <a:t>Credit Fraud checks through clustering allow anomalies in behaviour to be detected and then a stop on a card to ensue</a:t>
            </a:r>
            <a:endParaRPr lang="en-US" baseline="0" dirty="0"/>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42</a:t>
            </a:fld>
            <a:endParaRPr lang="en-US"/>
          </a:p>
        </p:txBody>
      </p:sp>
    </p:spTree>
    <p:extLst>
      <p:ext uri="{BB962C8B-B14F-4D97-AF65-F5344CB8AC3E}">
        <p14:creationId xmlns:p14="http://schemas.microsoft.com/office/powerpoint/2010/main" val="28685644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Finding Clusters</a:t>
            </a:r>
          </a:p>
          <a:p>
            <a:endParaRPr lang="en-US" dirty="0"/>
          </a:p>
          <a:p>
            <a:r>
              <a:rPr lang="en-US" dirty="0"/>
              <a:t>This is an</a:t>
            </a:r>
            <a:r>
              <a:rPr lang="en-US" baseline="0" dirty="0"/>
              <a:t> important distinction between supervised and unsupervised learning in that there’s no way to score things – in supervised learning we looked at using “labels” and features to ensure that we can use features to predict the label. Obviously we have no labels in unsupervised learning just a set of features </a:t>
            </a:r>
          </a:p>
          <a:p>
            <a:r>
              <a:rPr lang="en-GB" baseline="0" dirty="0"/>
              <a:t>&lt;CLICK: 1&gt;</a:t>
            </a:r>
          </a:p>
          <a:p>
            <a:r>
              <a:rPr lang="en-GB" baseline="0" dirty="0"/>
              <a:t>Clustering can be extremely complex since there are a number of decisions that need to be made</a:t>
            </a:r>
          </a:p>
          <a:p>
            <a:r>
              <a:rPr lang="en-GB" baseline="0" dirty="0"/>
              <a:t>Principally we can see here that we have 4 clusters that emerge – some algorithms will emerge the 4 clusters but most will ask us for how many clusters we want </a:t>
            </a:r>
          </a:p>
          <a:p>
            <a:r>
              <a:rPr lang="en-GB" baseline="0" dirty="0"/>
              <a:t>&lt;CLICK: 3&gt;</a:t>
            </a:r>
          </a:p>
          <a:p>
            <a:r>
              <a:rPr lang="en-GB" baseline="0" dirty="0"/>
              <a:t>How would the shape change if we had 5 clusters instead – you can see that some of the points would mean something different in our output</a:t>
            </a:r>
          </a:p>
          <a:p>
            <a:r>
              <a:rPr lang="en-GB" baseline="0" dirty="0"/>
              <a:t>&lt;CLICK: 5&gt;</a:t>
            </a:r>
          </a:p>
          <a:p>
            <a:r>
              <a:rPr lang="en-GB" baseline="0" dirty="0"/>
              <a:t>If our algorithm resolved clusters in a different manner we find that data points end up in a different group and we get a different result</a:t>
            </a:r>
          </a:p>
          <a:p>
            <a:r>
              <a:rPr lang="en-GB" baseline="0" dirty="0"/>
              <a:t>I hope you can see the importance of how the algorithm decides to group that data since it can significantly affect the outcome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43</a:t>
            </a:fld>
            <a:endParaRPr lang="en-US"/>
          </a:p>
        </p:txBody>
      </p:sp>
    </p:spTree>
    <p:extLst>
      <p:ext uri="{BB962C8B-B14F-4D97-AF65-F5344CB8AC3E}">
        <p14:creationId xmlns:p14="http://schemas.microsoft.com/office/powerpoint/2010/main" val="885315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Anomaly Detection</a:t>
            </a:r>
            <a:endParaRPr lang="en-GB" dirty="0"/>
          </a:p>
          <a:p>
            <a:endParaRPr lang="en-GB" dirty="0"/>
          </a:p>
          <a:p>
            <a:r>
              <a:rPr lang="en-GB" dirty="0"/>
              <a:t>&lt;CLICK&gt;</a:t>
            </a:r>
            <a:endParaRPr lang="en-US" dirty="0"/>
          </a:p>
          <a:p>
            <a:r>
              <a:rPr lang="en-US" dirty="0"/>
              <a:t>When we use an Intrusion</a:t>
            </a:r>
            <a:r>
              <a:rPr lang="en-US" baseline="0" dirty="0"/>
              <a:t> Detection System we can generally take a set of features such as time patterns, protocols, source and destination IP addresses and the signature or application of the endpoint they are trying to access </a:t>
            </a:r>
          </a:p>
          <a:p>
            <a:r>
              <a:rPr lang="en-GB" baseline="0" dirty="0"/>
              <a:t>&lt;CLICK&gt;</a:t>
            </a:r>
          </a:p>
          <a:p>
            <a:r>
              <a:rPr lang="en-GB" baseline="0" dirty="0"/>
              <a:t>We can then perform a cluster analysis on the incoming points and possibly derive a historical weighting by IP so that we can assess a time series – in this case we end up with clusters of normal behaviour</a:t>
            </a:r>
          </a:p>
          <a:p>
            <a:r>
              <a:rPr lang="en-GB" baseline="0" dirty="0"/>
              <a:t>&lt;CLICK&gt;</a:t>
            </a:r>
          </a:p>
          <a:p>
            <a:r>
              <a:rPr lang="en-GB" baseline="0" dirty="0"/>
              <a:t>Using K-Means or cluster inference these will emerge </a:t>
            </a:r>
          </a:p>
          <a:p>
            <a:r>
              <a:rPr lang="en-GB" baseline="0" dirty="0"/>
              <a:t>&lt;CLICK&gt;</a:t>
            </a:r>
          </a:p>
          <a:p>
            <a:r>
              <a:rPr lang="en-GB" baseline="0" dirty="0"/>
              <a:t>We will then discover the outliers in these clusters </a:t>
            </a:r>
          </a:p>
          <a:p>
            <a:r>
              <a:rPr lang="en-GB" baseline="0" dirty="0"/>
              <a:t>&lt;CLICK&gt;</a:t>
            </a:r>
          </a:p>
          <a:p>
            <a:r>
              <a:rPr lang="en-GB" baseline="0" dirty="0"/>
              <a:t>And can react to them in real-time</a:t>
            </a:r>
            <a:endParaRPr lang="en-US" baseline="0" dirty="0"/>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44</a:t>
            </a:fld>
            <a:endParaRPr lang="en-US"/>
          </a:p>
        </p:txBody>
      </p:sp>
    </p:spTree>
    <p:extLst>
      <p:ext uri="{BB962C8B-B14F-4D97-AF65-F5344CB8AC3E}">
        <p14:creationId xmlns:p14="http://schemas.microsoft.com/office/powerpoint/2010/main" val="39658276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Related Concepts</a:t>
            </a:r>
            <a:endParaRPr lang="en-GB" dirty="0"/>
          </a:p>
          <a:p>
            <a:pPr marL="228600" indent="-228600">
              <a:buAutoNum type="arabicPeriod"/>
            </a:pPr>
            <a:endParaRPr lang="en-GB" dirty="0"/>
          </a:p>
          <a:p>
            <a:pPr marL="228600" indent="-228600">
              <a:buAutoNum type="arabicPeriod"/>
            </a:pPr>
            <a:endParaRPr lang="en-GB" dirty="0"/>
          </a:p>
          <a:p>
            <a:pPr marL="228600" indent="-228600">
              <a:buAutoNum type="arabicPeriod"/>
            </a:pPr>
            <a:r>
              <a:rPr lang="en-GB" dirty="0"/>
              <a:t>Density</a:t>
            </a:r>
            <a:r>
              <a:rPr lang="en-GB" baseline="0" dirty="0"/>
              <a:t> estimates are a statistical technique to see how a single “feature” clusters together whereas machine learning will take multiple features – one powerful example of density estimates is to build a probability distribution based on the feature to see whether the outcome of the clustering of data points is feature relevant. A powerful example of this can be seen with a dataset available as a sample within </a:t>
            </a:r>
            <a:r>
              <a:rPr lang="en-GB" baseline="0" dirty="0" err="1"/>
              <a:t>AzureML</a:t>
            </a:r>
            <a:r>
              <a:rPr lang="en-GB" baseline="0" dirty="0"/>
              <a:t> for Pima Indians to determine what affects whether they have diabetes – one way of checking a density estimate is to take the blood glucose plasma (</a:t>
            </a:r>
            <a:r>
              <a:rPr lang="en-GB" baseline="0" dirty="0" err="1"/>
              <a:t>glu</a:t>
            </a:r>
            <a:r>
              <a:rPr lang="en-GB" baseline="0" dirty="0"/>
              <a:t>) and check the density of this to what probability distribution emerges which may hold an answer around how much </a:t>
            </a:r>
            <a:r>
              <a:rPr lang="en-GB" baseline="0" dirty="0" err="1"/>
              <a:t>glu</a:t>
            </a:r>
            <a:r>
              <a:rPr lang="en-GB" baseline="0" dirty="0"/>
              <a:t> affects whether someone has diabetes. The outcome shows us that diabetes cases are associated with greater levels of </a:t>
            </a:r>
            <a:r>
              <a:rPr lang="en-GB" baseline="0" dirty="0" err="1"/>
              <a:t>glu</a:t>
            </a:r>
            <a:endParaRPr lang="en-GB" baseline="0" dirty="0"/>
          </a:p>
          <a:p>
            <a:pPr marL="228600" indent="-228600">
              <a:buAutoNum type="arabicPeriod"/>
            </a:pPr>
            <a:r>
              <a:rPr lang="en-GB" baseline="0" dirty="0"/>
              <a:t>Principal Component Analysis is a dimensionality reduction technique which converts a set of potentially linearly correlated features to a set of uncorrelated features called principal components. The first principal component has the largest variance of the data and the others are ranked in the same way – a formula is derived for the first and each subsequent principal component </a:t>
            </a:r>
          </a:p>
          <a:p>
            <a:pPr marL="228600" indent="-228600">
              <a:buAutoNum type="arabicPeriod"/>
            </a:pPr>
            <a:r>
              <a:rPr lang="en-GB" baseline="0" dirty="0"/>
              <a:t>Singular Value Decomposition is another form of dimensionality reduction which gives singular values for complex sets of features</a:t>
            </a:r>
          </a:p>
          <a:p>
            <a:pPr marL="228600" indent="-228600">
              <a:buAutoNum type="arabicPeriod"/>
            </a:pPr>
            <a:r>
              <a:rPr lang="en-GB" baseline="0" dirty="0"/>
              <a:t>A Self Organising Map (or Self Organising Feature Map) is a neural network form of unsupervised learning that reduces the </a:t>
            </a:r>
            <a:r>
              <a:rPr lang="en-GB" baseline="0" dirty="0" err="1"/>
              <a:t>featurespace</a:t>
            </a:r>
            <a:r>
              <a:rPr lang="en-GB" baseline="0" dirty="0"/>
              <a:t> to two dimensions. It’s useful to bring higher-dimensional data in low dimensions to view relationships. Neural networks have a training and mapping mode. We won’t be considering them on this course.</a:t>
            </a:r>
          </a:p>
          <a:p>
            <a:pPr marL="228600" indent="-228600">
              <a:buAutoNum type="arabicPeriod"/>
            </a:pPr>
            <a:r>
              <a:rPr lang="en-GB" baseline="0" dirty="0"/>
              <a:t>Adaptive Resonance Theory is another neural network based way for of unsupervised learning</a:t>
            </a:r>
          </a:p>
        </p:txBody>
      </p:sp>
      <p:sp>
        <p:nvSpPr>
          <p:cNvPr id="4" name="Slide Number Placeholder 3"/>
          <p:cNvSpPr>
            <a:spLocks noGrp="1"/>
          </p:cNvSpPr>
          <p:nvPr>
            <p:ph type="sldNum" sz="quarter" idx="10"/>
          </p:nvPr>
        </p:nvSpPr>
        <p:spPr/>
        <p:txBody>
          <a:bodyPr/>
          <a:lstStyle/>
          <a:p>
            <a:fld id="{71A41F1F-90BE-488A-B820-D47438566D65}" type="slidenum">
              <a:rPr lang="en-US" smtClean="0"/>
              <a:t>45</a:t>
            </a:fld>
            <a:endParaRPr lang="en-US"/>
          </a:p>
        </p:txBody>
      </p:sp>
    </p:spTree>
    <p:extLst>
      <p:ext uri="{BB962C8B-B14F-4D97-AF65-F5344CB8AC3E}">
        <p14:creationId xmlns:p14="http://schemas.microsoft.com/office/powerpoint/2010/main" val="14356337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aseline="0" dirty="0"/>
              <a:t>Clustering Types</a:t>
            </a:r>
          </a:p>
          <a:p>
            <a:pPr marL="228600" indent="-228600">
              <a:buAutoNum type="arabicPeriod"/>
            </a:pPr>
            <a:endParaRPr lang="en-GB" baseline="0" dirty="0"/>
          </a:p>
          <a:p>
            <a:pPr marL="228600" indent="-228600">
              <a:buAutoNum type="arabicPeriod"/>
            </a:pPr>
            <a:r>
              <a:rPr lang="en-GB" baseline="0" dirty="0"/>
              <a:t>K-Means clustering we’ll look at in the next section since this is the one supported by </a:t>
            </a:r>
            <a:r>
              <a:rPr lang="en-GB" baseline="0" dirty="0" err="1"/>
              <a:t>AzureML</a:t>
            </a:r>
            <a:r>
              <a:rPr lang="en-GB" baseline="0" dirty="0"/>
              <a:t> currently </a:t>
            </a:r>
          </a:p>
          <a:p>
            <a:pPr marL="228600" indent="-228600">
              <a:buAutoNum type="arabicPeriod"/>
            </a:pPr>
            <a:r>
              <a:rPr lang="en-GB" baseline="0" dirty="0"/>
              <a:t>K-Means is an iterative algorithm that finds a centre for a group of data points but hierarchical clustering is another way of clustering – it is described at agglomerative since each data point starts in its cluster and then pairs of points form and slowly agglomerate to adjacent points – it can also be done the other way around being called divisive where it starts off as a single cluster and splits down to smaller clusters </a:t>
            </a:r>
          </a:p>
          <a:p>
            <a:pPr marL="228600" indent="-228600">
              <a:buAutoNum type="arabicPeriod"/>
            </a:pPr>
            <a:r>
              <a:rPr lang="en-GB" baseline="0" dirty="0"/>
              <a:t>K-Means++ is a way of seeding the initial centres in a K-Means algorithm to enable a better result</a:t>
            </a:r>
          </a:p>
          <a:p>
            <a:pPr marL="228600" indent="-228600">
              <a:buAutoNum type="arabicPeriod"/>
            </a:pPr>
            <a:r>
              <a:rPr lang="en-GB" baseline="0" dirty="0"/>
              <a:t>EM clustering uses normal probability distributions to assign data points to a particular cluster</a:t>
            </a:r>
          </a:p>
          <a:p>
            <a:pPr marL="228600" indent="-228600">
              <a:buAutoNum type="arabicPeriod"/>
            </a:pPr>
            <a:endParaRPr lang="en-GB" baseline="0" dirty="0"/>
          </a:p>
        </p:txBody>
      </p:sp>
      <p:sp>
        <p:nvSpPr>
          <p:cNvPr id="4" name="Slide Number Placeholder 3"/>
          <p:cNvSpPr>
            <a:spLocks noGrp="1"/>
          </p:cNvSpPr>
          <p:nvPr>
            <p:ph type="sldNum" sz="quarter" idx="10"/>
          </p:nvPr>
        </p:nvSpPr>
        <p:spPr/>
        <p:txBody>
          <a:bodyPr/>
          <a:lstStyle/>
          <a:p>
            <a:fld id="{71A41F1F-90BE-488A-B820-D47438566D65}" type="slidenum">
              <a:rPr lang="en-US" smtClean="0"/>
              <a:t>47</a:t>
            </a:fld>
            <a:endParaRPr lang="en-US"/>
          </a:p>
        </p:txBody>
      </p:sp>
    </p:spTree>
    <p:extLst>
      <p:ext uri="{BB962C8B-B14F-4D97-AF65-F5344CB8AC3E}">
        <p14:creationId xmlns:p14="http://schemas.microsoft.com/office/powerpoint/2010/main" val="2803440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48</a:t>
            </a:fld>
            <a:endParaRPr lang="en-US"/>
          </a:p>
        </p:txBody>
      </p:sp>
    </p:spTree>
    <p:extLst>
      <p:ext uri="{BB962C8B-B14F-4D97-AF65-F5344CB8AC3E}">
        <p14:creationId xmlns:p14="http://schemas.microsoft.com/office/powerpoint/2010/main" val="3803482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K-Means Method</a:t>
            </a:r>
          </a:p>
          <a:p>
            <a:endParaRPr lang="en-GB" dirty="0"/>
          </a:p>
          <a:p>
            <a:r>
              <a:rPr lang="en-GB" dirty="0"/>
              <a:t>The diagram show a set of data points that</a:t>
            </a:r>
            <a:r>
              <a:rPr lang="en-GB" baseline="0" dirty="0"/>
              <a:t> are ready to be clustered using the K-Means algorithm </a:t>
            </a:r>
          </a:p>
          <a:p>
            <a:r>
              <a:rPr lang="en-GB" baseline="0" dirty="0"/>
              <a:t>&lt;CLICK&gt;</a:t>
            </a:r>
          </a:p>
          <a:p>
            <a:r>
              <a:rPr lang="en-GB" baseline="0" dirty="0"/>
              <a:t>Initially we pick a “centroid” at random within a chosen cluster set </a:t>
            </a:r>
          </a:p>
          <a:p>
            <a:r>
              <a:rPr lang="en-GB" baseline="0" dirty="0"/>
              <a:t>In this case “k” is three is we have chosen three clusters for the K-Means algorithm</a:t>
            </a:r>
          </a:p>
          <a:p>
            <a:r>
              <a:rPr lang="en-GB" baseline="0" dirty="0"/>
              <a:t>In this case the blue crosses are data points (features) and the red are the mean value</a:t>
            </a:r>
          </a:p>
          <a:p>
            <a:r>
              <a:rPr lang="en-GB" baseline="0" dirty="0"/>
              <a:t>&lt;CLICK&gt;</a:t>
            </a:r>
          </a:p>
          <a:p>
            <a:r>
              <a:rPr lang="en-GB" baseline="0" dirty="0"/>
              <a:t>We can then vary the position of the centroid – this is generally when it moves and there are no more changes between movements and can take several iterations to complete </a:t>
            </a:r>
          </a:p>
          <a:p>
            <a:r>
              <a:rPr lang="en-GB" baseline="0" dirty="0"/>
              <a:t>&lt;CLICK&gt;</a:t>
            </a:r>
          </a:p>
          <a:p>
            <a:r>
              <a:rPr lang="en-GB" baseline="0" dirty="0"/>
              <a:t>As we can see here</a:t>
            </a:r>
          </a:p>
          <a:p>
            <a:r>
              <a:rPr lang="en-GB" baseline="0" dirty="0"/>
              <a:t>&lt;CLICK&gt; </a:t>
            </a:r>
          </a:p>
          <a:p>
            <a:r>
              <a:rPr lang="en-GB" baseline="0" dirty="0"/>
              <a:t>When this is complete it will form the relevant clusters – completion means that none of the data points move between clusters anymore</a:t>
            </a:r>
          </a:p>
        </p:txBody>
      </p:sp>
      <p:sp>
        <p:nvSpPr>
          <p:cNvPr id="4" name="Slide Number Placeholder 3"/>
          <p:cNvSpPr>
            <a:spLocks noGrp="1"/>
          </p:cNvSpPr>
          <p:nvPr>
            <p:ph type="sldNum" sz="quarter" idx="10"/>
          </p:nvPr>
        </p:nvSpPr>
        <p:spPr/>
        <p:txBody>
          <a:bodyPr/>
          <a:lstStyle/>
          <a:p>
            <a:fld id="{71A41F1F-90BE-488A-B820-D47438566D65}" type="slidenum">
              <a:rPr lang="en-US" smtClean="0"/>
              <a:t>49</a:t>
            </a:fld>
            <a:endParaRPr lang="en-US"/>
          </a:p>
        </p:txBody>
      </p:sp>
    </p:spTree>
    <p:extLst>
      <p:ext uri="{BB962C8B-B14F-4D97-AF65-F5344CB8AC3E}">
        <p14:creationId xmlns:p14="http://schemas.microsoft.com/office/powerpoint/2010/main" val="6778113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K-Means Steps</a:t>
            </a:r>
          </a:p>
          <a:p>
            <a:pPr marL="0" indent="0">
              <a:buNone/>
            </a:pPr>
            <a:endParaRPr lang="en-GB" baseline="0" dirty="0"/>
          </a:p>
          <a:p>
            <a:pPr marL="0" indent="0">
              <a:buNone/>
            </a:pPr>
            <a:r>
              <a:rPr lang="en-GB" baseline="0" dirty="0"/>
              <a:t>&lt;CLICK&gt;</a:t>
            </a:r>
          </a:p>
          <a:p>
            <a:pPr marL="0" indent="0">
              <a:buNone/>
            </a:pPr>
            <a:r>
              <a:rPr lang="en-GB" baseline="0" dirty="0"/>
              <a:t>The number of k is determined by you and these points are determined at random within the data space – this is one reason why there is a slight upgrade to the K-Means++ algorithm which is slightly more efficient since the points are not chosen at random but pre-calculated </a:t>
            </a:r>
          </a:p>
          <a:p>
            <a:pPr marL="0" indent="0">
              <a:buNone/>
            </a:pPr>
            <a:r>
              <a:rPr lang="en-GB" baseline="0" dirty="0"/>
              <a:t>&lt;CLICK&gt;</a:t>
            </a:r>
          </a:p>
          <a:p>
            <a:pPr marL="0" indent="0">
              <a:buNone/>
            </a:pPr>
            <a:r>
              <a:rPr lang="en-GB" baseline="0" dirty="0"/>
              <a:t>You can use either Euclidean (remember 2-D graph spaces) or Manhattan (another distance metric) to measure the distance between the centre point (centroid) and each of the individual points</a:t>
            </a:r>
          </a:p>
          <a:p>
            <a:pPr marL="0" indent="0">
              <a:buNone/>
            </a:pPr>
            <a:r>
              <a:rPr lang="en-GB" baseline="0" dirty="0"/>
              <a:t>&lt;CLICK&gt;</a:t>
            </a:r>
          </a:p>
          <a:p>
            <a:pPr marL="0" indent="0">
              <a:buNone/>
            </a:pPr>
            <a:r>
              <a:rPr lang="en-GB" baseline="0" dirty="0"/>
              <a:t>The cluster centre is calculated – we can measure this centre by taking the mean </a:t>
            </a:r>
          </a:p>
          <a:p>
            <a:pPr marL="0" indent="0">
              <a:buNone/>
            </a:pPr>
            <a:r>
              <a:rPr lang="en-GB" baseline="0" dirty="0"/>
              <a:t>&lt;CLICK&gt;</a:t>
            </a:r>
          </a:p>
          <a:p>
            <a:pPr marL="0" indent="0">
              <a:buNone/>
            </a:pPr>
            <a:r>
              <a:rPr lang="en-GB" baseline="0" dirty="0"/>
              <a:t>If the mean changes and then go back to the second step and start over otherwise exit the algorithm</a:t>
            </a:r>
          </a:p>
        </p:txBody>
      </p:sp>
      <p:sp>
        <p:nvSpPr>
          <p:cNvPr id="4" name="Slide Number Placeholder 3"/>
          <p:cNvSpPr>
            <a:spLocks noGrp="1"/>
          </p:cNvSpPr>
          <p:nvPr>
            <p:ph type="sldNum" sz="quarter" idx="10"/>
          </p:nvPr>
        </p:nvSpPr>
        <p:spPr/>
        <p:txBody>
          <a:bodyPr/>
          <a:lstStyle/>
          <a:p>
            <a:fld id="{71A41F1F-90BE-488A-B820-D47438566D65}" type="slidenum">
              <a:rPr lang="en-US" smtClean="0"/>
              <a:t>50</a:t>
            </a:fld>
            <a:endParaRPr lang="en-US"/>
          </a:p>
        </p:txBody>
      </p:sp>
    </p:spTree>
    <p:extLst>
      <p:ext uri="{BB962C8B-B14F-4D97-AF65-F5344CB8AC3E}">
        <p14:creationId xmlns:p14="http://schemas.microsoft.com/office/powerpoint/2010/main" val="2064590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it used for …</a:t>
            </a:r>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9524537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Configuring K-Means</a:t>
            </a:r>
          </a:p>
          <a:p>
            <a:pPr marL="0" indent="0">
              <a:buNone/>
            </a:pPr>
            <a:endParaRPr lang="en-GB" baseline="0" dirty="0"/>
          </a:p>
          <a:p>
            <a:pPr marL="0" indent="0">
              <a:buNone/>
            </a:pPr>
            <a:r>
              <a:rPr lang="en-GB" baseline="0" dirty="0"/>
              <a:t>&lt;CLICK&gt;</a:t>
            </a:r>
          </a:p>
          <a:p>
            <a:pPr marL="0" indent="0">
              <a:buNone/>
            </a:pPr>
            <a:r>
              <a:rPr lang="en-GB" baseline="0" dirty="0"/>
              <a:t>In K-Means you can begin by choosing the number of centroids or “k”</a:t>
            </a:r>
          </a:p>
          <a:p>
            <a:pPr marL="0" indent="0">
              <a:buNone/>
            </a:pPr>
            <a:r>
              <a:rPr lang="en-GB" baseline="0" dirty="0"/>
              <a:t>&lt;CLICK&gt;</a:t>
            </a:r>
          </a:p>
          <a:p>
            <a:pPr marL="0" indent="0">
              <a:buNone/>
            </a:pPr>
            <a:r>
              <a:rPr lang="en-GB" baseline="0" dirty="0"/>
              <a:t>You can choose the distance metric that the centroid is measured from in clusters – this can be either</a:t>
            </a:r>
          </a:p>
          <a:p>
            <a:pPr marL="0" indent="0">
              <a:buNone/>
            </a:pPr>
            <a:r>
              <a:rPr lang="en-GB" baseline="0" dirty="0"/>
              <a:t>Euclidean – which is the Cartesian distance and measures the length of a vector from a to b</a:t>
            </a:r>
          </a:p>
          <a:p>
            <a:pPr marL="0" indent="0">
              <a:buNone/>
            </a:pPr>
            <a:r>
              <a:rPr lang="en-GB" baseline="0" dirty="0"/>
              <a:t>Cosine – this measures the angles of vectors and is used as a distance metric </a:t>
            </a:r>
          </a:p>
          <a:p>
            <a:pPr marL="0" indent="0">
              <a:buNone/>
            </a:pPr>
            <a:r>
              <a:rPr lang="en-GB" baseline="0" dirty="0"/>
              <a:t>&lt;CLICK&gt;</a:t>
            </a:r>
          </a:p>
          <a:p>
            <a:pPr marL="0" indent="0">
              <a:buNone/>
            </a:pPr>
            <a:r>
              <a:rPr lang="en-GB" baseline="0" dirty="0"/>
              <a:t>This is how the data points for the centroids are chosen </a:t>
            </a:r>
          </a:p>
          <a:p>
            <a:pPr marL="0" indent="0">
              <a:buNone/>
            </a:pPr>
            <a:r>
              <a:rPr lang="en-GB" baseline="0" dirty="0" err="1"/>
              <a:t>FirstN</a:t>
            </a:r>
            <a:r>
              <a:rPr lang="en-GB" baseline="0" dirty="0"/>
              <a:t> – An initial number of data points are chosen from the set as the sample mean</a:t>
            </a:r>
          </a:p>
          <a:p>
            <a:pPr marL="0" indent="0">
              <a:buNone/>
            </a:pPr>
            <a:r>
              <a:rPr lang="en-GB" baseline="0" dirty="0"/>
              <a:t>Random – randomly places a data point in the cluster and then computes the centre from that data point</a:t>
            </a:r>
          </a:p>
          <a:p>
            <a:pPr marL="0" indent="0">
              <a:buNone/>
            </a:pPr>
            <a:r>
              <a:rPr lang="en-GB" baseline="0" dirty="0"/>
              <a:t>K-Means++ - Uses a better method of choosing the centres</a:t>
            </a:r>
          </a:p>
          <a:p>
            <a:pPr marL="0" indent="0">
              <a:buNone/>
            </a:pPr>
            <a:r>
              <a:rPr lang="en-GB" baseline="0" dirty="0"/>
              <a:t>K-Means++ Fast – As K-Means++ but optimised for faster clustering</a:t>
            </a:r>
          </a:p>
          <a:p>
            <a:pPr marL="0" indent="0">
              <a:buNone/>
            </a:pPr>
            <a:r>
              <a:rPr lang="en-GB" baseline="0" dirty="0"/>
              <a:t>Evenly – Centroids are located evenly from each other in the dimensional space</a:t>
            </a:r>
          </a:p>
          <a:p>
            <a:pPr marL="0" indent="0">
              <a:buNone/>
            </a:pPr>
            <a:r>
              <a:rPr lang="en-GB" baseline="0" dirty="0"/>
              <a:t>&lt;CLICK&gt;</a:t>
            </a:r>
          </a:p>
          <a:p>
            <a:pPr marL="0" indent="0">
              <a:buNone/>
            </a:pPr>
            <a:r>
              <a:rPr lang="en-GB" baseline="0" dirty="0"/>
              <a:t>Iterations are the maximum number of times that K-Means will keep adjusting itself </a:t>
            </a:r>
          </a:p>
        </p:txBody>
      </p:sp>
      <p:sp>
        <p:nvSpPr>
          <p:cNvPr id="4" name="Slide Number Placeholder 3"/>
          <p:cNvSpPr>
            <a:spLocks noGrp="1"/>
          </p:cNvSpPr>
          <p:nvPr>
            <p:ph type="sldNum" sz="quarter" idx="10"/>
          </p:nvPr>
        </p:nvSpPr>
        <p:spPr/>
        <p:txBody>
          <a:bodyPr/>
          <a:lstStyle/>
          <a:p>
            <a:fld id="{71A41F1F-90BE-488A-B820-D47438566D65}" type="slidenum">
              <a:rPr lang="en-US" smtClean="0"/>
              <a:t>51</a:t>
            </a:fld>
            <a:endParaRPr lang="en-US"/>
          </a:p>
        </p:txBody>
      </p:sp>
    </p:spTree>
    <p:extLst>
      <p:ext uri="{BB962C8B-B14F-4D97-AF65-F5344CB8AC3E}">
        <p14:creationId xmlns:p14="http://schemas.microsoft.com/office/powerpoint/2010/main" val="3895418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Choosing k (when k=2)</a:t>
            </a:r>
          </a:p>
          <a:p>
            <a:endParaRPr lang="en-US" dirty="0"/>
          </a:p>
          <a:p>
            <a:r>
              <a:rPr lang="en-US" dirty="0"/>
              <a:t>In this case k=2</a:t>
            </a:r>
          </a:p>
          <a:p>
            <a:r>
              <a:rPr lang="en-US" baseline="0" dirty="0"/>
              <a:t>&lt;CLICK&gt;</a:t>
            </a:r>
          </a:p>
          <a:p>
            <a:r>
              <a:rPr lang="en-US" baseline="0" dirty="0"/>
              <a:t> – each data point has a definite cluster –</a:t>
            </a:r>
          </a:p>
          <a:p>
            <a:endParaRPr lang="en-US" baseline="0" dirty="0"/>
          </a:p>
          <a:p>
            <a:r>
              <a:rPr lang="en-US" baseline="0" dirty="0"/>
              <a:t>Let’s say in this case that the clustering revolves around trying to determine which footballs teams are in which division given the price of their players and the annual revenue of the club</a:t>
            </a:r>
          </a:p>
          <a:p>
            <a:endParaRPr lang="en-US" baseline="0" dirty="0"/>
          </a:p>
          <a:p>
            <a:r>
              <a:rPr lang="en-US" baseline="0" dirty="0"/>
              <a:t>If we just have first and second division data we may end up with two clusters like so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53</a:t>
            </a:fld>
            <a:endParaRPr lang="en-US"/>
          </a:p>
        </p:txBody>
      </p:sp>
    </p:spTree>
    <p:extLst>
      <p:ext uri="{BB962C8B-B14F-4D97-AF65-F5344CB8AC3E}">
        <p14:creationId xmlns:p14="http://schemas.microsoft.com/office/powerpoint/2010/main" val="4899171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Choosing k (when k=3)</a:t>
            </a:r>
          </a:p>
          <a:p>
            <a:endParaRPr lang="en-US" dirty="0"/>
          </a:p>
          <a:p>
            <a:r>
              <a:rPr lang="en-US" dirty="0"/>
              <a:t>In this case k=3</a:t>
            </a:r>
            <a:r>
              <a:rPr lang="en-US" baseline="0" dirty="0"/>
              <a:t> – </a:t>
            </a:r>
          </a:p>
          <a:p>
            <a:r>
              <a:rPr lang="en-US" baseline="0" dirty="0"/>
              <a:t>&lt;CLICK&gt;</a:t>
            </a:r>
          </a:p>
          <a:p>
            <a:r>
              <a:rPr lang="en-US" baseline="0" dirty="0"/>
              <a:t>sometimes you can end up with overlapping clusters – this uses fuzzy sets to cluster data so that one point may be belong to two clusters </a:t>
            </a:r>
          </a:p>
          <a:p>
            <a:endParaRPr lang="en-US" baseline="0" dirty="0"/>
          </a:p>
          <a:p>
            <a:endParaRPr lang="en-US" baseline="0" dirty="0"/>
          </a:p>
          <a:p>
            <a:r>
              <a:rPr lang="en-US" baseline="0" dirty="0"/>
              <a:t>Following on from the previous example we could end up with a third cluster if we choose k = 3 in this case – this may actually show something significant such as falling fate receipts leading to smaller revenue </a:t>
            </a:r>
          </a:p>
          <a:p>
            <a:endParaRPr lang="en-US" baseline="0" dirty="0"/>
          </a:p>
          <a:p>
            <a:r>
              <a:rPr lang="en-US" baseline="0" dirty="0"/>
              <a:t>The point here is that k is very significant – the number of clusters chosen can be determined by understanding what the number of iterations is and whether the data points move between clusters and what the average distances are between the cluster </a:t>
            </a:r>
            <a:r>
              <a:rPr lang="en-US" baseline="0" dirty="0" err="1"/>
              <a:t>centres</a:t>
            </a:r>
            <a:r>
              <a:rPr lang="en-US" baseline="0" dirty="0"/>
              <a:t> and data points – it is possibly the most important part of K-Means clustering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54</a:t>
            </a:fld>
            <a:endParaRPr lang="en-US"/>
          </a:p>
        </p:txBody>
      </p:sp>
    </p:spTree>
    <p:extLst>
      <p:ext uri="{BB962C8B-B14F-4D97-AF65-F5344CB8AC3E}">
        <p14:creationId xmlns:p14="http://schemas.microsoft.com/office/powerpoint/2010/main" val="5839591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Straightforward clustering plots</a:t>
            </a:r>
          </a:p>
          <a:p>
            <a:endParaRPr lang="en-US" dirty="0"/>
          </a:p>
          <a:p>
            <a:r>
              <a:rPr lang="en-US" dirty="0"/>
              <a:t>Things are not so easy to illustrate when you have many</a:t>
            </a:r>
            <a:r>
              <a:rPr lang="en-US" baseline="0" dirty="0"/>
              <a:t> dimensions so a key way to ensure that correct plots are being made is to ensure that you reduce the number of dimensions </a:t>
            </a:r>
          </a:p>
          <a:p>
            <a:r>
              <a:rPr lang="en-US" baseline="0" dirty="0"/>
              <a:t>&lt;CLICK&gt;</a:t>
            </a:r>
          </a:p>
          <a:p>
            <a:r>
              <a:rPr lang="en-US" baseline="0" dirty="0"/>
              <a:t>Then you can show this on a 2D canvas – in this instance we can look at the difference between spenders and savers based on clustering – when this is apparent and we’re looking at only two variables then this is easy we can just plot this as normal using an x and y coordinate space. When we have many variables (features) we will need to apply a dimensionality reduction technique like Principal Component Analysis which will enable us to take the principal components and just use these numbers so a single or a couple of dimensions containing 99.7% of the variance of the data </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55</a:t>
            </a:fld>
            <a:endParaRPr lang="en-US"/>
          </a:p>
        </p:txBody>
      </p:sp>
    </p:spTree>
    <p:extLst>
      <p:ext uri="{BB962C8B-B14F-4D97-AF65-F5344CB8AC3E}">
        <p14:creationId xmlns:p14="http://schemas.microsoft.com/office/powerpoint/2010/main" val="21250609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56</a:t>
            </a:fld>
            <a:endParaRPr lang="en-US"/>
          </a:p>
        </p:txBody>
      </p:sp>
    </p:spTree>
    <p:extLst>
      <p:ext uri="{BB962C8B-B14F-4D97-AF65-F5344CB8AC3E}">
        <p14:creationId xmlns:p14="http://schemas.microsoft.com/office/powerpoint/2010/main" val="39700290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57</a:t>
            </a:fld>
            <a:endParaRPr lang="en-US"/>
          </a:p>
        </p:txBody>
      </p:sp>
    </p:spTree>
    <p:extLst>
      <p:ext uri="{BB962C8B-B14F-4D97-AF65-F5344CB8AC3E}">
        <p14:creationId xmlns:p14="http://schemas.microsoft.com/office/powerpoint/2010/main" val="7119599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Using </a:t>
            </a:r>
            <a:r>
              <a:rPr lang="en-US" sz="1200" b="0" i="0" kern="1200" dirty="0" err="1">
                <a:solidFill>
                  <a:schemeClr val="tx1"/>
                </a:solidFill>
                <a:effectLst/>
                <a:latin typeface="+mn-lt"/>
                <a:ea typeface="+mn-ea"/>
                <a:cs typeface="+mn-cs"/>
              </a:rPr>
              <a:t>MLLib</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MLlib</a:t>
            </a:r>
            <a:r>
              <a:rPr lang="en-US" sz="1200" b="0" i="0" kern="1200" dirty="0">
                <a:solidFill>
                  <a:schemeClr val="tx1"/>
                </a:solidFill>
                <a:effectLst/>
                <a:latin typeface="+mn-lt"/>
                <a:ea typeface="+mn-ea"/>
                <a:cs typeface="+mn-cs"/>
              </a:rPr>
              <a:t> contains the following algorithms and utilities: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logistic regression and linear support vector machine (SVM)</a:t>
            </a:r>
          </a:p>
          <a:p>
            <a:r>
              <a:rPr lang="en-US" sz="1200" b="0" i="0" kern="1200" dirty="0">
                <a:solidFill>
                  <a:schemeClr val="tx1"/>
                </a:solidFill>
                <a:effectLst/>
                <a:latin typeface="+mn-lt"/>
                <a:ea typeface="+mn-ea"/>
                <a:cs typeface="+mn-cs"/>
              </a:rPr>
              <a:t>classification and regression tree</a:t>
            </a:r>
          </a:p>
          <a:p>
            <a:r>
              <a:rPr lang="en-US" sz="1200" b="0" i="0" kern="1200" dirty="0">
                <a:solidFill>
                  <a:schemeClr val="tx1"/>
                </a:solidFill>
                <a:effectLst/>
                <a:latin typeface="+mn-lt"/>
                <a:ea typeface="+mn-ea"/>
                <a:cs typeface="+mn-cs"/>
              </a:rPr>
              <a:t>random forest and gradient-boosted trees</a:t>
            </a:r>
          </a:p>
          <a:p>
            <a:r>
              <a:rPr lang="en-US" sz="1200" b="0" i="0" kern="1200" dirty="0">
                <a:solidFill>
                  <a:schemeClr val="tx1"/>
                </a:solidFill>
                <a:effectLst/>
                <a:latin typeface="+mn-lt"/>
                <a:ea typeface="+mn-ea"/>
                <a:cs typeface="+mn-cs"/>
              </a:rPr>
              <a:t>recommendation via alternating least squares (ALS)</a:t>
            </a:r>
          </a:p>
          <a:p>
            <a:r>
              <a:rPr lang="en-US" sz="1200" b="0" i="0" kern="1200" dirty="0">
                <a:solidFill>
                  <a:schemeClr val="tx1"/>
                </a:solidFill>
                <a:effectLst/>
                <a:latin typeface="+mn-lt"/>
                <a:ea typeface="+mn-ea"/>
                <a:cs typeface="+mn-cs"/>
              </a:rPr>
              <a:t>clustering via k-means, bisecting k-means, Gaussian mixtures (GMM), and power iteration clustering</a:t>
            </a:r>
          </a:p>
          <a:p>
            <a:r>
              <a:rPr lang="en-US" sz="1200" b="0" i="0" kern="1200" dirty="0">
                <a:solidFill>
                  <a:schemeClr val="tx1"/>
                </a:solidFill>
                <a:effectLst/>
                <a:latin typeface="+mn-lt"/>
                <a:ea typeface="+mn-ea"/>
                <a:cs typeface="+mn-cs"/>
              </a:rPr>
              <a:t>topic modeling via latent </a:t>
            </a:r>
            <a:r>
              <a:rPr lang="en-US" sz="1200" b="0" i="0" kern="1200" dirty="0" err="1">
                <a:solidFill>
                  <a:schemeClr val="tx1"/>
                </a:solidFill>
                <a:effectLst/>
                <a:latin typeface="+mn-lt"/>
                <a:ea typeface="+mn-ea"/>
                <a:cs typeface="+mn-cs"/>
              </a:rPr>
              <a:t>Dirichlet</a:t>
            </a:r>
            <a:r>
              <a:rPr lang="en-US" sz="1200" b="0" i="0" kern="1200" dirty="0">
                <a:solidFill>
                  <a:schemeClr val="tx1"/>
                </a:solidFill>
                <a:effectLst/>
                <a:latin typeface="+mn-lt"/>
                <a:ea typeface="+mn-ea"/>
                <a:cs typeface="+mn-cs"/>
              </a:rPr>
              <a:t> allocation (LDA)</a:t>
            </a:r>
          </a:p>
          <a:p>
            <a:r>
              <a:rPr lang="en-US" sz="1200" b="0" i="0" kern="1200" dirty="0">
                <a:solidFill>
                  <a:schemeClr val="tx1"/>
                </a:solidFill>
                <a:effectLst/>
                <a:latin typeface="+mn-lt"/>
                <a:ea typeface="+mn-ea"/>
                <a:cs typeface="+mn-cs"/>
              </a:rPr>
              <a:t>survival analysis via accelerated failure time model</a:t>
            </a:r>
          </a:p>
          <a:p>
            <a:r>
              <a:rPr lang="en-US" sz="1200" b="0" i="0" kern="1200" dirty="0">
                <a:solidFill>
                  <a:schemeClr val="tx1"/>
                </a:solidFill>
                <a:effectLst/>
                <a:latin typeface="+mn-lt"/>
                <a:ea typeface="+mn-ea"/>
                <a:cs typeface="+mn-cs"/>
              </a:rPr>
              <a:t>singular value decomposition (SVD) and QR decomposition</a:t>
            </a:r>
          </a:p>
          <a:p>
            <a:r>
              <a:rPr lang="en-US" sz="1200" b="0" i="0" kern="1200" dirty="0">
                <a:solidFill>
                  <a:schemeClr val="tx1"/>
                </a:solidFill>
                <a:effectLst/>
                <a:latin typeface="+mn-lt"/>
                <a:ea typeface="+mn-ea"/>
                <a:cs typeface="+mn-cs"/>
              </a:rPr>
              <a:t>principal component analysis (PCA)</a:t>
            </a:r>
          </a:p>
          <a:p>
            <a:r>
              <a:rPr lang="en-US" sz="1200" b="0" i="0" kern="1200" dirty="0">
                <a:solidFill>
                  <a:schemeClr val="tx1"/>
                </a:solidFill>
                <a:effectLst/>
                <a:latin typeface="+mn-lt"/>
                <a:ea typeface="+mn-ea"/>
                <a:cs typeface="+mn-cs"/>
              </a:rPr>
              <a:t>linear regression with L</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L</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and elastic-net regularization</a:t>
            </a:r>
          </a:p>
          <a:p>
            <a:r>
              <a:rPr lang="en-US" sz="1200" b="0" i="0" kern="1200" dirty="0">
                <a:solidFill>
                  <a:schemeClr val="tx1"/>
                </a:solidFill>
                <a:effectLst/>
                <a:latin typeface="+mn-lt"/>
                <a:ea typeface="+mn-ea"/>
                <a:cs typeface="+mn-cs"/>
              </a:rPr>
              <a:t>isotonic regression</a:t>
            </a:r>
          </a:p>
          <a:p>
            <a:r>
              <a:rPr lang="en-US" sz="1200" b="0" i="0" kern="1200" dirty="0">
                <a:solidFill>
                  <a:schemeClr val="tx1"/>
                </a:solidFill>
                <a:effectLst/>
                <a:latin typeface="+mn-lt"/>
                <a:ea typeface="+mn-ea"/>
                <a:cs typeface="+mn-cs"/>
              </a:rPr>
              <a:t>multinomial/binomial naive Bayes</a:t>
            </a:r>
          </a:p>
          <a:p>
            <a:r>
              <a:rPr lang="en-US" sz="1200" b="0" i="0" kern="1200" dirty="0">
                <a:solidFill>
                  <a:schemeClr val="tx1"/>
                </a:solidFill>
                <a:effectLst/>
                <a:latin typeface="+mn-lt"/>
                <a:ea typeface="+mn-ea"/>
                <a:cs typeface="+mn-cs"/>
              </a:rPr>
              <a:t>frequent </a:t>
            </a:r>
            <a:r>
              <a:rPr lang="en-US" sz="1200" b="0" i="0" kern="1200" dirty="0" err="1">
                <a:solidFill>
                  <a:schemeClr val="tx1"/>
                </a:solidFill>
                <a:effectLst/>
                <a:latin typeface="+mn-lt"/>
                <a:ea typeface="+mn-ea"/>
                <a:cs typeface="+mn-cs"/>
              </a:rPr>
              <a:t>itemset</a:t>
            </a:r>
            <a:r>
              <a:rPr lang="en-US" sz="1200" b="0" i="0" kern="1200" dirty="0">
                <a:solidFill>
                  <a:schemeClr val="tx1"/>
                </a:solidFill>
                <a:effectLst/>
                <a:latin typeface="+mn-lt"/>
                <a:ea typeface="+mn-ea"/>
                <a:cs typeface="+mn-cs"/>
              </a:rPr>
              <a:t> mining via FP-growth and association rules</a:t>
            </a:r>
          </a:p>
          <a:p>
            <a:r>
              <a:rPr lang="en-US" sz="1200" b="0" i="0" kern="1200" dirty="0">
                <a:solidFill>
                  <a:schemeClr val="tx1"/>
                </a:solidFill>
                <a:effectLst/>
                <a:latin typeface="+mn-lt"/>
                <a:ea typeface="+mn-ea"/>
                <a:cs typeface="+mn-cs"/>
              </a:rPr>
              <a:t>sequential pattern mining via </a:t>
            </a:r>
            <a:r>
              <a:rPr lang="en-US" sz="1200" b="0" i="0" kern="1200" dirty="0" err="1">
                <a:solidFill>
                  <a:schemeClr val="tx1"/>
                </a:solidFill>
                <a:effectLst/>
                <a:latin typeface="+mn-lt"/>
                <a:ea typeface="+mn-ea"/>
                <a:cs typeface="+mn-cs"/>
              </a:rPr>
              <a:t>PrefixSpan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summary statistics and hypothesis testing</a:t>
            </a:r>
          </a:p>
          <a:p>
            <a:r>
              <a:rPr lang="en-US" sz="1200" b="0" i="0" kern="1200" dirty="0">
                <a:solidFill>
                  <a:schemeClr val="tx1"/>
                </a:solidFill>
                <a:effectLst/>
                <a:latin typeface="+mn-lt"/>
                <a:ea typeface="+mn-ea"/>
                <a:cs typeface="+mn-cs"/>
              </a:rPr>
              <a:t>feature transformations</a:t>
            </a:r>
          </a:p>
          <a:p>
            <a:r>
              <a:rPr lang="en-US" sz="1200" b="0" i="0" kern="1200" dirty="0">
                <a:solidFill>
                  <a:schemeClr val="tx1"/>
                </a:solidFill>
                <a:effectLst/>
                <a:latin typeface="+mn-lt"/>
                <a:ea typeface="+mn-ea"/>
                <a:cs typeface="+mn-cs"/>
              </a:rPr>
              <a:t>model evaluation and hyper-parameter tuning</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58</a:t>
            </a:fld>
            <a:endParaRPr lang="en-US"/>
          </a:p>
        </p:txBody>
      </p:sp>
    </p:spTree>
    <p:extLst>
      <p:ext uri="{BB962C8B-B14F-4D97-AF65-F5344CB8AC3E}">
        <p14:creationId xmlns:p14="http://schemas.microsoft.com/office/powerpoint/2010/main" val="39484029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59</a:t>
            </a:fld>
            <a:endParaRPr lang="en-US"/>
          </a:p>
        </p:txBody>
      </p:sp>
    </p:spTree>
    <p:extLst>
      <p:ext uri="{BB962C8B-B14F-4D97-AF65-F5344CB8AC3E}">
        <p14:creationId xmlns:p14="http://schemas.microsoft.com/office/powerpoint/2010/main" val="1022198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Spark Machine Learning Primitives</a:t>
            </a:r>
          </a:p>
          <a:p>
            <a:endParaRPr lang="en-US" dirty="0"/>
          </a:p>
          <a:p>
            <a:r>
              <a:rPr lang="en-US" dirty="0"/>
              <a:t>Vector</a:t>
            </a:r>
            <a:r>
              <a:rPr lang="en-US" baseline="0" dirty="0"/>
              <a:t> can be spare and contain singular values or features OR dense and contain collections of features</a:t>
            </a:r>
          </a:p>
          <a:p>
            <a:r>
              <a:rPr lang="en-US" baseline="0" dirty="0"/>
              <a:t>&lt;CLICK&gt;</a:t>
            </a:r>
          </a:p>
          <a:p>
            <a:r>
              <a:rPr lang="en-US" baseline="0" dirty="0" err="1"/>
              <a:t>LabeledPoint</a:t>
            </a:r>
            <a:r>
              <a:rPr lang="en-US" baseline="0" dirty="0"/>
              <a:t> contains a label (supervised learning) and a vector as the feature input</a:t>
            </a:r>
          </a:p>
          <a:p>
            <a:r>
              <a:rPr lang="en-US" dirty="0"/>
              <a:t>&lt;CLICK&gt;</a:t>
            </a:r>
          </a:p>
          <a:p>
            <a:r>
              <a:rPr lang="en-US" dirty="0"/>
              <a:t>Matrix is a local matrix</a:t>
            </a:r>
            <a:r>
              <a:rPr lang="en-US" baseline="0" dirty="0"/>
              <a:t> that we may run on the Spark driver </a:t>
            </a:r>
          </a:p>
          <a:p>
            <a:r>
              <a:rPr lang="en-US" baseline="0" dirty="0"/>
              <a:t>&lt;CLICK&gt;</a:t>
            </a:r>
          </a:p>
          <a:p>
            <a:r>
              <a:rPr lang="en-US" baseline="0" dirty="0" err="1"/>
              <a:t>RowMatrix</a:t>
            </a:r>
            <a:r>
              <a:rPr lang="en-US" baseline="0" dirty="0"/>
              <a:t> is a distributed matrix that we can run in an RDD – there are other </a:t>
            </a:r>
            <a:r>
              <a:rPr lang="en-US" baseline="0" dirty="0" err="1"/>
              <a:t>flavours</a:t>
            </a:r>
            <a:r>
              <a:rPr lang="en-US" baseline="0" dirty="0"/>
              <a:t> as well </a:t>
            </a:r>
          </a:p>
          <a:p>
            <a:pPr marL="171450" indent="-171450">
              <a:buFontTx/>
              <a:buChar char="-"/>
            </a:pPr>
            <a:r>
              <a:rPr lang="en-US" baseline="0" dirty="0" err="1"/>
              <a:t>IndexedMatrix</a:t>
            </a:r>
            <a:r>
              <a:rPr lang="en-US" baseline="0" dirty="0"/>
              <a:t> contains an index per row</a:t>
            </a:r>
          </a:p>
          <a:p>
            <a:pPr marL="171450" indent="-171450">
              <a:buFontTx/>
              <a:buChar char="-"/>
            </a:pPr>
            <a:r>
              <a:rPr lang="en-US" baseline="0" dirty="0" err="1"/>
              <a:t>CoordinateMatrix</a:t>
            </a:r>
            <a:r>
              <a:rPr lang="en-US" baseline="0" dirty="0"/>
              <a:t> is a collection of RDD matrices </a:t>
            </a:r>
          </a:p>
          <a:p>
            <a:pPr marL="171450" indent="-171450">
              <a:buFontTx/>
              <a:buChar char="-"/>
            </a:pPr>
            <a:r>
              <a:rPr lang="en-US" baseline="0" dirty="0" err="1"/>
              <a:t>BlockMatrix</a:t>
            </a:r>
            <a:r>
              <a:rPr lang="en-US" baseline="0" dirty="0"/>
              <a:t> is a collection of blocks of type ((</a:t>
            </a:r>
            <a:r>
              <a:rPr lang="en-US" baseline="0" dirty="0" err="1"/>
              <a:t>int</a:t>
            </a:r>
            <a:r>
              <a:rPr lang="en-US" baseline="0" dirty="0"/>
              <a:t>, </a:t>
            </a:r>
            <a:r>
              <a:rPr lang="en-US" baseline="0" dirty="0" err="1"/>
              <a:t>int</a:t>
            </a:r>
            <a:r>
              <a:rPr lang="en-US" baseline="0" dirty="0"/>
              <a:t>), matrix) for a more comprehensive matrix distribution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60</a:t>
            </a:fld>
            <a:endParaRPr lang="en-US"/>
          </a:p>
        </p:txBody>
      </p:sp>
    </p:spTree>
    <p:extLst>
      <p:ext uri="{BB962C8B-B14F-4D97-AF65-F5344CB8AC3E}">
        <p14:creationId xmlns:p14="http://schemas.microsoft.com/office/powerpoint/2010/main" val="42176685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Codify and Reuse Models</a:t>
            </a:r>
          </a:p>
        </p:txBody>
      </p:sp>
      <p:sp>
        <p:nvSpPr>
          <p:cNvPr id="4" name="Slide Number Placeholder 3"/>
          <p:cNvSpPr>
            <a:spLocks noGrp="1"/>
          </p:cNvSpPr>
          <p:nvPr>
            <p:ph type="sldNum" sz="quarter" idx="10"/>
          </p:nvPr>
        </p:nvSpPr>
        <p:spPr/>
        <p:txBody>
          <a:bodyPr/>
          <a:lstStyle/>
          <a:p>
            <a:fld id="{4CFD207A-07DF-40AD-A916-9872E089CE7A}" type="slidenum">
              <a:rPr lang="en-US" smtClean="0"/>
              <a:t>61</a:t>
            </a:fld>
            <a:endParaRPr lang="en-US"/>
          </a:p>
        </p:txBody>
      </p:sp>
    </p:spTree>
    <p:extLst>
      <p:ext uri="{BB962C8B-B14F-4D97-AF65-F5344CB8AC3E}">
        <p14:creationId xmlns:p14="http://schemas.microsoft.com/office/powerpoint/2010/main" val="1165933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start</a:t>
            </a:r>
            <a:r>
              <a:rPr lang="en-GB" baseline="0" dirty="0"/>
              <a:t> out with a mixed set of data.  None of it is classified.</a:t>
            </a:r>
          </a:p>
          <a:p>
            <a:endParaRPr lang="en-GB" baseline="0" dirty="0"/>
          </a:p>
          <a:p>
            <a:r>
              <a:rPr lang="en-GB" baseline="0" dirty="0"/>
              <a:t>Explain that we have many groups and potential labels and we need only two</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5193819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62</a:t>
            </a:fld>
            <a:endParaRPr lang="en-US"/>
          </a:p>
        </p:txBody>
      </p:sp>
    </p:spTree>
    <p:extLst>
      <p:ext uri="{BB962C8B-B14F-4D97-AF65-F5344CB8AC3E}">
        <p14:creationId xmlns:p14="http://schemas.microsoft.com/office/powerpoint/2010/main" val="30803562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Classifying documents example</a:t>
            </a:r>
          </a:p>
          <a:p>
            <a:endParaRPr lang="en-US" dirty="0"/>
          </a:p>
          <a:p>
            <a:r>
              <a:rPr lang="en-US" dirty="0"/>
              <a:t>In this example we’ll look at given a document whether this document (or corpus when we describe a group of documents) is happy or sad – good or bad.</a:t>
            </a:r>
            <a:r>
              <a:rPr lang="en-US" baseline="0" dirty="0"/>
              <a:t> This is a technique called sentiment analysis which looks to determine whether internet chatter/tweets are favorable or not.</a:t>
            </a:r>
          </a:p>
          <a:p>
            <a:r>
              <a:rPr lang="en-US" baseline="0" dirty="0"/>
              <a:t>&lt;CLICK&gt;</a:t>
            </a:r>
          </a:p>
          <a:p>
            <a:r>
              <a:rPr lang="en-US" dirty="0"/>
              <a:t>In this case we get a value between 0 and 1 which tells us</a:t>
            </a:r>
            <a:r>
              <a:rPr lang="en-US" baseline="0" dirty="0"/>
              <a:t> how good this tweet us about us – in this case at 0.94 it’s pretty good!</a:t>
            </a:r>
          </a:p>
          <a:p>
            <a:endParaRPr lang="en-US" baseline="0" dirty="0"/>
          </a:p>
          <a:p>
            <a:r>
              <a:rPr lang="en-US" baseline="0" dirty="0"/>
              <a:t>Obviously to make this work we have to take the details of this tweet and turn it into a “feature vector”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63</a:t>
            </a:fld>
            <a:endParaRPr lang="en-US"/>
          </a:p>
        </p:txBody>
      </p:sp>
    </p:spTree>
    <p:extLst>
      <p:ext uri="{BB962C8B-B14F-4D97-AF65-F5344CB8AC3E}">
        <p14:creationId xmlns:p14="http://schemas.microsoft.com/office/powerpoint/2010/main" val="17525169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Spark ML Pipelines</a:t>
            </a:r>
          </a:p>
          <a:p>
            <a:endParaRPr lang="en-US" dirty="0"/>
          </a:p>
          <a:p>
            <a:r>
              <a:rPr lang="en-US" dirty="0"/>
              <a:t>The 4 stage</a:t>
            </a:r>
            <a:r>
              <a:rPr lang="en-US" baseline="0" dirty="0"/>
              <a:t> process can be broken down into the following components- this forms the machine learning workflow and is used to determine the best fit for a model and work out it’s efficacy </a:t>
            </a:r>
          </a:p>
          <a:p>
            <a:endParaRPr lang="en-US" baseline="0" dirty="0"/>
          </a:p>
          <a:p>
            <a:r>
              <a:rPr lang="en-US" baseline="0" dirty="0"/>
              <a:t>Step 1: Ingest data from a source – this is usually a file-based source</a:t>
            </a:r>
          </a:p>
          <a:p>
            <a:r>
              <a:rPr lang="en-US" baseline="0" dirty="0"/>
              <a:t>&lt;CLICK&gt;</a:t>
            </a:r>
          </a:p>
          <a:p>
            <a:r>
              <a:rPr lang="en-US" baseline="0" dirty="0"/>
              <a:t>Step 2: Extract features – this will involve preprocessing of the file and determination of which features in what form are necessary for the machine learning </a:t>
            </a:r>
          </a:p>
          <a:p>
            <a:r>
              <a:rPr lang="en-US" baseline="0" dirty="0"/>
              <a:t>&lt;CLICK&gt;</a:t>
            </a:r>
          </a:p>
          <a:p>
            <a:r>
              <a:rPr lang="en-US" baseline="0" dirty="0"/>
              <a:t>Step 3: Train model where you take training data and build a model from this to enable future predictions</a:t>
            </a:r>
          </a:p>
          <a:p>
            <a:r>
              <a:rPr lang="en-US" baseline="0" dirty="0"/>
              <a:t>&lt;CLICK&gt;</a:t>
            </a:r>
          </a:p>
          <a:p>
            <a:r>
              <a:rPr lang="en-US" baseline="0" dirty="0"/>
              <a:t>Step 4: Validate the model to determine whether you can predict using new data of some sort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64</a:t>
            </a:fld>
            <a:endParaRPr lang="en-US"/>
          </a:p>
        </p:txBody>
      </p:sp>
    </p:spTree>
    <p:extLst>
      <p:ext uri="{BB962C8B-B14F-4D97-AF65-F5344CB8AC3E}">
        <p14:creationId xmlns:p14="http://schemas.microsoft.com/office/powerpoint/2010/main" val="15740769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we need ML Pipelines</a:t>
            </a:r>
          </a:p>
          <a:p>
            <a:endParaRPr lang="en-US" dirty="0"/>
          </a:p>
          <a:p>
            <a:r>
              <a:rPr lang="en-US" dirty="0"/>
              <a:t>This list of things are done over and over again</a:t>
            </a:r>
            <a:r>
              <a:rPr lang="en-US" baseline="0" dirty="0"/>
              <a:t> and generally not in a modular way so cannot be reused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65</a:t>
            </a:fld>
            <a:endParaRPr lang="en-US"/>
          </a:p>
        </p:txBody>
      </p:sp>
    </p:spTree>
    <p:extLst>
      <p:ext uri="{BB962C8B-B14F-4D97-AF65-F5344CB8AC3E}">
        <p14:creationId xmlns:p14="http://schemas.microsoft.com/office/powerpoint/2010/main" val="11962395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DataFrames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66</a:t>
            </a:fld>
            <a:endParaRPr lang="en-US"/>
          </a:p>
        </p:txBody>
      </p:sp>
    </p:spTree>
    <p:extLst>
      <p:ext uri="{BB962C8B-B14F-4D97-AF65-F5344CB8AC3E}">
        <p14:creationId xmlns:p14="http://schemas.microsoft.com/office/powerpoint/2010/main" val="17161464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68</a:t>
            </a:fld>
            <a:endParaRPr lang="en-US"/>
          </a:p>
        </p:txBody>
      </p:sp>
    </p:spTree>
    <p:extLst>
      <p:ext uri="{BB962C8B-B14F-4D97-AF65-F5344CB8AC3E}">
        <p14:creationId xmlns:p14="http://schemas.microsoft.com/office/powerpoint/2010/main" val="31091848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Spark ML Pipelines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 </a:t>
            </a:r>
            <a:r>
              <a:rPr lang="en-GB" dirty="0"/>
              <a:t>Transformer</a:t>
            </a:r>
            <a:r>
              <a:rPr lang="en-GB" sz="1200" b="0" i="0" kern="1200" dirty="0">
                <a:solidFill>
                  <a:schemeClr val="tx1"/>
                </a:solidFill>
                <a:effectLst/>
                <a:latin typeface="+mn-lt"/>
                <a:ea typeface="+mn-ea"/>
                <a:cs typeface="+mn-cs"/>
              </a:rPr>
              <a:t> is an algorithm which can transform one </a:t>
            </a:r>
            <a:r>
              <a:rPr lang="en-GB" dirty="0" err="1"/>
              <a:t>DataFrame</a:t>
            </a:r>
            <a:r>
              <a:rPr lang="en-GB" sz="1200" b="0" i="0" kern="1200" dirty="0">
                <a:solidFill>
                  <a:schemeClr val="tx1"/>
                </a:solidFill>
                <a:effectLst/>
                <a:latin typeface="+mn-lt"/>
                <a:ea typeface="+mn-ea"/>
                <a:cs typeface="+mn-cs"/>
              </a:rPr>
              <a:t> into another </a:t>
            </a:r>
            <a:r>
              <a:rPr lang="en-GB" dirty="0" err="1"/>
              <a:t>DataFrame</a:t>
            </a:r>
            <a:r>
              <a:rPr lang="en-GB" sz="1200" b="0" i="0" kern="1200" dirty="0">
                <a:solidFill>
                  <a:schemeClr val="tx1"/>
                </a:solidFill>
                <a:effectLst/>
                <a:latin typeface="+mn-lt"/>
                <a:ea typeface="+mn-ea"/>
                <a:cs typeface="+mn-cs"/>
              </a:rPr>
              <a:t>. – an ML </a:t>
            </a:r>
            <a:r>
              <a:rPr lang="en-GB" sz="1200" b="0" i="0" kern="1200" dirty="0" err="1">
                <a:solidFill>
                  <a:schemeClr val="tx1"/>
                </a:solidFill>
                <a:effectLst/>
                <a:latin typeface="+mn-lt"/>
                <a:ea typeface="+mn-ea"/>
                <a:cs typeface="+mn-cs"/>
              </a:rPr>
              <a:t>dataframe</a:t>
            </a:r>
            <a:r>
              <a:rPr lang="en-GB" sz="1200" b="0" i="0" kern="1200" dirty="0">
                <a:solidFill>
                  <a:schemeClr val="tx1"/>
                </a:solidFill>
                <a:effectLst/>
                <a:latin typeface="+mn-lt"/>
                <a:ea typeface="+mn-ea"/>
                <a:cs typeface="+mn-cs"/>
              </a:rPr>
              <a:t> is a</a:t>
            </a:r>
            <a:r>
              <a:rPr lang="en-GB" sz="1200" b="0" i="0" kern="1200" baseline="0" dirty="0">
                <a:solidFill>
                  <a:schemeClr val="tx1"/>
                </a:solidFill>
                <a:effectLst/>
                <a:latin typeface="+mn-lt"/>
                <a:ea typeface="+mn-ea"/>
                <a:cs typeface="+mn-cs"/>
              </a:rPr>
              <a:t> </a:t>
            </a:r>
            <a:r>
              <a:rPr lang="en-GB" sz="1200" b="0" i="0" kern="1200" baseline="0" dirty="0" err="1">
                <a:solidFill>
                  <a:schemeClr val="tx1"/>
                </a:solidFill>
                <a:effectLst/>
                <a:latin typeface="+mn-lt"/>
                <a:ea typeface="+mn-ea"/>
                <a:cs typeface="+mn-cs"/>
              </a:rPr>
              <a:t>dataframe</a:t>
            </a:r>
            <a:r>
              <a:rPr lang="en-GB" sz="1200" b="0" i="0" kern="1200" baseline="0" dirty="0">
                <a:solidFill>
                  <a:schemeClr val="tx1"/>
                </a:solidFill>
                <a:effectLst/>
                <a:latin typeface="+mn-lt"/>
                <a:ea typeface="+mn-ea"/>
                <a:cs typeface="+mn-cs"/>
              </a:rPr>
              <a:t> which takes in a set of feature of feature vectors in a DF and outputs an ML </a:t>
            </a:r>
            <a:r>
              <a:rPr lang="en-GB" sz="1200" b="0" i="0" kern="1200" baseline="0" dirty="0" err="1">
                <a:solidFill>
                  <a:schemeClr val="tx1"/>
                </a:solidFill>
                <a:effectLst/>
                <a:latin typeface="+mn-lt"/>
                <a:ea typeface="+mn-ea"/>
                <a:cs typeface="+mn-cs"/>
              </a:rPr>
              <a:t>dataframe</a:t>
            </a:r>
            <a:r>
              <a:rPr lang="en-GB" sz="1200" b="0" i="0" kern="1200" baseline="0" dirty="0">
                <a:solidFill>
                  <a:schemeClr val="tx1"/>
                </a:solidFill>
                <a:effectLst/>
                <a:latin typeface="+mn-lt"/>
                <a:ea typeface="+mn-ea"/>
                <a:cs typeface="+mn-cs"/>
              </a:rPr>
              <a:t> as a set of predictions </a:t>
            </a:r>
          </a:p>
          <a:p>
            <a:r>
              <a:rPr lang="en-GB" sz="1200" b="0" i="0" kern="1200" baseline="0" dirty="0">
                <a:solidFill>
                  <a:schemeClr val="tx1"/>
                </a:solidFill>
                <a:effectLst/>
                <a:latin typeface="+mn-lt"/>
                <a:ea typeface="+mn-ea"/>
                <a:cs typeface="+mn-cs"/>
              </a:rPr>
              <a:t>&lt;CLICK&gt;</a:t>
            </a:r>
          </a:p>
          <a:p>
            <a:r>
              <a:rPr lang="en-GB" sz="1200" b="0" i="0" kern="1200" baseline="0" dirty="0">
                <a:solidFill>
                  <a:schemeClr val="tx1"/>
                </a:solidFill>
                <a:effectLst/>
                <a:latin typeface="+mn-lt"/>
                <a:ea typeface="+mn-ea"/>
                <a:cs typeface="+mn-cs"/>
              </a:rPr>
              <a:t>An estimator is a machine learning algorithm which can be applied a transformer to “learn” and formulate a model </a:t>
            </a:r>
          </a:p>
          <a:p>
            <a:r>
              <a:rPr lang="en-GB" sz="1200" b="0" i="0" kern="1200" baseline="0" dirty="0">
                <a:solidFill>
                  <a:schemeClr val="tx1"/>
                </a:solidFill>
                <a:effectLst/>
                <a:latin typeface="+mn-lt"/>
                <a:ea typeface="+mn-ea"/>
                <a:cs typeface="+mn-cs"/>
              </a:rPr>
              <a:t>&lt;CLICK&gt;</a:t>
            </a:r>
          </a:p>
          <a:p>
            <a:r>
              <a:rPr lang="en-US" dirty="0"/>
              <a:t>An evaluator</a:t>
            </a:r>
            <a:r>
              <a:rPr lang="en-US" baseline="0" dirty="0"/>
              <a:t> is the use of metrics to extract to extract and test a model to see whether it is a good or bad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69</a:t>
            </a:fld>
            <a:endParaRPr lang="en-US"/>
          </a:p>
        </p:txBody>
      </p:sp>
    </p:spTree>
    <p:extLst>
      <p:ext uri="{BB962C8B-B14F-4D97-AF65-F5344CB8AC3E}">
        <p14:creationId xmlns:p14="http://schemas.microsoft.com/office/powerpoint/2010/main" val="31885803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71</a:t>
            </a:fld>
            <a:endParaRPr lang="en-US"/>
          </a:p>
        </p:txBody>
      </p:sp>
    </p:spTree>
    <p:extLst>
      <p:ext uri="{BB962C8B-B14F-4D97-AF65-F5344CB8AC3E}">
        <p14:creationId xmlns:p14="http://schemas.microsoft.com/office/powerpoint/2010/main" val="3635659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Transforms from one </a:t>
            </a:r>
            <a:r>
              <a:rPr lang="en-US" dirty="0" err="1"/>
              <a:t>dataframe</a:t>
            </a:r>
            <a:r>
              <a:rPr lang="en-US" dirty="0"/>
              <a:t> to another </a:t>
            </a:r>
            <a:r>
              <a:rPr lang="en-US" dirty="0" err="1"/>
              <a:t>dataframe</a:t>
            </a:r>
            <a:r>
              <a:rPr lang="en-US" dirty="0"/>
              <a:t> </a:t>
            </a:r>
          </a:p>
          <a:p>
            <a:r>
              <a:rPr lang="en-US" dirty="0"/>
              <a:t>&lt;CLICK&gt;</a:t>
            </a:r>
          </a:p>
          <a:p>
            <a:r>
              <a:rPr lang="en-US" dirty="0"/>
              <a:t>Can</a:t>
            </a:r>
            <a:r>
              <a:rPr lang="en-US" baseline="0" dirty="0"/>
              <a:t> take values from one or more columns and then apply as a feature vector for input into an estimator</a:t>
            </a:r>
          </a:p>
          <a:p>
            <a:r>
              <a:rPr lang="en-US" baseline="0" dirty="0"/>
              <a:t>&lt;CLICK&gt;</a:t>
            </a:r>
          </a:p>
          <a:p>
            <a:r>
              <a:rPr lang="en-US" baseline="0" dirty="0"/>
              <a:t>We can use a map function to change both the type and content of a column from one </a:t>
            </a:r>
            <a:r>
              <a:rPr lang="en-US" baseline="0" dirty="0" err="1"/>
              <a:t>dataframe</a:t>
            </a:r>
            <a:r>
              <a:rPr lang="en-US" baseline="0" dirty="0"/>
              <a:t> to another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&lt;CLICK&gt;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can append an additional column to a new </a:t>
            </a:r>
            <a:r>
              <a:rPr lang="en-US" baseline="0" dirty="0" err="1"/>
              <a:t>dataframe</a:t>
            </a:r>
            <a:r>
              <a:rPr lang="en-US" baseline="0" dirty="0"/>
              <a: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&lt;CLICK&gt;</a:t>
            </a:r>
            <a:endParaRPr lang="en-US" dirty="0"/>
          </a:p>
          <a:p>
            <a:r>
              <a:rPr lang="en-US" dirty="0"/>
              <a:t>When we use an</a:t>
            </a:r>
            <a:r>
              <a:rPr lang="en-US" baseline="0" dirty="0"/>
              <a:t> estimator and have made a prediction we may have output a </a:t>
            </a:r>
            <a:r>
              <a:rPr lang="en-US" baseline="0" dirty="0" err="1"/>
              <a:t>dataframe</a:t>
            </a:r>
            <a:r>
              <a:rPr lang="en-US" baseline="0" dirty="0"/>
              <a:t> which we would have predicted and appended a value which can then be reported on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72</a:t>
            </a:fld>
            <a:endParaRPr lang="en-US"/>
          </a:p>
        </p:txBody>
      </p:sp>
    </p:spTree>
    <p:extLst>
      <p:ext uri="{BB962C8B-B14F-4D97-AF65-F5344CB8AC3E}">
        <p14:creationId xmlns:p14="http://schemas.microsoft.com/office/powerpoint/2010/main" val="19010634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75</a:t>
            </a:fld>
            <a:endParaRPr lang="en-US"/>
          </a:p>
        </p:txBody>
      </p:sp>
    </p:spTree>
    <p:extLst>
      <p:ext uri="{BB962C8B-B14F-4D97-AF65-F5344CB8AC3E}">
        <p14:creationId xmlns:p14="http://schemas.microsoft.com/office/powerpoint/2010/main" val="1498666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running through the</a:t>
            </a:r>
            <a:r>
              <a:rPr lang="en-GB" baseline="0" dirty="0"/>
              <a:t> model  it should produce binary outputs.</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4923730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Implements a single method called fit()</a:t>
            </a:r>
          </a:p>
          <a:p>
            <a:r>
              <a:rPr lang="en-US" dirty="0"/>
              <a:t>&lt;CLICK&gt;</a:t>
            </a:r>
          </a:p>
          <a:p>
            <a:r>
              <a:rPr lang="en-US" dirty="0"/>
              <a:t>This method takes in a </a:t>
            </a:r>
            <a:r>
              <a:rPr lang="en-US" dirty="0" err="1"/>
              <a:t>dataframe</a:t>
            </a:r>
            <a:r>
              <a:rPr lang="en-US" dirty="0"/>
              <a:t> as input (and a learning algorithm)</a:t>
            </a:r>
          </a:p>
          <a:p>
            <a:r>
              <a:rPr lang="en-US" dirty="0"/>
              <a:t>&lt;CLICK&gt;</a:t>
            </a:r>
          </a:p>
          <a:p>
            <a:r>
              <a:rPr lang="en-US" dirty="0"/>
              <a:t>As output it produces a model which can then</a:t>
            </a:r>
            <a:r>
              <a:rPr lang="en-US" baseline="0" dirty="0"/>
              <a:t> be used to determine predicted values</a:t>
            </a:r>
          </a:p>
          <a:p>
            <a:r>
              <a:rPr lang="en-US" baseline="0" dirty="0"/>
              <a:t>&lt;CLICK&gt;</a:t>
            </a:r>
          </a:p>
          <a:p>
            <a:r>
              <a:rPr lang="en-US" baseline="0" dirty="0"/>
              <a:t>The Model is also a transformer which means the transform() method can be called to produce a </a:t>
            </a:r>
            <a:r>
              <a:rPr lang="en-US" baseline="0" dirty="0" err="1"/>
              <a:t>DataFrame</a:t>
            </a:r>
            <a:endParaRPr lang="en-US" baseline="0" dirty="0"/>
          </a:p>
          <a:p>
            <a:r>
              <a:rPr lang="en-US" baseline="0" dirty="0"/>
              <a:t>&lt;CLICK&gt;</a:t>
            </a:r>
          </a:p>
          <a:p>
            <a:r>
              <a:rPr lang="en-US" baseline="0" dirty="0"/>
              <a:t>As a result of the transformation you can see a predicted value of some type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76</a:t>
            </a:fld>
            <a:endParaRPr lang="en-US"/>
          </a:p>
        </p:txBody>
      </p:sp>
    </p:spTree>
    <p:extLst>
      <p:ext uri="{BB962C8B-B14F-4D97-AF65-F5344CB8AC3E}">
        <p14:creationId xmlns:p14="http://schemas.microsoft.com/office/powerpoint/2010/main" val="15096368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Determine whether the model is a good fit for the new data</a:t>
            </a:r>
          </a:p>
          <a:p>
            <a:r>
              <a:rPr lang="en-US" dirty="0"/>
              <a:t>&lt;CLICK&gt;</a:t>
            </a:r>
          </a:p>
          <a:p>
            <a:r>
              <a:rPr lang="en-US" dirty="0"/>
              <a:t>Use a numeric value to determine what the effectiveness of the model is</a:t>
            </a:r>
          </a:p>
          <a:p>
            <a:r>
              <a:rPr lang="en-US" dirty="0"/>
              <a:t>&lt;CLICK&gt;</a:t>
            </a:r>
          </a:p>
          <a:p>
            <a:r>
              <a:rPr lang="en-US" dirty="0"/>
              <a:t>You can use precision,</a:t>
            </a:r>
            <a:r>
              <a:rPr lang="en-US" baseline="0" dirty="0"/>
              <a:t> recall which are measures to determine whether you select TP or FN or F-Measures which combine the two</a:t>
            </a:r>
          </a:p>
          <a:p>
            <a:r>
              <a:rPr lang="en-US" baseline="0" dirty="0"/>
              <a:t>&lt;CLICK&gt;</a:t>
            </a:r>
          </a:p>
          <a:p>
            <a:r>
              <a:rPr lang="en-US" baseline="0" dirty="0"/>
              <a:t>Use the Area under the ROC curve to determine the model accuracy </a:t>
            </a:r>
          </a:p>
          <a:p>
            <a:r>
              <a:rPr lang="en-US" baseline="0" dirty="0"/>
              <a:t>&lt;CLICK&gt;</a:t>
            </a:r>
          </a:p>
          <a:p>
            <a:r>
              <a:rPr lang="en-US" baseline="0" dirty="0"/>
              <a:t>Determine errors through Mean Squared with continuous models like linear regressions to understand the dispersal of the errors to see how far you are away on average from the line of best fit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78</a:t>
            </a:fld>
            <a:endParaRPr lang="en-US"/>
          </a:p>
        </p:txBody>
      </p:sp>
    </p:spTree>
    <p:extLst>
      <p:ext uri="{BB962C8B-B14F-4D97-AF65-F5344CB8AC3E}">
        <p14:creationId xmlns:p14="http://schemas.microsoft.com/office/powerpoint/2010/main" val="6370951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79</a:t>
            </a:fld>
            <a:endParaRPr lang="en-US"/>
          </a:p>
        </p:txBody>
      </p:sp>
    </p:spTree>
    <p:extLst>
      <p:ext uri="{BB962C8B-B14F-4D97-AF65-F5344CB8AC3E}">
        <p14:creationId xmlns:p14="http://schemas.microsoft.com/office/powerpoint/2010/main" val="38596949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80</a:t>
            </a:fld>
            <a:endParaRPr lang="en-US"/>
          </a:p>
        </p:txBody>
      </p:sp>
    </p:spTree>
    <p:extLst>
      <p:ext uri="{BB962C8B-B14F-4D97-AF65-F5344CB8AC3E}">
        <p14:creationId xmlns:p14="http://schemas.microsoft.com/office/powerpoint/2010/main" val="26083007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&lt;CLICK&gt;</a:t>
            </a:r>
          </a:p>
          <a:p>
            <a:r>
              <a:rPr lang="en-GB" dirty="0"/>
              <a:t>We make an input stream of vectors for training, as well as a stream of </a:t>
            </a:r>
            <a:r>
              <a:rPr lang="en-GB" dirty="0" err="1"/>
              <a:t>labeled</a:t>
            </a:r>
            <a:r>
              <a:rPr lang="en-GB" dirty="0"/>
              <a:t> data points for testing - this isn't shown in the code segment below. We assume a </a:t>
            </a:r>
            <a:r>
              <a:rPr lang="en-GB" dirty="0" err="1"/>
              <a:t>StreamingContext</a:t>
            </a:r>
            <a:r>
              <a:rPr lang="en-GB" dirty="0"/>
              <a:t> </a:t>
            </a:r>
            <a:r>
              <a:rPr lang="en-GB" dirty="0" err="1"/>
              <a:t>ssc</a:t>
            </a:r>
            <a:r>
              <a:rPr lang="en-GB" dirty="0"/>
              <a:t> has been created already.</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a:t>&lt;CLICK&gt;</a:t>
            </a:r>
          </a:p>
          <a:p>
            <a:r>
              <a:rPr lang="en-GB" dirty="0"/>
              <a:t>We create a model with random clusters and specify the number of clusters to find where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a:t>&lt;CLICK&gt;</a:t>
            </a:r>
          </a:p>
          <a:p>
            <a:r>
              <a:rPr lang="en-GB" dirty="0"/>
              <a:t>Now register the streams for training and testing and start the job, printing the predicted cluster assignments on new data points as they arrive.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a:t>&lt;CLICK&gt;</a:t>
            </a:r>
          </a:p>
          <a:p>
            <a:r>
              <a:rPr lang="en-GB" dirty="0"/>
              <a:t>As you add new text files with data the cluster </a:t>
            </a:r>
            <a:r>
              <a:rPr lang="en-GB" dirty="0" err="1"/>
              <a:t>centers</a:t>
            </a:r>
            <a:r>
              <a:rPr lang="en-GB" dirty="0"/>
              <a:t> will update. Each training point should be formatted as [x1, x2, x3], and each test data point should be formatted as (y, [x1, x2, x3]), where y is some useful label or identifier (e.g. a cluster assignment). Anytime a text file is placed in training </a:t>
            </a:r>
            <a:r>
              <a:rPr lang="en-GB" dirty="0" err="1"/>
              <a:t>dir</a:t>
            </a:r>
            <a:r>
              <a:rPr lang="en-GB" dirty="0"/>
              <a:t> the model will update. Anytime a text file is placed in test </a:t>
            </a:r>
            <a:r>
              <a:rPr lang="en-GB" dirty="0" err="1"/>
              <a:t>dir</a:t>
            </a:r>
            <a:r>
              <a:rPr lang="en-GB" dirty="0"/>
              <a:t> you will see predictions. With new data, the cluster </a:t>
            </a:r>
            <a:r>
              <a:rPr lang="en-GB" dirty="0" err="1"/>
              <a:t>centers</a:t>
            </a:r>
            <a:r>
              <a:rPr lang="en-GB" dirty="0"/>
              <a:t> will change.</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82</a:t>
            </a:fld>
            <a:endParaRPr lang="en-US"/>
          </a:p>
        </p:txBody>
      </p:sp>
    </p:spTree>
    <p:extLst>
      <p:ext uri="{BB962C8B-B14F-4D97-AF65-F5344CB8AC3E}">
        <p14:creationId xmlns:p14="http://schemas.microsoft.com/office/powerpoint/2010/main" val="14979864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83</a:t>
            </a:fld>
            <a:endParaRPr lang="en-US" dirty="0"/>
          </a:p>
        </p:txBody>
      </p:sp>
    </p:spTree>
    <p:extLst>
      <p:ext uri="{BB962C8B-B14F-4D97-AF65-F5344CB8AC3E}">
        <p14:creationId xmlns:p14="http://schemas.microsoft.com/office/powerpoint/2010/main" val="660756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some methods for doing Binary Classification.</a:t>
            </a:r>
            <a:r>
              <a:rPr lang="en-GB" baseline="0" dirty="0"/>
              <a:t>  One thing to note is that oftentimes an algorithm can very often be used to solve multiple types of problem.</a:t>
            </a: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236649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Perceptron for Binary Classification</a:t>
            </a:r>
          </a:p>
          <a:p>
            <a:endParaRPr lang="en-GB" dirty="0"/>
          </a:p>
          <a:p>
            <a:r>
              <a:rPr lang="en-GB" dirty="0"/>
              <a:t>The perceptron has been</a:t>
            </a:r>
            <a:r>
              <a:rPr lang="en-GB" baseline="0" dirty="0"/>
              <a:t> used since 1957 to solve statistical problems:</a:t>
            </a:r>
          </a:p>
          <a:p>
            <a:endParaRPr lang="en-GB" baseline="0" dirty="0"/>
          </a:p>
          <a:p>
            <a:r>
              <a:rPr lang="en-GB" baseline="0" dirty="0"/>
              <a:t>You may have heard of this – from neural networks – we won’t be covering this in any depth here to suffice it to say that it’s used in classification and we’ll look at some of the high level techniques it uses without probing the maths</a:t>
            </a:r>
          </a:p>
          <a:p>
            <a:endParaRPr lang="en-GB" baseline="0" dirty="0"/>
          </a:p>
          <a:p>
            <a:r>
              <a:rPr lang="en-GB" baseline="0" dirty="0"/>
              <a:t>It is composed of:</a:t>
            </a:r>
          </a:p>
          <a:p>
            <a:endParaRPr lang="en-GB" baseline="0" dirty="0"/>
          </a:p>
          <a:p>
            <a:r>
              <a:rPr lang="en-GB" baseline="0" dirty="0"/>
              <a:t>X1 -&gt; </a:t>
            </a:r>
            <a:r>
              <a:rPr lang="en-GB" baseline="0" dirty="0" err="1"/>
              <a:t>xn</a:t>
            </a:r>
            <a:r>
              <a:rPr lang="en-GB" baseline="0" dirty="0"/>
              <a:t> are the features and weights are ascribed to each of these features </a:t>
            </a:r>
          </a:p>
          <a:p>
            <a:r>
              <a:rPr lang="en-GB" baseline="0" dirty="0"/>
              <a:t>W – a set of weights for all of the different inputs that are ascribed to the training sample x</a:t>
            </a:r>
          </a:p>
          <a:p>
            <a:r>
              <a:rPr lang="en-GB" baseline="0" dirty="0"/>
              <a:t>n – learning rate which is a derived value to understand how quickly our neural network can learn </a:t>
            </a:r>
          </a:p>
          <a:p>
            <a:r>
              <a:rPr lang="en-GB" baseline="0" dirty="0"/>
              <a:t>Like most of the algorithms convergence is needed to approximate correct answers which requires many iterations </a:t>
            </a:r>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9</a:t>
            </a:fld>
            <a:endParaRPr lang="en-US"/>
          </a:p>
        </p:txBody>
      </p:sp>
    </p:spTree>
    <p:extLst>
      <p:ext uri="{BB962C8B-B14F-4D97-AF65-F5344CB8AC3E}">
        <p14:creationId xmlns:p14="http://schemas.microsoft.com/office/powerpoint/2010/main" val="2217747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Naive Bayes Classification</a:t>
            </a:r>
          </a:p>
          <a:p>
            <a:endParaRPr lang="en-GB" dirty="0"/>
          </a:p>
          <a:p>
            <a:r>
              <a:rPr lang="en-GB" dirty="0"/>
              <a:t>Up until now the statistics that we’ve discussed is the frequentist</a:t>
            </a:r>
            <a:r>
              <a:rPr lang="en-GB" baseline="0" dirty="0"/>
              <a:t> view which treats the data as a “sandboxed” set of points.</a:t>
            </a:r>
          </a:p>
          <a:p>
            <a:r>
              <a:rPr lang="en-GB" baseline="0" dirty="0"/>
              <a:t>We’ll consider Bayes theorem now which will turn this principle on its head and consider other aspects such as other aspects of what we know about events prior to the data to be able to give us a different picture and a different idea of what the outcome should be.</a:t>
            </a:r>
          </a:p>
          <a:p>
            <a:r>
              <a:rPr lang="en-GB" baseline="0" dirty="0"/>
              <a:t>For example, if we have a 99% probability of a gene showing that we will end up with dementia actually meaning that we will end up with dementia. Then if we test positive for this gene are we 99% likely to have dementia? This is where Bayes theorem can help since it will tell us the “true likelihood” of the person developing dementia given a successful test.</a:t>
            </a:r>
          </a:p>
          <a:p>
            <a:endParaRPr lang="en-GB" baseline="0" dirty="0"/>
          </a:p>
          <a:p>
            <a:r>
              <a:rPr lang="en-GB" baseline="0" dirty="0"/>
              <a:t>Let’s take a simple example of Arsenal and Tottenham (2 English premier league teams) playing games together – if they’re playing again today and we know that they have played 12 games together of which Arsenal has won 8 and Tottenham has won 4 – if I was betting man I would say that the odds of Arsenal winning are 8/12 or 67% and Tottenham 4/12 or 33%. </a:t>
            </a:r>
          </a:p>
          <a:p>
            <a:r>
              <a:rPr lang="en-GB" baseline="0" dirty="0"/>
              <a:t>However, let’s say that when we look at stats and assess whether they won at home, in their home ground, or away, we find that for both teams they win 60% of their games at home. This game, however, is being played at Tottenham’s ground, not Arsenal, meaning that Tottenham has won 60% of the games they have won under these conditions and Arsenal has only won 40% (since they are away) – in order to get a probability of winning we need to combine these scenarios.</a:t>
            </a:r>
          </a:p>
          <a:p>
            <a:r>
              <a:rPr lang="en-GB" baseline="0" dirty="0"/>
              <a:t>&lt;CLICK&gt;</a:t>
            </a:r>
          </a:p>
          <a:p>
            <a:r>
              <a:rPr lang="en-GB" baseline="0" dirty="0"/>
              <a:t>So we can reduce Bayes Theorem to the Probability of A given B is equal to the probability of B given A x the probability of A divided by the probability of B.</a:t>
            </a:r>
          </a:p>
          <a:p>
            <a:r>
              <a:rPr lang="en-GB" baseline="0" dirty="0"/>
              <a:t>&lt;CLICK&gt;</a:t>
            </a:r>
          </a:p>
          <a:p>
            <a:r>
              <a:rPr lang="en-GB" baseline="0" dirty="0"/>
              <a:t>In the case of our example we can see that Tottenham wins at home 0.75 of the time (first term), 4 out of 12 times Tottenham wins (second term) and 4/12 games Tottenham plays at home. Overall therefore Bayes theorem calculates that under these conditions the “true likelihood” of Tottenham winning this game is 0.75</a:t>
            </a:r>
          </a:p>
          <a:p>
            <a:endParaRPr lang="en-GB" baseline="0" dirty="0"/>
          </a:p>
          <a:p>
            <a:r>
              <a:rPr lang="en-GB" baseline="0" dirty="0"/>
              <a:t>For machine learning Naïve refers to the idea that the features are independent which frequently aren’t the case, it turns out that Naïve Bayes is good for smaller datasets and also good for text classification, such as deciding whether something is spam or HAM (inbox clutter and spam message filter)</a:t>
            </a:r>
          </a:p>
          <a:p>
            <a:endParaRPr lang="en-GB" baseline="0" dirty="0"/>
          </a:p>
          <a:p>
            <a:endParaRPr lang="en-US" dirty="0"/>
          </a:p>
        </p:txBody>
      </p:sp>
      <p:sp>
        <p:nvSpPr>
          <p:cNvPr id="4" name="Slide Number Placeholder 3"/>
          <p:cNvSpPr>
            <a:spLocks noGrp="1"/>
          </p:cNvSpPr>
          <p:nvPr>
            <p:ph type="sldNum" sz="quarter" idx="10"/>
          </p:nvPr>
        </p:nvSpPr>
        <p:spPr/>
        <p:txBody>
          <a:bodyPr/>
          <a:lstStyle/>
          <a:p>
            <a:fld id="{71A41F1F-90BE-488A-B820-D47438566D65}" type="slidenum">
              <a:rPr lang="en-US" smtClean="0"/>
              <a:t>10</a:t>
            </a:fld>
            <a:endParaRPr lang="en-US"/>
          </a:p>
        </p:txBody>
      </p:sp>
    </p:spTree>
    <p:extLst>
      <p:ext uri="{BB962C8B-B14F-4D97-AF65-F5344CB8AC3E}">
        <p14:creationId xmlns:p14="http://schemas.microsoft.com/office/powerpoint/2010/main" val="3430114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ulleted Layou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chemeClr val="tx2"/>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382191"/>
          </a:xfrm>
        </p:spPr>
        <p:txBody>
          <a:bodyPr/>
          <a:lstStyle>
            <a:lvl1pPr marL="460201" indent="-460201">
              <a:buClr>
                <a:srgbClr val="FFFFFF"/>
              </a:buClr>
              <a:buSzPct val="70000"/>
              <a:buFontTx/>
              <a:buBlip>
                <a:blip r:embed="rId2"/>
              </a:buBlip>
              <a:defRPr sz="4000">
                <a:solidFill>
                  <a:schemeClr val="accent2"/>
                </a:solidFill>
              </a:defRPr>
            </a:lvl1pPr>
            <a:lvl2pPr marL="855349" indent="-395147">
              <a:buClr>
                <a:srgbClr val="FFFFFF"/>
              </a:buClr>
              <a:buSzPct val="70000"/>
              <a:buFontTx/>
              <a:buBlip>
                <a:blip r:embed="rId2"/>
              </a:buBlip>
              <a:defRPr sz="3200">
                <a:solidFill>
                  <a:schemeClr val="tx2"/>
                </a:solidFill>
              </a:defRPr>
            </a:lvl2pPr>
            <a:lvl3pPr marL="1258429" indent="-403081">
              <a:buClr>
                <a:srgbClr val="FFFFFF"/>
              </a:buClr>
              <a:buSzPct val="70000"/>
              <a:buFontTx/>
              <a:buBlip>
                <a:blip r:embed="rId2"/>
              </a:buBlip>
              <a:defRPr sz="2800">
                <a:solidFill>
                  <a:schemeClr val="tx2"/>
                </a:solidFill>
              </a:defRPr>
            </a:lvl3pPr>
            <a:lvl4pPr marL="1604368" indent="-345947">
              <a:buClr>
                <a:srgbClr val="FFFFFF"/>
              </a:buClr>
              <a:buSzPct val="70000"/>
              <a:buFontTx/>
              <a:buBlip>
                <a:blip r:embed="rId2"/>
              </a:buBlip>
              <a:defRPr sz="2400">
                <a:solidFill>
                  <a:schemeClr val="tx2"/>
                </a:solidFill>
              </a:defRPr>
            </a:lvl4pPr>
            <a:lvl5pPr marL="1940804" indent="-336427">
              <a:buClr>
                <a:srgbClr val="FFFFFF"/>
              </a:buClr>
              <a:buSzPct val="70000"/>
              <a:buFontTx/>
              <a:buBlip>
                <a:blip r:embed="rId2"/>
              </a:buBlip>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837592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2"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Richard Conway | Microsoft Azure MVP, Elastacloud</a:t>
            </a:r>
          </a:p>
        </p:txBody>
      </p:sp>
      <p:sp>
        <p:nvSpPr>
          <p:cNvPr id="3" name="Title 2"/>
          <p:cNvSpPr>
            <a:spLocks noGrp="1"/>
          </p:cNvSpPr>
          <p:nvPr>
            <p:ph type="ctrTitle"/>
          </p:nvPr>
        </p:nvSpPr>
        <p:spPr/>
        <p:txBody>
          <a:bodyPr/>
          <a:lstStyle/>
          <a:p>
            <a:r>
              <a:rPr lang="en-GB" sz="4700" dirty="0"/>
              <a:t>Introduction to Machine Learning</a:t>
            </a:r>
            <a:br>
              <a:rPr lang="en-GB" sz="4700" dirty="0"/>
            </a:br>
            <a:r>
              <a:rPr lang="en-GB" sz="4700" dirty="0"/>
              <a:t>on Apache Spark</a:t>
            </a:r>
            <a:br>
              <a:rPr lang="en-GB" sz="4700" dirty="0"/>
            </a:br>
            <a:br>
              <a:rPr lang="en-GB" sz="4700" dirty="0"/>
            </a:br>
            <a:r>
              <a:rPr lang="en-GB" sz="2800" dirty="0"/>
              <a:t>02 | Using ML Pipelines</a:t>
            </a:r>
          </a:p>
        </p:txBody>
      </p:sp>
    </p:spTree>
    <p:extLst>
      <p:ext uri="{BB962C8B-B14F-4D97-AF65-F5344CB8AC3E}">
        <p14:creationId xmlns:p14="http://schemas.microsoft.com/office/powerpoint/2010/main" val="1962970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1244977" y="3301762"/>
            <a:ext cx="4196861"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posterior probability = </a:t>
            </a:r>
            <a:endParaRPr lang="en-US"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sp>
        <p:nvSpPr>
          <p:cNvPr id="6" name="TextBox 5"/>
          <p:cNvSpPr txBox="1"/>
          <p:nvPr/>
        </p:nvSpPr>
        <p:spPr>
          <a:xfrm>
            <a:off x="5464489" y="3080163"/>
            <a:ext cx="5299624"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Likelihood x Prior probability</a:t>
            </a:r>
            <a:endParaRPr lang="en-US"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cxnSp>
        <p:nvCxnSpPr>
          <p:cNvPr id="9" name="Straight Connector 8"/>
          <p:cNvCxnSpPr/>
          <p:nvPr/>
        </p:nvCxnSpPr>
        <p:spPr>
          <a:xfrm flipV="1">
            <a:off x="5441838" y="3523361"/>
            <a:ext cx="5274592" cy="25725"/>
          </a:xfrm>
          <a:prstGeom prst="line">
            <a:avLst/>
          </a:prstGeom>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7264378" y="3623334"/>
            <a:ext cx="1699846"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Evidence </a:t>
            </a:r>
            <a:endParaRPr lang="en-US"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graphicFrame>
        <p:nvGraphicFramePr>
          <p:cNvPr id="24" name="Table 23"/>
          <p:cNvGraphicFramePr>
            <a:graphicFrameLocks noGrp="1"/>
          </p:cNvGraphicFramePr>
          <p:nvPr>
            <p:extLst/>
          </p:nvPr>
        </p:nvGraphicFramePr>
        <p:xfrm>
          <a:off x="6473469" y="531355"/>
          <a:ext cx="4822092" cy="2281440"/>
        </p:xfrm>
        <a:graphic>
          <a:graphicData uri="http://schemas.openxmlformats.org/drawingml/2006/table">
            <a:tbl>
              <a:tblPr firstRow="1" firstCol="1" bandRow="1">
                <a:tableStyleId>{21E4AEA4-8DFA-4A89-87EB-49C32662AFE0}</a:tableStyleId>
              </a:tblPr>
              <a:tblGrid>
                <a:gridCol w="1607364">
                  <a:extLst>
                    <a:ext uri="{9D8B030D-6E8A-4147-A177-3AD203B41FA5}">
                      <a16:colId xmlns:a16="http://schemas.microsoft.com/office/drawing/2014/main" val="20000"/>
                    </a:ext>
                  </a:extLst>
                </a:gridCol>
                <a:gridCol w="1607364">
                  <a:extLst>
                    <a:ext uri="{9D8B030D-6E8A-4147-A177-3AD203B41FA5}">
                      <a16:colId xmlns:a16="http://schemas.microsoft.com/office/drawing/2014/main" val="20001"/>
                    </a:ext>
                  </a:extLst>
                </a:gridCol>
                <a:gridCol w="1607364">
                  <a:extLst>
                    <a:ext uri="{9D8B030D-6E8A-4147-A177-3AD203B41FA5}">
                      <a16:colId xmlns:a16="http://schemas.microsoft.com/office/drawing/2014/main" val="20002"/>
                    </a:ext>
                  </a:extLst>
                </a:gridCol>
              </a:tblGrid>
              <a:tr h="760480">
                <a:tc>
                  <a:txBody>
                    <a:bodyPr/>
                    <a:lstStyle/>
                    <a:p>
                      <a:endParaRPr lang="en-US" dirty="0"/>
                    </a:p>
                  </a:txBody>
                  <a:tcPr>
                    <a:solidFill>
                      <a:srgbClr val="00BCF2"/>
                    </a:solidFill>
                  </a:tcPr>
                </a:tc>
                <a:tc>
                  <a:txBody>
                    <a:bodyPr/>
                    <a:lstStyle/>
                    <a:p>
                      <a:r>
                        <a:rPr lang="en-GB" dirty="0"/>
                        <a:t>Home</a:t>
                      </a:r>
                      <a:endParaRPr lang="en-US" dirty="0"/>
                    </a:p>
                  </a:txBody>
                  <a:tcPr>
                    <a:solidFill>
                      <a:srgbClr val="00BCF2"/>
                    </a:solidFill>
                  </a:tcPr>
                </a:tc>
                <a:tc>
                  <a:txBody>
                    <a:bodyPr/>
                    <a:lstStyle/>
                    <a:p>
                      <a:r>
                        <a:rPr lang="en-GB" dirty="0"/>
                        <a:t>Away</a:t>
                      </a:r>
                      <a:endParaRPr lang="en-US" dirty="0"/>
                    </a:p>
                  </a:txBody>
                  <a:tcPr>
                    <a:solidFill>
                      <a:srgbClr val="00BCF2"/>
                    </a:solidFill>
                  </a:tcPr>
                </a:tc>
                <a:extLst>
                  <a:ext uri="{0D108BD9-81ED-4DB2-BD59-A6C34878D82A}">
                    <a16:rowId xmlns:a16="http://schemas.microsoft.com/office/drawing/2014/main" val="10000"/>
                  </a:ext>
                </a:extLst>
              </a:tr>
              <a:tr h="760480">
                <a:tc>
                  <a:txBody>
                    <a:bodyPr/>
                    <a:lstStyle/>
                    <a:p>
                      <a:r>
                        <a:rPr lang="en-GB" dirty="0"/>
                        <a:t>Tottenham</a:t>
                      </a:r>
                      <a:r>
                        <a:rPr lang="en-GB" baseline="0" dirty="0"/>
                        <a:t> wins</a:t>
                      </a:r>
                      <a:endParaRPr lang="en-US" dirty="0"/>
                    </a:p>
                  </a:txBody>
                  <a:tcPr>
                    <a:solidFill>
                      <a:srgbClr val="00BCF2"/>
                    </a:solidFill>
                  </a:tcPr>
                </a:tc>
                <a:tc>
                  <a:txBody>
                    <a:bodyPr/>
                    <a:lstStyle/>
                    <a:p>
                      <a:pPr algn="ctr"/>
                      <a:r>
                        <a:rPr lang="en-GB" dirty="0"/>
                        <a:t>3</a:t>
                      </a:r>
                      <a:endParaRPr lang="en-US" dirty="0"/>
                    </a:p>
                  </a:txBody>
                  <a:tcPr anchor="ctr">
                    <a:solidFill>
                      <a:schemeClr val="bg1"/>
                    </a:solidFill>
                  </a:tcPr>
                </a:tc>
                <a:tc>
                  <a:txBody>
                    <a:bodyPr/>
                    <a:lstStyle/>
                    <a:p>
                      <a:pPr algn="ctr"/>
                      <a:r>
                        <a:rPr lang="en-GB" dirty="0"/>
                        <a:t>1</a:t>
                      </a:r>
                      <a:endParaRPr lang="en-US" dirty="0"/>
                    </a:p>
                  </a:txBody>
                  <a:tcPr anchor="ctr">
                    <a:solidFill>
                      <a:schemeClr val="bg1"/>
                    </a:solidFill>
                  </a:tcPr>
                </a:tc>
                <a:extLst>
                  <a:ext uri="{0D108BD9-81ED-4DB2-BD59-A6C34878D82A}">
                    <a16:rowId xmlns:a16="http://schemas.microsoft.com/office/drawing/2014/main" val="10001"/>
                  </a:ext>
                </a:extLst>
              </a:tr>
              <a:tr h="760480">
                <a:tc>
                  <a:txBody>
                    <a:bodyPr/>
                    <a:lstStyle/>
                    <a:p>
                      <a:r>
                        <a:rPr lang="en-GB" dirty="0"/>
                        <a:t>Tottenham loses</a:t>
                      </a:r>
                      <a:endParaRPr lang="en-US" dirty="0"/>
                    </a:p>
                  </a:txBody>
                  <a:tcPr>
                    <a:solidFill>
                      <a:srgbClr val="00BCF2"/>
                    </a:solidFill>
                  </a:tcPr>
                </a:tc>
                <a:tc>
                  <a:txBody>
                    <a:bodyPr/>
                    <a:lstStyle/>
                    <a:p>
                      <a:pPr algn="ctr"/>
                      <a:r>
                        <a:rPr lang="en-GB" dirty="0"/>
                        <a:t>2</a:t>
                      </a:r>
                      <a:endParaRPr lang="en-US" dirty="0"/>
                    </a:p>
                  </a:txBody>
                  <a:tcPr anchor="ctr">
                    <a:solidFill>
                      <a:schemeClr val="bg1"/>
                    </a:solidFill>
                  </a:tcPr>
                </a:tc>
                <a:tc>
                  <a:txBody>
                    <a:bodyPr/>
                    <a:lstStyle/>
                    <a:p>
                      <a:pPr algn="ctr"/>
                      <a:r>
                        <a:rPr lang="en-GB" dirty="0"/>
                        <a:t>6</a:t>
                      </a:r>
                      <a:endParaRPr lang="en-US" dirty="0"/>
                    </a:p>
                  </a:txBody>
                  <a:tcPr anchor="ctr">
                    <a:solidFill>
                      <a:schemeClr val="bg1"/>
                    </a:solidFill>
                  </a:tcPr>
                </a:tc>
                <a:extLst>
                  <a:ext uri="{0D108BD9-81ED-4DB2-BD59-A6C34878D82A}">
                    <a16:rowId xmlns:a16="http://schemas.microsoft.com/office/drawing/2014/main" val="10002"/>
                  </a:ext>
                </a:extLst>
              </a:tr>
            </a:tbl>
          </a:graphicData>
        </a:graphic>
      </p:graphicFrame>
      <p:graphicFrame>
        <p:nvGraphicFramePr>
          <p:cNvPr id="32" name="Table 31"/>
          <p:cNvGraphicFramePr>
            <a:graphicFrameLocks noGrp="1"/>
          </p:cNvGraphicFramePr>
          <p:nvPr>
            <p:extLst/>
          </p:nvPr>
        </p:nvGraphicFramePr>
        <p:xfrm>
          <a:off x="850300" y="544707"/>
          <a:ext cx="3700585" cy="2281440"/>
        </p:xfrm>
        <a:graphic>
          <a:graphicData uri="http://schemas.openxmlformats.org/drawingml/2006/table">
            <a:tbl>
              <a:tblPr firstRow="1" firstCol="1" bandRow="1">
                <a:tableStyleId>{21E4AEA4-8DFA-4A89-87EB-49C32662AFE0}</a:tableStyleId>
              </a:tblPr>
              <a:tblGrid>
                <a:gridCol w="2196123">
                  <a:extLst>
                    <a:ext uri="{9D8B030D-6E8A-4147-A177-3AD203B41FA5}">
                      <a16:colId xmlns:a16="http://schemas.microsoft.com/office/drawing/2014/main" val="20000"/>
                    </a:ext>
                  </a:extLst>
                </a:gridCol>
                <a:gridCol w="1504462">
                  <a:extLst>
                    <a:ext uri="{9D8B030D-6E8A-4147-A177-3AD203B41FA5}">
                      <a16:colId xmlns:a16="http://schemas.microsoft.com/office/drawing/2014/main" val="20001"/>
                    </a:ext>
                  </a:extLst>
                </a:gridCol>
              </a:tblGrid>
              <a:tr h="760480">
                <a:tc>
                  <a:txBody>
                    <a:bodyPr/>
                    <a:lstStyle/>
                    <a:p>
                      <a:endParaRPr lang="en-US" dirty="0"/>
                    </a:p>
                  </a:txBody>
                  <a:tcPr>
                    <a:solidFill>
                      <a:srgbClr val="00BCF2"/>
                    </a:solidFill>
                  </a:tcPr>
                </a:tc>
                <a:tc>
                  <a:txBody>
                    <a:bodyPr/>
                    <a:lstStyle/>
                    <a:p>
                      <a:r>
                        <a:rPr lang="en-GB" dirty="0"/>
                        <a:t>Wins</a:t>
                      </a:r>
                      <a:endParaRPr lang="en-US" dirty="0"/>
                    </a:p>
                  </a:txBody>
                  <a:tcPr>
                    <a:solidFill>
                      <a:srgbClr val="00BCF2"/>
                    </a:solidFill>
                  </a:tcPr>
                </a:tc>
                <a:extLst>
                  <a:ext uri="{0D108BD9-81ED-4DB2-BD59-A6C34878D82A}">
                    <a16:rowId xmlns:a16="http://schemas.microsoft.com/office/drawing/2014/main" val="10000"/>
                  </a:ext>
                </a:extLst>
              </a:tr>
              <a:tr h="760480">
                <a:tc>
                  <a:txBody>
                    <a:bodyPr/>
                    <a:lstStyle/>
                    <a:p>
                      <a:r>
                        <a:rPr lang="en-GB" dirty="0"/>
                        <a:t>Arsenal</a:t>
                      </a:r>
                      <a:endParaRPr lang="en-US" dirty="0"/>
                    </a:p>
                  </a:txBody>
                  <a:tcPr>
                    <a:solidFill>
                      <a:srgbClr val="00BCF2"/>
                    </a:solidFill>
                  </a:tcPr>
                </a:tc>
                <a:tc>
                  <a:txBody>
                    <a:bodyPr/>
                    <a:lstStyle/>
                    <a:p>
                      <a:pPr algn="ctr"/>
                      <a:r>
                        <a:rPr lang="en-GB" dirty="0"/>
                        <a:t>8</a:t>
                      </a:r>
                      <a:endParaRPr lang="en-US" dirty="0"/>
                    </a:p>
                  </a:txBody>
                  <a:tcPr anchor="ctr">
                    <a:solidFill>
                      <a:schemeClr val="bg1"/>
                    </a:solidFill>
                  </a:tcPr>
                </a:tc>
                <a:extLst>
                  <a:ext uri="{0D108BD9-81ED-4DB2-BD59-A6C34878D82A}">
                    <a16:rowId xmlns:a16="http://schemas.microsoft.com/office/drawing/2014/main" val="10001"/>
                  </a:ext>
                </a:extLst>
              </a:tr>
              <a:tr h="760480">
                <a:tc>
                  <a:txBody>
                    <a:bodyPr/>
                    <a:lstStyle/>
                    <a:p>
                      <a:r>
                        <a:rPr lang="en-GB" dirty="0"/>
                        <a:t>Tottenham</a:t>
                      </a:r>
                      <a:endParaRPr lang="en-US" dirty="0"/>
                    </a:p>
                  </a:txBody>
                  <a:tcPr>
                    <a:solidFill>
                      <a:srgbClr val="00BCF2"/>
                    </a:solidFill>
                  </a:tcPr>
                </a:tc>
                <a:tc>
                  <a:txBody>
                    <a:bodyPr/>
                    <a:lstStyle/>
                    <a:p>
                      <a:pPr algn="ctr"/>
                      <a:r>
                        <a:rPr lang="en-GB" dirty="0"/>
                        <a:t>4</a:t>
                      </a:r>
                      <a:endParaRPr lang="en-US" dirty="0"/>
                    </a:p>
                  </a:txBody>
                  <a:tcPr anchor="ctr">
                    <a:solidFill>
                      <a:schemeClr val="bg1"/>
                    </a:solidFill>
                  </a:tcPr>
                </a:tc>
                <a:extLst>
                  <a:ext uri="{0D108BD9-81ED-4DB2-BD59-A6C34878D82A}">
                    <a16:rowId xmlns:a16="http://schemas.microsoft.com/office/drawing/2014/main" val="10002"/>
                  </a:ext>
                </a:extLst>
              </a:tr>
            </a:tbl>
          </a:graphicData>
        </a:graphic>
      </p:graphicFrame>
      <p:sp>
        <p:nvSpPr>
          <p:cNvPr id="33" name="Right Arrow 32"/>
          <p:cNvSpPr/>
          <p:nvPr/>
        </p:nvSpPr>
        <p:spPr bwMode="auto">
          <a:xfrm>
            <a:off x="4926020" y="1537763"/>
            <a:ext cx="1227016" cy="554893"/>
          </a:xfrm>
          <a:prstGeom prst="rightArrow">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TextBox 33"/>
          <p:cNvSpPr txBox="1"/>
          <p:nvPr/>
        </p:nvSpPr>
        <p:spPr>
          <a:xfrm>
            <a:off x="3470009" y="4140780"/>
            <a:ext cx="5494215" cy="1526572"/>
          </a:xfrm>
          <a:prstGeom prst="rect">
            <a:avLst/>
          </a:prstGeom>
          <a:noFill/>
        </p:spPr>
        <p:txBody>
          <a:bodyPr wrap="square" lIns="0" tIns="0" rIns="0" bIns="0" rtlCol="0">
            <a:spAutoFit/>
          </a:bodyPr>
          <a:lstStyle/>
          <a:p>
            <a:pPr>
              <a:lnSpc>
                <a:spcPct val="90000"/>
              </a:lnSpc>
              <a:spcBef>
                <a:spcPct val="20000"/>
              </a:spcBef>
              <a:buSzPct val="80000"/>
            </a:pPr>
            <a:r>
              <a:rPr lang="en-US" sz="3200" dirty="0">
                <a:latin typeface="Segoe UI Light" panose="020B0502040204020203" pitchFamily="34" charset="0"/>
                <a:cs typeface="Segoe UI Light" panose="020B0502040204020203" pitchFamily="34" charset="0"/>
              </a:rPr>
              <a:t>p(A|B) = p(B|A) p(A) / p(B)</a:t>
            </a:r>
          </a:p>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 ¾ x (4/12) / (4/12)</a:t>
            </a:r>
          </a:p>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  0.75</a:t>
            </a:r>
            <a:endParaRPr lang="en-US"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cxnSp>
        <p:nvCxnSpPr>
          <p:cNvPr id="35" name="Straight Connector 34"/>
          <p:cNvCxnSpPr/>
          <p:nvPr/>
        </p:nvCxnSpPr>
        <p:spPr>
          <a:xfrm>
            <a:off x="9420662" y="3744960"/>
            <a:ext cx="0" cy="2117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9412053" y="5828410"/>
            <a:ext cx="2469662" cy="26705"/>
          </a:xfrm>
          <a:prstGeom prst="line">
            <a:avLst/>
          </a:prstGeom>
        </p:spPr>
        <p:style>
          <a:lnRef idx="1">
            <a:schemeClr val="accent1"/>
          </a:lnRef>
          <a:fillRef idx="0">
            <a:schemeClr val="accent1"/>
          </a:fillRef>
          <a:effectRef idx="0">
            <a:schemeClr val="accent1"/>
          </a:effectRef>
          <a:fontRef idx="minor">
            <a:schemeClr val="tx1"/>
          </a:fontRef>
        </p:style>
      </p:cxnSp>
      <p:sp>
        <p:nvSpPr>
          <p:cNvPr id="38" name="Multiply 37"/>
          <p:cNvSpPr/>
          <p:nvPr/>
        </p:nvSpPr>
        <p:spPr bwMode="auto">
          <a:xfrm>
            <a:off x="11033745" y="4552866"/>
            <a:ext cx="375139" cy="286401"/>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9" name="Multiply 38"/>
          <p:cNvSpPr/>
          <p:nvPr/>
        </p:nvSpPr>
        <p:spPr bwMode="auto">
          <a:xfrm>
            <a:off x="10416329" y="3970475"/>
            <a:ext cx="375139" cy="286401"/>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Multiply 39"/>
          <p:cNvSpPr/>
          <p:nvPr/>
        </p:nvSpPr>
        <p:spPr bwMode="auto">
          <a:xfrm>
            <a:off x="10322942" y="5025294"/>
            <a:ext cx="375139" cy="286401"/>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1" name="Multiply 40"/>
          <p:cNvSpPr/>
          <p:nvPr/>
        </p:nvSpPr>
        <p:spPr bwMode="auto">
          <a:xfrm>
            <a:off x="9791099" y="4266465"/>
            <a:ext cx="375139" cy="286401"/>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2" name="Multiply 41"/>
          <p:cNvSpPr/>
          <p:nvPr/>
        </p:nvSpPr>
        <p:spPr bwMode="auto">
          <a:xfrm>
            <a:off x="11018114" y="5189910"/>
            <a:ext cx="375139" cy="286401"/>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6" name="Arc 45"/>
          <p:cNvSpPr/>
          <p:nvPr/>
        </p:nvSpPr>
        <p:spPr>
          <a:xfrm rot="15493174">
            <a:off x="10272270" y="3526008"/>
            <a:ext cx="2241965" cy="3971195"/>
          </a:xfrm>
          <a:prstGeom prst="arc">
            <a:avLst>
              <a:gd name="adj1" fmla="val 16200000"/>
              <a:gd name="adj2" fmla="val 4767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8773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4">
                                            <p:txEl>
                                              <p:pRg st="1" end="1"/>
                                            </p:txEl>
                                          </p:spTgt>
                                        </p:tgtEl>
                                        <p:attrNameLst>
                                          <p:attrName>style.visibility</p:attrName>
                                        </p:attrNameLst>
                                      </p:cBhvr>
                                      <p:to>
                                        <p:strVal val="visible"/>
                                      </p:to>
                                    </p:set>
                                    <p:animEffect transition="in" filter="fade">
                                      <p:cBhvr>
                                        <p:cTn id="34" dur="500"/>
                                        <p:tgtEl>
                                          <p:spTgt spid="34">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4">
                                            <p:txEl>
                                              <p:pRg st="2" end="2"/>
                                            </p:txEl>
                                          </p:spTgt>
                                        </p:tgtEl>
                                        <p:attrNameLst>
                                          <p:attrName>style.visibility</p:attrName>
                                        </p:attrNameLst>
                                      </p:cBhvr>
                                      <p:to>
                                        <p:strVal val="visible"/>
                                      </p:to>
                                    </p:set>
                                    <p:animEffect transition="in" filter="fade">
                                      <p:cBhvr>
                                        <p:cTn id="37" dur="500"/>
                                        <p:tgtEl>
                                          <p:spTgt spid="3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par>
                                <p:cTn id="43" presetID="10"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1" grpId="0"/>
      <p:bldP spid="33" grpId="0" animBg="1"/>
      <p:bldP spid="38" grpId="0" animBg="1"/>
      <p:bldP spid="39" grpId="0" animBg="1"/>
      <p:bldP spid="40" grpId="0" animBg="1"/>
      <p:bldP spid="41" grpId="0" animBg="1"/>
      <p:bldP spid="42" grpId="0" animBg="1"/>
      <p:bldP spid="4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Box 9"/>
          <p:cNvSpPr txBox="1"/>
          <p:nvPr/>
        </p:nvSpPr>
        <p:spPr>
          <a:xfrm>
            <a:off x="5720067" y="3017439"/>
            <a:ext cx="1305964"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solidFill>
                  <a:schemeClr val="bg1"/>
                </a:solidFill>
              </a:rPr>
              <a:t>count</a:t>
            </a:r>
            <a:endParaRPr lang="en-US" sz="3200" dirty="0">
              <a:solidFill>
                <a:schemeClr val="bg1"/>
              </a:solidFill>
            </a:endParaRPr>
          </a:p>
        </p:txBody>
      </p:sp>
      <p:cxnSp>
        <p:nvCxnSpPr>
          <p:cNvPr id="11" name="Straight Connector 10"/>
          <p:cNvCxnSpPr/>
          <p:nvPr/>
        </p:nvCxnSpPr>
        <p:spPr>
          <a:xfrm>
            <a:off x="1094154" y="1688123"/>
            <a:ext cx="31261" cy="4384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25415" y="6018635"/>
            <a:ext cx="6455508" cy="38289"/>
          </a:xfrm>
          <a:prstGeom prst="line">
            <a:avLst/>
          </a:prstGeom>
        </p:spPr>
        <p:style>
          <a:lnRef idx="1">
            <a:schemeClr val="accent1"/>
          </a:lnRef>
          <a:fillRef idx="0">
            <a:schemeClr val="accent1"/>
          </a:fillRef>
          <a:effectRef idx="0">
            <a:schemeClr val="accent1"/>
          </a:effectRef>
          <a:fontRef idx="minor">
            <a:schemeClr val="tx1"/>
          </a:fontRef>
        </p:style>
      </p:cxnSp>
      <p:sp>
        <p:nvSpPr>
          <p:cNvPr id="14" name="Multiply 13"/>
          <p:cNvSpPr/>
          <p:nvPr/>
        </p:nvSpPr>
        <p:spPr bwMode="auto">
          <a:xfrm>
            <a:off x="3001107" y="4364892"/>
            <a:ext cx="398585" cy="44547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5" name="Multiply 14"/>
          <p:cNvSpPr/>
          <p:nvPr/>
        </p:nvSpPr>
        <p:spPr bwMode="auto">
          <a:xfrm>
            <a:off x="3513015" y="3880338"/>
            <a:ext cx="398585" cy="44547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Multiply 15"/>
          <p:cNvSpPr/>
          <p:nvPr/>
        </p:nvSpPr>
        <p:spPr bwMode="auto">
          <a:xfrm>
            <a:off x="4314092" y="3880337"/>
            <a:ext cx="398585" cy="44547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Multiply 16"/>
          <p:cNvSpPr/>
          <p:nvPr/>
        </p:nvSpPr>
        <p:spPr bwMode="auto">
          <a:xfrm>
            <a:off x="4915876" y="3460637"/>
            <a:ext cx="398585" cy="44547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Multiply 17"/>
          <p:cNvSpPr/>
          <p:nvPr/>
        </p:nvSpPr>
        <p:spPr bwMode="auto">
          <a:xfrm>
            <a:off x="5265800" y="3056312"/>
            <a:ext cx="398585" cy="44547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9" name="Plus 18"/>
          <p:cNvSpPr/>
          <p:nvPr/>
        </p:nvSpPr>
        <p:spPr bwMode="auto">
          <a:xfrm>
            <a:off x="6299199" y="4559487"/>
            <a:ext cx="398585" cy="402493"/>
          </a:xfrm>
          <a:prstGeom prst="math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Plus 19"/>
          <p:cNvSpPr/>
          <p:nvPr/>
        </p:nvSpPr>
        <p:spPr bwMode="auto">
          <a:xfrm>
            <a:off x="5360559" y="4280085"/>
            <a:ext cx="398585" cy="402493"/>
          </a:xfrm>
          <a:prstGeom prst="math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Plus 20"/>
          <p:cNvSpPr/>
          <p:nvPr/>
        </p:nvSpPr>
        <p:spPr bwMode="auto">
          <a:xfrm>
            <a:off x="3712307" y="4783766"/>
            <a:ext cx="398585" cy="402493"/>
          </a:xfrm>
          <a:prstGeom prst="math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2" name="Plus 21"/>
          <p:cNvSpPr/>
          <p:nvPr/>
        </p:nvSpPr>
        <p:spPr bwMode="auto">
          <a:xfrm>
            <a:off x="4771292" y="4962769"/>
            <a:ext cx="398585" cy="402493"/>
          </a:xfrm>
          <a:prstGeom prst="math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3" name="Multiply 22"/>
          <p:cNvSpPr/>
          <p:nvPr/>
        </p:nvSpPr>
        <p:spPr bwMode="auto">
          <a:xfrm>
            <a:off x="6283569" y="2874726"/>
            <a:ext cx="398585" cy="44547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6" name="Straight Connector 5"/>
          <p:cNvCxnSpPr/>
          <p:nvPr/>
        </p:nvCxnSpPr>
        <p:spPr>
          <a:xfrm flipV="1">
            <a:off x="1125415" y="4587630"/>
            <a:ext cx="2786184" cy="1480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911599" y="4587630"/>
            <a:ext cx="1113693" cy="173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040921" y="4029186"/>
            <a:ext cx="431404" cy="731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465092" y="4068668"/>
            <a:ext cx="818477" cy="257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299199" y="2763417"/>
            <a:ext cx="1094155" cy="1570748"/>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752862" y="1469292"/>
            <a:ext cx="4079630" cy="4382738"/>
          </a:xfrm>
          <a:prstGeom prst="rect">
            <a:avLst/>
          </a:prstGeom>
          <a:noFill/>
        </p:spPr>
        <p:txBody>
          <a:bodyPr wrap="square" lIns="0" tIns="0" rIns="0" bIns="0" rtlCol="0">
            <a:spAutoFit/>
          </a:bodyPr>
          <a:lstStyle/>
          <a:p>
            <a:pPr marL="460375" indent="-460375">
              <a:lnSpc>
                <a:spcPct val="90000"/>
              </a:lnSpc>
              <a:spcBef>
                <a:spcPct val="20000"/>
              </a:spcBef>
              <a:buSzPct val="80000"/>
              <a:buFont typeface="Arial" panose="020B0604020202020204" pitchFamily="34" charset="0"/>
              <a:buChar char="•"/>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simple algorithm</a:t>
            </a:r>
          </a:p>
          <a:p>
            <a:pPr marL="460375" indent="-460375">
              <a:lnSpc>
                <a:spcPct val="90000"/>
              </a:lnSpc>
              <a:spcBef>
                <a:spcPct val="20000"/>
              </a:spcBef>
              <a:buSzPct val="80000"/>
              <a:buFont typeface="Arial" panose="020B0604020202020204" pitchFamily="34" charset="0"/>
              <a:buChar char="•"/>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select k and determine nearest points</a:t>
            </a:r>
          </a:p>
          <a:p>
            <a:pPr marL="460375" indent="-460375">
              <a:lnSpc>
                <a:spcPct val="90000"/>
              </a:lnSpc>
              <a:spcBef>
                <a:spcPct val="20000"/>
              </a:spcBef>
              <a:buSzPct val="80000"/>
              <a:buFont typeface="Arial" panose="020B0604020202020204" pitchFamily="34" charset="0"/>
              <a:buChar char="•"/>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very good for tasks such as digit recognition</a:t>
            </a:r>
          </a:p>
          <a:p>
            <a:pPr marL="460375" indent="-460375">
              <a:lnSpc>
                <a:spcPct val="90000"/>
              </a:lnSpc>
              <a:spcBef>
                <a:spcPct val="20000"/>
              </a:spcBef>
              <a:buSzPct val="80000"/>
              <a:buFont typeface="Arial" panose="020B0604020202020204" pitchFamily="34" charset="0"/>
              <a:buChar char="•"/>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lazy learning</a:t>
            </a:r>
          </a:p>
          <a:p>
            <a:pPr marL="460375" indent="-460375">
              <a:lnSpc>
                <a:spcPct val="90000"/>
              </a:lnSpc>
              <a:spcBef>
                <a:spcPct val="20000"/>
              </a:spcBef>
              <a:buSzPct val="80000"/>
              <a:buBlip>
                <a:blip r:embed="rId3"/>
              </a:buBlip>
            </a:pPr>
            <a:endParaRPr lang="en-US" sz="3200" dirty="0">
              <a:gradFill>
                <a:gsLst>
                  <a:gs pos="0">
                    <a:srgbClr val="292929">
                      <a:lumMod val="90000"/>
                      <a:lumOff val="10000"/>
                    </a:srgbClr>
                  </a:gs>
                  <a:gs pos="86000">
                    <a:srgbClr val="292929">
                      <a:lumMod val="90000"/>
                      <a:lumOff val="10000"/>
                    </a:srgbClr>
                  </a:gs>
                </a:gsLst>
                <a:lin ang="5400000" scaled="0"/>
              </a:gradFill>
            </a:endParaRPr>
          </a:p>
        </p:txBody>
      </p:sp>
      <p:cxnSp>
        <p:nvCxnSpPr>
          <p:cNvPr id="37" name="Straight Arrow Connector 36"/>
          <p:cNvCxnSpPr/>
          <p:nvPr/>
        </p:nvCxnSpPr>
        <p:spPr>
          <a:xfrm flipH="1">
            <a:off x="5070152" y="4576713"/>
            <a:ext cx="442807" cy="53478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9" idx="2"/>
          </p:cNvCxnSpPr>
          <p:nvPr/>
        </p:nvCxnSpPr>
        <p:spPr>
          <a:xfrm>
            <a:off x="5591510" y="4469315"/>
            <a:ext cx="760521" cy="2914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43359" y="4786593"/>
            <a:ext cx="736919" cy="332399"/>
          </a:xfrm>
          <a:prstGeom prst="rect">
            <a:avLst/>
          </a:prstGeom>
          <a:noFill/>
        </p:spPr>
        <p:txBody>
          <a:bodyPr wrap="square" lIns="0" tIns="0" rIns="0" bIns="0" rtlCol="0">
            <a:spAutoFit/>
          </a:bodyPr>
          <a:lstStyle/>
          <a:p>
            <a:pPr>
              <a:lnSpc>
                <a:spcPct val="90000"/>
              </a:lnSpc>
              <a:spcBef>
                <a:spcPct val="20000"/>
              </a:spcBef>
              <a:buSzPct val="80000"/>
            </a:pPr>
            <a:r>
              <a:rPr lang="en-GB" sz="2400" dirty="0">
                <a:gradFill>
                  <a:gsLst>
                    <a:gs pos="0">
                      <a:srgbClr val="292929">
                        <a:lumMod val="90000"/>
                        <a:lumOff val="10000"/>
                      </a:srgbClr>
                    </a:gs>
                    <a:gs pos="86000">
                      <a:srgbClr val="292929">
                        <a:lumMod val="90000"/>
                        <a:lumOff val="10000"/>
                      </a:srgbClr>
                    </a:gs>
                  </a:gsLst>
                  <a:lin ang="5400000" scaled="0"/>
                </a:gradFill>
              </a:rPr>
              <a:t>k = 2</a:t>
            </a:r>
            <a:endParaRPr lang="en-US" sz="24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44328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5">
                                            <p:txEl>
                                              <p:pRg st="0" end="0"/>
                                            </p:txEl>
                                          </p:spTgt>
                                        </p:tgtEl>
                                        <p:attrNameLst>
                                          <p:attrName>style.visibility</p:attrName>
                                        </p:attrNameLst>
                                      </p:cBhvr>
                                      <p:to>
                                        <p:strVal val="visible"/>
                                      </p:to>
                                    </p:set>
                                    <p:animEffect transition="in" filter="fade">
                                      <p:cBhvr>
                                        <p:cTn id="18" dur="500"/>
                                        <p:tgtEl>
                                          <p:spTgt spid="3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5">
                                            <p:txEl>
                                              <p:pRg st="1" end="1"/>
                                            </p:txEl>
                                          </p:spTgt>
                                        </p:tgtEl>
                                        <p:attrNameLst>
                                          <p:attrName>style.visibility</p:attrName>
                                        </p:attrNameLst>
                                      </p:cBhvr>
                                      <p:to>
                                        <p:strVal val="visible"/>
                                      </p:to>
                                    </p:set>
                                    <p:animEffect transition="in" filter="fade">
                                      <p:cBhvr>
                                        <p:cTn id="23" dur="500"/>
                                        <p:tgtEl>
                                          <p:spTgt spid="3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5">
                                            <p:txEl>
                                              <p:pRg st="2" end="2"/>
                                            </p:txEl>
                                          </p:spTgt>
                                        </p:tgtEl>
                                        <p:attrNameLst>
                                          <p:attrName>style.visibility</p:attrName>
                                        </p:attrNameLst>
                                      </p:cBhvr>
                                      <p:to>
                                        <p:strVal val="visible"/>
                                      </p:to>
                                    </p:set>
                                    <p:animEffect transition="in" filter="fade">
                                      <p:cBhvr>
                                        <p:cTn id="28" dur="500"/>
                                        <p:tgtEl>
                                          <p:spTgt spid="35">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5">
                                            <p:txEl>
                                              <p:pRg st="3" end="3"/>
                                            </p:txEl>
                                          </p:spTgt>
                                        </p:tgtEl>
                                        <p:attrNameLst>
                                          <p:attrName>style.visibility</p:attrName>
                                        </p:attrNameLst>
                                      </p:cBhvr>
                                      <p:to>
                                        <p:strVal val="visible"/>
                                      </p:to>
                                    </p:set>
                                    <p:animEffect transition="in" filter="fade">
                                      <p:cBhvr>
                                        <p:cTn id="33" dur="500"/>
                                        <p:tgtEl>
                                          <p:spTgt spid="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443" y="1465575"/>
            <a:ext cx="11550557" cy="2554545"/>
          </a:xfrm>
          <a:prstGeom prst="rect">
            <a:avLst/>
          </a:prstGeom>
        </p:spPr>
        <p:txBody>
          <a:bodyPr wrap="square">
            <a:spAutoFit/>
          </a:bodyPr>
          <a:lstStyle/>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categoricalFeaturesInfo</a:t>
            </a:r>
            <a:r>
              <a:rPr lang="en-US" sz="3200" dirty="0">
                <a:latin typeface="Segoe UI Light" panose="020B0502040204020203" pitchFamily="34" charset="0"/>
                <a:cs typeface="Segoe UI Light" panose="020B0502040204020203" pitchFamily="34" charset="0"/>
              </a:rPr>
              <a:t> = Map[</a:t>
            </a:r>
            <a:r>
              <a:rPr lang="en-US" sz="3200" dirty="0" err="1">
                <a:latin typeface="Segoe UI Light" panose="020B0502040204020203" pitchFamily="34" charset="0"/>
                <a:cs typeface="Segoe UI Light" panose="020B0502040204020203" pitchFamily="34" charset="0"/>
              </a:rPr>
              <a:t>Int</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Int</a:t>
            </a:r>
            <a:r>
              <a:rPr lang="en-US" sz="3200" dirty="0">
                <a:latin typeface="Segoe UI Light" panose="020B0502040204020203" pitchFamily="34" charset="0"/>
                <a:cs typeface="Segoe UI Light" panose="020B0502040204020203" pitchFamily="34" charset="0"/>
              </a:rPr>
              <a:t>]()</a:t>
            </a: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impurity = "</a:t>
            </a:r>
            <a:r>
              <a:rPr lang="en-US" sz="3200" dirty="0" err="1">
                <a:latin typeface="Segoe UI Light" panose="020B0502040204020203" pitchFamily="34" charset="0"/>
                <a:cs typeface="Segoe UI Light" panose="020B0502040204020203" pitchFamily="34" charset="0"/>
              </a:rPr>
              <a:t>gini</a:t>
            </a:r>
            <a:r>
              <a:rPr lang="en-US" sz="3200" dirty="0">
                <a:latin typeface="Segoe UI Light" panose="020B0502040204020203" pitchFamily="34" charset="0"/>
                <a:cs typeface="Segoe UI Light" panose="020B0502040204020203" pitchFamily="34" charset="0"/>
              </a:rPr>
              <a:t>"</a:t>
            </a:r>
          </a:p>
          <a:p>
            <a:endParaRPr lang="en-US" sz="3200" dirty="0">
              <a:latin typeface="Segoe UI Light" panose="020B0502040204020203" pitchFamily="34" charset="0"/>
              <a:cs typeface="Segoe UI Light" panose="020B0502040204020203" pitchFamily="34" charset="0"/>
            </a:endParaRP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model = </a:t>
            </a:r>
            <a:r>
              <a:rPr lang="en-US" sz="3200" dirty="0" err="1">
                <a:latin typeface="Segoe UI Light" panose="020B0502040204020203" pitchFamily="34" charset="0"/>
                <a:cs typeface="Segoe UI Light" panose="020B0502040204020203" pitchFamily="34" charset="0"/>
              </a:rPr>
              <a:t>DecisionTree.trainClassifier</a:t>
            </a:r>
            <a:r>
              <a:rPr lang="en-US" sz="3200" dirty="0">
                <a:latin typeface="Segoe UI Light" panose="020B0502040204020203" pitchFamily="34" charset="0"/>
                <a:cs typeface="Segoe UI Light" panose="020B0502040204020203" pitchFamily="34" charset="0"/>
              </a:rPr>
              <a:t>(</a:t>
            </a:r>
            <a:r>
              <a:rPr lang="en-US" sz="3200" dirty="0" err="1">
                <a:latin typeface="Segoe UI Light" panose="020B0502040204020203" pitchFamily="34" charset="0"/>
                <a:cs typeface="Segoe UI Light" panose="020B0502040204020203" pitchFamily="34" charset="0"/>
              </a:rPr>
              <a:t>trainingData</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numClasses</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categoricalFeaturesInfo</a:t>
            </a:r>
            <a:r>
              <a:rPr lang="en-US" sz="3200" dirty="0">
                <a:latin typeface="Segoe UI Light" panose="020B0502040204020203" pitchFamily="34" charset="0"/>
                <a:cs typeface="Segoe UI Light" panose="020B0502040204020203" pitchFamily="34" charset="0"/>
              </a:rPr>
              <a:t>, impurity, </a:t>
            </a:r>
            <a:r>
              <a:rPr lang="en-US" sz="3200" dirty="0" err="1">
                <a:latin typeface="Segoe UI Light" panose="020B0502040204020203" pitchFamily="34" charset="0"/>
                <a:cs typeface="Segoe UI Light" panose="020B0502040204020203" pitchFamily="34" charset="0"/>
              </a:rPr>
              <a:t>maxDepth</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maxBins</a:t>
            </a:r>
            <a:r>
              <a:rPr lang="en-US" sz="3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55482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Building a Binary Classification Model</a:t>
            </a:r>
          </a:p>
        </p:txBody>
      </p:sp>
    </p:spTree>
    <p:extLst>
      <p:ext uri="{BB962C8B-B14F-4D97-AF65-F5344CB8AC3E}">
        <p14:creationId xmlns:p14="http://schemas.microsoft.com/office/powerpoint/2010/main" val="4245737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Multiclass Classification?</a:t>
            </a:r>
          </a:p>
        </p:txBody>
      </p:sp>
    </p:spTree>
    <p:extLst>
      <p:ext uri="{BB962C8B-B14F-4D97-AF65-F5344CB8AC3E}">
        <p14:creationId xmlns:p14="http://schemas.microsoft.com/office/powerpoint/2010/main" val="33155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720067" y="3017439"/>
            <a:ext cx="1305964"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solidFill>
                  <a:schemeClr val="bg1"/>
                </a:solidFill>
              </a:rPr>
              <a:t>count</a:t>
            </a:r>
            <a:endParaRPr lang="en-US" sz="3200" dirty="0">
              <a:solidFill>
                <a:schemeClr val="bg1"/>
              </a:solidFill>
            </a:endParaRPr>
          </a:p>
        </p:txBody>
      </p:sp>
      <p:cxnSp>
        <p:nvCxnSpPr>
          <p:cNvPr id="11" name="Straight Connector 10"/>
          <p:cNvCxnSpPr/>
          <p:nvPr/>
        </p:nvCxnSpPr>
        <p:spPr>
          <a:xfrm>
            <a:off x="1094154" y="1688123"/>
            <a:ext cx="31261" cy="4384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25415" y="6017846"/>
            <a:ext cx="9644185" cy="39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141045" y="4484241"/>
            <a:ext cx="9222154" cy="64988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094154" y="2762220"/>
            <a:ext cx="9323754" cy="13963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9033" y="1629161"/>
            <a:ext cx="536135" cy="1061475"/>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11926" y="3141355"/>
            <a:ext cx="536135" cy="1061475"/>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63880" y="4809181"/>
            <a:ext cx="534371" cy="1057983"/>
          </a:xfrm>
          <a:prstGeom prst="rect">
            <a:avLst/>
          </a:prstGeom>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5685" y="1641070"/>
            <a:ext cx="536135" cy="1061475"/>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7957" y="2027668"/>
            <a:ext cx="536135" cy="1061475"/>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2550" y="1374453"/>
            <a:ext cx="536135" cy="1061475"/>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9032" y="3543094"/>
            <a:ext cx="536135" cy="1061475"/>
          </a:xfrm>
          <a:prstGeom prst="rect">
            <a:avLst/>
          </a:prstGeom>
        </p:spPr>
      </p:pic>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04589" y="4586273"/>
            <a:ext cx="534371" cy="1057983"/>
          </a:xfrm>
          <a:prstGeom prst="rect">
            <a:avLst/>
          </a:prstGeom>
        </p:spPr>
      </p:pic>
      <p:pic>
        <p:nvPicPr>
          <p:cNvPr id="34"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5415" y="4884522"/>
            <a:ext cx="534371" cy="1057983"/>
          </a:xfrm>
          <a:prstGeom prst="rect">
            <a:avLst/>
          </a:prstGeom>
        </p:spPr>
      </p:pic>
    </p:spTree>
    <p:extLst>
      <p:ext uri="{BB962C8B-B14F-4D97-AF65-F5344CB8AC3E}">
        <p14:creationId xmlns:p14="http://schemas.microsoft.com/office/powerpoint/2010/main" val="99542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8638" y="957441"/>
            <a:ext cx="10687050" cy="5016758"/>
          </a:xfrm>
          <a:prstGeom prst="rect">
            <a:avLst/>
          </a:prstGeom>
        </p:spPr>
        <p:txBody>
          <a:bodyPr wrap="square">
            <a:spAutoFit/>
          </a:bodyPr>
          <a:lstStyle/>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allData</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data.randomSplit</a:t>
            </a:r>
            <a:r>
              <a:rPr lang="en-US" sz="3200" dirty="0">
                <a:latin typeface="Segoe UI Light" panose="020B0502040204020203" pitchFamily="34" charset="0"/>
                <a:cs typeface="Segoe UI Light" panose="020B0502040204020203" pitchFamily="34" charset="0"/>
              </a:rPr>
              <a:t>(Array(0.7, 0.3), seed = 11L)</a:t>
            </a: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(training, test) = (</a:t>
            </a:r>
            <a:r>
              <a:rPr lang="en-US" sz="3200" dirty="0" err="1">
                <a:latin typeface="Segoe UI Light" panose="020B0502040204020203" pitchFamily="34" charset="0"/>
                <a:cs typeface="Segoe UI Light" panose="020B0502040204020203" pitchFamily="34" charset="0"/>
              </a:rPr>
              <a:t>allData</a:t>
            </a:r>
            <a:r>
              <a:rPr lang="en-US" sz="3200" dirty="0">
                <a:latin typeface="Segoe UI Light" panose="020B0502040204020203" pitchFamily="34" charset="0"/>
                <a:cs typeface="Segoe UI Light" panose="020B0502040204020203" pitchFamily="34" charset="0"/>
              </a:rPr>
              <a:t>(0), </a:t>
            </a:r>
            <a:r>
              <a:rPr lang="en-US" sz="3200" dirty="0" err="1">
                <a:latin typeface="Segoe UI Light" panose="020B0502040204020203" pitchFamily="34" charset="0"/>
                <a:cs typeface="Segoe UI Light" panose="020B0502040204020203" pitchFamily="34" charset="0"/>
              </a:rPr>
              <a:t>allData</a:t>
            </a:r>
            <a:r>
              <a:rPr lang="en-US" sz="3200" dirty="0">
                <a:latin typeface="Segoe UI Light" panose="020B0502040204020203" pitchFamily="34" charset="0"/>
                <a:cs typeface="Segoe UI Light" panose="020B0502040204020203" pitchFamily="34" charset="0"/>
              </a:rPr>
              <a:t>(1))</a:t>
            </a: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model = new </a:t>
            </a:r>
            <a:r>
              <a:rPr lang="en-US" sz="3200" dirty="0" err="1">
                <a:latin typeface="Segoe UI Light" panose="020B0502040204020203" pitchFamily="34" charset="0"/>
                <a:cs typeface="Segoe UI Light" panose="020B0502040204020203" pitchFamily="34" charset="0"/>
              </a:rPr>
              <a:t>LogisticRegressionWithLBFGS</a:t>
            </a:r>
            <a:r>
              <a:rPr lang="en-US" sz="3200" dirty="0">
                <a:latin typeface="Segoe UI Light" panose="020B0502040204020203" pitchFamily="34" charset="0"/>
                <a:cs typeface="Segoe UI Light" panose="020B0502040204020203" pitchFamily="34" charset="0"/>
              </a:rPr>
              <a:t>().</a:t>
            </a:r>
            <a:r>
              <a:rPr lang="en-US" sz="3200" dirty="0" err="1">
                <a:solidFill>
                  <a:srgbClr val="FF0000"/>
                </a:solidFill>
                <a:latin typeface="Segoe UI Light" panose="020B0502040204020203" pitchFamily="34" charset="0"/>
                <a:cs typeface="Segoe UI Light" panose="020B0502040204020203" pitchFamily="34" charset="0"/>
              </a:rPr>
              <a:t>setNumClasses</a:t>
            </a:r>
            <a:r>
              <a:rPr lang="en-US" sz="3200" dirty="0">
                <a:solidFill>
                  <a:srgbClr val="FF0000"/>
                </a:solidFill>
                <a:latin typeface="Segoe UI Light" panose="020B0502040204020203" pitchFamily="34" charset="0"/>
                <a:cs typeface="Segoe UI Light" panose="020B0502040204020203" pitchFamily="34" charset="0"/>
              </a:rPr>
              <a:t>(3)</a:t>
            </a:r>
            <a:r>
              <a:rPr lang="en-US" sz="3200" dirty="0">
                <a:latin typeface="Segoe UI Light" panose="020B0502040204020203" pitchFamily="34" charset="0"/>
                <a:cs typeface="Segoe UI Light" panose="020B0502040204020203" pitchFamily="34" charset="0"/>
              </a:rPr>
              <a:t>.run(training)</a:t>
            </a:r>
          </a:p>
          <a:p>
            <a:endParaRPr lang="en-US" sz="3200" dirty="0">
              <a:latin typeface="Segoe UI Light" panose="020B0502040204020203" pitchFamily="34" charset="0"/>
              <a:cs typeface="Segoe UI Light" panose="020B0502040204020203" pitchFamily="34" charset="0"/>
            </a:endParaRP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predictionAndLabels</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test.map</a:t>
            </a:r>
            <a:r>
              <a:rPr lang="en-US" sz="3200" dirty="0">
                <a:latin typeface="Segoe UI Light" panose="020B0502040204020203" pitchFamily="34" charset="0"/>
                <a:cs typeface="Segoe UI Light" panose="020B0502040204020203" pitchFamily="34" charset="0"/>
              </a:rPr>
              <a:t> { case </a:t>
            </a:r>
            <a:r>
              <a:rPr lang="en-US" sz="3200" dirty="0" err="1">
                <a:latin typeface="Segoe UI Light" panose="020B0502040204020203" pitchFamily="34" charset="0"/>
                <a:cs typeface="Segoe UI Light" panose="020B0502040204020203" pitchFamily="34" charset="0"/>
              </a:rPr>
              <a:t>LabeledPoint</a:t>
            </a:r>
            <a:r>
              <a:rPr lang="en-US" sz="3200" dirty="0">
                <a:latin typeface="Segoe UI Light" panose="020B0502040204020203" pitchFamily="34" charset="0"/>
                <a:cs typeface="Segoe UI Light" panose="020B0502040204020203" pitchFamily="34" charset="0"/>
              </a:rPr>
              <a:t>(label, features) =&gt;</a:t>
            </a:r>
          </a:p>
          <a:p>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prediction = </a:t>
            </a:r>
            <a:r>
              <a:rPr lang="en-US" sz="3200" dirty="0" err="1">
                <a:latin typeface="Segoe UI Light" panose="020B0502040204020203" pitchFamily="34" charset="0"/>
                <a:cs typeface="Segoe UI Light" panose="020B0502040204020203" pitchFamily="34" charset="0"/>
              </a:rPr>
              <a:t>model.predict</a:t>
            </a:r>
            <a:r>
              <a:rPr lang="en-US" sz="3200" dirty="0">
                <a:latin typeface="Segoe UI Light" panose="020B0502040204020203" pitchFamily="34" charset="0"/>
                <a:cs typeface="Segoe UI Light" panose="020B0502040204020203" pitchFamily="34" charset="0"/>
              </a:rPr>
              <a:t>(features)</a:t>
            </a:r>
          </a:p>
          <a:p>
            <a:r>
              <a:rPr lang="en-US" sz="3200" dirty="0">
                <a:latin typeface="Segoe UI Light" panose="020B0502040204020203" pitchFamily="34" charset="0"/>
                <a:cs typeface="Segoe UI Light" panose="020B0502040204020203" pitchFamily="34" charset="0"/>
              </a:rPr>
              <a:t>  (prediction, label)</a:t>
            </a:r>
          </a:p>
          <a:p>
            <a:r>
              <a:rPr lang="en-US" sz="3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184150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fade">
                                      <p:cBhvr>
                                        <p:cTn id="26" dur="500"/>
                                        <p:tgtEl>
                                          <p:spTgt spid="2">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Building a Multiclass Classification Model</a:t>
            </a:r>
          </a:p>
        </p:txBody>
      </p:sp>
    </p:spTree>
    <p:extLst>
      <p:ext uri="{BB962C8B-B14F-4D97-AF65-F5344CB8AC3E}">
        <p14:creationId xmlns:p14="http://schemas.microsoft.com/office/powerpoint/2010/main" val="429964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I measure the success of a classifier?</a:t>
            </a:r>
          </a:p>
        </p:txBody>
      </p:sp>
    </p:spTree>
    <p:extLst>
      <p:ext uri="{BB962C8B-B14F-4D97-AF65-F5344CB8AC3E}">
        <p14:creationId xmlns:p14="http://schemas.microsoft.com/office/powerpoint/2010/main" val="386939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GB" dirty="0"/>
              <a:t>True Positive</a:t>
            </a:r>
          </a:p>
          <a:p>
            <a:r>
              <a:rPr lang="en-GB" dirty="0"/>
              <a:t>False Positive</a:t>
            </a:r>
          </a:p>
          <a:p>
            <a:r>
              <a:rPr lang="en-GB" dirty="0"/>
              <a:t>True Negative</a:t>
            </a:r>
          </a:p>
          <a:p>
            <a:r>
              <a:rPr lang="en-GB" dirty="0"/>
              <a:t>False Negative</a:t>
            </a:r>
          </a:p>
        </p:txBody>
      </p:sp>
    </p:spTree>
    <p:extLst>
      <p:ext uri="{BB962C8B-B14F-4D97-AF65-F5344CB8AC3E}">
        <p14:creationId xmlns:p14="http://schemas.microsoft.com/office/powerpoint/2010/main" val="282501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93061" y="645200"/>
            <a:ext cx="11525250" cy="5725620"/>
          </a:xfrm>
        </p:spPr>
        <p:txBody>
          <a:bodyPr>
            <a:normAutofit fontScale="85000" lnSpcReduction="20000"/>
          </a:bodyPr>
          <a:lstStyle/>
          <a:p>
            <a:r>
              <a:rPr lang="en-GB" dirty="0"/>
              <a:t>What is Binary Classification? What is Multiclass Classification?</a:t>
            </a:r>
          </a:p>
          <a:p>
            <a:r>
              <a:rPr lang="en-GB" dirty="0"/>
              <a:t>What is regression?</a:t>
            </a:r>
          </a:p>
          <a:p>
            <a:r>
              <a:rPr lang="en-GB" dirty="0"/>
              <a:t>What is collaborative filtering? </a:t>
            </a:r>
          </a:p>
          <a:p>
            <a:r>
              <a:rPr lang="en-GB" dirty="0"/>
              <a:t>What is Unsupervised Learning?</a:t>
            </a:r>
          </a:p>
          <a:p>
            <a:r>
              <a:rPr lang="en-GB" dirty="0"/>
              <a:t>What is K-Means Clustering?</a:t>
            </a:r>
          </a:p>
          <a:p>
            <a:r>
              <a:rPr lang="en-GB" dirty="0"/>
              <a:t>How do I use Spark </a:t>
            </a:r>
            <a:r>
              <a:rPr lang="en-GB" dirty="0" err="1"/>
              <a:t>MLLib</a:t>
            </a:r>
            <a:r>
              <a:rPr lang="en-GB" dirty="0"/>
              <a:t>?</a:t>
            </a:r>
          </a:p>
          <a:p>
            <a:r>
              <a:rPr lang="en-GB" dirty="0"/>
              <a:t>How to I build Spark ML programs?</a:t>
            </a:r>
          </a:p>
          <a:p>
            <a:r>
              <a:rPr lang="en-GB" dirty="0"/>
              <a:t>How can I build a workflow in ML?</a:t>
            </a:r>
          </a:p>
          <a:p>
            <a:r>
              <a:rPr lang="en-GB" dirty="0"/>
              <a:t>What is a pipeline?</a:t>
            </a:r>
          </a:p>
          <a:p>
            <a:r>
              <a:rPr lang="en-GB" dirty="0"/>
              <a:t>What is a Transformer?</a:t>
            </a:r>
          </a:p>
          <a:p>
            <a:r>
              <a:rPr lang="en-GB" dirty="0"/>
              <a:t>What is an Estimator?</a:t>
            </a:r>
          </a:p>
          <a:p>
            <a:endParaRPr lang="en-GB" dirty="0"/>
          </a:p>
          <a:p>
            <a:endParaRPr lang="en-GB" dirty="0"/>
          </a:p>
          <a:p>
            <a:endParaRPr lang="en-GB" dirty="0"/>
          </a:p>
        </p:txBody>
      </p:sp>
    </p:spTree>
    <p:extLst>
      <p:ext uri="{BB962C8B-B14F-4D97-AF65-F5344CB8AC3E}">
        <p14:creationId xmlns:p14="http://schemas.microsoft.com/office/powerpoint/2010/main" val="321203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2720220" y="1209587"/>
          <a:ext cx="6502400" cy="1828148"/>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tblGrid>
              <a:tr h="457037">
                <a:tc>
                  <a:txBody>
                    <a:bodyPr/>
                    <a:lstStyle/>
                    <a:p>
                      <a:endParaRPr lang="en-US" dirty="0"/>
                    </a:p>
                  </a:txBody>
                  <a:tcPr>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path path="circle">
                        <a:fillToRect t="100000" r="100000"/>
                      </a:path>
                      <a:tileRect l="-100000" b="-100000"/>
                    </a:gradFill>
                  </a:tcPr>
                </a:tc>
                <a:tc>
                  <a:txBody>
                    <a:bodyPr/>
                    <a:lstStyle/>
                    <a:p>
                      <a:r>
                        <a:rPr lang="en-GB" b="1" dirty="0"/>
                        <a:t>Right</a:t>
                      </a:r>
                      <a:endParaRPr lang="en-US" b="1" dirty="0"/>
                    </a:p>
                  </a:txBody>
                  <a:tcPr>
                    <a:solidFill>
                      <a:schemeClr val="bg2">
                        <a:lumMod val="90000"/>
                      </a:schemeClr>
                    </a:solidFill>
                  </a:tcPr>
                </a:tc>
                <a:tc>
                  <a:txBody>
                    <a:bodyPr/>
                    <a:lstStyle/>
                    <a:p>
                      <a:r>
                        <a:rPr lang="en-GB" b="1" dirty="0"/>
                        <a:t>Left</a:t>
                      </a:r>
                      <a:endParaRPr lang="en-US" b="1" dirty="0"/>
                    </a:p>
                  </a:txBody>
                  <a:tcPr>
                    <a:solidFill>
                      <a:schemeClr val="bg2">
                        <a:lumMod val="90000"/>
                      </a:schemeClr>
                    </a:solidFill>
                  </a:tcPr>
                </a:tc>
                <a:tc>
                  <a:txBody>
                    <a:bodyPr/>
                    <a:lstStyle/>
                    <a:p>
                      <a:r>
                        <a:rPr lang="en-GB" b="1" dirty="0"/>
                        <a:t>Moderate</a:t>
                      </a:r>
                      <a:endParaRPr lang="en-US" b="1" dirty="0"/>
                    </a:p>
                  </a:txBody>
                  <a:tcPr>
                    <a:solidFill>
                      <a:schemeClr val="bg2">
                        <a:lumMod val="90000"/>
                      </a:schemeClr>
                    </a:solidFill>
                  </a:tcPr>
                </a:tc>
                <a:extLst>
                  <a:ext uri="{0D108BD9-81ED-4DB2-BD59-A6C34878D82A}">
                    <a16:rowId xmlns:a16="http://schemas.microsoft.com/office/drawing/2014/main" val="10000"/>
                  </a:ext>
                </a:extLst>
              </a:tr>
              <a:tr h="457037">
                <a:tc>
                  <a:txBody>
                    <a:bodyPr/>
                    <a:lstStyle/>
                    <a:p>
                      <a:r>
                        <a:rPr lang="en-GB" b="1" dirty="0"/>
                        <a:t>Right</a:t>
                      </a:r>
                      <a:endParaRPr lang="en-US" b="1" dirty="0"/>
                    </a:p>
                  </a:txBody>
                  <a:tcPr>
                    <a:solidFill>
                      <a:schemeClr val="bg2">
                        <a:lumMod val="90000"/>
                      </a:schemeClr>
                    </a:solidFill>
                  </a:tcPr>
                </a:tc>
                <a:tc>
                  <a:txBody>
                    <a:bodyPr/>
                    <a:lstStyle/>
                    <a:p>
                      <a:r>
                        <a:rPr lang="en-GB" dirty="0"/>
                        <a:t>3</a:t>
                      </a:r>
                      <a:endParaRPr lang="en-US" dirty="0"/>
                    </a:p>
                  </a:txBody>
                  <a:tcPr>
                    <a:solidFill>
                      <a:schemeClr val="accent5">
                        <a:lumMod val="60000"/>
                        <a:lumOff val="40000"/>
                      </a:schemeClr>
                    </a:solidFill>
                  </a:tcPr>
                </a:tc>
                <a:tc>
                  <a:txBody>
                    <a:bodyPr/>
                    <a:lstStyle/>
                    <a:p>
                      <a:r>
                        <a:rPr lang="en-GB" dirty="0"/>
                        <a:t>2</a:t>
                      </a:r>
                      <a:endParaRPr lang="en-US" dirty="0"/>
                    </a:p>
                  </a:txBody>
                  <a:tcPr>
                    <a:solidFill>
                      <a:schemeClr val="accent4">
                        <a:lumMod val="20000"/>
                        <a:lumOff val="80000"/>
                      </a:schemeClr>
                    </a:solidFill>
                  </a:tcPr>
                </a:tc>
                <a:tc>
                  <a:txBody>
                    <a:bodyPr/>
                    <a:lstStyle/>
                    <a:p>
                      <a:r>
                        <a:rPr lang="en-GB" dirty="0"/>
                        <a:t>0</a:t>
                      </a:r>
                      <a:endParaRPr lang="en-US" dirty="0"/>
                    </a:p>
                  </a:txBody>
                  <a:tcPr>
                    <a:solidFill>
                      <a:schemeClr val="accent5">
                        <a:lumMod val="60000"/>
                        <a:lumOff val="40000"/>
                      </a:schemeClr>
                    </a:solidFill>
                  </a:tcPr>
                </a:tc>
                <a:extLst>
                  <a:ext uri="{0D108BD9-81ED-4DB2-BD59-A6C34878D82A}">
                    <a16:rowId xmlns:a16="http://schemas.microsoft.com/office/drawing/2014/main" val="10001"/>
                  </a:ext>
                </a:extLst>
              </a:tr>
              <a:tr h="457037">
                <a:tc>
                  <a:txBody>
                    <a:bodyPr/>
                    <a:lstStyle/>
                    <a:p>
                      <a:r>
                        <a:rPr lang="en-GB" b="1" dirty="0"/>
                        <a:t>Left</a:t>
                      </a:r>
                      <a:endParaRPr lang="en-US" b="1" dirty="0"/>
                    </a:p>
                  </a:txBody>
                  <a:tcPr>
                    <a:solidFill>
                      <a:schemeClr val="bg2">
                        <a:lumMod val="90000"/>
                      </a:schemeClr>
                    </a:solidFill>
                  </a:tcPr>
                </a:tc>
                <a:tc>
                  <a:txBody>
                    <a:bodyPr/>
                    <a:lstStyle/>
                    <a:p>
                      <a:r>
                        <a:rPr lang="en-GB" dirty="0"/>
                        <a:t>4</a:t>
                      </a:r>
                      <a:endParaRPr lang="en-US" dirty="0"/>
                    </a:p>
                  </a:txBody>
                  <a:tcPr>
                    <a:solidFill>
                      <a:schemeClr val="accent3">
                        <a:lumMod val="40000"/>
                        <a:lumOff val="60000"/>
                      </a:schemeClr>
                    </a:solidFill>
                  </a:tcPr>
                </a:tc>
                <a:tc>
                  <a:txBody>
                    <a:bodyPr/>
                    <a:lstStyle/>
                    <a:p>
                      <a:r>
                        <a:rPr lang="en-GB" dirty="0"/>
                        <a:t>12</a:t>
                      </a:r>
                      <a:endParaRPr lang="en-US" dirty="0"/>
                    </a:p>
                  </a:txBody>
                  <a:tcPr>
                    <a:solidFill>
                      <a:srgbClr val="FFFF00"/>
                    </a:solidFill>
                  </a:tcPr>
                </a:tc>
                <a:tc>
                  <a:txBody>
                    <a:bodyPr/>
                    <a:lstStyle/>
                    <a:p>
                      <a:r>
                        <a:rPr lang="en-GB" dirty="0"/>
                        <a:t>2</a:t>
                      </a:r>
                      <a:endParaRPr lang="en-US" dirty="0"/>
                    </a:p>
                  </a:txBody>
                  <a:tcPr>
                    <a:solidFill>
                      <a:schemeClr val="accent3">
                        <a:lumMod val="40000"/>
                        <a:lumOff val="60000"/>
                      </a:schemeClr>
                    </a:solidFill>
                  </a:tcPr>
                </a:tc>
                <a:extLst>
                  <a:ext uri="{0D108BD9-81ED-4DB2-BD59-A6C34878D82A}">
                    <a16:rowId xmlns:a16="http://schemas.microsoft.com/office/drawing/2014/main" val="10002"/>
                  </a:ext>
                </a:extLst>
              </a:tr>
              <a:tr h="457037">
                <a:tc>
                  <a:txBody>
                    <a:bodyPr/>
                    <a:lstStyle/>
                    <a:p>
                      <a:r>
                        <a:rPr lang="en-GB" b="1" dirty="0"/>
                        <a:t>Moderate</a:t>
                      </a:r>
                      <a:endParaRPr lang="en-US" b="1" dirty="0"/>
                    </a:p>
                  </a:txBody>
                  <a:tcPr>
                    <a:solidFill>
                      <a:schemeClr val="bg2">
                        <a:lumMod val="90000"/>
                      </a:schemeClr>
                    </a:solidFill>
                  </a:tcPr>
                </a:tc>
                <a:tc>
                  <a:txBody>
                    <a:bodyPr/>
                    <a:lstStyle/>
                    <a:p>
                      <a:r>
                        <a:rPr lang="en-GB" dirty="0"/>
                        <a:t>2</a:t>
                      </a:r>
                      <a:endParaRPr lang="en-US" dirty="0"/>
                    </a:p>
                  </a:txBody>
                  <a:tcPr>
                    <a:solidFill>
                      <a:schemeClr val="accent5">
                        <a:lumMod val="60000"/>
                        <a:lumOff val="40000"/>
                      </a:schemeClr>
                    </a:solidFill>
                  </a:tcPr>
                </a:tc>
                <a:tc>
                  <a:txBody>
                    <a:bodyPr/>
                    <a:lstStyle/>
                    <a:p>
                      <a:r>
                        <a:rPr lang="en-GB" dirty="0"/>
                        <a:t>1</a:t>
                      </a:r>
                      <a:endParaRPr lang="en-US" dirty="0"/>
                    </a:p>
                  </a:txBody>
                  <a:tcPr>
                    <a:solidFill>
                      <a:schemeClr val="accent4">
                        <a:lumMod val="20000"/>
                        <a:lumOff val="80000"/>
                      </a:schemeClr>
                    </a:solidFill>
                  </a:tcPr>
                </a:tc>
                <a:tc>
                  <a:txBody>
                    <a:bodyPr/>
                    <a:lstStyle/>
                    <a:p>
                      <a:r>
                        <a:rPr lang="en-GB" dirty="0"/>
                        <a:t>4</a:t>
                      </a:r>
                      <a:endParaRPr lang="en-US" dirty="0"/>
                    </a:p>
                  </a:txBody>
                  <a:tcPr>
                    <a:solidFill>
                      <a:schemeClr val="accent5">
                        <a:lumMod val="60000"/>
                        <a:lumOff val="40000"/>
                      </a:schemeClr>
                    </a:solidFill>
                  </a:tcPr>
                </a:tc>
                <a:extLst>
                  <a:ext uri="{0D108BD9-81ED-4DB2-BD59-A6C34878D82A}">
                    <a16:rowId xmlns:a16="http://schemas.microsoft.com/office/drawing/2014/main" val="10003"/>
                  </a:ext>
                </a:extLst>
              </a:tr>
            </a:tbl>
          </a:graphicData>
        </a:graphic>
      </p:graphicFrame>
      <p:sp>
        <p:nvSpPr>
          <p:cNvPr id="4" name="Down Arrow 3"/>
          <p:cNvSpPr/>
          <p:nvPr/>
        </p:nvSpPr>
        <p:spPr bwMode="auto">
          <a:xfrm>
            <a:off x="5744775" y="3169209"/>
            <a:ext cx="1016000" cy="648677"/>
          </a:xfrm>
          <a:prstGeom prst="downArrow">
            <a:avLst/>
          </a:prstGeom>
          <a:solidFill>
            <a:srgbClr val="FFFF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TextBox 4"/>
          <p:cNvSpPr txBox="1"/>
          <p:nvPr/>
        </p:nvSpPr>
        <p:spPr>
          <a:xfrm rot="16200000">
            <a:off x="1461943" y="1638781"/>
            <a:ext cx="1774092"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actual</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7" name="TextBox 6"/>
          <p:cNvSpPr txBox="1"/>
          <p:nvPr/>
        </p:nvSpPr>
        <p:spPr>
          <a:xfrm>
            <a:off x="5365729" y="650134"/>
            <a:ext cx="1774092"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predicted</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graphicFrame>
        <p:nvGraphicFramePr>
          <p:cNvPr id="8" name="Table 7"/>
          <p:cNvGraphicFramePr>
            <a:graphicFrameLocks noGrp="1"/>
          </p:cNvGraphicFramePr>
          <p:nvPr>
            <p:extLst/>
          </p:nvPr>
        </p:nvGraphicFramePr>
        <p:xfrm>
          <a:off x="2485763" y="3944319"/>
          <a:ext cx="7573108" cy="1867600"/>
        </p:xfrm>
        <a:graphic>
          <a:graphicData uri="http://schemas.openxmlformats.org/drawingml/2006/table">
            <a:tbl>
              <a:tblPr firstRow="1" bandRow="1">
                <a:tableStyleId>{5940675A-B579-460E-94D1-54222C63F5DA}</a:tableStyleId>
              </a:tblPr>
              <a:tblGrid>
                <a:gridCol w="3189969">
                  <a:extLst>
                    <a:ext uri="{9D8B030D-6E8A-4147-A177-3AD203B41FA5}">
                      <a16:colId xmlns:a16="http://schemas.microsoft.com/office/drawing/2014/main" val="20000"/>
                    </a:ext>
                  </a:extLst>
                </a:gridCol>
                <a:gridCol w="3189969">
                  <a:extLst>
                    <a:ext uri="{9D8B030D-6E8A-4147-A177-3AD203B41FA5}">
                      <a16:colId xmlns:a16="http://schemas.microsoft.com/office/drawing/2014/main" val="20001"/>
                    </a:ext>
                  </a:extLst>
                </a:gridCol>
                <a:gridCol w="1193170">
                  <a:extLst>
                    <a:ext uri="{9D8B030D-6E8A-4147-A177-3AD203B41FA5}">
                      <a16:colId xmlns:a16="http://schemas.microsoft.com/office/drawing/2014/main" val="20002"/>
                    </a:ext>
                  </a:extLst>
                </a:gridCol>
              </a:tblGrid>
              <a:tr h="648673">
                <a:tc>
                  <a:txBody>
                    <a:bodyPr/>
                    <a:lstStyle/>
                    <a:p>
                      <a:r>
                        <a:rPr lang="en-GB" sz="3000" dirty="0"/>
                        <a:t>12</a:t>
                      </a:r>
                      <a:r>
                        <a:rPr lang="en-GB" dirty="0"/>
                        <a:t> </a:t>
                      </a:r>
                      <a:r>
                        <a:rPr lang="en-GB" sz="3000" dirty="0"/>
                        <a:t>true positives</a:t>
                      </a:r>
                      <a:endParaRPr lang="en-US" sz="3000" dirty="0"/>
                    </a:p>
                  </a:txBody>
                  <a:tcPr>
                    <a:solidFill>
                      <a:srgbClr val="FFFF00"/>
                    </a:solidFill>
                  </a:tcPr>
                </a:tc>
                <a:tc>
                  <a:txBody>
                    <a:bodyPr/>
                    <a:lstStyle/>
                    <a:p>
                      <a:r>
                        <a:rPr lang="en-GB" sz="3000" dirty="0"/>
                        <a:t>3</a:t>
                      </a:r>
                      <a:r>
                        <a:rPr lang="en-GB" sz="3000" baseline="0" dirty="0"/>
                        <a:t> false positives </a:t>
                      </a:r>
                      <a:endParaRPr lang="en-US" sz="3000" dirty="0"/>
                    </a:p>
                  </a:txBody>
                  <a:tcPr>
                    <a:solidFill>
                      <a:schemeClr val="accent4">
                        <a:lumMod val="20000"/>
                        <a:lumOff val="80000"/>
                      </a:schemeClr>
                    </a:solidFill>
                  </a:tcPr>
                </a:tc>
                <a:tc>
                  <a:txBody>
                    <a:bodyPr/>
                    <a:lstStyle/>
                    <a:p>
                      <a:r>
                        <a:rPr lang="en-GB" sz="3000" dirty="0"/>
                        <a:t>15</a:t>
                      </a:r>
                      <a:endParaRPr lang="en-US" sz="3000" dirty="0"/>
                    </a:p>
                  </a:txBody>
                  <a:tcPr>
                    <a:noFill/>
                  </a:tcPr>
                </a:tc>
                <a:extLst>
                  <a:ext uri="{0D108BD9-81ED-4DB2-BD59-A6C34878D82A}">
                    <a16:rowId xmlns:a16="http://schemas.microsoft.com/office/drawing/2014/main" val="10000"/>
                  </a:ext>
                </a:extLst>
              </a:tr>
              <a:tr h="633047">
                <a:tc>
                  <a:txBody>
                    <a:bodyPr/>
                    <a:lstStyle/>
                    <a:p>
                      <a:r>
                        <a:rPr lang="en-GB" sz="3000" dirty="0"/>
                        <a:t>6 false negatives</a:t>
                      </a:r>
                      <a:endParaRPr lang="en-US" sz="3000" dirty="0"/>
                    </a:p>
                  </a:txBody>
                  <a:tcPr>
                    <a:solidFill>
                      <a:schemeClr val="accent3">
                        <a:lumMod val="40000"/>
                        <a:lumOff val="60000"/>
                      </a:schemeClr>
                    </a:solidFill>
                  </a:tcPr>
                </a:tc>
                <a:tc>
                  <a:txBody>
                    <a:bodyPr/>
                    <a:lstStyle/>
                    <a:p>
                      <a:r>
                        <a:rPr lang="en-GB" sz="3000" dirty="0"/>
                        <a:t>9 true </a:t>
                      </a:r>
                      <a:r>
                        <a:rPr lang="en-GB" sz="3000" baseline="0" dirty="0"/>
                        <a:t>negatives</a:t>
                      </a:r>
                      <a:endParaRPr lang="en-US" sz="3000" dirty="0"/>
                    </a:p>
                  </a:txBody>
                  <a:tcPr>
                    <a:solidFill>
                      <a:schemeClr val="accent5">
                        <a:lumMod val="60000"/>
                        <a:lumOff val="40000"/>
                      </a:schemeClr>
                    </a:solidFill>
                  </a:tcPr>
                </a:tc>
                <a:tc>
                  <a:txBody>
                    <a:bodyPr/>
                    <a:lstStyle/>
                    <a:p>
                      <a:r>
                        <a:rPr lang="en-GB" sz="3000" dirty="0"/>
                        <a:t>15</a:t>
                      </a:r>
                      <a:endParaRPr lang="en-US" sz="3000" dirty="0"/>
                    </a:p>
                  </a:txBody>
                  <a:tcPr>
                    <a:noFill/>
                  </a:tcPr>
                </a:tc>
                <a:extLst>
                  <a:ext uri="{0D108BD9-81ED-4DB2-BD59-A6C34878D82A}">
                    <a16:rowId xmlns:a16="http://schemas.microsoft.com/office/drawing/2014/main" val="10001"/>
                  </a:ext>
                </a:extLst>
              </a:tr>
              <a:tr h="585880">
                <a:tc>
                  <a:txBody>
                    <a:bodyPr/>
                    <a:lstStyle/>
                    <a:p>
                      <a:pPr algn="ctr"/>
                      <a:r>
                        <a:rPr lang="en-GB" sz="3000" dirty="0"/>
                        <a:t>18</a:t>
                      </a:r>
                      <a:endParaRPr lang="en-US" sz="3000" dirty="0"/>
                    </a:p>
                  </a:txBody>
                  <a:tcPr>
                    <a:noFill/>
                  </a:tcPr>
                </a:tc>
                <a:tc>
                  <a:txBody>
                    <a:bodyPr/>
                    <a:lstStyle/>
                    <a:p>
                      <a:pPr algn="ctr"/>
                      <a:r>
                        <a:rPr lang="en-GB" sz="3000" dirty="0"/>
                        <a:t>12</a:t>
                      </a:r>
                      <a:endParaRPr lang="en-US" sz="3000" dirty="0"/>
                    </a:p>
                  </a:txBody>
                  <a:tcPr>
                    <a:noFill/>
                  </a:tcPr>
                </a:tc>
                <a:tc>
                  <a:txBody>
                    <a:bodyPr/>
                    <a:lstStyle/>
                    <a:p>
                      <a:endParaRPr lang="en-US" sz="3000" dirty="0"/>
                    </a:p>
                  </a:txBody>
                  <a:tcPr>
                    <a:noFill/>
                  </a:tcPr>
                </a:tc>
                <a:extLst>
                  <a:ext uri="{0D108BD9-81ED-4DB2-BD59-A6C34878D82A}">
                    <a16:rowId xmlns:a16="http://schemas.microsoft.com/office/drawing/2014/main" val="10002"/>
                  </a:ext>
                </a:extLst>
              </a:tr>
            </a:tbl>
          </a:graphicData>
        </a:graphic>
      </p:graphicFrame>
      <p:sp>
        <p:nvSpPr>
          <p:cNvPr id="9" name="TextBox 8"/>
          <p:cNvSpPr txBox="1"/>
          <p:nvPr/>
        </p:nvSpPr>
        <p:spPr>
          <a:xfrm>
            <a:off x="6956158" y="3431028"/>
            <a:ext cx="3516924" cy="221599"/>
          </a:xfrm>
          <a:prstGeom prst="rect">
            <a:avLst/>
          </a:prstGeom>
          <a:noFill/>
        </p:spPr>
        <p:txBody>
          <a:bodyPr wrap="square" lIns="0" tIns="0" rIns="0" bIns="0" rtlCol="0">
            <a:spAutoFit/>
          </a:bodyPr>
          <a:lstStyle/>
          <a:p>
            <a:pPr>
              <a:lnSpc>
                <a:spcPct val="90000"/>
              </a:lnSpc>
              <a:spcBef>
                <a:spcPct val="20000"/>
              </a:spcBef>
              <a:buSzPct val="80000"/>
            </a:pPr>
            <a:r>
              <a:rPr lang="en-GB" sz="1600" dirty="0">
                <a:gradFill>
                  <a:gsLst>
                    <a:gs pos="0">
                      <a:srgbClr val="292929">
                        <a:lumMod val="90000"/>
                        <a:lumOff val="10000"/>
                      </a:srgbClr>
                    </a:gs>
                    <a:gs pos="86000">
                      <a:srgbClr val="292929">
                        <a:lumMod val="90000"/>
                        <a:lumOff val="10000"/>
                      </a:srgbClr>
                    </a:gs>
                  </a:gsLst>
                  <a:lin ang="5400000" scaled="0"/>
                </a:gradFill>
              </a:rPr>
              <a:t>for Left</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grpSp>
        <p:nvGrpSpPr>
          <p:cNvPr id="23" name="Group 22"/>
          <p:cNvGrpSpPr/>
          <p:nvPr/>
        </p:nvGrpSpPr>
        <p:grpSpPr>
          <a:xfrm>
            <a:off x="5874462" y="5938511"/>
            <a:ext cx="2835518" cy="779992"/>
            <a:chOff x="5874462" y="5938511"/>
            <a:chExt cx="2835518" cy="779992"/>
          </a:xfrm>
        </p:grpSpPr>
        <p:sp>
          <p:nvSpPr>
            <p:cNvPr id="14" name="Left Brace 13"/>
            <p:cNvSpPr/>
            <p:nvPr/>
          </p:nvSpPr>
          <p:spPr>
            <a:xfrm rot="16200000" flipV="1">
              <a:off x="7169331" y="4643642"/>
              <a:ext cx="245780" cy="283551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6355906" y="6133728"/>
              <a:ext cx="1872629" cy="584775"/>
            </a:xfrm>
            <a:prstGeom prst="rect">
              <a:avLst/>
            </a:prstGeom>
            <a:noFill/>
          </p:spPr>
          <p:txBody>
            <a:bodyPr wrap="none" rtlCol="0">
              <a:spAutoFit/>
            </a:bodyPr>
            <a:lstStyle/>
            <a:p>
              <a:r>
                <a:rPr lang="en-US" sz="3200" i="1" dirty="0"/>
                <a:t>Specificity</a:t>
              </a:r>
            </a:p>
          </p:txBody>
        </p:sp>
      </p:grpSp>
      <p:grpSp>
        <p:nvGrpSpPr>
          <p:cNvPr id="24" name="Group 23"/>
          <p:cNvGrpSpPr/>
          <p:nvPr/>
        </p:nvGrpSpPr>
        <p:grpSpPr>
          <a:xfrm>
            <a:off x="2663563" y="5938511"/>
            <a:ext cx="2835518" cy="789351"/>
            <a:chOff x="2663563" y="5938511"/>
            <a:chExt cx="2835518" cy="789351"/>
          </a:xfrm>
        </p:grpSpPr>
        <p:sp>
          <p:nvSpPr>
            <p:cNvPr id="2" name="Left Brace 1"/>
            <p:cNvSpPr/>
            <p:nvPr/>
          </p:nvSpPr>
          <p:spPr>
            <a:xfrm rot="16200000" flipV="1">
              <a:off x="3958432" y="4643642"/>
              <a:ext cx="245780" cy="283551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3498598" y="6143087"/>
              <a:ext cx="1165447" cy="584775"/>
            </a:xfrm>
            <a:prstGeom prst="rect">
              <a:avLst/>
            </a:prstGeom>
            <a:noFill/>
          </p:spPr>
          <p:txBody>
            <a:bodyPr wrap="none" rtlCol="0">
              <a:spAutoFit/>
            </a:bodyPr>
            <a:lstStyle/>
            <a:p>
              <a:r>
                <a:rPr lang="en-US" sz="3200" i="1" dirty="0"/>
                <a:t>Recall</a:t>
              </a:r>
            </a:p>
          </p:txBody>
        </p:sp>
      </p:grpSp>
      <p:grpSp>
        <p:nvGrpSpPr>
          <p:cNvPr id="25" name="Group 24"/>
          <p:cNvGrpSpPr/>
          <p:nvPr/>
        </p:nvGrpSpPr>
        <p:grpSpPr>
          <a:xfrm>
            <a:off x="3867906" y="3198639"/>
            <a:ext cx="2384869" cy="1490319"/>
            <a:chOff x="3867906" y="3198639"/>
            <a:chExt cx="2384869" cy="1490319"/>
          </a:xfrm>
        </p:grpSpPr>
        <p:cxnSp>
          <p:nvCxnSpPr>
            <p:cNvPr id="11" name="Straight Arrow Connector 10"/>
            <p:cNvCxnSpPr/>
            <p:nvPr/>
          </p:nvCxnSpPr>
          <p:spPr>
            <a:xfrm>
              <a:off x="5209953" y="4391247"/>
              <a:ext cx="1042822" cy="297711"/>
            </a:xfrm>
            <a:prstGeom prst="straightConnector1">
              <a:avLst/>
            </a:prstGeom>
            <a:ln w="5715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3867906" y="3198639"/>
              <a:ext cx="1785471" cy="1277945"/>
              <a:chOff x="3867906" y="3198639"/>
              <a:chExt cx="1785471" cy="1277945"/>
            </a:xfrm>
          </p:grpSpPr>
          <p:sp>
            <p:nvSpPr>
              <p:cNvPr id="18" name="TextBox 17"/>
              <p:cNvSpPr txBox="1"/>
              <p:nvPr/>
            </p:nvSpPr>
            <p:spPr>
              <a:xfrm>
                <a:off x="3867906" y="3198639"/>
                <a:ext cx="1681486" cy="584775"/>
              </a:xfrm>
              <a:prstGeom prst="rect">
                <a:avLst/>
              </a:prstGeom>
              <a:noFill/>
            </p:spPr>
            <p:txBody>
              <a:bodyPr wrap="none" rtlCol="0">
                <a:spAutoFit/>
              </a:bodyPr>
              <a:lstStyle/>
              <a:p>
                <a:r>
                  <a:rPr lang="en-US" sz="3200" i="1" dirty="0"/>
                  <a:t>Accuracy</a:t>
                </a:r>
              </a:p>
            </p:txBody>
          </p:sp>
          <p:cxnSp>
            <p:nvCxnSpPr>
              <p:cNvPr id="20" name="Straight Connector 19"/>
              <p:cNvCxnSpPr/>
              <p:nvPr/>
            </p:nvCxnSpPr>
            <p:spPr>
              <a:xfrm>
                <a:off x="4945711" y="3652627"/>
                <a:ext cx="707666" cy="823957"/>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3822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GB" dirty="0"/>
              <a:t>Receiver Operating Characteristic/Curve</a:t>
            </a:r>
          </a:p>
          <a:p>
            <a:r>
              <a:rPr lang="en-GB" dirty="0"/>
              <a:t>How well is a classifier performing</a:t>
            </a:r>
          </a:p>
          <a:p>
            <a:r>
              <a:rPr lang="en-GB" dirty="0"/>
              <a:t>Plots gain/loss against line of “random guess”</a:t>
            </a:r>
          </a:p>
        </p:txBody>
      </p:sp>
    </p:spTree>
    <p:extLst>
      <p:ext uri="{BB962C8B-B14F-4D97-AF65-F5344CB8AC3E}">
        <p14:creationId xmlns:p14="http://schemas.microsoft.com/office/powerpoint/2010/main" val="2414231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156677" y="1563077"/>
            <a:ext cx="0" cy="4509477"/>
          </a:xfrm>
          <a:prstGeom prst="line">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V="1">
            <a:off x="1156677" y="6072554"/>
            <a:ext cx="6518031" cy="15630"/>
          </a:xfrm>
          <a:prstGeom prst="line">
            <a:avLst/>
          </a:prstGeom>
          <a:ln>
            <a:headEnd type="oval" w="med" len="med"/>
            <a:tailEnd type="triangle" w="med" len="med"/>
          </a:ln>
        </p:spPr>
        <p:style>
          <a:lnRef idx="2">
            <a:schemeClr val="dk1"/>
          </a:lnRef>
          <a:fillRef idx="0">
            <a:schemeClr val="dk1"/>
          </a:fillRef>
          <a:effectRef idx="1">
            <a:schemeClr val="dk1"/>
          </a:effectRef>
          <a:fontRef idx="minor">
            <a:schemeClr val="tx1"/>
          </a:fontRef>
        </p:style>
      </p:cxnSp>
      <p:sp>
        <p:nvSpPr>
          <p:cNvPr id="7" name="TextBox 6"/>
          <p:cNvSpPr txBox="1"/>
          <p:nvPr/>
        </p:nvSpPr>
        <p:spPr>
          <a:xfrm rot="16200000">
            <a:off x="-1499659" y="3384062"/>
            <a:ext cx="4449751"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True Positive Rate (TPR)</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10" name="TextBox 9"/>
          <p:cNvSpPr txBox="1"/>
          <p:nvPr/>
        </p:nvSpPr>
        <p:spPr>
          <a:xfrm>
            <a:off x="1935203" y="6240585"/>
            <a:ext cx="4449751"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False Positive Rate (FPR)</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cxnSp>
        <p:nvCxnSpPr>
          <p:cNvPr id="11" name="Straight Connector 10"/>
          <p:cNvCxnSpPr/>
          <p:nvPr/>
        </p:nvCxnSpPr>
        <p:spPr>
          <a:xfrm flipV="1">
            <a:off x="1156677" y="1563077"/>
            <a:ext cx="6252308" cy="4525107"/>
          </a:xfrm>
          <a:prstGeom prst="line">
            <a:avLst/>
          </a:prstGeom>
          <a:ln>
            <a:solidFill>
              <a:schemeClr val="accent5"/>
            </a:solidFill>
            <a:prstDash val="lgDash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156677" y="5681785"/>
            <a:ext cx="132861" cy="39076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305169" y="5400431"/>
            <a:ext cx="304800" cy="28135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602154" y="4970585"/>
            <a:ext cx="164123" cy="42984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781908" y="4493846"/>
            <a:ext cx="153295" cy="46110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935203" y="4126523"/>
            <a:ext cx="370335" cy="320431"/>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282092" y="3634154"/>
            <a:ext cx="211016" cy="47673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477477" y="3063631"/>
            <a:ext cx="148492" cy="54707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2610338" y="2688492"/>
            <a:ext cx="312616" cy="36732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2977662" y="2422769"/>
            <a:ext cx="476738" cy="22664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462215" y="2016369"/>
            <a:ext cx="445477" cy="35950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3931138" y="1703754"/>
            <a:ext cx="726831" cy="27353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697046" y="1563077"/>
            <a:ext cx="890954" cy="12504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5634892" y="1438031"/>
            <a:ext cx="1711570" cy="12504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674708" y="6177370"/>
            <a:ext cx="465911" cy="276999"/>
          </a:xfrm>
          <a:prstGeom prst="rect">
            <a:avLst/>
          </a:prstGeom>
          <a:noFill/>
        </p:spPr>
        <p:txBody>
          <a:bodyPr wrap="square" lIns="0" tIns="0" rIns="0" bIns="0" rtlCol="0">
            <a:spAutoFit/>
          </a:bodyPr>
          <a:lstStyle/>
          <a:p>
            <a:pPr>
              <a:lnSpc>
                <a:spcPct val="90000"/>
              </a:lnSpc>
              <a:spcBef>
                <a:spcPct val="20000"/>
              </a:spcBef>
              <a:buSzPct val="80000"/>
            </a:pPr>
            <a:r>
              <a:rPr lang="en-GB" sz="2000" dirty="0"/>
              <a:t>1</a:t>
            </a:r>
            <a:endParaRPr lang="en-US" sz="2000" dirty="0"/>
          </a:p>
        </p:txBody>
      </p:sp>
      <p:sp>
        <p:nvSpPr>
          <p:cNvPr id="42" name="TextBox 41"/>
          <p:cNvSpPr txBox="1"/>
          <p:nvPr/>
        </p:nvSpPr>
        <p:spPr>
          <a:xfrm>
            <a:off x="846722" y="1376502"/>
            <a:ext cx="465911" cy="276999"/>
          </a:xfrm>
          <a:prstGeom prst="rect">
            <a:avLst/>
          </a:prstGeom>
          <a:noFill/>
        </p:spPr>
        <p:txBody>
          <a:bodyPr wrap="square" lIns="0" tIns="0" rIns="0" bIns="0" rtlCol="0">
            <a:spAutoFit/>
          </a:bodyPr>
          <a:lstStyle/>
          <a:p>
            <a:pPr>
              <a:lnSpc>
                <a:spcPct val="90000"/>
              </a:lnSpc>
              <a:spcBef>
                <a:spcPct val="20000"/>
              </a:spcBef>
              <a:buSzPct val="80000"/>
            </a:pPr>
            <a:r>
              <a:rPr lang="en-GB" sz="2000" dirty="0"/>
              <a:t>1</a:t>
            </a:r>
            <a:endParaRPr lang="en-US" sz="2000" dirty="0"/>
          </a:p>
        </p:txBody>
      </p:sp>
      <p:sp>
        <p:nvSpPr>
          <p:cNvPr id="41" name="Multiply 40"/>
          <p:cNvSpPr/>
          <p:nvPr/>
        </p:nvSpPr>
        <p:spPr bwMode="auto">
          <a:xfrm>
            <a:off x="3087077" y="2422769"/>
            <a:ext cx="429846" cy="449384"/>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3" name="TextBox 42"/>
          <p:cNvSpPr txBox="1"/>
          <p:nvPr/>
        </p:nvSpPr>
        <p:spPr>
          <a:xfrm>
            <a:off x="4160078" y="3188677"/>
            <a:ext cx="2084414" cy="1107996"/>
          </a:xfrm>
          <a:prstGeom prst="rect">
            <a:avLst/>
          </a:prstGeom>
          <a:noFill/>
        </p:spPr>
        <p:txBody>
          <a:bodyPr wrap="square" lIns="0" tIns="0" rIns="0" bIns="0" rtlCol="0">
            <a:spAutoFit/>
          </a:bodyPr>
          <a:lstStyle/>
          <a:p>
            <a:pPr>
              <a:lnSpc>
                <a:spcPct val="90000"/>
              </a:lnSpc>
              <a:spcBef>
                <a:spcPct val="20000"/>
              </a:spcBef>
              <a:buSzPct val="80000"/>
            </a:pPr>
            <a:r>
              <a:rPr lang="en-GB" sz="8000" dirty="0">
                <a:solidFill>
                  <a:schemeClr val="accent5"/>
                </a:solidFill>
              </a:rPr>
              <a:t>AUC</a:t>
            </a:r>
            <a:endParaRPr lang="en-US" sz="8000" dirty="0">
              <a:solidFill>
                <a:schemeClr val="accent5"/>
              </a:solidFill>
            </a:endParaRPr>
          </a:p>
        </p:txBody>
      </p:sp>
      <p:cxnSp>
        <p:nvCxnSpPr>
          <p:cNvPr id="45" name="Straight Connector 44"/>
          <p:cNvCxnSpPr/>
          <p:nvPr/>
        </p:nvCxnSpPr>
        <p:spPr>
          <a:xfrm flipV="1">
            <a:off x="1156677" y="3329354"/>
            <a:ext cx="461108" cy="2758831"/>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6" name="Freeform 45"/>
          <p:cNvSpPr/>
          <p:nvPr/>
        </p:nvSpPr>
        <p:spPr bwMode="auto">
          <a:xfrm>
            <a:off x="1867877" y="1336431"/>
            <a:ext cx="5478585" cy="820615"/>
          </a:xfrm>
          <a:custGeom>
            <a:avLst/>
            <a:gdLst>
              <a:gd name="connsiteX0" fmla="*/ 0 w 5478585"/>
              <a:gd name="connsiteY0" fmla="*/ 820615 h 820615"/>
              <a:gd name="connsiteX1" fmla="*/ 1203569 w 5478585"/>
              <a:gd name="connsiteY1" fmla="*/ 179754 h 820615"/>
              <a:gd name="connsiteX2" fmla="*/ 5478585 w 5478585"/>
              <a:gd name="connsiteY2" fmla="*/ 0 h 820615"/>
              <a:gd name="connsiteX3" fmla="*/ 5478585 w 5478585"/>
              <a:gd name="connsiteY3" fmla="*/ 0 h 820615"/>
            </a:gdLst>
            <a:ahLst/>
            <a:cxnLst>
              <a:cxn ang="0">
                <a:pos x="connsiteX0" y="connsiteY0"/>
              </a:cxn>
              <a:cxn ang="0">
                <a:pos x="connsiteX1" y="connsiteY1"/>
              </a:cxn>
              <a:cxn ang="0">
                <a:pos x="connsiteX2" y="connsiteY2"/>
              </a:cxn>
              <a:cxn ang="0">
                <a:pos x="connsiteX3" y="connsiteY3"/>
              </a:cxn>
            </a:cxnLst>
            <a:rect l="l" t="t" r="r" b="b"/>
            <a:pathLst>
              <a:path w="5478585" h="820615">
                <a:moveTo>
                  <a:pt x="0" y="820615"/>
                </a:moveTo>
                <a:cubicBezTo>
                  <a:pt x="145236" y="568569"/>
                  <a:pt x="290472" y="316523"/>
                  <a:pt x="1203569" y="179754"/>
                </a:cubicBezTo>
                <a:cubicBezTo>
                  <a:pt x="2116666" y="42985"/>
                  <a:pt x="5478585" y="0"/>
                  <a:pt x="5478585" y="0"/>
                </a:cubicBezTo>
                <a:lnTo>
                  <a:pt x="5478585" y="0"/>
                </a:ln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9" name="Freeform 48"/>
          <p:cNvSpPr/>
          <p:nvPr/>
        </p:nvSpPr>
        <p:spPr bwMode="auto">
          <a:xfrm>
            <a:off x="1221730" y="3743569"/>
            <a:ext cx="302270" cy="444827"/>
          </a:xfrm>
          <a:custGeom>
            <a:avLst/>
            <a:gdLst>
              <a:gd name="connsiteX0" fmla="*/ 255378 w 302270"/>
              <a:gd name="connsiteY0" fmla="*/ 359508 h 444827"/>
              <a:gd name="connsiteX1" fmla="*/ 302270 w 302270"/>
              <a:gd name="connsiteY1" fmla="*/ 0 h 444827"/>
            </a:gdLst>
            <a:ahLst/>
            <a:cxnLst>
              <a:cxn ang="0">
                <a:pos x="connsiteX0" y="connsiteY0"/>
              </a:cxn>
              <a:cxn ang="0">
                <a:pos x="connsiteX1" y="connsiteY1"/>
              </a:cxn>
            </a:cxnLst>
            <a:rect l="l" t="t" r="r" b="b"/>
            <a:pathLst>
              <a:path w="302270" h="444827">
                <a:moveTo>
                  <a:pt x="255378" y="359508"/>
                </a:moveTo>
                <a:cubicBezTo>
                  <a:pt x="26778" y="466969"/>
                  <a:pt x="-201822" y="574431"/>
                  <a:pt x="302270" y="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1" name="Freeform 50"/>
          <p:cNvSpPr/>
          <p:nvPr/>
        </p:nvSpPr>
        <p:spPr bwMode="auto">
          <a:xfrm>
            <a:off x="1609969" y="1280567"/>
            <a:ext cx="5845908" cy="2072233"/>
          </a:xfrm>
          <a:custGeom>
            <a:avLst/>
            <a:gdLst>
              <a:gd name="connsiteX0" fmla="*/ 0 w 5845908"/>
              <a:gd name="connsiteY0" fmla="*/ 2072233 h 2072233"/>
              <a:gd name="connsiteX1" fmla="*/ 15631 w 5845908"/>
              <a:gd name="connsiteY1" fmla="*/ 1767433 h 2072233"/>
              <a:gd name="connsiteX2" fmla="*/ 23446 w 5845908"/>
              <a:gd name="connsiteY2" fmla="*/ 1689279 h 2072233"/>
              <a:gd name="connsiteX3" fmla="*/ 39077 w 5845908"/>
              <a:gd name="connsiteY3" fmla="*/ 1447002 h 2072233"/>
              <a:gd name="connsiteX4" fmla="*/ 46893 w 5845908"/>
              <a:gd name="connsiteY4" fmla="*/ 1415741 h 2072233"/>
              <a:gd name="connsiteX5" fmla="*/ 78154 w 5845908"/>
              <a:gd name="connsiteY5" fmla="*/ 1321956 h 2072233"/>
              <a:gd name="connsiteX6" fmla="*/ 93785 w 5845908"/>
              <a:gd name="connsiteY6" fmla="*/ 1275064 h 2072233"/>
              <a:gd name="connsiteX7" fmla="*/ 101600 w 5845908"/>
              <a:gd name="connsiteY7" fmla="*/ 1243802 h 2072233"/>
              <a:gd name="connsiteX8" fmla="*/ 117231 w 5845908"/>
              <a:gd name="connsiteY8" fmla="*/ 1220356 h 2072233"/>
              <a:gd name="connsiteX9" fmla="*/ 125046 w 5845908"/>
              <a:gd name="connsiteY9" fmla="*/ 1079679 h 2072233"/>
              <a:gd name="connsiteX10" fmla="*/ 140677 w 5845908"/>
              <a:gd name="connsiteY10" fmla="*/ 1040602 h 2072233"/>
              <a:gd name="connsiteX11" fmla="*/ 148493 w 5845908"/>
              <a:gd name="connsiteY11" fmla="*/ 1001525 h 2072233"/>
              <a:gd name="connsiteX12" fmla="*/ 171939 w 5845908"/>
              <a:gd name="connsiteY12" fmla="*/ 946818 h 2072233"/>
              <a:gd name="connsiteX13" fmla="*/ 179754 w 5845908"/>
              <a:gd name="connsiteY13" fmla="*/ 767064 h 2072233"/>
              <a:gd name="connsiteX14" fmla="*/ 195385 w 5845908"/>
              <a:gd name="connsiteY14" fmla="*/ 743618 h 2072233"/>
              <a:gd name="connsiteX15" fmla="*/ 218831 w 5845908"/>
              <a:gd name="connsiteY15" fmla="*/ 688910 h 2072233"/>
              <a:gd name="connsiteX16" fmla="*/ 226646 w 5845908"/>
              <a:gd name="connsiteY16" fmla="*/ 649833 h 2072233"/>
              <a:gd name="connsiteX17" fmla="*/ 250093 w 5845908"/>
              <a:gd name="connsiteY17" fmla="*/ 618571 h 2072233"/>
              <a:gd name="connsiteX18" fmla="*/ 312616 w 5845908"/>
              <a:gd name="connsiteY18" fmla="*/ 540418 h 2072233"/>
              <a:gd name="connsiteX19" fmla="*/ 359508 w 5845908"/>
              <a:gd name="connsiteY19" fmla="*/ 485710 h 2072233"/>
              <a:gd name="connsiteX20" fmla="*/ 390769 w 5845908"/>
              <a:gd name="connsiteY20" fmla="*/ 462264 h 2072233"/>
              <a:gd name="connsiteX21" fmla="*/ 468923 w 5845908"/>
              <a:gd name="connsiteY21" fmla="*/ 399741 h 2072233"/>
              <a:gd name="connsiteX22" fmla="*/ 578339 w 5845908"/>
              <a:gd name="connsiteY22" fmla="*/ 321587 h 2072233"/>
              <a:gd name="connsiteX23" fmla="*/ 601785 w 5845908"/>
              <a:gd name="connsiteY23" fmla="*/ 305956 h 2072233"/>
              <a:gd name="connsiteX24" fmla="*/ 648677 w 5845908"/>
              <a:gd name="connsiteY24" fmla="*/ 282510 h 2072233"/>
              <a:gd name="connsiteX25" fmla="*/ 687754 w 5845908"/>
              <a:gd name="connsiteY25" fmla="*/ 259064 h 2072233"/>
              <a:gd name="connsiteX26" fmla="*/ 719016 w 5845908"/>
              <a:gd name="connsiteY26" fmla="*/ 235618 h 2072233"/>
              <a:gd name="connsiteX27" fmla="*/ 765908 w 5845908"/>
              <a:gd name="connsiteY27" fmla="*/ 227802 h 2072233"/>
              <a:gd name="connsiteX28" fmla="*/ 1203569 w 5845908"/>
              <a:gd name="connsiteY28" fmla="*/ 219987 h 2072233"/>
              <a:gd name="connsiteX29" fmla="*/ 1289539 w 5845908"/>
              <a:gd name="connsiteY29" fmla="*/ 235618 h 2072233"/>
              <a:gd name="connsiteX30" fmla="*/ 1406769 w 5845908"/>
              <a:gd name="connsiteY30" fmla="*/ 251248 h 2072233"/>
              <a:gd name="connsiteX31" fmla="*/ 1430216 w 5845908"/>
              <a:gd name="connsiteY31" fmla="*/ 259064 h 2072233"/>
              <a:gd name="connsiteX32" fmla="*/ 1484923 w 5845908"/>
              <a:gd name="connsiteY32" fmla="*/ 282510 h 2072233"/>
              <a:gd name="connsiteX33" fmla="*/ 1531816 w 5845908"/>
              <a:gd name="connsiteY33" fmla="*/ 290325 h 2072233"/>
              <a:gd name="connsiteX34" fmla="*/ 1641231 w 5845908"/>
              <a:gd name="connsiteY34" fmla="*/ 274695 h 2072233"/>
              <a:gd name="connsiteX35" fmla="*/ 1727200 w 5845908"/>
              <a:gd name="connsiteY35" fmla="*/ 235618 h 2072233"/>
              <a:gd name="connsiteX36" fmla="*/ 1813169 w 5845908"/>
              <a:gd name="connsiteY36" fmla="*/ 219987 h 2072233"/>
              <a:gd name="connsiteX37" fmla="*/ 1899139 w 5845908"/>
              <a:gd name="connsiteY37" fmla="*/ 188725 h 2072233"/>
              <a:gd name="connsiteX38" fmla="*/ 2149231 w 5845908"/>
              <a:gd name="connsiteY38" fmla="*/ 149648 h 2072233"/>
              <a:gd name="connsiteX39" fmla="*/ 2258646 w 5845908"/>
              <a:gd name="connsiteY39" fmla="*/ 126202 h 2072233"/>
              <a:gd name="connsiteX40" fmla="*/ 2391508 w 5845908"/>
              <a:gd name="connsiteY40" fmla="*/ 110571 h 2072233"/>
              <a:gd name="connsiteX41" fmla="*/ 2485293 w 5845908"/>
              <a:gd name="connsiteY41" fmla="*/ 79310 h 2072233"/>
              <a:gd name="connsiteX42" fmla="*/ 2571262 w 5845908"/>
              <a:gd name="connsiteY42" fmla="*/ 71495 h 2072233"/>
              <a:gd name="connsiteX43" fmla="*/ 2954216 w 5845908"/>
              <a:gd name="connsiteY43" fmla="*/ 63679 h 2072233"/>
              <a:gd name="connsiteX44" fmla="*/ 3243385 w 5845908"/>
              <a:gd name="connsiteY44" fmla="*/ 63679 h 2072233"/>
              <a:gd name="connsiteX45" fmla="*/ 3305908 w 5845908"/>
              <a:gd name="connsiteY45" fmla="*/ 79310 h 2072233"/>
              <a:gd name="connsiteX46" fmla="*/ 3344985 w 5845908"/>
              <a:gd name="connsiteY46" fmla="*/ 102756 h 2072233"/>
              <a:gd name="connsiteX47" fmla="*/ 3391877 w 5845908"/>
              <a:gd name="connsiteY47" fmla="*/ 118387 h 2072233"/>
              <a:gd name="connsiteX48" fmla="*/ 3430954 w 5845908"/>
              <a:gd name="connsiteY48" fmla="*/ 134018 h 2072233"/>
              <a:gd name="connsiteX49" fmla="*/ 3485662 w 5845908"/>
              <a:gd name="connsiteY49" fmla="*/ 149648 h 2072233"/>
              <a:gd name="connsiteX50" fmla="*/ 3509108 w 5845908"/>
              <a:gd name="connsiteY50" fmla="*/ 157464 h 2072233"/>
              <a:gd name="connsiteX51" fmla="*/ 3673231 w 5845908"/>
              <a:gd name="connsiteY51" fmla="*/ 79310 h 2072233"/>
              <a:gd name="connsiteX52" fmla="*/ 4400062 w 5845908"/>
              <a:gd name="connsiteY52" fmla="*/ 48048 h 2072233"/>
              <a:gd name="connsiteX53" fmla="*/ 4712677 w 5845908"/>
              <a:gd name="connsiteY53" fmla="*/ 71495 h 2072233"/>
              <a:gd name="connsiteX54" fmla="*/ 4892431 w 5845908"/>
              <a:gd name="connsiteY54" fmla="*/ 149648 h 2072233"/>
              <a:gd name="connsiteX55" fmla="*/ 4947139 w 5845908"/>
              <a:gd name="connsiteY55" fmla="*/ 157464 h 2072233"/>
              <a:gd name="connsiteX56" fmla="*/ 5072185 w 5845908"/>
              <a:gd name="connsiteY56" fmla="*/ 212171 h 2072233"/>
              <a:gd name="connsiteX57" fmla="*/ 5158154 w 5845908"/>
              <a:gd name="connsiteY57" fmla="*/ 235618 h 2072233"/>
              <a:gd name="connsiteX58" fmla="*/ 5220677 w 5845908"/>
              <a:gd name="connsiteY58" fmla="*/ 259064 h 2072233"/>
              <a:gd name="connsiteX59" fmla="*/ 5431693 w 5845908"/>
              <a:gd name="connsiteY59" fmla="*/ 71495 h 2072233"/>
              <a:gd name="connsiteX60" fmla="*/ 5462954 w 5845908"/>
              <a:gd name="connsiteY60" fmla="*/ 63679 h 2072233"/>
              <a:gd name="connsiteX61" fmla="*/ 5525477 w 5845908"/>
              <a:gd name="connsiteY61" fmla="*/ 24602 h 2072233"/>
              <a:gd name="connsiteX62" fmla="*/ 5697416 w 5845908"/>
              <a:gd name="connsiteY62" fmla="*/ 1156 h 2072233"/>
              <a:gd name="connsiteX63" fmla="*/ 5845908 w 5845908"/>
              <a:gd name="connsiteY63" fmla="*/ 1156 h 207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845908" h="2072233">
                <a:moveTo>
                  <a:pt x="0" y="2072233"/>
                </a:moveTo>
                <a:cubicBezTo>
                  <a:pt x="5210" y="1970633"/>
                  <a:pt x="9414" y="1868976"/>
                  <a:pt x="15631" y="1767433"/>
                </a:cubicBezTo>
                <a:cubicBezTo>
                  <a:pt x="17231" y="1741301"/>
                  <a:pt x="21535" y="1715390"/>
                  <a:pt x="23446" y="1689279"/>
                </a:cubicBezTo>
                <a:cubicBezTo>
                  <a:pt x="29352" y="1608568"/>
                  <a:pt x="32165" y="1527633"/>
                  <a:pt x="39077" y="1447002"/>
                </a:cubicBezTo>
                <a:cubicBezTo>
                  <a:pt x="39994" y="1436300"/>
                  <a:pt x="44067" y="1426104"/>
                  <a:pt x="46893" y="1415741"/>
                </a:cubicBezTo>
                <a:cubicBezTo>
                  <a:pt x="71197" y="1326625"/>
                  <a:pt x="51914" y="1394116"/>
                  <a:pt x="78154" y="1321956"/>
                </a:cubicBezTo>
                <a:cubicBezTo>
                  <a:pt x="83785" y="1306472"/>
                  <a:pt x="89051" y="1290845"/>
                  <a:pt x="93785" y="1275064"/>
                </a:cubicBezTo>
                <a:cubicBezTo>
                  <a:pt x="96871" y="1264776"/>
                  <a:pt x="97369" y="1253675"/>
                  <a:pt x="101600" y="1243802"/>
                </a:cubicBezTo>
                <a:cubicBezTo>
                  <a:pt x="105300" y="1235169"/>
                  <a:pt x="112021" y="1228171"/>
                  <a:pt x="117231" y="1220356"/>
                </a:cubicBezTo>
                <a:cubicBezTo>
                  <a:pt x="119836" y="1173464"/>
                  <a:pt x="118972" y="1126249"/>
                  <a:pt x="125046" y="1079679"/>
                </a:cubicBezTo>
                <a:cubicBezTo>
                  <a:pt x="126860" y="1065768"/>
                  <a:pt x="136646" y="1054039"/>
                  <a:pt x="140677" y="1040602"/>
                </a:cubicBezTo>
                <a:cubicBezTo>
                  <a:pt x="144494" y="1027879"/>
                  <a:pt x="145271" y="1014412"/>
                  <a:pt x="148493" y="1001525"/>
                </a:cubicBezTo>
                <a:cubicBezTo>
                  <a:pt x="154244" y="978523"/>
                  <a:pt x="160753" y="969189"/>
                  <a:pt x="171939" y="946818"/>
                </a:cubicBezTo>
                <a:cubicBezTo>
                  <a:pt x="174544" y="886900"/>
                  <a:pt x="172880" y="826643"/>
                  <a:pt x="179754" y="767064"/>
                </a:cubicBezTo>
                <a:cubicBezTo>
                  <a:pt x="180831" y="757733"/>
                  <a:pt x="191685" y="752251"/>
                  <a:pt x="195385" y="743618"/>
                </a:cubicBezTo>
                <a:cubicBezTo>
                  <a:pt x="225665" y="672963"/>
                  <a:pt x="179589" y="747772"/>
                  <a:pt x="218831" y="688910"/>
                </a:cubicBezTo>
                <a:cubicBezTo>
                  <a:pt x="221436" y="675884"/>
                  <a:pt x="221251" y="661972"/>
                  <a:pt x="226646" y="649833"/>
                </a:cubicBezTo>
                <a:cubicBezTo>
                  <a:pt x="231936" y="637930"/>
                  <a:pt x="243189" y="629617"/>
                  <a:pt x="250093" y="618571"/>
                </a:cubicBezTo>
                <a:cubicBezTo>
                  <a:pt x="300053" y="538635"/>
                  <a:pt x="211103" y="650390"/>
                  <a:pt x="312616" y="540418"/>
                </a:cubicBezTo>
                <a:cubicBezTo>
                  <a:pt x="328907" y="522769"/>
                  <a:pt x="342525" y="502693"/>
                  <a:pt x="359508" y="485710"/>
                </a:cubicBezTo>
                <a:cubicBezTo>
                  <a:pt x="368718" y="476500"/>
                  <a:pt x="381034" y="470918"/>
                  <a:pt x="390769" y="462264"/>
                </a:cubicBezTo>
                <a:cubicBezTo>
                  <a:pt x="495007" y="369608"/>
                  <a:pt x="369175" y="467989"/>
                  <a:pt x="468923" y="399741"/>
                </a:cubicBezTo>
                <a:cubicBezTo>
                  <a:pt x="505914" y="374432"/>
                  <a:pt x="541722" y="347434"/>
                  <a:pt x="578339" y="321587"/>
                </a:cubicBezTo>
                <a:cubicBezTo>
                  <a:pt x="586013" y="316170"/>
                  <a:pt x="593384" y="310157"/>
                  <a:pt x="601785" y="305956"/>
                </a:cubicBezTo>
                <a:cubicBezTo>
                  <a:pt x="617416" y="298141"/>
                  <a:pt x="633335" y="290878"/>
                  <a:pt x="648677" y="282510"/>
                </a:cubicBezTo>
                <a:cubicBezTo>
                  <a:pt x="662013" y="275236"/>
                  <a:pt x="675115" y="267490"/>
                  <a:pt x="687754" y="259064"/>
                </a:cubicBezTo>
                <a:cubicBezTo>
                  <a:pt x="698592" y="251839"/>
                  <a:pt x="706922" y="240456"/>
                  <a:pt x="719016" y="235618"/>
                </a:cubicBezTo>
                <a:cubicBezTo>
                  <a:pt x="733729" y="229733"/>
                  <a:pt x="750277" y="230407"/>
                  <a:pt x="765908" y="227802"/>
                </a:cubicBezTo>
                <a:cubicBezTo>
                  <a:pt x="916492" y="152507"/>
                  <a:pt x="807192" y="201111"/>
                  <a:pt x="1203569" y="219987"/>
                </a:cubicBezTo>
                <a:cubicBezTo>
                  <a:pt x="1232663" y="221372"/>
                  <a:pt x="1260751" y="231189"/>
                  <a:pt x="1289539" y="235618"/>
                </a:cubicBezTo>
                <a:cubicBezTo>
                  <a:pt x="1328503" y="241612"/>
                  <a:pt x="1367692" y="246038"/>
                  <a:pt x="1406769" y="251248"/>
                </a:cubicBezTo>
                <a:cubicBezTo>
                  <a:pt x="1414585" y="253853"/>
                  <a:pt x="1422644" y="255819"/>
                  <a:pt x="1430216" y="259064"/>
                </a:cubicBezTo>
                <a:cubicBezTo>
                  <a:pt x="1455949" y="270093"/>
                  <a:pt x="1459544" y="276870"/>
                  <a:pt x="1484923" y="282510"/>
                </a:cubicBezTo>
                <a:cubicBezTo>
                  <a:pt x="1500392" y="285947"/>
                  <a:pt x="1516185" y="287720"/>
                  <a:pt x="1531816" y="290325"/>
                </a:cubicBezTo>
                <a:cubicBezTo>
                  <a:pt x="1568288" y="285115"/>
                  <a:pt x="1605754" y="284629"/>
                  <a:pt x="1641231" y="274695"/>
                </a:cubicBezTo>
                <a:cubicBezTo>
                  <a:pt x="1671543" y="266208"/>
                  <a:pt x="1697204" y="245162"/>
                  <a:pt x="1727200" y="235618"/>
                </a:cubicBezTo>
                <a:cubicBezTo>
                  <a:pt x="1754955" y="226787"/>
                  <a:pt x="1785069" y="227651"/>
                  <a:pt x="1813169" y="219987"/>
                </a:cubicBezTo>
                <a:cubicBezTo>
                  <a:pt x="1842587" y="211964"/>
                  <a:pt x="1869776" y="196947"/>
                  <a:pt x="1899139" y="188725"/>
                </a:cubicBezTo>
                <a:cubicBezTo>
                  <a:pt x="2023341" y="153948"/>
                  <a:pt x="2011134" y="171226"/>
                  <a:pt x="2149231" y="149648"/>
                </a:cubicBezTo>
                <a:cubicBezTo>
                  <a:pt x="2186083" y="143890"/>
                  <a:pt x="2221822" y="132141"/>
                  <a:pt x="2258646" y="126202"/>
                </a:cubicBezTo>
                <a:cubicBezTo>
                  <a:pt x="2302670" y="119101"/>
                  <a:pt x="2347221" y="115781"/>
                  <a:pt x="2391508" y="110571"/>
                </a:cubicBezTo>
                <a:cubicBezTo>
                  <a:pt x="2430592" y="84516"/>
                  <a:pt x="2416900" y="89569"/>
                  <a:pt x="2485293" y="79310"/>
                </a:cubicBezTo>
                <a:cubicBezTo>
                  <a:pt x="2513749" y="75042"/>
                  <a:pt x="2542503" y="72454"/>
                  <a:pt x="2571262" y="71495"/>
                </a:cubicBezTo>
                <a:cubicBezTo>
                  <a:pt x="2698869" y="67241"/>
                  <a:pt x="2826565" y="66284"/>
                  <a:pt x="2954216" y="63679"/>
                </a:cubicBezTo>
                <a:cubicBezTo>
                  <a:pt x="3081118" y="55748"/>
                  <a:pt x="3106799" y="49550"/>
                  <a:pt x="3243385" y="63679"/>
                </a:cubicBezTo>
                <a:cubicBezTo>
                  <a:pt x="3264753" y="65890"/>
                  <a:pt x="3285067" y="74100"/>
                  <a:pt x="3305908" y="79310"/>
                </a:cubicBezTo>
                <a:cubicBezTo>
                  <a:pt x="3318934" y="87125"/>
                  <a:pt x="3331156" y="96470"/>
                  <a:pt x="3344985" y="102756"/>
                </a:cubicBezTo>
                <a:cubicBezTo>
                  <a:pt x="3359984" y="109574"/>
                  <a:pt x="3376393" y="112756"/>
                  <a:pt x="3391877" y="118387"/>
                </a:cubicBezTo>
                <a:cubicBezTo>
                  <a:pt x="3405061" y="123181"/>
                  <a:pt x="3417645" y="129582"/>
                  <a:pt x="3430954" y="134018"/>
                </a:cubicBezTo>
                <a:cubicBezTo>
                  <a:pt x="3448946" y="140015"/>
                  <a:pt x="3467496" y="144198"/>
                  <a:pt x="3485662" y="149648"/>
                </a:cubicBezTo>
                <a:cubicBezTo>
                  <a:pt x="3493553" y="152015"/>
                  <a:pt x="3501293" y="154859"/>
                  <a:pt x="3509108" y="157464"/>
                </a:cubicBezTo>
                <a:cubicBezTo>
                  <a:pt x="3563816" y="131413"/>
                  <a:pt x="3612910" y="85055"/>
                  <a:pt x="3673231" y="79310"/>
                </a:cubicBezTo>
                <a:cubicBezTo>
                  <a:pt x="4024150" y="45889"/>
                  <a:pt x="3782420" y="65205"/>
                  <a:pt x="4400062" y="48048"/>
                </a:cubicBezTo>
                <a:cubicBezTo>
                  <a:pt x="4504267" y="55864"/>
                  <a:pt x="4610335" y="50377"/>
                  <a:pt x="4712677" y="71495"/>
                </a:cubicBezTo>
                <a:cubicBezTo>
                  <a:pt x="4776665" y="84699"/>
                  <a:pt x="4827752" y="140407"/>
                  <a:pt x="4892431" y="149648"/>
                </a:cubicBezTo>
                <a:lnTo>
                  <a:pt x="4947139" y="157464"/>
                </a:lnTo>
                <a:cubicBezTo>
                  <a:pt x="4988821" y="175700"/>
                  <a:pt x="5029521" y="196369"/>
                  <a:pt x="5072185" y="212171"/>
                </a:cubicBezTo>
                <a:cubicBezTo>
                  <a:pt x="5100039" y="222487"/>
                  <a:pt x="5129830" y="226673"/>
                  <a:pt x="5158154" y="235618"/>
                </a:cubicBezTo>
                <a:cubicBezTo>
                  <a:pt x="5179379" y="242321"/>
                  <a:pt x="5199836" y="251249"/>
                  <a:pt x="5220677" y="259064"/>
                </a:cubicBezTo>
                <a:cubicBezTo>
                  <a:pt x="5299234" y="180507"/>
                  <a:pt x="5341038" y="120309"/>
                  <a:pt x="5431693" y="71495"/>
                </a:cubicBezTo>
                <a:cubicBezTo>
                  <a:pt x="5441150" y="66403"/>
                  <a:pt x="5452534" y="66284"/>
                  <a:pt x="5462954" y="63679"/>
                </a:cubicBezTo>
                <a:cubicBezTo>
                  <a:pt x="5492872" y="41241"/>
                  <a:pt x="5492104" y="38905"/>
                  <a:pt x="5525477" y="24602"/>
                </a:cubicBezTo>
                <a:cubicBezTo>
                  <a:pt x="5574605" y="3547"/>
                  <a:pt x="5670838" y="2555"/>
                  <a:pt x="5697416" y="1156"/>
                </a:cubicBezTo>
                <a:cubicBezTo>
                  <a:pt x="5746845" y="-1446"/>
                  <a:pt x="5796411" y="1156"/>
                  <a:pt x="5845908" y="1156"/>
                </a:cubicBezTo>
              </a:path>
            </a:pathLst>
          </a:custGeom>
          <a:noFill/>
          <a:ln w="28575">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53" name="Straight Connector 52"/>
          <p:cNvCxnSpPr/>
          <p:nvPr/>
        </p:nvCxnSpPr>
        <p:spPr>
          <a:xfrm>
            <a:off x="8573477" y="2157046"/>
            <a:ext cx="2743200" cy="0"/>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565662" y="3743569"/>
            <a:ext cx="2829169" cy="0"/>
          </a:xfrm>
          <a:prstGeom prst="line">
            <a:avLst/>
          </a:prstGeom>
          <a:ln w="28575">
            <a:solidFill>
              <a:srgbClr val="00ADE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573477" y="5373077"/>
            <a:ext cx="2829169"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9472247" y="1578887"/>
            <a:ext cx="922216"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poor</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59" name="TextBox 58"/>
          <p:cNvSpPr txBox="1"/>
          <p:nvPr/>
        </p:nvSpPr>
        <p:spPr>
          <a:xfrm>
            <a:off x="9526955" y="3138353"/>
            <a:ext cx="1184028"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good</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60" name="TextBox 59"/>
          <p:cNvSpPr txBox="1"/>
          <p:nvPr/>
        </p:nvSpPr>
        <p:spPr>
          <a:xfrm>
            <a:off x="9237784" y="4767860"/>
            <a:ext cx="1762370"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excellent</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97662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56" grpId="0"/>
      <p:bldP spid="59" grpId="0"/>
      <p:bldP spid="6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4362" y="1021914"/>
            <a:ext cx="11058525" cy="4524315"/>
          </a:xfrm>
          <a:prstGeom prst="rect">
            <a:avLst/>
          </a:prstGeom>
        </p:spPr>
        <p:txBody>
          <a:bodyPr wrap="square">
            <a:spAutoFit/>
          </a:bodyPr>
          <a:lstStyle/>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metrics = new </a:t>
            </a:r>
            <a:r>
              <a:rPr lang="en-US" sz="3200" dirty="0" err="1">
                <a:latin typeface="Segoe UI Light" panose="020B0502040204020203" pitchFamily="34" charset="0"/>
                <a:cs typeface="Segoe UI Light" panose="020B0502040204020203" pitchFamily="34" charset="0"/>
              </a:rPr>
              <a:t>BinaryClassificationMetrics</a:t>
            </a:r>
            <a:r>
              <a:rPr lang="en-US" sz="3200" dirty="0">
                <a:latin typeface="Segoe UI Light" panose="020B0502040204020203" pitchFamily="34" charset="0"/>
                <a:cs typeface="Segoe UI Light" panose="020B0502040204020203" pitchFamily="34" charset="0"/>
              </a:rPr>
              <a:t>(</a:t>
            </a:r>
            <a:r>
              <a:rPr lang="en-US" sz="3200" dirty="0" err="1">
                <a:latin typeface="Segoe UI Light" panose="020B0502040204020203" pitchFamily="34" charset="0"/>
                <a:cs typeface="Segoe UI Light" panose="020B0502040204020203" pitchFamily="34" charset="0"/>
              </a:rPr>
              <a:t>labelAndPreds</a:t>
            </a:r>
            <a:r>
              <a:rPr lang="en-US" sz="3200" dirty="0">
                <a:latin typeface="Segoe UI Light" panose="020B0502040204020203" pitchFamily="34" charset="0"/>
                <a:cs typeface="Segoe UI Light" panose="020B0502040204020203" pitchFamily="34" charset="0"/>
              </a:rPr>
              <a:t>)</a:t>
            </a:r>
          </a:p>
          <a:p>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//show the area under the curve</a:t>
            </a: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roc = </a:t>
            </a:r>
            <a:r>
              <a:rPr lang="en-US" sz="3200" dirty="0" err="1">
                <a:latin typeface="Segoe UI Light" panose="020B0502040204020203" pitchFamily="34" charset="0"/>
                <a:cs typeface="Segoe UI Light" panose="020B0502040204020203" pitchFamily="34" charset="0"/>
              </a:rPr>
              <a:t>metrics.roc</a:t>
            </a:r>
            <a:endParaRPr lang="en-US" sz="3200" dirty="0">
              <a:latin typeface="Segoe UI Light" panose="020B0502040204020203" pitchFamily="34" charset="0"/>
              <a:cs typeface="Segoe UI Light" panose="020B0502040204020203" pitchFamily="34" charset="0"/>
            </a:endParaRP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auROC</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metrics.areaUnderROC</a:t>
            </a:r>
            <a:endParaRPr lang="en-US" sz="3200" dirty="0">
              <a:latin typeface="Segoe UI Light" panose="020B0502040204020203" pitchFamily="34" charset="0"/>
              <a:cs typeface="Segoe UI Light" panose="020B0502040204020203" pitchFamily="34" charset="0"/>
            </a:endParaRPr>
          </a:p>
          <a:p>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//precision recall curve</a:t>
            </a:r>
          </a:p>
          <a:p>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PR = metrics.pr</a:t>
            </a:r>
          </a:p>
          <a:p>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auPR</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metrics.areaUnderPR</a:t>
            </a: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936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regression?</a:t>
            </a:r>
          </a:p>
        </p:txBody>
      </p:sp>
    </p:spTree>
    <p:extLst>
      <p:ext uri="{BB962C8B-B14F-4D97-AF65-F5344CB8AC3E}">
        <p14:creationId xmlns:p14="http://schemas.microsoft.com/office/powerpoint/2010/main" val="84503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flipH="1">
            <a:off x="976923" y="1641231"/>
            <a:ext cx="7815" cy="4298461"/>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961292" y="5908431"/>
            <a:ext cx="7698154" cy="468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Multiply 15"/>
          <p:cNvSpPr/>
          <p:nvPr/>
        </p:nvSpPr>
        <p:spPr bwMode="auto">
          <a:xfrm>
            <a:off x="2665046" y="2852615"/>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5" name="Multiply 64"/>
          <p:cNvSpPr/>
          <p:nvPr/>
        </p:nvSpPr>
        <p:spPr bwMode="auto">
          <a:xfrm>
            <a:off x="3591169" y="3911600"/>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6" name="Multiply 65"/>
          <p:cNvSpPr/>
          <p:nvPr/>
        </p:nvSpPr>
        <p:spPr bwMode="auto">
          <a:xfrm>
            <a:off x="4517292" y="3079758"/>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7" name="Multiply 66"/>
          <p:cNvSpPr/>
          <p:nvPr/>
        </p:nvSpPr>
        <p:spPr bwMode="auto">
          <a:xfrm>
            <a:off x="2076938" y="4013200"/>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8" name="Multiply 67"/>
          <p:cNvSpPr/>
          <p:nvPr/>
        </p:nvSpPr>
        <p:spPr bwMode="auto">
          <a:xfrm>
            <a:off x="5005754" y="2485292"/>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9" name="Multiply 68"/>
          <p:cNvSpPr/>
          <p:nvPr/>
        </p:nvSpPr>
        <p:spPr bwMode="auto">
          <a:xfrm>
            <a:off x="2747108" y="3478342"/>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0" name="Multiply 69"/>
          <p:cNvSpPr/>
          <p:nvPr/>
        </p:nvSpPr>
        <p:spPr bwMode="auto">
          <a:xfrm>
            <a:off x="3591168" y="2896096"/>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1" name="Multiply 70"/>
          <p:cNvSpPr/>
          <p:nvPr/>
        </p:nvSpPr>
        <p:spPr bwMode="auto">
          <a:xfrm>
            <a:off x="2579077" y="4777154"/>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7" name="Multiply 76"/>
          <p:cNvSpPr/>
          <p:nvPr/>
        </p:nvSpPr>
        <p:spPr bwMode="auto">
          <a:xfrm>
            <a:off x="3935045" y="3642403"/>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8" name="Multiply 77"/>
          <p:cNvSpPr/>
          <p:nvPr/>
        </p:nvSpPr>
        <p:spPr bwMode="auto">
          <a:xfrm>
            <a:off x="2919046" y="4188797"/>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9" name="Multiply 78"/>
          <p:cNvSpPr/>
          <p:nvPr/>
        </p:nvSpPr>
        <p:spPr bwMode="auto">
          <a:xfrm>
            <a:off x="5529384" y="2615241"/>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0" name="Multiply 79"/>
          <p:cNvSpPr/>
          <p:nvPr/>
        </p:nvSpPr>
        <p:spPr bwMode="auto">
          <a:xfrm>
            <a:off x="2817446" y="3005015"/>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1" name="Multiply 80"/>
          <p:cNvSpPr/>
          <p:nvPr/>
        </p:nvSpPr>
        <p:spPr bwMode="auto">
          <a:xfrm>
            <a:off x="2969846" y="3970836"/>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2" name="Multiply 81"/>
          <p:cNvSpPr/>
          <p:nvPr/>
        </p:nvSpPr>
        <p:spPr bwMode="auto">
          <a:xfrm>
            <a:off x="2969846" y="3157415"/>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3" name="Multiply 82"/>
          <p:cNvSpPr/>
          <p:nvPr/>
        </p:nvSpPr>
        <p:spPr bwMode="auto">
          <a:xfrm>
            <a:off x="4302368" y="2506321"/>
            <a:ext cx="343877" cy="367323"/>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18" name="Straight Connector 17"/>
          <p:cNvCxnSpPr/>
          <p:nvPr/>
        </p:nvCxnSpPr>
        <p:spPr>
          <a:xfrm flipV="1">
            <a:off x="672123" y="1641231"/>
            <a:ext cx="5814646" cy="37982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141046" y="5144477"/>
            <a:ext cx="849923"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1930400" y="4613029"/>
            <a:ext cx="0" cy="545124"/>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48677" y="1524000"/>
            <a:ext cx="312615"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y</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86" name="TextBox 85"/>
          <p:cNvSpPr txBox="1"/>
          <p:nvPr/>
        </p:nvSpPr>
        <p:spPr>
          <a:xfrm>
            <a:off x="8628185" y="5955323"/>
            <a:ext cx="312615"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x</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87" name="TextBox 86"/>
          <p:cNvSpPr txBox="1"/>
          <p:nvPr/>
        </p:nvSpPr>
        <p:spPr>
          <a:xfrm>
            <a:off x="1990969" y="4675554"/>
            <a:ext cx="312615"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m</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88" name="Oval 87"/>
          <p:cNvSpPr/>
          <p:nvPr/>
        </p:nvSpPr>
        <p:spPr bwMode="auto">
          <a:xfrm>
            <a:off x="750276" y="5002344"/>
            <a:ext cx="422031" cy="444980"/>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9" name="TextBox 88"/>
          <p:cNvSpPr txBox="1"/>
          <p:nvPr/>
        </p:nvSpPr>
        <p:spPr>
          <a:xfrm>
            <a:off x="509953" y="4675554"/>
            <a:ext cx="312615"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c</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90" name="TextBox 89"/>
          <p:cNvSpPr txBox="1"/>
          <p:nvPr/>
        </p:nvSpPr>
        <p:spPr>
          <a:xfrm>
            <a:off x="9437076" y="3225482"/>
            <a:ext cx="2743200"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y = mx + c</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cxnSp>
        <p:nvCxnSpPr>
          <p:cNvPr id="93" name="Straight Connector 92"/>
          <p:cNvCxnSpPr/>
          <p:nvPr/>
        </p:nvCxnSpPr>
        <p:spPr>
          <a:xfrm flipV="1">
            <a:off x="4106983" y="3199205"/>
            <a:ext cx="0" cy="555797"/>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1542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fade">
                                      <p:cBhvr>
                                        <p:cTn id="13" dur="500"/>
                                        <p:tgtEl>
                                          <p:spTgt spid="8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500"/>
                                        <p:tgtEl>
                                          <p:spTgt spid="8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3"/>
                                        </p:tgtEl>
                                        <p:attrNameLst>
                                          <p:attrName>style.visibility</p:attrName>
                                        </p:attrNameLst>
                                      </p:cBhvr>
                                      <p:to>
                                        <p:strVal val="visible"/>
                                      </p:to>
                                    </p:set>
                                    <p:animEffect transition="in" filter="fade">
                                      <p:cBhvr>
                                        <p:cTn id="26" dur="500"/>
                                        <p:tgtEl>
                                          <p:spTgt spid="9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0"/>
                                        </p:tgtEl>
                                        <p:attrNameLst>
                                          <p:attrName>style.visibility</p:attrName>
                                        </p:attrNameLst>
                                      </p:cBhvr>
                                      <p:to>
                                        <p:strVal val="visible"/>
                                      </p:to>
                                    </p:set>
                                    <p:animEffect transition="in" filter="fade">
                                      <p:cBhvr>
                                        <p:cTn id="3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animBg="1"/>
      <p:bldP spid="89" grpId="0"/>
      <p:bldP spid="9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249" y="1038368"/>
            <a:ext cx="11151917" cy="4777205"/>
          </a:xfrm>
        </p:spPr>
        <p:txBody>
          <a:bodyPr/>
          <a:lstStyle/>
          <a:p>
            <a:r>
              <a:rPr lang="en-GB" dirty="0"/>
              <a:t>Machine Learning uses Linear Regression and can process multiple features</a:t>
            </a:r>
          </a:p>
          <a:p>
            <a:r>
              <a:rPr lang="en-GB" dirty="0"/>
              <a:t>Assuming we have temperature, wind speed and rainfall and use this to predict number of sales</a:t>
            </a:r>
          </a:p>
          <a:p>
            <a:r>
              <a:rPr lang="en-GB" dirty="0"/>
              <a:t>We derive a “cost function” which is used in conjunction with the feature vector</a:t>
            </a:r>
          </a:p>
          <a:p>
            <a:r>
              <a:rPr lang="en-GB" dirty="0"/>
              <a:t>We can apply Stochastic Gradient Descent to iteratively find the best fit for the line</a:t>
            </a:r>
          </a:p>
        </p:txBody>
      </p:sp>
    </p:spTree>
    <p:extLst>
      <p:ext uri="{BB962C8B-B14F-4D97-AF65-F5344CB8AC3E}">
        <p14:creationId xmlns:p14="http://schemas.microsoft.com/office/powerpoint/2010/main" val="226625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249" y="1447800"/>
            <a:ext cx="11151917" cy="4777205"/>
          </a:xfrm>
        </p:spPr>
        <p:txBody>
          <a:bodyPr/>
          <a:lstStyle/>
          <a:p>
            <a:r>
              <a:rPr lang="en-GB" dirty="0"/>
              <a:t>Least square linear regression (LR)</a:t>
            </a:r>
          </a:p>
          <a:p>
            <a:r>
              <a:rPr lang="en-GB" dirty="0"/>
              <a:t>Decision trees (TREE) Boosting trees (BOOST)</a:t>
            </a:r>
          </a:p>
          <a:p>
            <a:r>
              <a:rPr lang="en-GB" dirty="0"/>
              <a:t>Neural networks (NN)</a:t>
            </a:r>
          </a:p>
        </p:txBody>
      </p:sp>
    </p:spTree>
    <p:extLst>
      <p:ext uri="{BB962C8B-B14F-4D97-AF65-F5344CB8AC3E}">
        <p14:creationId xmlns:p14="http://schemas.microsoft.com/office/powerpoint/2010/main" val="1393807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506" y="1081844"/>
            <a:ext cx="13186609" cy="4524315"/>
          </a:xfrm>
          <a:prstGeom prst="rect">
            <a:avLst/>
          </a:prstGeom>
        </p:spPr>
        <p:txBody>
          <a:bodyPr wrap="square">
            <a:spAutoFit/>
          </a:bodyPr>
          <a:lstStyle/>
          <a:p>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numIterations</a:t>
            </a:r>
            <a:r>
              <a:rPr lang="en-US" sz="3600" dirty="0">
                <a:latin typeface="Segoe UI Light" panose="020B0502040204020203" pitchFamily="34" charset="0"/>
                <a:cs typeface="Segoe UI Light" panose="020B0502040204020203" pitchFamily="34" charset="0"/>
              </a:rPr>
              <a:t> = 600</a:t>
            </a:r>
          </a:p>
          <a:p>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stepSize</a:t>
            </a:r>
            <a:r>
              <a:rPr lang="en-US" sz="3600" dirty="0">
                <a:latin typeface="Segoe UI Light" panose="020B0502040204020203" pitchFamily="34" charset="0"/>
                <a:cs typeface="Segoe UI Light" panose="020B0502040204020203" pitchFamily="34" charset="0"/>
              </a:rPr>
              <a:t> = 0.1</a:t>
            </a:r>
          </a:p>
          <a:p>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algorithm = new </a:t>
            </a:r>
            <a:r>
              <a:rPr lang="en-US" sz="3600" dirty="0" err="1">
                <a:latin typeface="Segoe UI Light" panose="020B0502040204020203" pitchFamily="34" charset="0"/>
                <a:cs typeface="Segoe UI Light" panose="020B0502040204020203" pitchFamily="34" charset="0"/>
              </a:rPr>
              <a:t>LinearRegressionWithSGD</a:t>
            </a:r>
            <a:r>
              <a:rPr lang="en-US" sz="3600" dirty="0">
                <a:latin typeface="Segoe UI Light" panose="020B0502040204020203" pitchFamily="34" charset="0"/>
                <a:cs typeface="Segoe UI Light" panose="020B0502040204020203" pitchFamily="34" charset="0"/>
              </a:rPr>
              <a:t>()</a:t>
            </a:r>
          </a:p>
          <a:p>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setIntercept</a:t>
            </a:r>
            <a:r>
              <a:rPr lang="en-US" sz="3600" dirty="0">
                <a:latin typeface="Segoe UI Light" panose="020B0502040204020203" pitchFamily="34" charset="0"/>
                <a:cs typeface="Segoe UI Light" panose="020B0502040204020203" pitchFamily="34" charset="0"/>
              </a:rPr>
              <a:t>(true)</a:t>
            </a:r>
          </a:p>
          <a:p>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algorithm.optimizer.setNumIterations</a:t>
            </a:r>
            <a:r>
              <a:rPr lang="en-US" sz="3600" dirty="0">
                <a:latin typeface="Segoe UI Light" panose="020B0502040204020203" pitchFamily="34" charset="0"/>
                <a:cs typeface="Segoe UI Light" panose="020B0502040204020203" pitchFamily="34" charset="0"/>
              </a:rPr>
              <a:t>(</a:t>
            </a:r>
            <a:r>
              <a:rPr lang="en-US" sz="3600" dirty="0" err="1">
                <a:latin typeface="Segoe UI Light" panose="020B0502040204020203" pitchFamily="34" charset="0"/>
                <a:cs typeface="Segoe UI Light" panose="020B0502040204020203" pitchFamily="34" charset="0"/>
              </a:rPr>
              <a:t>numIterations</a:t>
            </a:r>
            <a:r>
              <a:rPr lang="en-US" sz="3600" dirty="0">
                <a:latin typeface="Segoe UI Light" panose="020B0502040204020203" pitchFamily="34" charset="0"/>
                <a:cs typeface="Segoe UI Light" panose="020B0502040204020203" pitchFamily="34" charset="0"/>
              </a:rPr>
              <a:t>)</a:t>
            </a:r>
          </a:p>
          <a:p>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algorithm.optimizer.setStepSize</a:t>
            </a:r>
            <a:r>
              <a:rPr lang="en-US" sz="3600" dirty="0">
                <a:latin typeface="Segoe UI Light" panose="020B0502040204020203" pitchFamily="34" charset="0"/>
                <a:cs typeface="Segoe UI Light" panose="020B0502040204020203" pitchFamily="34" charset="0"/>
              </a:rPr>
              <a:t>(</a:t>
            </a:r>
            <a:r>
              <a:rPr lang="en-US" sz="3600" dirty="0" err="1">
                <a:latin typeface="Segoe UI Light" panose="020B0502040204020203" pitchFamily="34" charset="0"/>
                <a:cs typeface="Segoe UI Light" panose="020B0502040204020203" pitchFamily="34" charset="0"/>
              </a:rPr>
              <a:t>stepSize</a:t>
            </a:r>
            <a:r>
              <a:rPr lang="en-US" sz="3600" dirty="0">
                <a:latin typeface="Segoe UI Light" panose="020B0502040204020203" pitchFamily="34" charset="0"/>
                <a:cs typeface="Segoe UI Light" panose="020B0502040204020203" pitchFamily="34" charset="0"/>
              </a:rPr>
              <a:t>)</a:t>
            </a:r>
          </a:p>
          <a:p>
            <a:endParaRPr lang="en-US" sz="3600" dirty="0">
              <a:latin typeface="Segoe UI Light" panose="020B0502040204020203" pitchFamily="34" charset="0"/>
              <a:cs typeface="Segoe UI Light" panose="020B0502040204020203" pitchFamily="34" charset="0"/>
            </a:endParaRPr>
          </a:p>
          <a:p>
            <a:r>
              <a:rPr lang="en-US" sz="3600" dirty="0">
                <a:latin typeface="Segoe UI Light" panose="020B0502040204020203" pitchFamily="34" charset="0"/>
                <a:cs typeface="Segoe UI Light" panose="020B0502040204020203" pitchFamily="34" charset="0"/>
              </a:rPr>
              <a:t>  </a:t>
            </a:r>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model = </a:t>
            </a:r>
            <a:r>
              <a:rPr lang="en-US" sz="3600" dirty="0" err="1">
                <a:latin typeface="Segoe UI Light" panose="020B0502040204020203" pitchFamily="34" charset="0"/>
                <a:cs typeface="Segoe UI Light" panose="020B0502040204020203" pitchFamily="34" charset="0"/>
              </a:rPr>
              <a:t>algorithm.run</a:t>
            </a:r>
            <a:r>
              <a:rPr lang="en-US" sz="3600" dirty="0">
                <a:latin typeface="Segoe UI Light" panose="020B0502040204020203" pitchFamily="34" charset="0"/>
                <a:cs typeface="Segoe UI Light" panose="020B0502040204020203" pitchFamily="34" charset="0"/>
              </a:rPr>
              <a:t>(</a:t>
            </a:r>
            <a:r>
              <a:rPr lang="en-US" sz="3600" dirty="0" err="1">
                <a:latin typeface="Segoe UI Light" panose="020B0502040204020203" pitchFamily="34" charset="0"/>
                <a:cs typeface="Segoe UI Light" panose="020B0502040204020203" pitchFamily="34" charset="0"/>
              </a:rPr>
              <a:t>scaledData</a:t>
            </a:r>
            <a:r>
              <a:rPr lang="en-US" sz="36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64031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collaborative filtering?</a:t>
            </a:r>
          </a:p>
        </p:txBody>
      </p:sp>
    </p:spTree>
    <p:extLst>
      <p:ext uri="{BB962C8B-B14F-4D97-AF65-F5344CB8AC3E}">
        <p14:creationId xmlns:p14="http://schemas.microsoft.com/office/powerpoint/2010/main" val="336247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Binary Classification?</a:t>
            </a:r>
          </a:p>
        </p:txBody>
      </p:sp>
    </p:spTree>
    <p:extLst>
      <p:ext uri="{BB962C8B-B14F-4D97-AF65-F5344CB8AC3E}">
        <p14:creationId xmlns:p14="http://schemas.microsoft.com/office/powerpoint/2010/main" val="220667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519249" y="1187938"/>
            <a:ext cx="11383581" cy="5016758"/>
          </a:xfrm>
          <a:prstGeom prst="rect">
            <a:avLst/>
          </a:prstGeom>
        </p:spPr>
        <p:txBody>
          <a:bodyPr wrap="square">
            <a:spAutoFit/>
          </a:bodyPr>
          <a:lstStyle/>
          <a:p>
            <a:r>
              <a:rPr lang="en-GB" sz="3200" dirty="0">
                <a:latin typeface="Segoe UI Light" panose="020B0502040204020203" pitchFamily="34" charset="0"/>
                <a:cs typeface="Segoe UI Light" panose="020B0502040204020203" pitchFamily="34" charset="0"/>
              </a:rPr>
              <a:t>Using the opinions of a community of users to help individuals in that community to identify more effectively the content of interest from a potentially overwhelming set of choices </a:t>
            </a:r>
          </a:p>
          <a:p>
            <a:r>
              <a:rPr lang="en-GB" sz="3200" i="1" dirty="0"/>
              <a:t>Resnick and Varian (1997)</a:t>
            </a:r>
          </a:p>
          <a:p>
            <a:endParaRPr lang="en-GB" sz="3200" i="1" dirty="0"/>
          </a:p>
          <a:p>
            <a:r>
              <a:rPr lang="en-GB" sz="3200" dirty="0">
                <a:latin typeface="Segoe UI Light" panose="020B0502040204020203" pitchFamily="34" charset="0"/>
                <a:cs typeface="Segoe UI Light" panose="020B0502040204020203" pitchFamily="34" charset="0"/>
              </a:rPr>
              <a:t>Any system that produces personalised recommendations as output or has the effect of guiding the user or guiding the user in a personalised way to interesting or useful objects in a large space of possible options</a:t>
            </a:r>
          </a:p>
          <a:p>
            <a:r>
              <a:rPr lang="en-GB" sz="3200" i="1" dirty="0"/>
              <a:t>Burke R. (2002)</a:t>
            </a:r>
          </a:p>
        </p:txBody>
      </p:sp>
    </p:spTree>
    <p:extLst>
      <p:ext uri="{BB962C8B-B14F-4D97-AF65-F5344CB8AC3E}">
        <p14:creationId xmlns:p14="http://schemas.microsoft.com/office/powerpoint/2010/main" val="131195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19249" y="1447799"/>
            <a:ext cx="11151917" cy="4801314"/>
          </a:xfrm>
        </p:spPr>
        <p:txBody>
          <a:bodyPr/>
          <a:lstStyle/>
          <a:p>
            <a:pPr>
              <a:buClrTx/>
              <a:buFont typeface="Arial" panose="020B0604020202020204" pitchFamily="34" charset="0"/>
              <a:buChar char="•"/>
            </a:pPr>
            <a:r>
              <a:rPr lang="en-US" b="0" dirty="0">
                <a:solidFill>
                  <a:schemeClr val="tx1"/>
                </a:solidFill>
              </a:rPr>
              <a:t>Recommender systems commonly use </a:t>
            </a:r>
            <a:r>
              <a:rPr lang="en-US" b="0" i="1" dirty="0">
                <a:solidFill>
                  <a:schemeClr val="tx1"/>
                </a:solidFill>
              </a:rPr>
              <a:t>Collaborative Filtering</a:t>
            </a:r>
          </a:p>
          <a:p>
            <a:pPr>
              <a:buClrTx/>
              <a:buFont typeface="Arial" panose="020B0604020202020204" pitchFamily="34" charset="0"/>
              <a:buChar char="•"/>
            </a:pPr>
            <a:r>
              <a:rPr lang="en-US" b="0" dirty="0">
                <a:solidFill>
                  <a:schemeClr val="tx1"/>
                </a:solidFill>
              </a:rPr>
              <a:t>Collaborative filtering can use </a:t>
            </a:r>
            <a:r>
              <a:rPr lang="en-US" b="0" i="1" dirty="0">
                <a:solidFill>
                  <a:schemeClr val="tx1"/>
                </a:solidFill>
              </a:rPr>
              <a:t>ratings</a:t>
            </a:r>
            <a:r>
              <a:rPr lang="en-US" b="0" dirty="0">
                <a:solidFill>
                  <a:schemeClr val="tx1"/>
                </a:solidFill>
              </a:rPr>
              <a:t> given by users</a:t>
            </a:r>
          </a:p>
          <a:p>
            <a:pPr>
              <a:buClrTx/>
              <a:buFont typeface="Arial" panose="020B0604020202020204" pitchFamily="34" charset="0"/>
              <a:buChar char="•"/>
            </a:pPr>
            <a:r>
              <a:rPr lang="en-US" b="0" dirty="0">
                <a:solidFill>
                  <a:schemeClr val="tx1"/>
                </a:solidFill>
              </a:rPr>
              <a:t>Collaborative filtering uses a variety of algorithms to determine distance between users</a:t>
            </a:r>
          </a:p>
          <a:p>
            <a:pPr>
              <a:buClrTx/>
              <a:buFont typeface="Arial" panose="020B0604020202020204" pitchFamily="34" charset="0"/>
              <a:buChar char="•"/>
            </a:pPr>
            <a:r>
              <a:rPr lang="en-US" b="0" dirty="0">
                <a:solidFill>
                  <a:schemeClr val="tx1"/>
                </a:solidFill>
              </a:rPr>
              <a:t>Rankings done through KNN</a:t>
            </a:r>
          </a:p>
        </p:txBody>
      </p:sp>
    </p:spTree>
    <p:extLst>
      <p:ext uri="{BB962C8B-B14F-4D97-AF65-F5344CB8AC3E}">
        <p14:creationId xmlns:p14="http://schemas.microsoft.com/office/powerpoint/2010/main" val="2975361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249" y="1447799"/>
            <a:ext cx="11151917" cy="3016210"/>
          </a:xfrm>
        </p:spPr>
        <p:txBody>
          <a:bodyPr/>
          <a:lstStyle/>
          <a:p>
            <a:pPr>
              <a:buClrTx/>
              <a:buFont typeface="Arial" panose="020B0604020202020204" pitchFamily="34" charset="0"/>
              <a:buChar char="•"/>
            </a:pPr>
            <a:r>
              <a:rPr lang="en-US" b="0" dirty="0">
                <a:solidFill>
                  <a:schemeClr val="tx1"/>
                </a:solidFill>
              </a:rPr>
              <a:t>Recommendations can be </a:t>
            </a:r>
            <a:r>
              <a:rPr lang="en-US" b="0" i="1" dirty="0">
                <a:solidFill>
                  <a:schemeClr val="tx1"/>
                </a:solidFill>
              </a:rPr>
              <a:t>implicit</a:t>
            </a:r>
            <a:r>
              <a:rPr lang="en-US" b="0" dirty="0">
                <a:solidFill>
                  <a:schemeClr val="tx1"/>
                </a:solidFill>
              </a:rPr>
              <a:t> or </a:t>
            </a:r>
            <a:r>
              <a:rPr lang="en-US" b="0" i="1" dirty="0">
                <a:solidFill>
                  <a:schemeClr val="tx1"/>
                </a:solidFill>
              </a:rPr>
              <a:t>explicit</a:t>
            </a:r>
          </a:p>
          <a:p>
            <a:pPr>
              <a:buClrTx/>
              <a:buFont typeface="Arial" panose="020B0604020202020204" pitchFamily="34" charset="0"/>
              <a:buChar char="•"/>
            </a:pPr>
            <a:r>
              <a:rPr lang="en-US" b="0" dirty="0">
                <a:solidFill>
                  <a:schemeClr val="tx1"/>
                </a:solidFill>
              </a:rPr>
              <a:t>Evaluation can take place by calculating the Mean Square Error</a:t>
            </a:r>
          </a:p>
          <a:p>
            <a:pPr>
              <a:buClrTx/>
              <a:buFont typeface="Arial" panose="020B0604020202020204" pitchFamily="34" charset="0"/>
              <a:buChar char="•"/>
            </a:pPr>
            <a:r>
              <a:rPr lang="en-US" b="0" dirty="0">
                <a:solidFill>
                  <a:schemeClr val="tx1"/>
                </a:solidFill>
              </a:rPr>
              <a:t>Recommenders can be user-based or item-based</a:t>
            </a:r>
          </a:p>
        </p:txBody>
      </p:sp>
    </p:spTree>
    <p:extLst>
      <p:ext uri="{BB962C8B-B14F-4D97-AF65-F5344CB8AC3E}">
        <p14:creationId xmlns:p14="http://schemas.microsoft.com/office/powerpoint/2010/main" val="2777896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249" y="820002"/>
            <a:ext cx="11151917" cy="4616648"/>
          </a:xfrm>
        </p:spPr>
        <p:txBody>
          <a:bodyPr/>
          <a:lstStyle/>
          <a:p>
            <a:pPr>
              <a:buClrTx/>
              <a:buFont typeface="Arial" panose="020B0604020202020204" pitchFamily="34" charset="0"/>
              <a:buChar char="•"/>
            </a:pPr>
            <a:r>
              <a:rPr lang="en-US" b="0" dirty="0">
                <a:solidFill>
                  <a:schemeClr val="tx1"/>
                </a:solidFill>
              </a:rPr>
              <a:t>The “cold start” problem</a:t>
            </a:r>
          </a:p>
          <a:p>
            <a:pPr>
              <a:buClrTx/>
              <a:buFont typeface="Arial" panose="020B0604020202020204" pitchFamily="34" charset="0"/>
              <a:buChar char="•"/>
            </a:pPr>
            <a:r>
              <a:rPr lang="en-US" b="0" dirty="0">
                <a:solidFill>
                  <a:schemeClr val="tx1"/>
                </a:solidFill>
              </a:rPr>
              <a:t>Not enough data to rate items</a:t>
            </a:r>
          </a:p>
          <a:p>
            <a:pPr>
              <a:buClrTx/>
              <a:buFont typeface="Arial" panose="020B0604020202020204" pitchFamily="34" charset="0"/>
              <a:buChar char="•"/>
            </a:pPr>
            <a:r>
              <a:rPr lang="en-US" b="0" dirty="0">
                <a:solidFill>
                  <a:schemeClr val="tx1"/>
                </a:solidFill>
              </a:rPr>
              <a:t>Gaming the system</a:t>
            </a:r>
          </a:p>
          <a:p>
            <a:pPr>
              <a:buClrTx/>
              <a:buFont typeface="Arial" panose="020B0604020202020204" pitchFamily="34" charset="0"/>
              <a:buChar char="•"/>
            </a:pPr>
            <a:r>
              <a:rPr lang="en-US" b="0" dirty="0">
                <a:solidFill>
                  <a:schemeClr val="tx1"/>
                </a:solidFill>
              </a:rPr>
              <a:t>“Grey sheep” users</a:t>
            </a:r>
          </a:p>
          <a:p>
            <a:pPr>
              <a:buClrTx/>
              <a:buFont typeface="Arial" panose="020B0604020202020204" pitchFamily="34" charset="0"/>
              <a:buChar char="•"/>
            </a:pPr>
            <a:r>
              <a:rPr lang="en-US" b="0" dirty="0">
                <a:solidFill>
                  <a:schemeClr val="tx1"/>
                </a:solidFill>
              </a:rPr>
              <a:t>Invalid references</a:t>
            </a:r>
          </a:p>
          <a:p>
            <a:pPr>
              <a:buClrTx/>
              <a:buFont typeface="Arial" panose="020B0604020202020204" pitchFamily="34" charset="0"/>
              <a:buChar char="•"/>
            </a:pPr>
            <a:r>
              <a:rPr lang="en-US" b="0" dirty="0">
                <a:solidFill>
                  <a:schemeClr val="tx1"/>
                </a:solidFill>
              </a:rPr>
              <a:t>Product bias</a:t>
            </a:r>
          </a:p>
          <a:p>
            <a:pPr>
              <a:buClrTx/>
              <a:buFont typeface="Arial" panose="020B0604020202020204" pitchFamily="34" charset="0"/>
              <a:buChar char="•"/>
            </a:pPr>
            <a:r>
              <a:rPr lang="en-US" b="0" dirty="0">
                <a:solidFill>
                  <a:schemeClr val="tx1"/>
                </a:solidFill>
              </a:rPr>
              <a:t>Scalability</a:t>
            </a:r>
            <a:endParaRPr lang="en-US" b="0" i="1" dirty="0">
              <a:solidFill>
                <a:schemeClr val="tx1"/>
              </a:solidFill>
            </a:endParaRPr>
          </a:p>
        </p:txBody>
      </p:sp>
    </p:spTree>
    <p:extLst>
      <p:ext uri="{BB962C8B-B14F-4D97-AF65-F5344CB8AC3E}">
        <p14:creationId xmlns:p14="http://schemas.microsoft.com/office/powerpoint/2010/main" val="22894483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nvPr>
        </p:nvGraphicFramePr>
        <p:xfrm>
          <a:off x="2819400" y="1950616"/>
          <a:ext cx="6432376" cy="4264248"/>
        </p:xfrm>
        <a:graphic>
          <a:graphicData uri="http://schemas.openxmlformats.org/drawingml/2006/table">
            <a:tbl>
              <a:tblPr firstRow="1" bandRow="1">
                <a:tableStyleId>{5940675A-B579-460E-94D1-54222C63F5DA}</a:tableStyleId>
              </a:tblPr>
              <a:tblGrid>
                <a:gridCol w="1608094">
                  <a:extLst>
                    <a:ext uri="{9D8B030D-6E8A-4147-A177-3AD203B41FA5}">
                      <a16:colId xmlns:a16="http://schemas.microsoft.com/office/drawing/2014/main" val="20000"/>
                    </a:ext>
                  </a:extLst>
                </a:gridCol>
                <a:gridCol w="1608094">
                  <a:extLst>
                    <a:ext uri="{9D8B030D-6E8A-4147-A177-3AD203B41FA5}">
                      <a16:colId xmlns:a16="http://schemas.microsoft.com/office/drawing/2014/main" val="20001"/>
                    </a:ext>
                  </a:extLst>
                </a:gridCol>
                <a:gridCol w="1608094">
                  <a:extLst>
                    <a:ext uri="{9D8B030D-6E8A-4147-A177-3AD203B41FA5}">
                      <a16:colId xmlns:a16="http://schemas.microsoft.com/office/drawing/2014/main" val="20002"/>
                    </a:ext>
                  </a:extLst>
                </a:gridCol>
                <a:gridCol w="1608094">
                  <a:extLst>
                    <a:ext uri="{9D8B030D-6E8A-4147-A177-3AD203B41FA5}">
                      <a16:colId xmlns:a16="http://schemas.microsoft.com/office/drawing/2014/main" val="20003"/>
                    </a:ext>
                  </a:extLst>
                </a:gridCol>
              </a:tblGrid>
              <a:tr h="1066062">
                <a:tc>
                  <a:txBody>
                    <a:bodyPr/>
                    <a:lstStyle/>
                    <a:p>
                      <a:pPr algn="ctr"/>
                      <a:r>
                        <a:rPr lang="en-GB" dirty="0"/>
                        <a:t>A,C</a:t>
                      </a:r>
                    </a:p>
                  </a:txBody>
                  <a:tcPr anchor="ctr">
                    <a:solidFill>
                      <a:schemeClr val="bg1">
                        <a:lumMod val="75000"/>
                      </a:schemeClr>
                    </a:solidFill>
                  </a:tcPr>
                </a:tc>
                <a:tc>
                  <a:txBody>
                    <a:bodyPr/>
                    <a:lstStyle/>
                    <a:p>
                      <a:pPr algn="ctr"/>
                      <a:r>
                        <a:rPr lang="en-GB" dirty="0"/>
                        <a:t>A</a:t>
                      </a:r>
                    </a:p>
                  </a:txBody>
                  <a:tcPr anchor="ctr"/>
                </a:tc>
                <a:tc>
                  <a:txBody>
                    <a:bodyPr/>
                    <a:lstStyle/>
                    <a:p>
                      <a:pPr algn="ctr"/>
                      <a:r>
                        <a:rPr lang="en-GB" dirty="0"/>
                        <a:t>A,C</a:t>
                      </a:r>
                    </a:p>
                  </a:txBody>
                  <a:tcPr anchor="ctr"/>
                </a:tc>
                <a:tc>
                  <a:txBody>
                    <a:bodyPr/>
                    <a:lstStyle/>
                    <a:p>
                      <a:pPr algn="ctr"/>
                      <a:r>
                        <a:rPr lang="en-GB" dirty="0"/>
                        <a:t>A</a:t>
                      </a:r>
                    </a:p>
                  </a:txBody>
                  <a:tcPr anchor="ctr"/>
                </a:tc>
                <a:extLst>
                  <a:ext uri="{0D108BD9-81ED-4DB2-BD59-A6C34878D82A}">
                    <a16:rowId xmlns:a16="http://schemas.microsoft.com/office/drawing/2014/main" val="10000"/>
                  </a:ext>
                </a:extLst>
              </a:tr>
              <a:tr h="1066062">
                <a:tc>
                  <a:txBody>
                    <a:bodyPr/>
                    <a:lstStyle/>
                    <a:p>
                      <a:pPr algn="ctr"/>
                      <a:endParaRPr lang="en-GB" dirty="0"/>
                    </a:p>
                  </a:txBody>
                  <a:tcPr anchor="ctr">
                    <a:solidFill>
                      <a:schemeClr val="bg1">
                        <a:lumMod val="75000"/>
                      </a:schemeClr>
                    </a:solidFill>
                  </a:tcPr>
                </a:tc>
                <a:tc>
                  <a:txBody>
                    <a:bodyPr/>
                    <a:lstStyle/>
                    <a:p>
                      <a:pPr algn="ctr"/>
                      <a:r>
                        <a:rPr lang="en-GB" dirty="0"/>
                        <a:t>A,B</a:t>
                      </a:r>
                    </a:p>
                  </a:txBody>
                  <a:tcPr anchor="ctr">
                    <a:solidFill>
                      <a:schemeClr val="bg1">
                        <a:lumMod val="75000"/>
                      </a:schemeClr>
                    </a:solidFill>
                  </a:tcPr>
                </a:tc>
                <a:tc>
                  <a:txBody>
                    <a:bodyPr/>
                    <a:lstStyle/>
                    <a:p>
                      <a:pPr algn="ctr"/>
                      <a:r>
                        <a:rPr lang="en-GB" dirty="0"/>
                        <a:t>A</a:t>
                      </a:r>
                    </a:p>
                  </a:txBody>
                  <a:tcPr anchor="ctr"/>
                </a:tc>
                <a:tc>
                  <a:txBody>
                    <a:bodyPr/>
                    <a:lstStyle/>
                    <a:p>
                      <a:pPr algn="ctr"/>
                      <a:r>
                        <a:rPr lang="en-GB" dirty="0"/>
                        <a:t>-</a:t>
                      </a:r>
                    </a:p>
                  </a:txBody>
                  <a:tcPr anchor="ctr"/>
                </a:tc>
                <a:extLst>
                  <a:ext uri="{0D108BD9-81ED-4DB2-BD59-A6C34878D82A}">
                    <a16:rowId xmlns:a16="http://schemas.microsoft.com/office/drawing/2014/main" val="10001"/>
                  </a:ext>
                </a:extLst>
              </a:tr>
              <a:tr h="1066062">
                <a:tc>
                  <a:txBody>
                    <a:bodyPr/>
                    <a:lstStyle/>
                    <a:p>
                      <a:pPr algn="ctr"/>
                      <a:endParaRPr lang="en-GB" dirty="0"/>
                    </a:p>
                  </a:txBody>
                  <a:tcPr anchor="ctr">
                    <a:solidFill>
                      <a:schemeClr val="bg1">
                        <a:lumMod val="75000"/>
                      </a:schemeClr>
                    </a:solidFill>
                  </a:tcPr>
                </a:tc>
                <a:tc>
                  <a:txBody>
                    <a:bodyPr/>
                    <a:lstStyle/>
                    <a:p>
                      <a:pPr algn="ctr"/>
                      <a:endParaRPr lang="en-GB" dirty="0"/>
                    </a:p>
                  </a:txBody>
                  <a:tcPr anchor="ctr">
                    <a:solidFill>
                      <a:schemeClr val="bg1">
                        <a:lumMod val="75000"/>
                      </a:schemeClr>
                    </a:solidFill>
                  </a:tcPr>
                </a:tc>
                <a:tc>
                  <a:txBody>
                    <a:bodyPr/>
                    <a:lstStyle/>
                    <a:p>
                      <a:pPr algn="ctr"/>
                      <a:r>
                        <a:rPr lang="en-GB" dirty="0"/>
                        <a:t>A,C</a:t>
                      </a:r>
                    </a:p>
                  </a:txBody>
                  <a:tcPr anchor="ctr">
                    <a:solidFill>
                      <a:schemeClr val="bg1">
                        <a:lumMod val="75000"/>
                      </a:schemeClr>
                    </a:solidFill>
                  </a:tcPr>
                </a:tc>
                <a:tc>
                  <a:txBody>
                    <a:bodyPr/>
                    <a:lstStyle/>
                    <a:p>
                      <a:pPr algn="ctr"/>
                      <a:r>
                        <a:rPr lang="en-GB" dirty="0"/>
                        <a:t>A</a:t>
                      </a:r>
                    </a:p>
                  </a:txBody>
                  <a:tcPr anchor="ctr"/>
                </a:tc>
                <a:extLst>
                  <a:ext uri="{0D108BD9-81ED-4DB2-BD59-A6C34878D82A}">
                    <a16:rowId xmlns:a16="http://schemas.microsoft.com/office/drawing/2014/main" val="10002"/>
                  </a:ext>
                </a:extLst>
              </a:tr>
              <a:tr h="1066062">
                <a:tc>
                  <a:txBody>
                    <a:bodyPr/>
                    <a:lstStyle/>
                    <a:p>
                      <a:pPr algn="ctr"/>
                      <a:endParaRPr lang="en-GB" dirty="0"/>
                    </a:p>
                  </a:txBody>
                  <a:tcPr anchor="ctr">
                    <a:solidFill>
                      <a:schemeClr val="bg1">
                        <a:lumMod val="75000"/>
                      </a:schemeClr>
                    </a:solidFill>
                  </a:tcPr>
                </a:tc>
                <a:tc>
                  <a:txBody>
                    <a:bodyPr/>
                    <a:lstStyle/>
                    <a:p>
                      <a:pPr algn="ctr"/>
                      <a:endParaRPr lang="en-GB" dirty="0"/>
                    </a:p>
                  </a:txBody>
                  <a:tcPr anchor="ctr">
                    <a:solidFill>
                      <a:schemeClr val="bg1">
                        <a:lumMod val="75000"/>
                      </a:schemeClr>
                    </a:solidFill>
                  </a:tcPr>
                </a:tc>
                <a:tc>
                  <a:txBody>
                    <a:bodyPr/>
                    <a:lstStyle/>
                    <a:p>
                      <a:pPr algn="ctr"/>
                      <a:endParaRPr lang="en-GB" dirty="0"/>
                    </a:p>
                  </a:txBody>
                  <a:tcPr anchor="ctr">
                    <a:solidFill>
                      <a:schemeClr val="bg1">
                        <a:lumMod val="75000"/>
                      </a:schemeClr>
                    </a:solidFill>
                  </a:tcPr>
                </a:tc>
                <a:tc>
                  <a:txBody>
                    <a:bodyPr/>
                    <a:lstStyle/>
                    <a:p>
                      <a:pPr algn="ctr"/>
                      <a:r>
                        <a:rPr lang="en-GB" dirty="0"/>
                        <a:t>D,E</a:t>
                      </a:r>
                    </a:p>
                  </a:txBody>
                  <a:tcPr anchor="ctr">
                    <a:solidFill>
                      <a:schemeClr val="bg1">
                        <a:lumMod val="75000"/>
                      </a:schemeClr>
                    </a:solidFill>
                  </a:tcPr>
                </a:tc>
                <a:extLst>
                  <a:ext uri="{0D108BD9-81ED-4DB2-BD59-A6C34878D82A}">
                    <a16:rowId xmlns:a16="http://schemas.microsoft.com/office/drawing/2014/main" val="10003"/>
                  </a:ext>
                </a:extLst>
              </a:tr>
            </a:tbl>
          </a:graphicData>
        </a:graphic>
      </p:graphicFrame>
      <p:sp>
        <p:nvSpPr>
          <p:cNvPr id="15" name="TextBox 14"/>
          <p:cNvSpPr txBox="1"/>
          <p:nvPr/>
        </p:nvSpPr>
        <p:spPr>
          <a:xfrm>
            <a:off x="2122984" y="2166640"/>
            <a:ext cx="648072" cy="523220"/>
          </a:xfrm>
          <a:prstGeom prst="rect">
            <a:avLst/>
          </a:prstGeom>
          <a:noFill/>
        </p:spPr>
        <p:txBody>
          <a:bodyPr wrap="square" rtlCol="0">
            <a:spAutoFit/>
          </a:bodyPr>
          <a:lstStyle/>
          <a:p>
            <a:r>
              <a:rPr lang="en-GB" sz="2800" dirty="0"/>
              <a:t>1</a:t>
            </a:r>
          </a:p>
        </p:txBody>
      </p:sp>
      <p:sp>
        <p:nvSpPr>
          <p:cNvPr id="16" name="TextBox 15"/>
          <p:cNvSpPr txBox="1"/>
          <p:nvPr/>
        </p:nvSpPr>
        <p:spPr>
          <a:xfrm>
            <a:off x="2122984" y="3256497"/>
            <a:ext cx="648072" cy="523220"/>
          </a:xfrm>
          <a:prstGeom prst="rect">
            <a:avLst/>
          </a:prstGeom>
          <a:noFill/>
        </p:spPr>
        <p:txBody>
          <a:bodyPr wrap="square" rtlCol="0">
            <a:spAutoFit/>
          </a:bodyPr>
          <a:lstStyle/>
          <a:p>
            <a:r>
              <a:rPr lang="en-GB" sz="2800" dirty="0"/>
              <a:t>2</a:t>
            </a:r>
          </a:p>
        </p:txBody>
      </p:sp>
      <p:sp>
        <p:nvSpPr>
          <p:cNvPr id="17" name="TextBox 16"/>
          <p:cNvSpPr txBox="1"/>
          <p:nvPr/>
        </p:nvSpPr>
        <p:spPr>
          <a:xfrm>
            <a:off x="2121532" y="4346354"/>
            <a:ext cx="648072" cy="523220"/>
          </a:xfrm>
          <a:prstGeom prst="rect">
            <a:avLst/>
          </a:prstGeom>
          <a:noFill/>
        </p:spPr>
        <p:txBody>
          <a:bodyPr wrap="square" rtlCol="0">
            <a:spAutoFit/>
          </a:bodyPr>
          <a:lstStyle/>
          <a:p>
            <a:r>
              <a:rPr lang="en-GB" sz="2800" dirty="0"/>
              <a:t>3</a:t>
            </a:r>
          </a:p>
        </p:txBody>
      </p:sp>
      <p:sp>
        <p:nvSpPr>
          <p:cNvPr id="18" name="TextBox 17"/>
          <p:cNvSpPr txBox="1"/>
          <p:nvPr/>
        </p:nvSpPr>
        <p:spPr>
          <a:xfrm>
            <a:off x="2121532" y="5436211"/>
            <a:ext cx="648072" cy="523220"/>
          </a:xfrm>
          <a:prstGeom prst="rect">
            <a:avLst/>
          </a:prstGeom>
          <a:noFill/>
        </p:spPr>
        <p:txBody>
          <a:bodyPr wrap="square" rtlCol="0">
            <a:spAutoFit/>
          </a:bodyPr>
          <a:lstStyle/>
          <a:p>
            <a:r>
              <a:rPr lang="en-GB" sz="2800" dirty="0"/>
              <a:t>4</a:t>
            </a:r>
          </a:p>
        </p:txBody>
      </p:sp>
      <p:sp>
        <p:nvSpPr>
          <p:cNvPr id="19" name="TextBox 18"/>
          <p:cNvSpPr txBox="1"/>
          <p:nvPr/>
        </p:nvSpPr>
        <p:spPr>
          <a:xfrm>
            <a:off x="3419128" y="1395081"/>
            <a:ext cx="648072" cy="523220"/>
          </a:xfrm>
          <a:prstGeom prst="rect">
            <a:avLst/>
          </a:prstGeom>
          <a:noFill/>
        </p:spPr>
        <p:txBody>
          <a:bodyPr wrap="square" rtlCol="0">
            <a:spAutoFit/>
          </a:bodyPr>
          <a:lstStyle/>
          <a:p>
            <a:r>
              <a:rPr lang="en-GB" sz="2800" dirty="0"/>
              <a:t>1</a:t>
            </a:r>
          </a:p>
        </p:txBody>
      </p:sp>
      <p:sp>
        <p:nvSpPr>
          <p:cNvPr id="20" name="TextBox 19"/>
          <p:cNvSpPr txBox="1"/>
          <p:nvPr/>
        </p:nvSpPr>
        <p:spPr>
          <a:xfrm>
            <a:off x="4931296" y="1408351"/>
            <a:ext cx="648072" cy="523220"/>
          </a:xfrm>
          <a:prstGeom prst="rect">
            <a:avLst/>
          </a:prstGeom>
          <a:noFill/>
        </p:spPr>
        <p:txBody>
          <a:bodyPr wrap="square" rtlCol="0">
            <a:spAutoFit/>
          </a:bodyPr>
          <a:lstStyle/>
          <a:p>
            <a:r>
              <a:rPr lang="en-GB" sz="2800" dirty="0"/>
              <a:t>2</a:t>
            </a:r>
          </a:p>
        </p:txBody>
      </p:sp>
      <p:sp>
        <p:nvSpPr>
          <p:cNvPr id="21" name="TextBox 20"/>
          <p:cNvSpPr txBox="1"/>
          <p:nvPr/>
        </p:nvSpPr>
        <p:spPr>
          <a:xfrm>
            <a:off x="6659089" y="1395081"/>
            <a:ext cx="648072" cy="523220"/>
          </a:xfrm>
          <a:prstGeom prst="rect">
            <a:avLst/>
          </a:prstGeom>
          <a:noFill/>
        </p:spPr>
        <p:txBody>
          <a:bodyPr wrap="square" rtlCol="0">
            <a:spAutoFit/>
          </a:bodyPr>
          <a:lstStyle/>
          <a:p>
            <a:r>
              <a:rPr lang="en-GB" sz="2800" dirty="0"/>
              <a:t>3</a:t>
            </a:r>
          </a:p>
        </p:txBody>
      </p:sp>
      <p:sp>
        <p:nvSpPr>
          <p:cNvPr id="22" name="TextBox 21"/>
          <p:cNvSpPr txBox="1"/>
          <p:nvPr/>
        </p:nvSpPr>
        <p:spPr>
          <a:xfrm>
            <a:off x="8279468" y="1408351"/>
            <a:ext cx="648072" cy="523220"/>
          </a:xfrm>
          <a:prstGeom prst="rect">
            <a:avLst/>
          </a:prstGeom>
          <a:noFill/>
        </p:spPr>
        <p:txBody>
          <a:bodyPr wrap="square" rtlCol="0">
            <a:spAutoFit/>
          </a:bodyPr>
          <a:lstStyle/>
          <a:p>
            <a:r>
              <a:rPr lang="en-GB" sz="2800" dirty="0"/>
              <a:t>4</a:t>
            </a:r>
          </a:p>
        </p:txBody>
      </p:sp>
    </p:spTree>
    <p:extLst>
      <p:ext uri="{BB962C8B-B14F-4D97-AF65-F5344CB8AC3E}">
        <p14:creationId xmlns:p14="http://schemas.microsoft.com/office/powerpoint/2010/main" val="1611485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nvPr>
        </p:nvGraphicFramePr>
        <p:xfrm>
          <a:off x="2536595" y="985733"/>
          <a:ext cx="7011431" cy="5400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4219434" y="1993470"/>
            <a:ext cx="576064" cy="523220"/>
          </a:xfrm>
          <a:prstGeom prst="rect">
            <a:avLst/>
          </a:prstGeom>
          <a:noFill/>
        </p:spPr>
        <p:txBody>
          <a:bodyPr wrap="square" rtlCol="0">
            <a:spAutoFit/>
          </a:bodyPr>
          <a:lstStyle/>
          <a:p>
            <a:r>
              <a:rPr lang="en-GB" sz="2800" dirty="0">
                <a:solidFill>
                  <a:srgbClr val="4B84C9"/>
                </a:solidFill>
              </a:rPr>
              <a:t>A</a:t>
            </a:r>
          </a:p>
        </p:txBody>
      </p:sp>
      <p:sp>
        <p:nvSpPr>
          <p:cNvPr id="5" name="TextBox 4"/>
          <p:cNvSpPr txBox="1"/>
          <p:nvPr/>
        </p:nvSpPr>
        <p:spPr>
          <a:xfrm>
            <a:off x="5011522" y="4657766"/>
            <a:ext cx="576064" cy="523220"/>
          </a:xfrm>
          <a:prstGeom prst="rect">
            <a:avLst/>
          </a:prstGeom>
          <a:noFill/>
        </p:spPr>
        <p:txBody>
          <a:bodyPr wrap="square" rtlCol="0">
            <a:spAutoFit/>
          </a:bodyPr>
          <a:lstStyle/>
          <a:p>
            <a:r>
              <a:rPr lang="en-GB" sz="2800" dirty="0">
                <a:solidFill>
                  <a:srgbClr val="4B84C9"/>
                </a:solidFill>
              </a:rPr>
              <a:t>E</a:t>
            </a:r>
          </a:p>
        </p:txBody>
      </p:sp>
      <p:sp>
        <p:nvSpPr>
          <p:cNvPr id="6" name="TextBox 5"/>
          <p:cNvSpPr txBox="1"/>
          <p:nvPr/>
        </p:nvSpPr>
        <p:spPr>
          <a:xfrm>
            <a:off x="7891842" y="2319539"/>
            <a:ext cx="576064" cy="523220"/>
          </a:xfrm>
          <a:prstGeom prst="rect">
            <a:avLst/>
          </a:prstGeom>
          <a:noFill/>
        </p:spPr>
        <p:txBody>
          <a:bodyPr wrap="square" rtlCol="0">
            <a:spAutoFit/>
          </a:bodyPr>
          <a:lstStyle/>
          <a:p>
            <a:r>
              <a:rPr lang="en-GB" sz="2800" dirty="0">
                <a:solidFill>
                  <a:srgbClr val="4B84C9"/>
                </a:solidFill>
              </a:rPr>
              <a:t>D</a:t>
            </a:r>
          </a:p>
        </p:txBody>
      </p:sp>
      <p:sp>
        <p:nvSpPr>
          <p:cNvPr id="7" name="TextBox 6"/>
          <p:cNvSpPr txBox="1"/>
          <p:nvPr/>
        </p:nvSpPr>
        <p:spPr>
          <a:xfrm>
            <a:off x="6055638" y="3145598"/>
            <a:ext cx="576064" cy="523220"/>
          </a:xfrm>
          <a:prstGeom prst="rect">
            <a:avLst/>
          </a:prstGeom>
          <a:noFill/>
        </p:spPr>
        <p:txBody>
          <a:bodyPr wrap="square" rtlCol="0">
            <a:spAutoFit/>
          </a:bodyPr>
          <a:lstStyle/>
          <a:p>
            <a:r>
              <a:rPr lang="en-GB" sz="2800" dirty="0">
                <a:solidFill>
                  <a:srgbClr val="4B84C9"/>
                </a:solidFill>
              </a:rPr>
              <a:t>B</a:t>
            </a:r>
          </a:p>
        </p:txBody>
      </p:sp>
      <p:sp>
        <p:nvSpPr>
          <p:cNvPr id="8" name="TextBox 7"/>
          <p:cNvSpPr txBox="1"/>
          <p:nvPr/>
        </p:nvSpPr>
        <p:spPr>
          <a:xfrm>
            <a:off x="6055638" y="3668818"/>
            <a:ext cx="576064" cy="523220"/>
          </a:xfrm>
          <a:prstGeom prst="rect">
            <a:avLst/>
          </a:prstGeom>
          <a:noFill/>
        </p:spPr>
        <p:txBody>
          <a:bodyPr wrap="square" rtlCol="0">
            <a:spAutoFit/>
          </a:bodyPr>
          <a:lstStyle/>
          <a:p>
            <a:r>
              <a:rPr lang="en-GB" sz="2800" dirty="0">
                <a:solidFill>
                  <a:srgbClr val="4B84C9"/>
                </a:solidFill>
              </a:rPr>
              <a:t>C</a:t>
            </a:r>
          </a:p>
        </p:txBody>
      </p:sp>
    </p:spTree>
    <p:extLst>
      <p:ext uri="{BB962C8B-B14F-4D97-AF65-F5344CB8AC3E}">
        <p14:creationId xmlns:p14="http://schemas.microsoft.com/office/powerpoint/2010/main" val="3569302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p:cNvCxnSpPr/>
          <p:nvPr/>
        </p:nvCxnSpPr>
        <p:spPr>
          <a:xfrm flipV="1">
            <a:off x="1058333" y="6036733"/>
            <a:ext cx="9457267" cy="33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014133" y="3445933"/>
            <a:ext cx="8467" cy="42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385733" y="3598333"/>
            <a:ext cx="8467" cy="8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058333" y="1651000"/>
            <a:ext cx="8466" cy="441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Multiply 26"/>
          <p:cNvSpPr/>
          <p:nvPr/>
        </p:nvSpPr>
        <p:spPr bwMode="auto">
          <a:xfrm>
            <a:off x="2768600" y="3225800"/>
            <a:ext cx="592667" cy="5080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8" name="Multiply 27"/>
          <p:cNvSpPr/>
          <p:nvPr/>
        </p:nvSpPr>
        <p:spPr bwMode="auto">
          <a:xfrm>
            <a:off x="5977467" y="4377267"/>
            <a:ext cx="592667" cy="5080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9" name="Multiply 28"/>
          <p:cNvSpPr/>
          <p:nvPr/>
        </p:nvSpPr>
        <p:spPr bwMode="auto">
          <a:xfrm>
            <a:off x="3141133" y="2873799"/>
            <a:ext cx="592667" cy="5080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0" name="Multiply 29"/>
          <p:cNvSpPr/>
          <p:nvPr/>
        </p:nvSpPr>
        <p:spPr bwMode="auto">
          <a:xfrm>
            <a:off x="3280832" y="3335867"/>
            <a:ext cx="592667" cy="5080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1" name="Multiply 30"/>
          <p:cNvSpPr/>
          <p:nvPr/>
        </p:nvSpPr>
        <p:spPr bwMode="auto">
          <a:xfrm>
            <a:off x="2914649" y="3598333"/>
            <a:ext cx="592667" cy="5080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Multiply 31"/>
          <p:cNvSpPr/>
          <p:nvPr/>
        </p:nvSpPr>
        <p:spPr bwMode="auto">
          <a:xfrm>
            <a:off x="5198532" y="3886201"/>
            <a:ext cx="592667" cy="5080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3" name="Multiply 32"/>
          <p:cNvSpPr/>
          <p:nvPr/>
        </p:nvSpPr>
        <p:spPr bwMode="auto">
          <a:xfrm>
            <a:off x="5812366" y="3886201"/>
            <a:ext cx="592667" cy="5080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Multiply 33"/>
          <p:cNvSpPr/>
          <p:nvPr/>
        </p:nvSpPr>
        <p:spPr bwMode="auto">
          <a:xfrm>
            <a:off x="5291666" y="4563533"/>
            <a:ext cx="592667" cy="5080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5" name="Multiply 34"/>
          <p:cNvSpPr/>
          <p:nvPr/>
        </p:nvSpPr>
        <p:spPr bwMode="auto">
          <a:xfrm>
            <a:off x="6570134" y="2514600"/>
            <a:ext cx="592667" cy="5080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6" name="Multiply 35"/>
          <p:cNvSpPr/>
          <p:nvPr/>
        </p:nvSpPr>
        <p:spPr bwMode="auto">
          <a:xfrm>
            <a:off x="7044267" y="2870200"/>
            <a:ext cx="592667" cy="5080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7" name="Multiply 36"/>
          <p:cNvSpPr/>
          <p:nvPr/>
        </p:nvSpPr>
        <p:spPr bwMode="auto">
          <a:xfrm>
            <a:off x="6333067" y="2997200"/>
            <a:ext cx="592667" cy="5080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39" name="Straight Arrow Connector 38"/>
          <p:cNvCxnSpPr/>
          <p:nvPr/>
        </p:nvCxnSpPr>
        <p:spPr>
          <a:xfrm flipH="1" flipV="1">
            <a:off x="6108699" y="4140201"/>
            <a:ext cx="165101" cy="457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5494865" y="4140201"/>
            <a:ext cx="778935" cy="491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5494865" y="4631267"/>
            <a:ext cx="696384" cy="220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723090" y="2327869"/>
            <a:ext cx="2300818"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a:gradFill>
                  <a:gsLst>
                    <a:gs pos="0">
                      <a:srgbClr val="292929">
                        <a:lumMod val="90000"/>
                        <a:lumOff val="10000"/>
                      </a:srgbClr>
                    </a:gs>
                    <a:gs pos="86000">
                      <a:srgbClr val="292929">
                        <a:lumMod val="90000"/>
                        <a:lumOff val="10000"/>
                      </a:srgbClr>
                    </a:gs>
                  </a:gsLst>
                  <a:lin ang="5400000" scaled="0"/>
                </a:gradFill>
              </a:rPr>
              <a:t>population 1</a:t>
            </a:r>
          </a:p>
        </p:txBody>
      </p:sp>
      <p:sp>
        <p:nvSpPr>
          <p:cNvPr id="45" name="TextBox 44"/>
          <p:cNvSpPr txBox="1"/>
          <p:nvPr/>
        </p:nvSpPr>
        <p:spPr>
          <a:xfrm>
            <a:off x="5528731" y="5054599"/>
            <a:ext cx="2300818"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a:gradFill>
                  <a:gsLst>
                    <a:gs pos="0">
                      <a:srgbClr val="292929">
                        <a:lumMod val="90000"/>
                        <a:lumOff val="10000"/>
                      </a:srgbClr>
                    </a:gs>
                    <a:gs pos="86000">
                      <a:srgbClr val="292929">
                        <a:lumMod val="90000"/>
                        <a:lumOff val="10000"/>
                      </a:srgbClr>
                    </a:gs>
                  </a:gsLst>
                  <a:lin ang="5400000" scaled="0"/>
                </a:gradFill>
              </a:rPr>
              <a:t>population 2</a:t>
            </a:r>
          </a:p>
        </p:txBody>
      </p:sp>
      <p:sp>
        <p:nvSpPr>
          <p:cNvPr id="46" name="TextBox 45"/>
          <p:cNvSpPr txBox="1"/>
          <p:nvPr/>
        </p:nvSpPr>
        <p:spPr>
          <a:xfrm>
            <a:off x="7340600" y="2249202"/>
            <a:ext cx="2300818"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a:gradFill>
                  <a:gsLst>
                    <a:gs pos="0">
                      <a:srgbClr val="292929">
                        <a:lumMod val="90000"/>
                        <a:lumOff val="10000"/>
                      </a:srgbClr>
                    </a:gs>
                    <a:gs pos="86000">
                      <a:srgbClr val="292929">
                        <a:lumMod val="90000"/>
                        <a:lumOff val="10000"/>
                      </a:srgbClr>
                    </a:gs>
                  </a:gsLst>
                  <a:lin ang="5400000" scaled="0"/>
                </a:gradFill>
              </a:rPr>
              <a:t>population 3</a:t>
            </a:r>
          </a:p>
        </p:txBody>
      </p:sp>
    </p:spTree>
    <p:extLst>
      <p:ext uri="{BB962C8B-B14F-4D97-AF65-F5344CB8AC3E}">
        <p14:creationId xmlns:p14="http://schemas.microsoft.com/office/powerpoint/2010/main" val="200148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249" y="1447799"/>
            <a:ext cx="11151917" cy="3939540"/>
          </a:xfrm>
        </p:spPr>
        <p:txBody>
          <a:bodyPr/>
          <a:lstStyle/>
          <a:p>
            <a:pPr>
              <a:buClrTx/>
              <a:buFont typeface="Arial" panose="020B0604020202020204" pitchFamily="34" charset="0"/>
              <a:buChar char="•"/>
            </a:pPr>
            <a:r>
              <a:rPr lang="en-US" b="0" dirty="0">
                <a:solidFill>
                  <a:schemeClr val="tx1"/>
                </a:solidFill>
              </a:rPr>
              <a:t>Pearson Correlation</a:t>
            </a:r>
          </a:p>
          <a:p>
            <a:pPr>
              <a:buClrTx/>
              <a:buFont typeface="Arial" panose="020B0604020202020204" pitchFamily="34" charset="0"/>
              <a:buChar char="•"/>
            </a:pPr>
            <a:r>
              <a:rPr lang="en-US" b="0" dirty="0">
                <a:solidFill>
                  <a:schemeClr val="tx1"/>
                </a:solidFill>
              </a:rPr>
              <a:t>Euclidean Distance</a:t>
            </a:r>
          </a:p>
          <a:p>
            <a:pPr>
              <a:buClrTx/>
              <a:buFont typeface="Arial" panose="020B0604020202020204" pitchFamily="34" charset="0"/>
              <a:buChar char="•"/>
            </a:pPr>
            <a:r>
              <a:rPr lang="en-US" b="0" dirty="0">
                <a:solidFill>
                  <a:schemeClr val="tx1"/>
                </a:solidFill>
              </a:rPr>
              <a:t>Cosine Similarity</a:t>
            </a:r>
          </a:p>
          <a:p>
            <a:pPr>
              <a:buClrTx/>
              <a:buFont typeface="Arial" panose="020B0604020202020204" pitchFamily="34" charset="0"/>
              <a:buChar char="•"/>
            </a:pPr>
            <a:r>
              <a:rPr lang="en-US" b="0" dirty="0">
                <a:solidFill>
                  <a:schemeClr val="tx1"/>
                </a:solidFill>
              </a:rPr>
              <a:t>Spearman Correlation</a:t>
            </a:r>
          </a:p>
          <a:p>
            <a:pPr>
              <a:buClrTx/>
              <a:buFont typeface="Arial" panose="020B0604020202020204" pitchFamily="34" charset="0"/>
              <a:buChar char="•"/>
            </a:pPr>
            <a:r>
              <a:rPr lang="en-US" b="0" dirty="0" err="1">
                <a:solidFill>
                  <a:schemeClr val="tx1"/>
                </a:solidFill>
              </a:rPr>
              <a:t>Tanimoto</a:t>
            </a:r>
            <a:r>
              <a:rPr lang="en-US" b="0" dirty="0">
                <a:solidFill>
                  <a:schemeClr val="tx1"/>
                </a:solidFill>
              </a:rPr>
              <a:t> Coefficient</a:t>
            </a:r>
          </a:p>
          <a:p>
            <a:pPr>
              <a:buClrTx/>
              <a:buFont typeface="Arial" panose="020B0604020202020204" pitchFamily="34" charset="0"/>
              <a:buChar char="•"/>
            </a:pPr>
            <a:r>
              <a:rPr lang="en-US" b="0" dirty="0" err="1">
                <a:solidFill>
                  <a:schemeClr val="tx1"/>
                </a:solidFill>
              </a:rPr>
              <a:t>LogLikelihood</a:t>
            </a:r>
            <a:r>
              <a:rPr lang="en-US" b="0" dirty="0">
                <a:solidFill>
                  <a:schemeClr val="tx1"/>
                </a:solidFill>
              </a:rPr>
              <a:t> Coefficient</a:t>
            </a:r>
            <a:endParaRPr lang="en-US" b="0" i="1" dirty="0">
              <a:solidFill>
                <a:schemeClr val="tx1"/>
              </a:solidFill>
            </a:endParaRPr>
          </a:p>
        </p:txBody>
      </p:sp>
    </p:spTree>
    <p:extLst>
      <p:ext uri="{BB962C8B-B14F-4D97-AF65-F5344CB8AC3E}">
        <p14:creationId xmlns:p14="http://schemas.microsoft.com/office/powerpoint/2010/main" val="11554548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295" y="1803738"/>
            <a:ext cx="13186609" cy="2308324"/>
          </a:xfrm>
          <a:prstGeom prst="rect">
            <a:avLst/>
          </a:prstGeom>
        </p:spPr>
        <p:txBody>
          <a:bodyPr wrap="square">
            <a:spAutoFit/>
          </a:bodyPr>
          <a:lstStyle/>
          <a:p>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factorization = </a:t>
            </a:r>
            <a:r>
              <a:rPr lang="en-US" sz="3600" dirty="0" err="1">
                <a:latin typeface="Segoe UI Light" panose="020B0502040204020203" pitchFamily="34" charset="0"/>
                <a:cs typeface="Segoe UI Light" panose="020B0502040204020203" pitchFamily="34" charset="0"/>
              </a:rPr>
              <a:t>ALS.trainImplicit</a:t>
            </a:r>
            <a:r>
              <a:rPr lang="en-US" sz="3600" dirty="0">
                <a:latin typeface="Segoe UI Light" panose="020B0502040204020203" pitchFamily="34" charset="0"/>
                <a:cs typeface="Segoe UI Light" panose="020B0502040204020203" pitchFamily="34" charset="0"/>
              </a:rPr>
              <a:t>(</a:t>
            </a:r>
            <a:r>
              <a:rPr lang="en-US" sz="3600" dirty="0" err="1">
                <a:latin typeface="Segoe UI Light" panose="020B0502040204020203" pitchFamily="34" charset="0"/>
                <a:cs typeface="Segoe UI Light" panose="020B0502040204020203" pitchFamily="34" charset="0"/>
              </a:rPr>
              <a:t>trainingData</a:t>
            </a:r>
            <a:r>
              <a:rPr lang="en-US" sz="3600" dirty="0">
                <a:latin typeface="Segoe UI Light" panose="020B0502040204020203" pitchFamily="34" charset="0"/>
                <a:cs typeface="Segoe UI Light" panose="020B0502040204020203" pitchFamily="34" charset="0"/>
              </a:rPr>
              <a:t>, 9, 10)</a:t>
            </a:r>
          </a:p>
          <a:p>
            <a:endParaRPr lang="en-US" sz="3600" dirty="0">
              <a:latin typeface="Segoe UI Light" panose="020B0502040204020203" pitchFamily="34" charset="0"/>
              <a:cs typeface="Segoe UI Light" panose="020B0502040204020203" pitchFamily="34" charset="0"/>
            </a:endParaRPr>
          </a:p>
          <a:p>
            <a:r>
              <a:rPr lang="en-US" sz="3600" dirty="0">
                <a:latin typeface="Segoe UI Light" panose="020B0502040204020203" pitchFamily="34" charset="0"/>
                <a:cs typeface="Segoe UI Light" panose="020B0502040204020203" pitchFamily="34" charset="0"/>
              </a:rPr>
              <a:t>//get recommended movies for a particular person/user</a:t>
            </a:r>
          </a:p>
          <a:p>
            <a:r>
              <a:rPr lang="en-US" sz="3600" dirty="0" err="1">
                <a:latin typeface="Segoe UI Light" panose="020B0502040204020203" pitchFamily="34" charset="0"/>
                <a:cs typeface="Segoe UI Light" panose="020B0502040204020203" pitchFamily="34" charset="0"/>
              </a:rPr>
              <a:t>val</a:t>
            </a:r>
            <a:r>
              <a:rPr lang="en-US" sz="3600" dirty="0">
                <a:latin typeface="Segoe UI Light" panose="020B0502040204020203" pitchFamily="34" charset="0"/>
                <a:cs typeface="Segoe UI Light" panose="020B0502040204020203" pitchFamily="34" charset="0"/>
              </a:rPr>
              <a:t> recommended = </a:t>
            </a:r>
            <a:r>
              <a:rPr lang="en-US" sz="3600" dirty="0" err="1">
                <a:latin typeface="Segoe UI Light" panose="020B0502040204020203" pitchFamily="34" charset="0"/>
                <a:cs typeface="Segoe UI Light" panose="020B0502040204020203" pitchFamily="34" charset="0"/>
              </a:rPr>
              <a:t>factorization.recommendProducts</a:t>
            </a:r>
            <a:r>
              <a:rPr lang="en-US" sz="3600" dirty="0">
                <a:latin typeface="Segoe UI Light" panose="020B0502040204020203" pitchFamily="34" charset="0"/>
                <a:cs typeface="Segoe UI Light" panose="020B0502040204020203" pitchFamily="34" charset="0"/>
              </a:rPr>
              <a:t>(656,14)</a:t>
            </a:r>
          </a:p>
        </p:txBody>
      </p:sp>
    </p:spTree>
    <p:extLst>
      <p:ext uri="{BB962C8B-B14F-4D97-AF65-F5344CB8AC3E}">
        <p14:creationId xmlns:p14="http://schemas.microsoft.com/office/powerpoint/2010/main" val="360837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Unsupervised Learning?</a:t>
            </a:r>
          </a:p>
        </p:txBody>
      </p:sp>
    </p:spTree>
    <p:extLst>
      <p:ext uri="{BB962C8B-B14F-4D97-AF65-F5344CB8AC3E}">
        <p14:creationId xmlns:p14="http://schemas.microsoft.com/office/powerpoint/2010/main" val="144844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GB" dirty="0"/>
              <a:t>Also called Binomial Classification</a:t>
            </a:r>
          </a:p>
          <a:p>
            <a:r>
              <a:rPr lang="en-GB" dirty="0"/>
              <a:t>Take a dataset and classify contents into two groups </a:t>
            </a:r>
          </a:p>
          <a:p>
            <a:endParaRPr lang="en-GB" dirty="0"/>
          </a:p>
        </p:txBody>
      </p:sp>
    </p:spTree>
    <p:extLst>
      <p:ext uri="{BB962C8B-B14F-4D97-AF65-F5344CB8AC3E}">
        <p14:creationId xmlns:p14="http://schemas.microsoft.com/office/powerpoint/2010/main" val="21941804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1649" y="1632121"/>
            <a:ext cx="11383581" cy="3539430"/>
          </a:xfrm>
          <a:prstGeom prst="rect">
            <a:avLst/>
          </a:prstGeom>
        </p:spPr>
        <p:txBody>
          <a:bodyPr wrap="square">
            <a:spAutoFit/>
          </a:bodyPr>
          <a:lstStyle/>
          <a:p>
            <a:r>
              <a:rPr lang="en-GB" sz="3200" i="1" dirty="0">
                <a:latin typeface="Segoe UI Light" panose="020B0502040204020203" pitchFamily="34" charset="0"/>
                <a:cs typeface="Segoe UI Light" panose="020B0502040204020203" pitchFamily="34" charset="0"/>
              </a:rPr>
              <a:t>Unsupervised learning looks for hidden structure in </a:t>
            </a:r>
            <a:r>
              <a:rPr lang="en-GB" sz="3200" i="1" dirty="0">
                <a:solidFill>
                  <a:srgbClr val="FF0000"/>
                </a:solidFill>
                <a:latin typeface="Segoe UI Light" panose="020B0502040204020203" pitchFamily="34" charset="0"/>
                <a:cs typeface="Segoe UI Light" panose="020B0502040204020203" pitchFamily="34" charset="0"/>
              </a:rPr>
              <a:t>unlabelled data</a:t>
            </a:r>
            <a:r>
              <a:rPr lang="en-GB" sz="3200" i="1" dirty="0">
                <a:latin typeface="Segoe UI Light" panose="020B0502040204020203" pitchFamily="34" charset="0"/>
                <a:cs typeface="Segoe UI Light" panose="020B0502040204020203" pitchFamily="34" charset="0"/>
              </a:rPr>
              <a:t>. </a:t>
            </a:r>
          </a:p>
          <a:p>
            <a:r>
              <a:rPr lang="en-GB" sz="3200" i="1" dirty="0">
                <a:latin typeface="Segoe UI Light" panose="020B0502040204020203" pitchFamily="34" charset="0"/>
                <a:cs typeface="Segoe UI Light" panose="020B0502040204020203" pitchFamily="34" charset="0"/>
              </a:rPr>
              <a:t>In the supervised learning we have labels and we can check a signal for any errors. </a:t>
            </a:r>
          </a:p>
          <a:p>
            <a:r>
              <a:rPr lang="en-GB" sz="3200" i="1" dirty="0">
                <a:latin typeface="Segoe UI Light" panose="020B0502040204020203" pitchFamily="34" charset="0"/>
                <a:cs typeface="Segoe UI Light" panose="020B0502040204020203" pitchFamily="34" charset="0"/>
              </a:rPr>
              <a:t>There is no signal in unsupervised learning so no means to evaluate success only the emergent structure which becomes apparent.</a:t>
            </a:r>
          </a:p>
        </p:txBody>
      </p:sp>
    </p:spTree>
    <p:extLst>
      <p:ext uri="{BB962C8B-B14F-4D97-AF65-F5344CB8AC3E}">
        <p14:creationId xmlns:p14="http://schemas.microsoft.com/office/powerpoint/2010/main" val="261484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can I use it for?</a:t>
            </a:r>
          </a:p>
        </p:txBody>
      </p:sp>
    </p:spTree>
    <p:extLst>
      <p:ext uri="{BB962C8B-B14F-4D97-AF65-F5344CB8AC3E}">
        <p14:creationId xmlns:p14="http://schemas.microsoft.com/office/powerpoint/2010/main" val="392022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bwMode="auto">
          <a:xfrm>
            <a:off x="584873" y="1129004"/>
            <a:ext cx="2421466" cy="14732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Credit Fraud</a:t>
            </a:r>
            <a:endParaRPr lang="en-US" sz="2200" dirty="0">
              <a:gradFill>
                <a:gsLst>
                  <a:gs pos="0">
                    <a:srgbClr val="FFFFFF"/>
                  </a:gs>
                  <a:gs pos="100000">
                    <a:srgbClr val="FFFFFF"/>
                  </a:gs>
                </a:gsLst>
                <a:lin ang="5400000" scaled="0"/>
              </a:gradFill>
            </a:endParaRPr>
          </a:p>
        </p:txBody>
      </p:sp>
      <p:sp>
        <p:nvSpPr>
          <p:cNvPr id="6" name="Oval 5"/>
          <p:cNvSpPr/>
          <p:nvPr/>
        </p:nvSpPr>
        <p:spPr bwMode="auto">
          <a:xfrm>
            <a:off x="9058542" y="3005670"/>
            <a:ext cx="2421466" cy="1473200"/>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Intrusion Detection</a:t>
            </a:r>
            <a:endParaRPr lang="en-US" sz="2200" dirty="0">
              <a:gradFill>
                <a:gsLst>
                  <a:gs pos="0">
                    <a:srgbClr val="FFFFFF"/>
                  </a:gs>
                  <a:gs pos="100000">
                    <a:srgbClr val="FFFFFF"/>
                  </a:gs>
                </a:gsLst>
                <a:lin ang="5400000" scaled="0"/>
              </a:gradFill>
            </a:endParaRPr>
          </a:p>
        </p:txBody>
      </p:sp>
      <p:sp>
        <p:nvSpPr>
          <p:cNvPr id="7" name="Oval 6"/>
          <p:cNvSpPr/>
          <p:nvPr/>
        </p:nvSpPr>
        <p:spPr bwMode="auto">
          <a:xfrm>
            <a:off x="6454224" y="1129004"/>
            <a:ext cx="2421466" cy="1473200"/>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Sentiment Analysis</a:t>
            </a:r>
            <a:endParaRPr lang="en-US" sz="2200" dirty="0">
              <a:gradFill>
                <a:gsLst>
                  <a:gs pos="0">
                    <a:srgbClr val="FFFFFF"/>
                  </a:gs>
                  <a:gs pos="100000">
                    <a:srgbClr val="FFFFFF"/>
                  </a:gs>
                </a:gsLst>
                <a:lin ang="5400000" scaled="0"/>
              </a:gradFill>
            </a:endParaRPr>
          </a:p>
        </p:txBody>
      </p:sp>
      <p:sp>
        <p:nvSpPr>
          <p:cNvPr id="9" name="Oval 8"/>
          <p:cNvSpPr/>
          <p:nvPr/>
        </p:nvSpPr>
        <p:spPr bwMode="auto">
          <a:xfrm>
            <a:off x="6162945" y="4714137"/>
            <a:ext cx="2421466" cy="1473200"/>
          </a:xfrm>
          <a:prstGeom prst="ellips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Natural Language Processing</a:t>
            </a:r>
            <a:endParaRPr lang="en-US" sz="2200" dirty="0">
              <a:gradFill>
                <a:gsLst>
                  <a:gs pos="0">
                    <a:srgbClr val="FFFFFF"/>
                  </a:gs>
                  <a:gs pos="100000">
                    <a:srgbClr val="FFFFFF"/>
                  </a:gs>
                </a:gsLst>
                <a:lin ang="5400000" scaled="0"/>
              </a:gradFill>
            </a:endParaRPr>
          </a:p>
        </p:txBody>
      </p:sp>
      <p:sp>
        <p:nvSpPr>
          <p:cNvPr id="12" name="Oval 11"/>
          <p:cNvSpPr/>
          <p:nvPr/>
        </p:nvSpPr>
        <p:spPr bwMode="auto">
          <a:xfrm>
            <a:off x="3256443" y="3005670"/>
            <a:ext cx="2515392" cy="1473200"/>
          </a:xfrm>
          <a:prstGeom prst="ellipse">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Population groups</a:t>
            </a:r>
            <a:endParaRPr lang="en-US" sz="2200" dirty="0">
              <a:gradFill>
                <a:gsLst>
                  <a:gs pos="0">
                    <a:srgbClr val="FFFFFF"/>
                  </a:gs>
                  <a:gs pos="100000">
                    <a:srgbClr val="FFFFFF"/>
                  </a:gs>
                </a:gsLst>
                <a:lin ang="5400000" scaled="0"/>
              </a:gradFill>
            </a:endParaRPr>
          </a:p>
        </p:txBody>
      </p:sp>
      <p:sp>
        <p:nvSpPr>
          <p:cNvPr id="13" name="Oval 12"/>
          <p:cNvSpPr/>
          <p:nvPr/>
        </p:nvSpPr>
        <p:spPr bwMode="auto">
          <a:xfrm>
            <a:off x="584873" y="4714137"/>
            <a:ext cx="2421466" cy="1473200"/>
          </a:xfrm>
          <a:prstGeom prst="ellipse">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Search Results</a:t>
            </a: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58003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702733" y="1464733"/>
            <a:ext cx="0" cy="4428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702733" y="5867400"/>
            <a:ext cx="10058400" cy="33867"/>
          </a:xfrm>
          <a:prstGeom prst="line">
            <a:avLst/>
          </a:prstGeom>
        </p:spPr>
        <p:style>
          <a:lnRef idx="1">
            <a:schemeClr val="accent1"/>
          </a:lnRef>
          <a:fillRef idx="0">
            <a:schemeClr val="accent1"/>
          </a:fillRef>
          <a:effectRef idx="0">
            <a:schemeClr val="accent1"/>
          </a:effectRef>
          <a:fontRef idx="minor">
            <a:schemeClr val="tx1"/>
          </a:fontRef>
        </p:style>
      </p:cxnSp>
      <p:sp>
        <p:nvSpPr>
          <p:cNvPr id="9" name="Multiply 8"/>
          <p:cNvSpPr/>
          <p:nvPr/>
        </p:nvSpPr>
        <p:spPr bwMode="auto">
          <a:xfrm>
            <a:off x="5427133" y="4050666"/>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 name="Multiply 9"/>
          <p:cNvSpPr/>
          <p:nvPr/>
        </p:nvSpPr>
        <p:spPr bwMode="auto">
          <a:xfrm>
            <a:off x="2446866" y="2802467"/>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Multiply 10"/>
          <p:cNvSpPr/>
          <p:nvPr/>
        </p:nvSpPr>
        <p:spPr bwMode="auto">
          <a:xfrm>
            <a:off x="3335863" y="3780367"/>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Multiply 11"/>
          <p:cNvSpPr/>
          <p:nvPr/>
        </p:nvSpPr>
        <p:spPr bwMode="auto">
          <a:xfrm>
            <a:off x="2311399" y="3750417"/>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Multiply 12"/>
          <p:cNvSpPr/>
          <p:nvPr/>
        </p:nvSpPr>
        <p:spPr bwMode="auto">
          <a:xfrm>
            <a:off x="1921932" y="3953933"/>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Multiply 13"/>
          <p:cNvSpPr/>
          <p:nvPr/>
        </p:nvSpPr>
        <p:spPr bwMode="auto">
          <a:xfrm>
            <a:off x="2285999" y="4119034"/>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5" name="Multiply 14"/>
          <p:cNvSpPr/>
          <p:nvPr/>
        </p:nvSpPr>
        <p:spPr bwMode="auto">
          <a:xfrm>
            <a:off x="4792131" y="2370667"/>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Multiply 15"/>
          <p:cNvSpPr/>
          <p:nvPr/>
        </p:nvSpPr>
        <p:spPr bwMode="auto">
          <a:xfrm>
            <a:off x="4292599" y="2497033"/>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Multiply 16"/>
          <p:cNvSpPr/>
          <p:nvPr/>
        </p:nvSpPr>
        <p:spPr bwMode="auto">
          <a:xfrm>
            <a:off x="4089398" y="1986599"/>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Multiply 17"/>
          <p:cNvSpPr/>
          <p:nvPr/>
        </p:nvSpPr>
        <p:spPr bwMode="auto">
          <a:xfrm>
            <a:off x="4698998" y="1986599"/>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9" name="Multiply 18"/>
          <p:cNvSpPr/>
          <p:nvPr/>
        </p:nvSpPr>
        <p:spPr bwMode="auto">
          <a:xfrm>
            <a:off x="5325532" y="2125133"/>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Multiply 19"/>
          <p:cNvSpPr/>
          <p:nvPr/>
        </p:nvSpPr>
        <p:spPr bwMode="auto">
          <a:xfrm>
            <a:off x="2836333" y="2057400"/>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Multiply 20"/>
          <p:cNvSpPr/>
          <p:nvPr/>
        </p:nvSpPr>
        <p:spPr bwMode="auto">
          <a:xfrm>
            <a:off x="5435599" y="2601700"/>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2" name="Multiply 21"/>
          <p:cNvSpPr/>
          <p:nvPr/>
        </p:nvSpPr>
        <p:spPr bwMode="auto">
          <a:xfrm>
            <a:off x="5671871" y="3069800"/>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3" name="Multiply 22"/>
          <p:cNvSpPr/>
          <p:nvPr/>
        </p:nvSpPr>
        <p:spPr bwMode="auto">
          <a:xfrm>
            <a:off x="4773011" y="2810934"/>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Multiply 23"/>
          <p:cNvSpPr/>
          <p:nvPr/>
        </p:nvSpPr>
        <p:spPr bwMode="auto">
          <a:xfrm>
            <a:off x="5249330" y="4459816"/>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5" name="Multiply 24"/>
          <p:cNvSpPr/>
          <p:nvPr/>
        </p:nvSpPr>
        <p:spPr bwMode="auto">
          <a:xfrm>
            <a:off x="5198531" y="3836033"/>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6" name="Multiply 25"/>
          <p:cNvSpPr/>
          <p:nvPr/>
        </p:nvSpPr>
        <p:spPr bwMode="auto">
          <a:xfrm>
            <a:off x="5757331" y="4458333"/>
            <a:ext cx="389467" cy="431800"/>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7" name="Oval 26"/>
          <p:cNvSpPr/>
          <p:nvPr/>
        </p:nvSpPr>
        <p:spPr bwMode="auto">
          <a:xfrm rot="2310668">
            <a:off x="4818879" y="3969677"/>
            <a:ext cx="1622905" cy="1039177"/>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8" name="Oval 27"/>
          <p:cNvSpPr/>
          <p:nvPr/>
        </p:nvSpPr>
        <p:spPr bwMode="auto">
          <a:xfrm rot="2310668">
            <a:off x="3819207" y="1940674"/>
            <a:ext cx="2537807" cy="1438410"/>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9" name="Oval 28"/>
          <p:cNvSpPr/>
          <p:nvPr/>
        </p:nvSpPr>
        <p:spPr bwMode="auto">
          <a:xfrm rot="2310668">
            <a:off x="2314381" y="1567051"/>
            <a:ext cx="917405" cy="2132257"/>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0" name="Oval 29"/>
          <p:cNvSpPr/>
          <p:nvPr/>
        </p:nvSpPr>
        <p:spPr bwMode="auto">
          <a:xfrm rot="4834051">
            <a:off x="2317438" y="3035112"/>
            <a:ext cx="917405" cy="2132257"/>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1" name="Oval 30"/>
          <p:cNvSpPr/>
          <p:nvPr/>
        </p:nvSpPr>
        <p:spPr bwMode="auto">
          <a:xfrm rot="2310668">
            <a:off x="2086568" y="3003093"/>
            <a:ext cx="1966323" cy="975771"/>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Oval 31"/>
          <p:cNvSpPr/>
          <p:nvPr/>
        </p:nvSpPr>
        <p:spPr bwMode="auto">
          <a:xfrm rot="2310668">
            <a:off x="1799988" y="3723365"/>
            <a:ext cx="972021" cy="975771"/>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3" name="Oval 32"/>
          <p:cNvSpPr/>
          <p:nvPr/>
        </p:nvSpPr>
        <p:spPr bwMode="auto">
          <a:xfrm rot="2310668">
            <a:off x="2691894" y="1982544"/>
            <a:ext cx="610540" cy="644191"/>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Oval 33"/>
          <p:cNvSpPr/>
          <p:nvPr/>
        </p:nvSpPr>
        <p:spPr bwMode="auto">
          <a:xfrm rot="3535776">
            <a:off x="3958366" y="1985564"/>
            <a:ext cx="1500612" cy="1039177"/>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5" name="Oval 34"/>
          <p:cNvSpPr/>
          <p:nvPr/>
        </p:nvSpPr>
        <p:spPr bwMode="auto">
          <a:xfrm rot="5642647">
            <a:off x="4186896" y="2873432"/>
            <a:ext cx="3083860" cy="1382807"/>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27467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30"/>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grpId="1" nodeType="clickEffect">
                                  <p:stCondLst>
                                    <p:cond delay="0"/>
                                  </p:stCondLst>
                                  <p:childTnLst>
                                    <p:animEffect transition="out" filter="dissolve">
                                      <p:cBhvr>
                                        <p:cTn id="37" dur="500"/>
                                        <p:tgtEl>
                                          <p:spTgt spid="28"/>
                                        </p:tgtEl>
                                      </p:cBhvr>
                                    </p:animEffect>
                                    <p:set>
                                      <p:cBhvr>
                                        <p:cTn id="38" dur="1" fill="hold">
                                          <p:stCondLst>
                                            <p:cond delay="499"/>
                                          </p:stCondLst>
                                        </p:cTn>
                                        <p:tgtEl>
                                          <p:spTgt spid="28"/>
                                        </p:tgtEl>
                                        <p:attrNameLst>
                                          <p:attrName>style.visibility</p:attrName>
                                        </p:attrNameLst>
                                      </p:cBhvr>
                                      <p:to>
                                        <p:strVal val="hidden"/>
                                      </p:to>
                                    </p:set>
                                  </p:childTnLst>
                                </p:cTn>
                              </p:par>
                              <p:par>
                                <p:cTn id="39" presetID="9" presetClass="exit" presetSubtype="0" fill="hold" grpId="1" nodeType="withEffect">
                                  <p:stCondLst>
                                    <p:cond delay="0"/>
                                  </p:stCondLst>
                                  <p:childTnLst>
                                    <p:animEffect transition="out" filter="dissolve">
                                      <p:cBhvr>
                                        <p:cTn id="40" dur="500"/>
                                        <p:tgtEl>
                                          <p:spTgt spid="27"/>
                                        </p:tgtEl>
                                      </p:cBhvr>
                                    </p:animEffect>
                                    <p:set>
                                      <p:cBhvr>
                                        <p:cTn id="41" dur="1" fill="hold">
                                          <p:stCondLst>
                                            <p:cond delay="499"/>
                                          </p:stCondLst>
                                        </p:cTn>
                                        <p:tgtEl>
                                          <p:spTgt spid="27"/>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29" grpId="0" animBg="1"/>
      <p:bldP spid="29" grpId="1" animBg="1"/>
      <p:bldP spid="30" grpId="0" animBg="1"/>
      <p:bldP spid="30" grpId="1" animBg="1"/>
      <p:bldP spid="31" grpId="0" animBg="1"/>
      <p:bldP spid="32" grpId="0" animBg="1"/>
      <p:bldP spid="33" grpId="0" animBg="1"/>
      <p:bldP spid="34" grpId="0" animBg="1"/>
      <p:bldP spid="3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519249" y="1447800"/>
            <a:ext cx="2489200" cy="999067"/>
          </a:xfrm>
          <a:prstGeom prst="round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Timestamp</a:t>
            </a:r>
            <a:endParaRPr lang="en-US" sz="2200" dirty="0">
              <a:gradFill>
                <a:gsLst>
                  <a:gs pos="0">
                    <a:srgbClr val="FFFFFF"/>
                  </a:gs>
                  <a:gs pos="100000">
                    <a:srgbClr val="FFFFFF"/>
                  </a:gs>
                </a:gsLst>
                <a:lin ang="5400000" scaled="0"/>
              </a:gradFill>
            </a:endParaRPr>
          </a:p>
        </p:txBody>
      </p:sp>
      <p:sp>
        <p:nvSpPr>
          <p:cNvPr id="5" name="Rounded Rectangle 4"/>
          <p:cNvSpPr/>
          <p:nvPr/>
        </p:nvSpPr>
        <p:spPr bwMode="auto">
          <a:xfrm>
            <a:off x="3389449" y="1447800"/>
            <a:ext cx="2489200" cy="999067"/>
          </a:xfrm>
          <a:prstGeom prst="round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Protocols (TCP/UDP)</a:t>
            </a:r>
            <a:endParaRPr lang="en-US" sz="2200" dirty="0">
              <a:gradFill>
                <a:gsLst>
                  <a:gs pos="0">
                    <a:srgbClr val="FFFFFF"/>
                  </a:gs>
                  <a:gs pos="100000">
                    <a:srgbClr val="FFFFFF"/>
                  </a:gs>
                </a:gsLst>
                <a:lin ang="5400000" scaled="0"/>
              </a:gradFill>
            </a:endParaRPr>
          </a:p>
        </p:txBody>
      </p:sp>
      <p:sp>
        <p:nvSpPr>
          <p:cNvPr id="6" name="Rounded Rectangle 5"/>
          <p:cNvSpPr/>
          <p:nvPr/>
        </p:nvSpPr>
        <p:spPr bwMode="auto">
          <a:xfrm>
            <a:off x="6224989" y="1447799"/>
            <a:ext cx="2489200" cy="999067"/>
          </a:xfrm>
          <a:prstGeom prst="round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Source and Destination IPs</a:t>
            </a:r>
            <a:endParaRPr lang="en-US" sz="2200" dirty="0">
              <a:gradFill>
                <a:gsLst>
                  <a:gs pos="0">
                    <a:srgbClr val="FFFFFF"/>
                  </a:gs>
                  <a:gs pos="100000">
                    <a:srgbClr val="FFFFFF"/>
                  </a:gs>
                </a:gsLst>
                <a:lin ang="5400000" scaled="0"/>
              </a:gradFill>
            </a:endParaRPr>
          </a:p>
        </p:txBody>
      </p:sp>
      <p:sp>
        <p:nvSpPr>
          <p:cNvPr id="7" name="Rounded Rectangle 6"/>
          <p:cNvSpPr/>
          <p:nvPr/>
        </p:nvSpPr>
        <p:spPr bwMode="auto">
          <a:xfrm>
            <a:off x="9060529" y="1447799"/>
            <a:ext cx="2489200" cy="999067"/>
          </a:xfrm>
          <a:prstGeom prst="round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GB" sz="2200" dirty="0">
                <a:gradFill>
                  <a:gsLst>
                    <a:gs pos="0">
                      <a:srgbClr val="FFFFFF"/>
                    </a:gs>
                    <a:gs pos="100000">
                      <a:srgbClr val="FFFFFF"/>
                    </a:gs>
                  </a:gsLst>
                  <a:lin ang="5400000" scaled="0"/>
                </a:gradFill>
              </a:rPr>
              <a:t>Application protocol (e.g. RDP/SSH etc.)</a:t>
            </a:r>
            <a:endParaRPr lang="en-US" sz="2200" dirty="0">
              <a:gradFill>
                <a:gsLst>
                  <a:gs pos="0">
                    <a:srgbClr val="FFFFFF"/>
                  </a:gs>
                  <a:gs pos="100000">
                    <a:srgbClr val="FFFFFF"/>
                  </a:gs>
                </a:gsLst>
                <a:lin ang="5400000" scaled="0"/>
              </a:gradFill>
            </a:endParaRPr>
          </a:p>
        </p:txBody>
      </p:sp>
      <p:cxnSp>
        <p:nvCxnSpPr>
          <p:cNvPr id="9" name="Straight Arrow Connector 8"/>
          <p:cNvCxnSpPr>
            <a:stCxn id="2" idx="2"/>
          </p:cNvCxnSpPr>
          <p:nvPr/>
        </p:nvCxnSpPr>
        <p:spPr>
          <a:xfrm>
            <a:off x="1763849" y="2446867"/>
            <a:ext cx="6356569" cy="1650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634049" y="2446866"/>
            <a:ext cx="3486369" cy="1557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89305" y="2446865"/>
            <a:ext cx="767591" cy="1456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8352430" y="2446865"/>
            <a:ext cx="1952699" cy="1456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73667" y="4004733"/>
            <a:ext cx="33866" cy="2082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999067" y="6062133"/>
            <a:ext cx="3115733" cy="16934"/>
          </a:xfrm>
          <a:prstGeom prst="line">
            <a:avLst/>
          </a:prstGeom>
        </p:spPr>
        <p:style>
          <a:lnRef idx="1">
            <a:schemeClr val="accent1"/>
          </a:lnRef>
          <a:fillRef idx="0">
            <a:schemeClr val="accent1"/>
          </a:fillRef>
          <a:effectRef idx="0">
            <a:schemeClr val="accent1"/>
          </a:effectRef>
          <a:fontRef idx="minor">
            <a:schemeClr val="tx1"/>
          </a:fontRef>
        </p:style>
      </p:cxnSp>
      <p:sp>
        <p:nvSpPr>
          <p:cNvPr id="20" name="Multiply 19"/>
          <p:cNvSpPr/>
          <p:nvPr/>
        </p:nvSpPr>
        <p:spPr bwMode="auto">
          <a:xfrm>
            <a:off x="1524000" y="4309533"/>
            <a:ext cx="414867" cy="448734"/>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Multiply 20"/>
          <p:cNvSpPr/>
          <p:nvPr/>
        </p:nvSpPr>
        <p:spPr bwMode="auto">
          <a:xfrm>
            <a:off x="1879601" y="4317999"/>
            <a:ext cx="414867" cy="448734"/>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2" name="Multiply 21"/>
          <p:cNvSpPr/>
          <p:nvPr/>
        </p:nvSpPr>
        <p:spPr bwMode="auto">
          <a:xfrm>
            <a:off x="1468966" y="4686300"/>
            <a:ext cx="414867" cy="448734"/>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3" name="Multiply 22"/>
          <p:cNvSpPr/>
          <p:nvPr/>
        </p:nvSpPr>
        <p:spPr bwMode="auto">
          <a:xfrm>
            <a:off x="1828800" y="4614333"/>
            <a:ext cx="414867" cy="448734"/>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Multiply 23"/>
          <p:cNvSpPr/>
          <p:nvPr/>
        </p:nvSpPr>
        <p:spPr bwMode="auto">
          <a:xfrm>
            <a:off x="3397916" y="4309533"/>
            <a:ext cx="414867" cy="448734"/>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5" name="Oval 24"/>
          <p:cNvSpPr/>
          <p:nvPr/>
        </p:nvSpPr>
        <p:spPr bwMode="auto">
          <a:xfrm>
            <a:off x="1392766" y="4191001"/>
            <a:ext cx="1045633" cy="1066800"/>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6" name="Oval 25"/>
          <p:cNvSpPr/>
          <p:nvPr/>
        </p:nvSpPr>
        <p:spPr bwMode="auto">
          <a:xfrm>
            <a:off x="3302000" y="4309532"/>
            <a:ext cx="618067" cy="448735"/>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28" name="Straight Arrow Connector 27"/>
          <p:cNvCxnSpPr/>
          <p:nvPr/>
        </p:nvCxnSpPr>
        <p:spPr>
          <a:xfrm>
            <a:off x="3183467" y="3903133"/>
            <a:ext cx="214449" cy="406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6" idx="7"/>
          </p:cNvCxnSpPr>
          <p:nvPr/>
        </p:nvCxnSpPr>
        <p:spPr>
          <a:xfrm flipH="1">
            <a:off x="3829553" y="4004733"/>
            <a:ext cx="454580" cy="37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6" idx="3"/>
          </p:cNvCxnSpPr>
          <p:nvPr/>
        </p:nvCxnSpPr>
        <p:spPr>
          <a:xfrm flipV="1">
            <a:off x="3008449" y="4692551"/>
            <a:ext cx="384065" cy="218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26" idx="5"/>
          </p:cNvCxnSpPr>
          <p:nvPr/>
        </p:nvCxnSpPr>
        <p:spPr>
          <a:xfrm flipH="1" flipV="1">
            <a:off x="3829553" y="4692551"/>
            <a:ext cx="454580" cy="442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634049" y="4910667"/>
            <a:ext cx="28552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Group 34"/>
          <p:cNvGrpSpPr>
            <a:grpSpLocks noChangeAspect="1"/>
          </p:cNvGrpSpPr>
          <p:nvPr/>
        </p:nvGrpSpPr>
        <p:grpSpPr>
          <a:xfrm>
            <a:off x="7769954" y="4199358"/>
            <a:ext cx="973883" cy="973883"/>
            <a:chOff x="7759185" y="3876159"/>
            <a:chExt cx="1371600" cy="1371600"/>
          </a:xfrm>
        </p:grpSpPr>
        <p:sp>
          <p:nvSpPr>
            <p:cNvPr id="37" name="Oval 36"/>
            <p:cNvSpPr/>
            <p:nvPr/>
          </p:nvSpPr>
          <p:spPr bwMode="auto">
            <a:xfrm>
              <a:off x="7759185" y="3876159"/>
              <a:ext cx="1371600" cy="1371600"/>
            </a:xfrm>
            <a:prstGeom prst="ellipse">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066624" y="4195786"/>
              <a:ext cx="756721" cy="756721"/>
            </a:xfrm>
            <a:prstGeom prst="rect">
              <a:avLst/>
            </a:prstGeom>
          </p:spPr>
        </p:pic>
      </p:grpSp>
    </p:spTree>
    <p:extLst>
      <p:ext uri="{BB962C8B-B14F-4D97-AF65-F5344CB8AC3E}">
        <p14:creationId xmlns:p14="http://schemas.microsoft.com/office/powerpoint/2010/main" val="198275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par>
                                <p:cTn id="75" presetID="10" presetClass="entr" presetSubtype="0" fill="hold"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fade">
                                      <p:cBhvr>
                                        <p:cTn id="7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20" grpId="0" animBg="1"/>
      <p:bldP spid="21" grpId="0" animBg="1"/>
      <p:bldP spid="22" grpId="0" animBg="1"/>
      <p:bldP spid="23" grpId="0" animBg="1"/>
      <p:bldP spid="24" grpId="0" animBg="1"/>
      <p:bldP spid="25" grpId="0" animBg="1"/>
      <p:bldP spid="2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249" y="1447799"/>
            <a:ext cx="11151917" cy="3262432"/>
          </a:xfrm>
        </p:spPr>
        <p:txBody>
          <a:bodyPr/>
          <a:lstStyle/>
          <a:p>
            <a:pPr>
              <a:buClrTx/>
              <a:buFont typeface="Arial" panose="020B0604020202020204" pitchFamily="34" charset="0"/>
              <a:buChar char="•"/>
            </a:pPr>
            <a:r>
              <a:rPr lang="en-US" b="0" dirty="0">
                <a:solidFill>
                  <a:schemeClr val="tx1"/>
                </a:solidFill>
              </a:rPr>
              <a:t>Density Estimates</a:t>
            </a:r>
          </a:p>
          <a:p>
            <a:pPr>
              <a:buClrTx/>
              <a:buFont typeface="Arial" panose="020B0604020202020204" pitchFamily="34" charset="0"/>
              <a:buChar char="•"/>
            </a:pPr>
            <a:r>
              <a:rPr lang="en-US" b="0" dirty="0">
                <a:solidFill>
                  <a:schemeClr val="tx1"/>
                </a:solidFill>
              </a:rPr>
              <a:t>Principal Component Analysis (PCA)</a:t>
            </a:r>
          </a:p>
          <a:p>
            <a:pPr>
              <a:buClrTx/>
              <a:buFont typeface="Arial" panose="020B0604020202020204" pitchFamily="34" charset="0"/>
              <a:buChar char="•"/>
            </a:pPr>
            <a:r>
              <a:rPr lang="en-US" b="0" dirty="0">
                <a:solidFill>
                  <a:schemeClr val="tx1"/>
                </a:solidFill>
              </a:rPr>
              <a:t>Singular Value Decomposition (SVD)</a:t>
            </a:r>
          </a:p>
          <a:p>
            <a:pPr>
              <a:buClrTx/>
              <a:buFont typeface="Arial" panose="020B0604020202020204" pitchFamily="34" charset="0"/>
              <a:buChar char="•"/>
            </a:pPr>
            <a:r>
              <a:rPr lang="en-US" b="0" dirty="0">
                <a:solidFill>
                  <a:schemeClr val="tx1"/>
                </a:solidFill>
              </a:rPr>
              <a:t>Self Organizing Map (SOM)</a:t>
            </a:r>
          </a:p>
          <a:p>
            <a:pPr>
              <a:buClrTx/>
              <a:buFont typeface="Arial" panose="020B0604020202020204" pitchFamily="34" charset="0"/>
              <a:buChar char="•"/>
            </a:pPr>
            <a:r>
              <a:rPr lang="en-US" b="0" dirty="0">
                <a:solidFill>
                  <a:schemeClr val="tx1"/>
                </a:solidFill>
              </a:rPr>
              <a:t>Adaptive Resonance Theory (ART)</a:t>
            </a:r>
          </a:p>
        </p:txBody>
      </p:sp>
    </p:spTree>
    <p:extLst>
      <p:ext uri="{BB962C8B-B14F-4D97-AF65-F5344CB8AC3E}">
        <p14:creationId xmlns:p14="http://schemas.microsoft.com/office/powerpoint/2010/main" val="208904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4149" y="1276531"/>
            <a:ext cx="11081982" cy="4524315"/>
          </a:xfrm>
          <a:prstGeom prst="rect">
            <a:avLst/>
          </a:prstGeom>
        </p:spPr>
        <p:txBody>
          <a:bodyPr wrap="square">
            <a:spAutoFit/>
          </a:bodyPr>
          <a:lstStyle/>
          <a:p>
            <a:r>
              <a:rPr lang="en-US" sz="3200" dirty="0" err="1">
                <a:latin typeface="Segoe UI Light" panose="020B0502040204020203" pitchFamily="34" charset="0"/>
                <a:cs typeface="Segoe UI Light" panose="020B0502040204020203" pitchFamily="34" charset="0"/>
              </a:rPr>
              <a:t>parsedData</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input.map</a:t>
            </a:r>
            <a:r>
              <a:rPr lang="en-US" sz="3200" dirty="0">
                <a:latin typeface="Segoe UI Light" panose="020B0502040204020203" pitchFamily="34" charset="0"/>
                <a:cs typeface="Segoe UI Light" panose="020B0502040204020203" pitchFamily="34" charset="0"/>
              </a:rPr>
              <a:t>(lambda line: array([float(x) for x in </a:t>
            </a:r>
            <a:r>
              <a:rPr lang="en-US" sz="3200" dirty="0" err="1">
                <a:latin typeface="Segoe UI Light" panose="020B0502040204020203" pitchFamily="34" charset="0"/>
                <a:cs typeface="Segoe UI Light" panose="020B0502040204020203" pitchFamily="34" charset="0"/>
              </a:rPr>
              <a:t>line.split</a:t>
            </a:r>
            <a:r>
              <a:rPr lang="en-US" sz="3200" dirty="0">
                <a:latin typeface="Segoe UI Light" panose="020B0502040204020203" pitchFamily="34" charset="0"/>
                <a:cs typeface="Segoe UI Light" panose="020B0502040204020203" pitchFamily="34" charset="0"/>
              </a:rPr>
              <a:t>(',')[0:4]]))</a:t>
            </a:r>
          </a:p>
          <a:p>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from </a:t>
            </a:r>
            <a:r>
              <a:rPr lang="en-US" sz="3200" dirty="0" err="1">
                <a:latin typeface="Segoe UI Light" panose="020B0502040204020203" pitchFamily="34" charset="0"/>
                <a:cs typeface="Segoe UI Light" panose="020B0502040204020203" pitchFamily="34" charset="0"/>
              </a:rPr>
              <a:t>pyspark.mllib.feature</a:t>
            </a:r>
            <a:r>
              <a:rPr lang="en-US" sz="3200" dirty="0">
                <a:latin typeface="Segoe UI Light" panose="020B0502040204020203" pitchFamily="34" charset="0"/>
                <a:cs typeface="Segoe UI Light" panose="020B0502040204020203" pitchFamily="34" charset="0"/>
              </a:rPr>
              <a:t> import PCA </a:t>
            </a:r>
          </a:p>
          <a:p>
            <a:r>
              <a:rPr lang="en-US" sz="3200" dirty="0">
                <a:latin typeface="Segoe UI Light" panose="020B0502040204020203" pitchFamily="34" charset="0"/>
                <a:cs typeface="Segoe UI Light" panose="020B0502040204020203" pitchFamily="34" charset="0"/>
              </a:rPr>
              <a:t>from </a:t>
            </a:r>
            <a:r>
              <a:rPr lang="en-US" sz="3200" dirty="0" err="1">
                <a:latin typeface="Segoe UI Light" panose="020B0502040204020203" pitchFamily="34" charset="0"/>
                <a:cs typeface="Segoe UI Light" panose="020B0502040204020203" pitchFamily="34" charset="0"/>
              </a:rPr>
              <a:t>pyspark.mllib.linalg</a:t>
            </a:r>
            <a:r>
              <a:rPr lang="en-US" sz="3200" dirty="0">
                <a:latin typeface="Segoe UI Light" panose="020B0502040204020203" pitchFamily="34" charset="0"/>
                <a:cs typeface="Segoe UI Light" panose="020B0502040204020203" pitchFamily="34" charset="0"/>
              </a:rPr>
              <a:t> import Vectors</a:t>
            </a:r>
          </a:p>
          <a:p>
            <a:r>
              <a:rPr lang="en-US" sz="3200" dirty="0">
                <a:latin typeface="Segoe UI Light" panose="020B0502040204020203" pitchFamily="34" charset="0"/>
                <a:cs typeface="Segoe UI Light" panose="020B0502040204020203" pitchFamily="34" charset="0"/>
              </a:rPr>
              <a:t>points = </a:t>
            </a:r>
            <a:r>
              <a:rPr lang="en-US" sz="3200" dirty="0" err="1">
                <a:latin typeface="Segoe UI Light" panose="020B0502040204020203" pitchFamily="34" charset="0"/>
                <a:cs typeface="Segoe UI Light" panose="020B0502040204020203" pitchFamily="34" charset="0"/>
              </a:rPr>
              <a:t>parsedData.map</a:t>
            </a:r>
            <a:r>
              <a:rPr lang="en-US" sz="3200" dirty="0">
                <a:latin typeface="Segoe UI Light" panose="020B0502040204020203" pitchFamily="34" charset="0"/>
                <a:cs typeface="Segoe UI Light" panose="020B0502040204020203" pitchFamily="34" charset="0"/>
              </a:rPr>
              <a:t>(lambda point : </a:t>
            </a:r>
            <a:r>
              <a:rPr lang="en-US" sz="3200" dirty="0" err="1">
                <a:latin typeface="Segoe UI Light" panose="020B0502040204020203" pitchFamily="34" charset="0"/>
                <a:cs typeface="Segoe UI Light" panose="020B0502040204020203" pitchFamily="34" charset="0"/>
              </a:rPr>
              <a:t>Vectors.dense</a:t>
            </a:r>
            <a:r>
              <a:rPr lang="en-US" sz="3200" dirty="0">
                <a:latin typeface="Segoe UI Light" panose="020B0502040204020203" pitchFamily="34" charset="0"/>
                <a:cs typeface="Segoe UI Light" panose="020B0502040204020203" pitchFamily="34" charset="0"/>
              </a:rPr>
              <a:t>(point[0:4]))</a:t>
            </a:r>
          </a:p>
          <a:p>
            <a:r>
              <a:rPr lang="en-US" sz="3200" dirty="0" err="1">
                <a:latin typeface="Segoe UI Light" panose="020B0502040204020203" pitchFamily="34" charset="0"/>
                <a:cs typeface="Segoe UI Light" panose="020B0502040204020203" pitchFamily="34" charset="0"/>
              </a:rPr>
              <a:t>pcamod</a:t>
            </a:r>
            <a:r>
              <a:rPr lang="en-US" sz="3200" dirty="0">
                <a:latin typeface="Segoe UI Light" panose="020B0502040204020203" pitchFamily="34" charset="0"/>
                <a:cs typeface="Segoe UI Light" panose="020B0502040204020203" pitchFamily="34" charset="0"/>
              </a:rPr>
              <a:t> = PCA(2).fit(points)</a:t>
            </a:r>
          </a:p>
          <a:p>
            <a:r>
              <a:rPr lang="en-US" sz="3200" dirty="0">
                <a:latin typeface="Segoe UI Light" panose="020B0502040204020203" pitchFamily="34" charset="0"/>
                <a:cs typeface="Segoe UI Light" panose="020B0502040204020203" pitchFamily="34" charset="0"/>
              </a:rPr>
              <a:t>transformed = </a:t>
            </a:r>
            <a:r>
              <a:rPr lang="en-US" sz="3200" dirty="0" err="1">
                <a:latin typeface="Segoe UI Light" panose="020B0502040204020203" pitchFamily="34" charset="0"/>
                <a:cs typeface="Segoe UI Light" panose="020B0502040204020203" pitchFamily="34" charset="0"/>
              </a:rPr>
              <a:t>pcamod.transform</a:t>
            </a:r>
            <a:r>
              <a:rPr lang="en-US" sz="3200" dirty="0">
                <a:latin typeface="Segoe UI Light" panose="020B0502040204020203" pitchFamily="34" charset="0"/>
                <a:cs typeface="Segoe UI Light" panose="020B0502040204020203" pitchFamily="34" charset="0"/>
              </a:rPr>
              <a:t>(points)</a:t>
            </a:r>
          </a:p>
        </p:txBody>
      </p:sp>
    </p:spTree>
    <p:extLst>
      <p:ext uri="{BB962C8B-B14F-4D97-AF65-F5344CB8AC3E}">
        <p14:creationId xmlns:p14="http://schemas.microsoft.com/office/powerpoint/2010/main" val="203175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249" y="1447799"/>
            <a:ext cx="11151917" cy="2585323"/>
          </a:xfrm>
        </p:spPr>
        <p:txBody>
          <a:bodyPr/>
          <a:lstStyle/>
          <a:p>
            <a:pPr>
              <a:buClrTx/>
              <a:buFont typeface="Arial" panose="020B0604020202020204" pitchFamily="34" charset="0"/>
              <a:buChar char="•"/>
            </a:pPr>
            <a:r>
              <a:rPr lang="en-US" b="0" dirty="0">
                <a:solidFill>
                  <a:schemeClr val="tx1"/>
                </a:solidFill>
              </a:rPr>
              <a:t>K-Means</a:t>
            </a:r>
          </a:p>
          <a:p>
            <a:pPr>
              <a:buClrTx/>
              <a:buFont typeface="Arial" panose="020B0604020202020204" pitchFamily="34" charset="0"/>
              <a:buChar char="•"/>
            </a:pPr>
            <a:r>
              <a:rPr lang="en-US" b="0" dirty="0">
                <a:solidFill>
                  <a:schemeClr val="tx1"/>
                </a:solidFill>
              </a:rPr>
              <a:t>Hierarchical</a:t>
            </a:r>
          </a:p>
          <a:p>
            <a:pPr>
              <a:buClrTx/>
              <a:buFont typeface="Arial" panose="020B0604020202020204" pitchFamily="34" charset="0"/>
              <a:buChar char="•"/>
            </a:pPr>
            <a:r>
              <a:rPr lang="en-US" b="0" dirty="0">
                <a:solidFill>
                  <a:schemeClr val="tx1"/>
                </a:solidFill>
              </a:rPr>
              <a:t>K-Means++</a:t>
            </a:r>
          </a:p>
          <a:p>
            <a:pPr>
              <a:buClrTx/>
              <a:buFont typeface="Arial" panose="020B0604020202020204" pitchFamily="34" charset="0"/>
              <a:buChar char="•"/>
            </a:pPr>
            <a:r>
              <a:rPr lang="en-US" b="0" dirty="0">
                <a:solidFill>
                  <a:schemeClr val="tx1"/>
                </a:solidFill>
              </a:rPr>
              <a:t>Expectation-Maximization</a:t>
            </a:r>
          </a:p>
        </p:txBody>
      </p:sp>
    </p:spTree>
    <p:extLst>
      <p:ext uri="{BB962C8B-B14F-4D97-AF65-F5344CB8AC3E}">
        <p14:creationId xmlns:p14="http://schemas.microsoft.com/office/powerpoint/2010/main" val="13294928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K-Means Clustering?</a:t>
            </a:r>
          </a:p>
        </p:txBody>
      </p:sp>
    </p:spTree>
    <p:extLst>
      <p:ext uri="{BB962C8B-B14F-4D97-AF65-F5344CB8AC3E}">
        <p14:creationId xmlns:p14="http://schemas.microsoft.com/office/powerpoint/2010/main" val="54813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H="1">
            <a:off x="1405467" y="1490133"/>
            <a:ext cx="25400" cy="4275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1405467" y="5731933"/>
            <a:ext cx="7442200" cy="42334"/>
          </a:xfrm>
          <a:prstGeom prst="line">
            <a:avLst/>
          </a:prstGeom>
        </p:spPr>
        <p:style>
          <a:lnRef idx="1">
            <a:schemeClr val="accent1"/>
          </a:lnRef>
          <a:fillRef idx="0">
            <a:schemeClr val="accent1"/>
          </a:fillRef>
          <a:effectRef idx="0">
            <a:schemeClr val="accent1"/>
          </a:effectRef>
          <a:fontRef idx="minor">
            <a:schemeClr val="tx1"/>
          </a:fontRef>
        </p:style>
      </p:cxnSp>
      <p:sp>
        <p:nvSpPr>
          <p:cNvPr id="7" name="Multiply 6"/>
          <p:cNvSpPr/>
          <p:nvPr/>
        </p:nvSpPr>
        <p:spPr bwMode="auto">
          <a:xfrm>
            <a:off x="6268510" y="3322531"/>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Multiply 7"/>
          <p:cNvSpPr/>
          <p:nvPr/>
        </p:nvSpPr>
        <p:spPr bwMode="auto">
          <a:xfrm>
            <a:off x="2671233" y="2117831"/>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Multiply 8"/>
          <p:cNvSpPr/>
          <p:nvPr/>
        </p:nvSpPr>
        <p:spPr bwMode="auto">
          <a:xfrm>
            <a:off x="2914651" y="1656398"/>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 name="Multiply 9"/>
          <p:cNvSpPr/>
          <p:nvPr/>
        </p:nvSpPr>
        <p:spPr bwMode="auto">
          <a:xfrm>
            <a:off x="4853518" y="3161664"/>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Multiply 10"/>
          <p:cNvSpPr/>
          <p:nvPr/>
        </p:nvSpPr>
        <p:spPr bwMode="auto">
          <a:xfrm>
            <a:off x="5232399" y="3381163"/>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Multiply 11"/>
          <p:cNvSpPr/>
          <p:nvPr/>
        </p:nvSpPr>
        <p:spPr bwMode="auto">
          <a:xfrm>
            <a:off x="6553201" y="3208866"/>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Multiply 12"/>
          <p:cNvSpPr/>
          <p:nvPr/>
        </p:nvSpPr>
        <p:spPr bwMode="auto">
          <a:xfrm>
            <a:off x="3323167" y="1633432"/>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Multiply 13"/>
          <p:cNvSpPr/>
          <p:nvPr/>
        </p:nvSpPr>
        <p:spPr bwMode="auto">
          <a:xfrm>
            <a:off x="6040968" y="2924598"/>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5" name="Multiply 14"/>
          <p:cNvSpPr/>
          <p:nvPr/>
        </p:nvSpPr>
        <p:spPr bwMode="auto">
          <a:xfrm>
            <a:off x="6553201" y="2810933"/>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Multiply 15"/>
          <p:cNvSpPr/>
          <p:nvPr/>
        </p:nvSpPr>
        <p:spPr bwMode="auto">
          <a:xfrm>
            <a:off x="3115734" y="2094865"/>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Multiply 16"/>
          <p:cNvSpPr/>
          <p:nvPr/>
        </p:nvSpPr>
        <p:spPr bwMode="auto">
          <a:xfrm>
            <a:off x="5994400" y="2391199"/>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Multiply 17"/>
          <p:cNvSpPr/>
          <p:nvPr/>
        </p:nvSpPr>
        <p:spPr bwMode="auto">
          <a:xfrm>
            <a:off x="3619500" y="2040467"/>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9" name="Multiply 18"/>
          <p:cNvSpPr/>
          <p:nvPr/>
        </p:nvSpPr>
        <p:spPr bwMode="auto">
          <a:xfrm>
            <a:off x="5046133" y="2772199"/>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Multiply 19"/>
          <p:cNvSpPr/>
          <p:nvPr/>
        </p:nvSpPr>
        <p:spPr bwMode="auto">
          <a:xfrm>
            <a:off x="4470399" y="2793999"/>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Multiply 20"/>
          <p:cNvSpPr/>
          <p:nvPr/>
        </p:nvSpPr>
        <p:spPr bwMode="auto">
          <a:xfrm>
            <a:off x="4165599" y="2353733"/>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2" name="Multiply 21"/>
          <p:cNvSpPr/>
          <p:nvPr/>
        </p:nvSpPr>
        <p:spPr bwMode="auto">
          <a:xfrm>
            <a:off x="4766733" y="2307166"/>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Plus 23"/>
          <p:cNvSpPr/>
          <p:nvPr/>
        </p:nvSpPr>
        <p:spPr bwMode="auto">
          <a:xfrm>
            <a:off x="3318932" y="1884998"/>
            <a:ext cx="499534" cy="524933"/>
          </a:xfrm>
          <a:prstGeom prst="math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5" name="Plus 24"/>
          <p:cNvSpPr/>
          <p:nvPr/>
        </p:nvSpPr>
        <p:spPr bwMode="auto">
          <a:xfrm>
            <a:off x="4766732" y="2701132"/>
            <a:ext cx="499534" cy="524933"/>
          </a:xfrm>
          <a:prstGeom prst="math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6" name="Plus 25"/>
          <p:cNvSpPr/>
          <p:nvPr/>
        </p:nvSpPr>
        <p:spPr bwMode="auto">
          <a:xfrm>
            <a:off x="6268510" y="2708700"/>
            <a:ext cx="499534" cy="524933"/>
          </a:xfrm>
          <a:prstGeom prst="math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7" name="Plus 26"/>
          <p:cNvSpPr/>
          <p:nvPr/>
        </p:nvSpPr>
        <p:spPr bwMode="auto">
          <a:xfrm>
            <a:off x="3697816" y="2171328"/>
            <a:ext cx="491066" cy="491067"/>
          </a:xfrm>
          <a:prstGeom prst="math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8" name="Plus 27"/>
          <p:cNvSpPr/>
          <p:nvPr/>
        </p:nvSpPr>
        <p:spPr bwMode="auto">
          <a:xfrm>
            <a:off x="4953530" y="3031913"/>
            <a:ext cx="491066" cy="491067"/>
          </a:xfrm>
          <a:prstGeom prst="math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9" name="Plus 28"/>
          <p:cNvSpPr/>
          <p:nvPr/>
        </p:nvSpPr>
        <p:spPr bwMode="auto">
          <a:xfrm>
            <a:off x="6370113" y="3113299"/>
            <a:ext cx="491066" cy="491067"/>
          </a:xfrm>
          <a:prstGeom prst="mathPlu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0" name="Oval 29"/>
          <p:cNvSpPr/>
          <p:nvPr/>
        </p:nvSpPr>
        <p:spPr bwMode="auto">
          <a:xfrm rot="4311755">
            <a:off x="4260081" y="2533072"/>
            <a:ext cx="1879024" cy="1160450"/>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1" name="Oval 30"/>
          <p:cNvSpPr/>
          <p:nvPr/>
        </p:nvSpPr>
        <p:spPr bwMode="auto">
          <a:xfrm rot="1531755">
            <a:off x="2455194" y="1719674"/>
            <a:ext cx="2220685" cy="1160450"/>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3" name="Oval 32"/>
          <p:cNvSpPr/>
          <p:nvPr/>
        </p:nvSpPr>
        <p:spPr bwMode="auto">
          <a:xfrm rot="4311755">
            <a:off x="5528127" y="2533072"/>
            <a:ext cx="1879024" cy="1160450"/>
          </a:xfrm>
          <a:prstGeom prst="ellipse">
            <a:avLst/>
          </a:prstGeom>
          <a:no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745720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grpId="1" nodeType="clickEffect">
                                  <p:stCondLst>
                                    <p:cond delay="0"/>
                                  </p:stCondLst>
                                  <p:childTnLst>
                                    <p:animEffect transition="out" filter="dissolve">
                                      <p:cBhvr>
                                        <p:cTn id="17" dur="500"/>
                                        <p:tgtEl>
                                          <p:spTgt spid="24"/>
                                        </p:tgtEl>
                                      </p:cBhvr>
                                    </p:animEffect>
                                    <p:set>
                                      <p:cBhvr>
                                        <p:cTn id="18" dur="1" fill="hold">
                                          <p:stCondLst>
                                            <p:cond delay="499"/>
                                          </p:stCondLst>
                                        </p:cTn>
                                        <p:tgtEl>
                                          <p:spTgt spid="24"/>
                                        </p:tgtEl>
                                        <p:attrNameLst>
                                          <p:attrName>style.visibility</p:attrName>
                                        </p:attrNameLst>
                                      </p:cBhvr>
                                      <p:to>
                                        <p:strVal val="hidden"/>
                                      </p:to>
                                    </p:set>
                                  </p:childTnLst>
                                </p:cTn>
                              </p:par>
                              <p:par>
                                <p:cTn id="19" presetID="9" presetClass="exit" presetSubtype="0" fill="hold" grpId="1" nodeType="withEffect">
                                  <p:stCondLst>
                                    <p:cond delay="0"/>
                                  </p:stCondLst>
                                  <p:childTnLst>
                                    <p:animEffect transition="out" filter="dissolve">
                                      <p:cBhvr>
                                        <p:cTn id="20" dur="500"/>
                                        <p:tgtEl>
                                          <p:spTgt spid="25"/>
                                        </p:tgtEl>
                                      </p:cBhvr>
                                    </p:animEffect>
                                    <p:set>
                                      <p:cBhvr>
                                        <p:cTn id="21" dur="1" fill="hold">
                                          <p:stCondLst>
                                            <p:cond delay="499"/>
                                          </p:stCondLst>
                                        </p:cTn>
                                        <p:tgtEl>
                                          <p:spTgt spid="25"/>
                                        </p:tgtEl>
                                        <p:attrNameLst>
                                          <p:attrName>style.visibility</p:attrName>
                                        </p:attrNameLst>
                                      </p:cBhvr>
                                      <p:to>
                                        <p:strVal val="hidden"/>
                                      </p:to>
                                    </p:set>
                                  </p:childTnLst>
                                </p:cTn>
                              </p:par>
                              <p:par>
                                <p:cTn id="22" presetID="9" presetClass="exit" presetSubtype="0" fill="hold" grpId="1" nodeType="withEffect">
                                  <p:stCondLst>
                                    <p:cond delay="0"/>
                                  </p:stCondLst>
                                  <p:childTnLst>
                                    <p:animEffect transition="out" filter="dissolve">
                                      <p:cBhvr>
                                        <p:cTn id="23" dur="500"/>
                                        <p:tgtEl>
                                          <p:spTgt spid="26"/>
                                        </p:tgtEl>
                                      </p:cBhvr>
                                    </p:animEffect>
                                    <p:set>
                                      <p:cBhvr>
                                        <p:cTn id="24" dur="1" fill="hold">
                                          <p:stCondLst>
                                            <p:cond delay="499"/>
                                          </p:stCondLst>
                                        </p:cTn>
                                        <p:tgtEl>
                                          <p:spTgt spid="2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grpId="1" nodeType="clickEffect">
                                  <p:stCondLst>
                                    <p:cond delay="0"/>
                                  </p:stCondLst>
                                  <p:childTnLst>
                                    <p:animEffect transition="out" filter="dissolve">
                                      <p:cBhvr>
                                        <p:cTn id="50" dur="500"/>
                                        <p:tgtEl>
                                          <p:spTgt spid="27"/>
                                        </p:tgtEl>
                                      </p:cBhvr>
                                    </p:animEffect>
                                    <p:set>
                                      <p:cBhvr>
                                        <p:cTn id="51" dur="1" fill="hold">
                                          <p:stCondLst>
                                            <p:cond delay="499"/>
                                          </p:stCondLst>
                                        </p:cTn>
                                        <p:tgtEl>
                                          <p:spTgt spid="27"/>
                                        </p:tgtEl>
                                        <p:attrNameLst>
                                          <p:attrName>style.visibility</p:attrName>
                                        </p:attrNameLst>
                                      </p:cBhvr>
                                      <p:to>
                                        <p:strVal val="hidden"/>
                                      </p:to>
                                    </p:set>
                                  </p:childTnLst>
                                </p:cTn>
                              </p:par>
                              <p:par>
                                <p:cTn id="52" presetID="9" presetClass="exit" presetSubtype="0" fill="hold" grpId="1" nodeType="withEffect">
                                  <p:stCondLst>
                                    <p:cond delay="0"/>
                                  </p:stCondLst>
                                  <p:childTnLst>
                                    <p:animEffect transition="out" filter="dissolve">
                                      <p:cBhvr>
                                        <p:cTn id="53" dur="500"/>
                                        <p:tgtEl>
                                          <p:spTgt spid="28"/>
                                        </p:tgtEl>
                                      </p:cBhvr>
                                    </p:animEffect>
                                    <p:set>
                                      <p:cBhvr>
                                        <p:cTn id="54" dur="1" fill="hold">
                                          <p:stCondLst>
                                            <p:cond delay="499"/>
                                          </p:stCondLst>
                                        </p:cTn>
                                        <p:tgtEl>
                                          <p:spTgt spid="28"/>
                                        </p:tgtEl>
                                        <p:attrNameLst>
                                          <p:attrName>style.visibility</p:attrName>
                                        </p:attrNameLst>
                                      </p:cBhvr>
                                      <p:to>
                                        <p:strVal val="hidden"/>
                                      </p:to>
                                    </p:set>
                                  </p:childTnLst>
                                </p:cTn>
                              </p:par>
                              <p:par>
                                <p:cTn id="55" presetID="9" presetClass="exit" presetSubtype="0" fill="hold" grpId="1" nodeType="withEffect">
                                  <p:stCondLst>
                                    <p:cond delay="0"/>
                                  </p:stCondLst>
                                  <p:childTnLst>
                                    <p:animEffect transition="out" filter="dissolve">
                                      <p:cBhvr>
                                        <p:cTn id="56" dur="500"/>
                                        <p:tgtEl>
                                          <p:spTgt spid="29"/>
                                        </p:tgtEl>
                                      </p:cBhvr>
                                    </p:animEffect>
                                    <p:set>
                                      <p:cBhvr>
                                        <p:cTn id="57"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GB" sz="2800" dirty="0"/>
              <a:t>medical testing to determine if a patient has certain disease or not – the classification property is the presence of the disease;</a:t>
            </a:r>
          </a:p>
          <a:p>
            <a:r>
              <a:rPr lang="en-GB" sz="2800" dirty="0"/>
              <a:t>A "pass or fail" test method or quality control in factories; i.e. deciding if a specification has or has not been met: a Go/no go classification.</a:t>
            </a:r>
          </a:p>
          <a:p>
            <a:r>
              <a:rPr lang="en-GB" sz="2800" dirty="0"/>
              <a:t>An item may have a qualitative property; it does or does not have a specified characteristic</a:t>
            </a:r>
          </a:p>
          <a:p>
            <a:r>
              <a:rPr lang="en-GB" sz="2800" dirty="0"/>
              <a:t>information retrieval, namely deciding whether a page or an article should be in the result set of a search or not – the classification property is the relevance of the article, or the usefulness to the user.</a:t>
            </a:r>
          </a:p>
          <a:p>
            <a:endParaRPr lang="en-GB" sz="2800" dirty="0"/>
          </a:p>
        </p:txBody>
      </p:sp>
    </p:spTree>
    <p:extLst>
      <p:ext uri="{BB962C8B-B14F-4D97-AF65-F5344CB8AC3E}">
        <p14:creationId xmlns:p14="http://schemas.microsoft.com/office/powerpoint/2010/main" val="8354251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9249" y="915536"/>
            <a:ext cx="11151917" cy="4801314"/>
          </a:xfrm>
        </p:spPr>
        <p:txBody>
          <a:bodyPr/>
          <a:lstStyle/>
          <a:p>
            <a:pPr>
              <a:buClrTx/>
              <a:buFont typeface="Arial" panose="020B0604020202020204" pitchFamily="34" charset="0"/>
              <a:buChar char="•"/>
            </a:pPr>
            <a:r>
              <a:rPr lang="en-GB" b="0" dirty="0">
                <a:solidFill>
                  <a:schemeClr val="tx1"/>
                </a:solidFill>
              </a:rPr>
              <a:t>Choose </a:t>
            </a:r>
            <a:r>
              <a:rPr lang="en-GB" b="0" i="1" dirty="0">
                <a:solidFill>
                  <a:schemeClr val="tx1"/>
                </a:solidFill>
              </a:rPr>
              <a:t>k </a:t>
            </a:r>
            <a:r>
              <a:rPr lang="en-GB" b="0" dirty="0">
                <a:solidFill>
                  <a:schemeClr val="tx1"/>
                </a:solidFill>
              </a:rPr>
              <a:t>points at random and form the centre of each cluster (called centroids)</a:t>
            </a:r>
          </a:p>
          <a:p>
            <a:pPr>
              <a:buClrTx/>
              <a:buFont typeface="Arial" panose="020B0604020202020204" pitchFamily="34" charset="0"/>
              <a:buChar char="•"/>
            </a:pPr>
            <a:r>
              <a:rPr lang="en-GB" b="0" dirty="0">
                <a:solidFill>
                  <a:schemeClr val="tx1"/>
                </a:solidFill>
              </a:rPr>
              <a:t>Assignment of each point to the closest cluster centre using a distance measure</a:t>
            </a:r>
          </a:p>
          <a:p>
            <a:pPr>
              <a:buClrTx/>
              <a:buFont typeface="Arial" panose="020B0604020202020204" pitchFamily="34" charset="0"/>
              <a:buChar char="•"/>
            </a:pPr>
            <a:r>
              <a:rPr lang="en-GB" b="0" dirty="0">
                <a:solidFill>
                  <a:schemeClr val="tx1"/>
                </a:solidFill>
              </a:rPr>
              <a:t>Work out the centre of the cluster and use it as the new cluster centre</a:t>
            </a:r>
          </a:p>
          <a:p>
            <a:pPr>
              <a:buClrTx/>
              <a:buFont typeface="Arial" panose="020B0604020202020204" pitchFamily="34" charset="0"/>
              <a:buChar char="•"/>
            </a:pPr>
            <a:r>
              <a:rPr lang="en-GB" b="0" dirty="0">
                <a:solidFill>
                  <a:schemeClr val="tx1"/>
                </a:solidFill>
              </a:rPr>
              <a:t>Return to the second step whilst the cluster centre changes – keep iterating until no more</a:t>
            </a:r>
            <a:endParaRPr lang="en-US" b="0" dirty="0">
              <a:solidFill>
                <a:schemeClr val="tx1"/>
              </a:solidFill>
            </a:endParaRPr>
          </a:p>
        </p:txBody>
      </p:sp>
    </p:spTree>
    <p:extLst>
      <p:ext uri="{BB962C8B-B14F-4D97-AF65-F5344CB8AC3E}">
        <p14:creationId xmlns:p14="http://schemas.microsoft.com/office/powerpoint/2010/main" val="4564156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19248" y="1642532"/>
            <a:ext cx="11151917" cy="2585323"/>
          </a:xfrm>
        </p:spPr>
        <p:txBody>
          <a:bodyPr/>
          <a:lstStyle/>
          <a:p>
            <a:pPr>
              <a:buClrTx/>
              <a:buFont typeface="Arial" panose="020B0604020202020204" pitchFamily="34" charset="0"/>
              <a:buChar char="•"/>
            </a:pPr>
            <a:r>
              <a:rPr lang="en-GB" b="0" dirty="0">
                <a:solidFill>
                  <a:schemeClr val="tx1"/>
                </a:solidFill>
              </a:rPr>
              <a:t>Number of centroids </a:t>
            </a:r>
          </a:p>
          <a:p>
            <a:pPr>
              <a:buClrTx/>
              <a:buFont typeface="Arial" panose="020B0604020202020204" pitchFamily="34" charset="0"/>
              <a:buChar char="•"/>
            </a:pPr>
            <a:r>
              <a:rPr lang="en-GB" b="0" dirty="0">
                <a:solidFill>
                  <a:schemeClr val="tx1"/>
                </a:solidFill>
              </a:rPr>
              <a:t>Distance Metric Type</a:t>
            </a:r>
          </a:p>
          <a:p>
            <a:pPr>
              <a:buClrTx/>
              <a:buFont typeface="Arial" panose="020B0604020202020204" pitchFamily="34" charset="0"/>
              <a:buChar char="•"/>
            </a:pPr>
            <a:r>
              <a:rPr lang="en-GB" b="0" dirty="0">
                <a:solidFill>
                  <a:schemeClr val="tx1"/>
                </a:solidFill>
              </a:rPr>
              <a:t>Initialization Type</a:t>
            </a:r>
          </a:p>
          <a:p>
            <a:pPr>
              <a:buClrTx/>
              <a:buFont typeface="Arial" panose="020B0604020202020204" pitchFamily="34" charset="0"/>
              <a:buChar char="•"/>
            </a:pPr>
            <a:r>
              <a:rPr lang="en-GB" b="0" dirty="0">
                <a:solidFill>
                  <a:schemeClr val="tx1"/>
                </a:solidFill>
              </a:rPr>
              <a:t>Number of Iterations</a:t>
            </a:r>
            <a:endParaRPr lang="en-US" b="0" dirty="0">
              <a:solidFill>
                <a:schemeClr val="tx1"/>
              </a:solidFill>
            </a:endParaRPr>
          </a:p>
        </p:txBody>
      </p:sp>
    </p:spTree>
    <p:extLst>
      <p:ext uri="{BB962C8B-B14F-4D97-AF65-F5344CB8AC3E}">
        <p14:creationId xmlns:p14="http://schemas.microsoft.com/office/powerpoint/2010/main" val="30328902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1569" y="2267256"/>
            <a:ext cx="10549719" cy="2554545"/>
          </a:xfrm>
          <a:prstGeom prst="rect">
            <a:avLst/>
          </a:prstGeom>
        </p:spPr>
        <p:txBody>
          <a:bodyPr wrap="square">
            <a:spAutoFit/>
          </a:bodyPr>
          <a:lstStyle/>
          <a:p>
            <a:r>
              <a:rPr lang="en-US" sz="3200" dirty="0">
                <a:latin typeface="Segoe UI Light" panose="020B0502040204020203" pitchFamily="34" charset="0"/>
                <a:cs typeface="Segoe UI Light" panose="020B0502040204020203" pitchFamily="34" charset="0"/>
              </a:rPr>
              <a:t>clusters = </a:t>
            </a:r>
            <a:r>
              <a:rPr lang="en-US" sz="3200" dirty="0" err="1">
                <a:latin typeface="Segoe UI Light" panose="020B0502040204020203" pitchFamily="34" charset="0"/>
                <a:cs typeface="Segoe UI Light" panose="020B0502040204020203" pitchFamily="34" charset="0"/>
              </a:rPr>
              <a:t>KMeans.train</a:t>
            </a:r>
            <a:r>
              <a:rPr lang="en-US" sz="3200" dirty="0">
                <a:latin typeface="Segoe UI Light" panose="020B0502040204020203" pitchFamily="34" charset="0"/>
                <a:cs typeface="Segoe UI Light" panose="020B0502040204020203" pitchFamily="34" charset="0"/>
              </a:rPr>
              <a:t>(transformed, 3, </a:t>
            </a:r>
            <a:r>
              <a:rPr lang="en-US" sz="3200" dirty="0" err="1">
                <a:latin typeface="Segoe UI Light" panose="020B0502040204020203" pitchFamily="34" charset="0"/>
                <a:cs typeface="Segoe UI Light" panose="020B0502040204020203" pitchFamily="34" charset="0"/>
              </a:rPr>
              <a:t>maxIterations</a:t>
            </a:r>
            <a:r>
              <a:rPr lang="en-US" sz="3200" dirty="0">
                <a:latin typeface="Segoe UI Light" panose="020B0502040204020203" pitchFamily="34" charset="0"/>
                <a:cs typeface="Segoe UI Light" panose="020B0502040204020203" pitchFamily="34" charset="0"/>
              </a:rPr>
              <a:t>=10, runs=10, </a:t>
            </a:r>
            <a:r>
              <a:rPr lang="en-US" sz="3200" dirty="0" err="1">
                <a:latin typeface="Segoe UI Light" panose="020B0502040204020203" pitchFamily="34" charset="0"/>
                <a:cs typeface="Segoe UI Light" panose="020B0502040204020203" pitchFamily="34" charset="0"/>
              </a:rPr>
              <a:t>initializationMode</a:t>
            </a:r>
            <a:r>
              <a:rPr lang="en-US" sz="3200" dirty="0">
                <a:latin typeface="Segoe UI Light" panose="020B0502040204020203" pitchFamily="34" charset="0"/>
                <a:cs typeface="Segoe UI Light" panose="020B0502040204020203" pitchFamily="34" charset="0"/>
              </a:rPr>
              <a:t>="k-means||")</a:t>
            </a:r>
          </a:p>
          <a:p>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print(</a:t>
            </a:r>
            <a:r>
              <a:rPr lang="en-US" sz="3200" dirty="0" err="1">
                <a:latin typeface="Segoe UI Light" panose="020B0502040204020203" pitchFamily="34" charset="0"/>
                <a:cs typeface="Segoe UI Light" panose="020B0502040204020203" pitchFamily="34" charset="0"/>
              </a:rPr>
              <a:t>transformed.first</a:t>
            </a:r>
            <a:r>
              <a:rPr lang="en-US" sz="3200" dirty="0">
                <a:latin typeface="Segoe UI Light" panose="020B0502040204020203" pitchFamily="34" charset="0"/>
                <a:cs typeface="Segoe UI Light" panose="020B0502040204020203" pitchFamily="34" charset="0"/>
              </a:rPr>
              <a:t>())</a:t>
            </a:r>
          </a:p>
          <a:p>
            <a:r>
              <a:rPr lang="en-US" sz="3200" dirty="0" err="1">
                <a:latin typeface="Segoe UI Light" panose="020B0502040204020203" pitchFamily="34" charset="0"/>
                <a:cs typeface="Segoe UI Light" panose="020B0502040204020203" pitchFamily="34" charset="0"/>
              </a:rPr>
              <a:t>clusters.centers</a:t>
            </a:r>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1883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rot="20688830">
            <a:off x="2291224" y="1973323"/>
            <a:ext cx="1662789" cy="29242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702733" y="1464733"/>
            <a:ext cx="0" cy="4428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702733" y="5867400"/>
            <a:ext cx="10058400" cy="33867"/>
          </a:xfrm>
          <a:prstGeom prst="line">
            <a:avLst/>
          </a:prstGeom>
        </p:spPr>
        <p:style>
          <a:lnRef idx="1">
            <a:schemeClr val="accent1"/>
          </a:lnRef>
          <a:fillRef idx="0">
            <a:schemeClr val="accent1"/>
          </a:fillRef>
          <a:effectRef idx="0">
            <a:schemeClr val="accent1"/>
          </a:effectRef>
          <a:fontRef idx="minor">
            <a:schemeClr val="tx1"/>
          </a:fontRef>
        </p:style>
      </p:cxnSp>
      <p:sp>
        <p:nvSpPr>
          <p:cNvPr id="6" name="Multiply 5"/>
          <p:cNvSpPr/>
          <p:nvPr/>
        </p:nvSpPr>
        <p:spPr bwMode="auto">
          <a:xfrm>
            <a:off x="2671233" y="2117831"/>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Multiply 6"/>
          <p:cNvSpPr/>
          <p:nvPr/>
        </p:nvSpPr>
        <p:spPr bwMode="auto">
          <a:xfrm>
            <a:off x="2438400" y="2629419"/>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Multiply 7"/>
          <p:cNvSpPr/>
          <p:nvPr/>
        </p:nvSpPr>
        <p:spPr bwMode="auto">
          <a:xfrm>
            <a:off x="3424157" y="3936375"/>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Multiply 8"/>
          <p:cNvSpPr/>
          <p:nvPr/>
        </p:nvSpPr>
        <p:spPr bwMode="auto">
          <a:xfrm>
            <a:off x="2904066" y="3501548"/>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Multiply 10"/>
          <p:cNvSpPr/>
          <p:nvPr/>
        </p:nvSpPr>
        <p:spPr bwMode="auto">
          <a:xfrm>
            <a:off x="8146260" y="2117831"/>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Multiply 11"/>
          <p:cNvSpPr/>
          <p:nvPr/>
        </p:nvSpPr>
        <p:spPr bwMode="auto">
          <a:xfrm>
            <a:off x="7913427" y="2629419"/>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Multiply 12"/>
          <p:cNvSpPr/>
          <p:nvPr/>
        </p:nvSpPr>
        <p:spPr bwMode="auto">
          <a:xfrm>
            <a:off x="8445246" y="2791980"/>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Multiply 13"/>
          <p:cNvSpPr/>
          <p:nvPr/>
        </p:nvSpPr>
        <p:spPr bwMode="auto">
          <a:xfrm>
            <a:off x="8379093" y="2473177"/>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5" name="Oval 14"/>
          <p:cNvSpPr/>
          <p:nvPr/>
        </p:nvSpPr>
        <p:spPr>
          <a:xfrm>
            <a:off x="7913427" y="1926167"/>
            <a:ext cx="1203277" cy="15753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p:nvPr/>
        </p:nvSpPr>
        <p:spPr bwMode="auto">
          <a:xfrm>
            <a:off x="3122619" y="2944380"/>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7273404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2271908" y="1926167"/>
            <a:ext cx="1396621" cy="22226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702733" y="1464733"/>
            <a:ext cx="0" cy="4428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702733" y="5867400"/>
            <a:ext cx="10058400" cy="33867"/>
          </a:xfrm>
          <a:prstGeom prst="line">
            <a:avLst/>
          </a:prstGeom>
        </p:spPr>
        <p:style>
          <a:lnRef idx="1">
            <a:schemeClr val="accent1"/>
          </a:lnRef>
          <a:fillRef idx="0">
            <a:schemeClr val="accent1"/>
          </a:fillRef>
          <a:effectRef idx="0">
            <a:schemeClr val="accent1"/>
          </a:effectRef>
          <a:fontRef idx="minor">
            <a:schemeClr val="tx1"/>
          </a:fontRef>
        </p:style>
      </p:cxnSp>
      <p:sp>
        <p:nvSpPr>
          <p:cNvPr id="6" name="Multiply 5"/>
          <p:cNvSpPr/>
          <p:nvPr/>
        </p:nvSpPr>
        <p:spPr bwMode="auto">
          <a:xfrm>
            <a:off x="2671233" y="2117831"/>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Multiply 6"/>
          <p:cNvSpPr/>
          <p:nvPr/>
        </p:nvSpPr>
        <p:spPr bwMode="auto">
          <a:xfrm>
            <a:off x="2438400" y="2629419"/>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Multiply 7"/>
          <p:cNvSpPr/>
          <p:nvPr/>
        </p:nvSpPr>
        <p:spPr bwMode="auto">
          <a:xfrm>
            <a:off x="3424157" y="3936375"/>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Multiply 8"/>
          <p:cNvSpPr/>
          <p:nvPr/>
        </p:nvSpPr>
        <p:spPr bwMode="auto">
          <a:xfrm>
            <a:off x="2904066" y="3501548"/>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Multiply 10"/>
          <p:cNvSpPr/>
          <p:nvPr/>
        </p:nvSpPr>
        <p:spPr bwMode="auto">
          <a:xfrm>
            <a:off x="8146260" y="2117831"/>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Multiply 11"/>
          <p:cNvSpPr/>
          <p:nvPr/>
        </p:nvSpPr>
        <p:spPr bwMode="auto">
          <a:xfrm>
            <a:off x="7913427" y="2629419"/>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Multiply 12"/>
          <p:cNvSpPr/>
          <p:nvPr/>
        </p:nvSpPr>
        <p:spPr bwMode="auto">
          <a:xfrm>
            <a:off x="8445246" y="2791980"/>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Multiply 13"/>
          <p:cNvSpPr/>
          <p:nvPr/>
        </p:nvSpPr>
        <p:spPr bwMode="auto">
          <a:xfrm>
            <a:off x="8379093" y="2473177"/>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5" name="Oval 14"/>
          <p:cNvSpPr/>
          <p:nvPr/>
        </p:nvSpPr>
        <p:spPr>
          <a:xfrm>
            <a:off x="7913427" y="1926167"/>
            <a:ext cx="1203277" cy="15753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17922916">
            <a:off x="2823784" y="3198609"/>
            <a:ext cx="1203277" cy="15753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p:nvPr/>
        </p:nvSpPr>
        <p:spPr bwMode="auto">
          <a:xfrm>
            <a:off x="3122619" y="2944380"/>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208603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Oval 9"/>
          <p:cNvSpPr/>
          <p:nvPr/>
        </p:nvSpPr>
        <p:spPr>
          <a:xfrm>
            <a:off x="6571077" y="1333859"/>
            <a:ext cx="1396621" cy="22226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702733" y="1464733"/>
            <a:ext cx="0" cy="4428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702733" y="5867400"/>
            <a:ext cx="10058400" cy="33867"/>
          </a:xfrm>
          <a:prstGeom prst="line">
            <a:avLst/>
          </a:prstGeom>
        </p:spPr>
        <p:style>
          <a:lnRef idx="1">
            <a:schemeClr val="accent1"/>
          </a:lnRef>
          <a:fillRef idx="0">
            <a:schemeClr val="accent1"/>
          </a:fillRef>
          <a:effectRef idx="0">
            <a:schemeClr val="accent1"/>
          </a:effectRef>
          <a:fontRef idx="minor">
            <a:schemeClr val="tx1"/>
          </a:fontRef>
        </p:style>
      </p:cxnSp>
      <p:sp>
        <p:nvSpPr>
          <p:cNvPr id="6" name="Multiply 5"/>
          <p:cNvSpPr/>
          <p:nvPr/>
        </p:nvSpPr>
        <p:spPr bwMode="auto">
          <a:xfrm>
            <a:off x="6970402" y="1525523"/>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Multiply 6"/>
          <p:cNvSpPr/>
          <p:nvPr/>
        </p:nvSpPr>
        <p:spPr bwMode="auto">
          <a:xfrm>
            <a:off x="6737569" y="2037111"/>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Multiply 8"/>
          <p:cNvSpPr/>
          <p:nvPr/>
        </p:nvSpPr>
        <p:spPr bwMode="auto">
          <a:xfrm>
            <a:off x="7203235" y="2909240"/>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Multiply 10"/>
          <p:cNvSpPr/>
          <p:nvPr/>
        </p:nvSpPr>
        <p:spPr bwMode="auto">
          <a:xfrm>
            <a:off x="8391920" y="3878392"/>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 name="Multiply 11"/>
          <p:cNvSpPr/>
          <p:nvPr/>
        </p:nvSpPr>
        <p:spPr bwMode="auto">
          <a:xfrm>
            <a:off x="8159087" y="4389980"/>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 name="Multiply 12"/>
          <p:cNvSpPr/>
          <p:nvPr/>
        </p:nvSpPr>
        <p:spPr bwMode="auto">
          <a:xfrm>
            <a:off x="8690906" y="4552541"/>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Multiply 13"/>
          <p:cNvSpPr/>
          <p:nvPr/>
        </p:nvSpPr>
        <p:spPr bwMode="auto">
          <a:xfrm>
            <a:off x="8624753" y="4233738"/>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5" name="Oval 14"/>
          <p:cNvSpPr/>
          <p:nvPr/>
        </p:nvSpPr>
        <p:spPr>
          <a:xfrm>
            <a:off x="8159087" y="3686728"/>
            <a:ext cx="1203277" cy="15753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p:nvPr/>
        </p:nvSpPr>
        <p:spPr bwMode="auto">
          <a:xfrm>
            <a:off x="7421788" y="2352072"/>
            <a:ext cx="465666" cy="491067"/>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TextBox 19"/>
          <p:cNvSpPr txBox="1"/>
          <p:nvPr/>
        </p:nvSpPr>
        <p:spPr>
          <a:xfrm>
            <a:off x="9642016" y="5955991"/>
            <a:ext cx="1119117" cy="430887"/>
          </a:xfrm>
          <a:prstGeom prst="rect">
            <a:avLst/>
          </a:prstGeom>
          <a:noFill/>
        </p:spPr>
        <p:txBody>
          <a:bodyPr wrap="square" rtlCol="0">
            <a:spAutoFit/>
          </a:bodyPr>
          <a:lstStyle/>
          <a:p>
            <a:r>
              <a:rPr lang="en-US" sz="2200" b="1" dirty="0"/>
              <a:t>Income</a:t>
            </a:r>
          </a:p>
        </p:txBody>
      </p:sp>
      <p:sp>
        <p:nvSpPr>
          <p:cNvPr id="21" name="TextBox 20"/>
          <p:cNvSpPr txBox="1"/>
          <p:nvPr/>
        </p:nvSpPr>
        <p:spPr>
          <a:xfrm rot="16200000">
            <a:off x="-606880" y="2171084"/>
            <a:ext cx="1968936" cy="430887"/>
          </a:xfrm>
          <a:prstGeom prst="rect">
            <a:avLst/>
          </a:prstGeom>
          <a:noFill/>
        </p:spPr>
        <p:txBody>
          <a:bodyPr wrap="square" rtlCol="0">
            <a:spAutoFit/>
          </a:bodyPr>
          <a:lstStyle/>
          <a:p>
            <a:r>
              <a:rPr lang="en-US" sz="2200" b="1" dirty="0"/>
              <a:t>Cash in Bank</a:t>
            </a:r>
          </a:p>
        </p:txBody>
      </p:sp>
    </p:spTree>
    <p:extLst>
      <p:ext uri="{BB962C8B-B14F-4D97-AF65-F5344CB8AC3E}">
        <p14:creationId xmlns:p14="http://schemas.microsoft.com/office/powerpoint/2010/main" val="1438787847"/>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Clustering data with K-Means Clustering</a:t>
            </a:r>
          </a:p>
        </p:txBody>
      </p:sp>
    </p:spTree>
    <p:extLst>
      <p:ext uri="{BB962C8B-B14F-4D97-AF65-F5344CB8AC3E}">
        <p14:creationId xmlns:p14="http://schemas.microsoft.com/office/powerpoint/2010/main" val="2989872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do I use Spark </a:t>
            </a:r>
            <a:r>
              <a:rPr lang="en-GB" dirty="0" err="1"/>
              <a:t>MLLib</a:t>
            </a:r>
            <a:r>
              <a:rPr lang="en-GB" dirty="0"/>
              <a:t>?</a:t>
            </a:r>
          </a:p>
        </p:txBody>
      </p:sp>
    </p:spTree>
    <p:extLst>
      <p:ext uri="{BB962C8B-B14F-4D97-AF65-F5344CB8AC3E}">
        <p14:creationId xmlns:p14="http://schemas.microsoft.com/office/powerpoint/2010/main" val="384068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Tx/>
              <a:buFont typeface="Arial" panose="020B0604020202020204" pitchFamily="34" charset="0"/>
              <a:buChar char="•"/>
            </a:pPr>
            <a:r>
              <a:rPr lang="en-US" b="0" dirty="0">
                <a:solidFill>
                  <a:schemeClr val="tx1"/>
                </a:solidFill>
              </a:rPr>
              <a:t>Classification</a:t>
            </a:r>
          </a:p>
          <a:p>
            <a:pPr>
              <a:buClrTx/>
              <a:buFont typeface="Arial" panose="020B0604020202020204" pitchFamily="34" charset="0"/>
              <a:buChar char="•"/>
            </a:pPr>
            <a:r>
              <a:rPr lang="en-US" b="0" dirty="0">
                <a:solidFill>
                  <a:schemeClr val="tx1"/>
                </a:solidFill>
              </a:rPr>
              <a:t>Clustering </a:t>
            </a:r>
          </a:p>
          <a:p>
            <a:pPr>
              <a:buClrTx/>
              <a:buFont typeface="Arial" panose="020B0604020202020204" pitchFamily="34" charset="0"/>
              <a:buChar char="•"/>
            </a:pPr>
            <a:r>
              <a:rPr lang="en-US" b="0" dirty="0">
                <a:solidFill>
                  <a:schemeClr val="tx1"/>
                </a:solidFill>
              </a:rPr>
              <a:t>Regression</a:t>
            </a:r>
          </a:p>
          <a:p>
            <a:pPr>
              <a:buClrTx/>
              <a:buFont typeface="Arial" panose="020B0604020202020204" pitchFamily="34" charset="0"/>
              <a:buChar char="•"/>
            </a:pPr>
            <a:r>
              <a:rPr lang="en-US" b="0" dirty="0">
                <a:solidFill>
                  <a:schemeClr val="tx1"/>
                </a:solidFill>
              </a:rPr>
              <a:t>Collaborative Filtering</a:t>
            </a:r>
          </a:p>
          <a:p>
            <a:pPr>
              <a:buClrTx/>
              <a:buFont typeface="Arial" panose="020B0604020202020204" pitchFamily="34" charset="0"/>
              <a:buChar char="•"/>
            </a:pPr>
            <a:r>
              <a:rPr lang="en-US" b="0" dirty="0">
                <a:solidFill>
                  <a:schemeClr val="tx1"/>
                </a:solidFill>
              </a:rPr>
              <a:t>Feature Extraction</a:t>
            </a:r>
          </a:p>
          <a:p>
            <a:pPr>
              <a:buClrTx/>
              <a:buFont typeface="Arial" panose="020B0604020202020204" pitchFamily="34" charset="0"/>
              <a:buChar char="•"/>
            </a:pPr>
            <a:r>
              <a:rPr lang="en-US" b="0" dirty="0">
                <a:solidFill>
                  <a:schemeClr val="tx1"/>
                </a:solidFill>
              </a:rPr>
              <a:t>Statistics/Linear Algebra </a:t>
            </a:r>
          </a:p>
        </p:txBody>
      </p:sp>
    </p:spTree>
    <p:extLst>
      <p:ext uri="{BB962C8B-B14F-4D97-AF65-F5344CB8AC3E}">
        <p14:creationId xmlns:p14="http://schemas.microsoft.com/office/powerpoint/2010/main" val="22013470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can I build Spark </a:t>
            </a:r>
            <a:r>
              <a:rPr lang="en-GB" dirty="0" err="1"/>
              <a:t>MLLib</a:t>
            </a:r>
            <a:r>
              <a:rPr lang="en-GB" dirty="0"/>
              <a:t> programs?</a:t>
            </a:r>
          </a:p>
        </p:txBody>
      </p:sp>
    </p:spTree>
    <p:extLst>
      <p:ext uri="{BB962C8B-B14F-4D97-AF65-F5344CB8AC3E}">
        <p14:creationId xmlns:p14="http://schemas.microsoft.com/office/powerpoint/2010/main" val="174634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1270" y="1031310"/>
            <a:ext cx="4153015" cy="448238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7921" y="1031310"/>
            <a:ext cx="4153016" cy="4482386"/>
          </a:xfrm>
          <a:prstGeom prst="rect">
            <a:avLst/>
          </a:prstGeom>
        </p:spPr>
      </p:pic>
    </p:spTree>
    <p:extLst>
      <p:ext uri="{BB962C8B-B14F-4D97-AF65-F5344CB8AC3E}">
        <p14:creationId xmlns:p14="http://schemas.microsoft.com/office/powerpoint/2010/main" val="15795754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Tx/>
              <a:buFont typeface="Arial" panose="020B0604020202020204" pitchFamily="34" charset="0"/>
              <a:buChar char="•"/>
            </a:pPr>
            <a:r>
              <a:rPr lang="en-US" b="0" dirty="0">
                <a:solidFill>
                  <a:schemeClr val="tx1"/>
                </a:solidFill>
              </a:rPr>
              <a:t>Use a Vector type</a:t>
            </a:r>
          </a:p>
          <a:p>
            <a:pPr lvl="1">
              <a:buClrTx/>
              <a:buFont typeface="Arial" panose="020B0604020202020204" pitchFamily="34" charset="0"/>
              <a:buChar char="•"/>
            </a:pPr>
            <a:r>
              <a:rPr lang="en-US" dirty="0">
                <a:solidFill>
                  <a:schemeClr val="tx1"/>
                </a:solidFill>
              </a:rPr>
              <a:t>Sparse</a:t>
            </a:r>
          </a:p>
          <a:p>
            <a:pPr lvl="1">
              <a:buClrTx/>
              <a:buFont typeface="Arial" panose="020B0604020202020204" pitchFamily="34" charset="0"/>
              <a:buChar char="•"/>
            </a:pPr>
            <a:r>
              <a:rPr lang="en-US" dirty="0">
                <a:solidFill>
                  <a:schemeClr val="tx1"/>
                </a:solidFill>
              </a:rPr>
              <a:t>Dense</a:t>
            </a:r>
          </a:p>
          <a:p>
            <a:pPr>
              <a:buClrTx/>
              <a:buFont typeface="Arial" panose="020B0604020202020204" pitchFamily="34" charset="0"/>
              <a:buChar char="•"/>
            </a:pPr>
            <a:r>
              <a:rPr lang="en-US" b="0" dirty="0" err="1">
                <a:solidFill>
                  <a:schemeClr val="tx1"/>
                </a:solidFill>
              </a:rPr>
              <a:t>LabeledPoint</a:t>
            </a:r>
            <a:endParaRPr lang="en-US" b="0" dirty="0">
              <a:solidFill>
                <a:schemeClr val="tx1"/>
              </a:solidFill>
            </a:endParaRPr>
          </a:p>
          <a:p>
            <a:pPr>
              <a:buClrTx/>
              <a:buFont typeface="Arial" panose="020B0604020202020204" pitchFamily="34" charset="0"/>
              <a:buChar char="•"/>
            </a:pPr>
            <a:r>
              <a:rPr lang="en-US" b="0" dirty="0">
                <a:solidFill>
                  <a:schemeClr val="tx1"/>
                </a:solidFill>
              </a:rPr>
              <a:t>Matrix</a:t>
            </a:r>
          </a:p>
          <a:p>
            <a:pPr>
              <a:buClrTx/>
              <a:buFont typeface="Arial" panose="020B0604020202020204" pitchFamily="34" charset="0"/>
              <a:buChar char="•"/>
            </a:pPr>
            <a:r>
              <a:rPr lang="en-US" b="0" dirty="0" err="1">
                <a:solidFill>
                  <a:schemeClr val="tx1"/>
                </a:solidFill>
              </a:rPr>
              <a:t>RowMatrix</a:t>
            </a:r>
            <a:r>
              <a:rPr lang="en-US" b="0" dirty="0">
                <a:solidFill>
                  <a:schemeClr val="tx1"/>
                </a:solidFill>
              </a:rPr>
              <a:t> (Distributed)</a:t>
            </a:r>
          </a:p>
          <a:p>
            <a:endParaRPr lang="en-US" dirty="0"/>
          </a:p>
        </p:txBody>
      </p:sp>
    </p:spTree>
    <p:extLst>
      <p:ext uri="{BB962C8B-B14F-4D97-AF65-F5344CB8AC3E}">
        <p14:creationId xmlns:p14="http://schemas.microsoft.com/office/powerpoint/2010/main" val="21982374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Tx/>
              <a:buFont typeface="Arial" panose="020B0604020202020204" pitchFamily="34" charset="0"/>
              <a:buChar char="•"/>
            </a:pPr>
            <a:r>
              <a:rPr lang="en-US" b="0" dirty="0">
                <a:solidFill>
                  <a:schemeClr val="tx1"/>
                </a:solidFill>
              </a:rPr>
              <a:t>Export models as PMML</a:t>
            </a:r>
          </a:p>
          <a:p>
            <a:pPr>
              <a:buClrTx/>
              <a:buFont typeface="Arial" panose="020B0604020202020204" pitchFamily="34" charset="0"/>
              <a:buChar char="•"/>
            </a:pPr>
            <a:r>
              <a:rPr lang="en-US" b="0" dirty="0">
                <a:solidFill>
                  <a:schemeClr val="tx1"/>
                </a:solidFill>
              </a:rPr>
              <a:t>Save models in </a:t>
            </a:r>
            <a:r>
              <a:rPr lang="en-US" b="0" dirty="0" err="1">
                <a:solidFill>
                  <a:schemeClr val="tx1"/>
                </a:solidFill>
              </a:rPr>
              <a:t>libsvm</a:t>
            </a:r>
            <a:r>
              <a:rPr lang="en-US" b="0" dirty="0">
                <a:solidFill>
                  <a:schemeClr val="tx1"/>
                </a:solidFill>
              </a:rPr>
              <a:t> format</a:t>
            </a:r>
          </a:p>
          <a:p>
            <a:pPr>
              <a:buClrTx/>
              <a:buFont typeface="Arial" panose="020B0604020202020204" pitchFamily="34" charset="0"/>
              <a:buChar char="•"/>
            </a:pPr>
            <a:r>
              <a:rPr lang="en-US" b="0" dirty="0">
                <a:solidFill>
                  <a:schemeClr val="tx1"/>
                </a:solidFill>
              </a:rPr>
              <a:t>Import models from a file in </a:t>
            </a:r>
            <a:r>
              <a:rPr lang="en-US" b="0" dirty="0" err="1">
                <a:solidFill>
                  <a:schemeClr val="tx1"/>
                </a:solidFill>
              </a:rPr>
              <a:t>libsvm</a:t>
            </a:r>
            <a:r>
              <a:rPr lang="en-US" b="0" dirty="0">
                <a:solidFill>
                  <a:schemeClr val="tx1"/>
                </a:solidFill>
              </a:rPr>
              <a:t> format</a:t>
            </a:r>
          </a:p>
        </p:txBody>
      </p:sp>
    </p:spTree>
    <p:extLst>
      <p:ext uri="{BB962C8B-B14F-4D97-AF65-F5344CB8AC3E}">
        <p14:creationId xmlns:p14="http://schemas.microsoft.com/office/powerpoint/2010/main" val="4282368981"/>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How can I build a workflow in ML?</a:t>
            </a:r>
          </a:p>
        </p:txBody>
      </p:sp>
    </p:spTree>
    <p:extLst>
      <p:ext uri="{BB962C8B-B14F-4D97-AF65-F5344CB8AC3E}">
        <p14:creationId xmlns:p14="http://schemas.microsoft.com/office/powerpoint/2010/main" val="146103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1319" y="1392072"/>
            <a:ext cx="10877266" cy="14876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0"/>
          </p:nvPr>
        </p:nvSpPr>
        <p:spPr>
          <a:xfrm>
            <a:off x="519249" y="1447800"/>
            <a:ext cx="11151917" cy="1609300"/>
          </a:xfrm>
          <a:solidFill>
            <a:schemeClr val="bg1"/>
          </a:solidFill>
          <a:ln w="19050">
            <a:solidFill>
              <a:schemeClr val="accent1"/>
            </a:solidFill>
          </a:ln>
        </p:spPr>
        <p:txBody>
          <a:bodyPr/>
          <a:lstStyle/>
          <a:p>
            <a:pPr marL="0" indent="0">
              <a:buNone/>
            </a:pPr>
            <a:r>
              <a:rPr lang="en-US" dirty="0"/>
              <a:t>I think that this is a great achievement. Well done. I’m totally psyched by this. You are fantastic!</a:t>
            </a:r>
          </a:p>
        </p:txBody>
      </p:sp>
      <p:sp>
        <p:nvSpPr>
          <p:cNvPr id="5" name="Down Arrow 4"/>
          <p:cNvSpPr/>
          <p:nvPr/>
        </p:nvSpPr>
        <p:spPr>
          <a:xfrm>
            <a:off x="4967785" y="3259198"/>
            <a:ext cx="1624084" cy="14330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83708" y="5152999"/>
            <a:ext cx="1608161" cy="1015663"/>
          </a:xfrm>
          <a:prstGeom prst="rect">
            <a:avLst/>
          </a:prstGeom>
          <a:ln>
            <a:solidFill>
              <a:schemeClr val="tx2">
                <a:lumMod val="60000"/>
                <a:lumOff val="40000"/>
              </a:schemeClr>
            </a:solidFill>
          </a:ln>
        </p:spPr>
        <p:txBody>
          <a:bodyPr wrap="square">
            <a:spAutoFit/>
          </a:bodyPr>
          <a:lstStyle/>
          <a:p>
            <a:r>
              <a:rPr lang="en-US" sz="6000" dirty="0">
                <a:solidFill>
                  <a:schemeClr val="accent1"/>
                </a:solidFill>
                <a:latin typeface="Segoe UI Light" panose="020B0502040204020203" pitchFamily="34" charset="0"/>
                <a:cs typeface="Segoe UI Light" panose="020B0502040204020203" pitchFamily="34" charset="0"/>
              </a:rPr>
              <a:t>0.94</a:t>
            </a:r>
          </a:p>
        </p:txBody>
      </p:sp>
    </p:spTree>
    <p:extLst>
      <p:ext uri="{BB962C8B-B14F-4D97-AF65-F5344CB8AC3E}">
        <p14:creationId xmlns:p14="http://schemas.microsoft.com/office/powerpoint/2010/main" val="2818791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72773" y="2415654"/>
            <a:ext cx="1626707" cy="2006221"/>
          </a:xfrm>
          <a:prstGeom prst="roundRect">
            <a:avLst/>
          </a:prstGeom>
          <a:solidFill>
            <a:srgbClr val="00BC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Ingest Data</a:t>
            </a:r>
          </a:p>
        </p:txBody>
      </p:sp>
      <p:sp>
        <p:nvSpPr>
          <p:cNvPr id="6" name="Right Arrow 5"/>
          <p:cNvSpPr/>
          <p:nvPr/>
        </p:nvSpPr>
        <p:spPr>
          <a:xfrm>
            <a:off x="2262904" y="2982036"/>
            <a:ext cx="955343" cy="81886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5254625" y="3043450"/>
            <a:ext cx="955343" cy="81886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8450693" y="3009331"/>
            <a:ext cx="955343" cy="81886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397939" y="2422478"/>
            <a:ext cx="1626707" cy="2006221"/>
          </a:xfrm>
          <a:prstGeom prst="roundRect">
            <a:avLst/>
          </a:prstGeom>
          <a:solidFill>
            <a:srgbClr val="00BC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Feature Extraction</a:t>
            </a:r>
          </a:p>
        </p:txBody>
      </p:sp>
      <p:sp>
        <p:nvSpPr>
          <p:cNvPr id="13" name="Rounded Rectangle 12"/>
          <p:cNvSpPr/>
          <p:nvPr/>
        </p:nvSpPr>
        <p:spPr>
          <a:xfrm>
            <a:off x="6496894" y="2449772"/>
            <a:ext cx="1626707" cy="2006221"/>
          </a:xfrm>
          <a:prstGeom prst="roundRect">
            <a:avLst/>
          </a:prstGeom>
          <a:solidFill>
            <a:srgbClr val="00BC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Train Model</a:t>
            </a:r>
          </a:p>
        </p:txBody>
      </p:sp>
      <p:sp>
        <p:nvSpPr>
          <p:cNvPr id="14" name="Rounded Rectangle 13"/>
          <p:cNvSpPr/>
          <p:nvPr/>
        </p:nvSpPr>
        <p:spPr>
          <a:xfrm>
            <a:off x="9595849" y="2415653"/>
            <a:ext cx="1626707" cy="2006221"/>
          </a:xfrm>
          <a:prstGeom prst="roundRect">
            <a:avLst/>
          </a:prstGeom>
          <a:solidFill>
            <a:srgbClr val="00BC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Evaluate Model</a:t>
            </a:r>
          </a:p>
        </p:txBody>
      </p:sp>
    </p:spTree>
    <p:extLst>
      <p:ext uri="{BB962C8B-B14F-4D97-AF65-F5344CB8AC3E}">
        <p14:creationId xmlns:p14="http://schemas.microsoft.com/office/powerpoint/2010/main" val="41667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13" grpId="0" animBg="1"/>
      <p:bldP spid="1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Tx/>
              <a:buFont typeface="Arial" panose="020B0604020202020204" pitchFamily="34" charset="0"/>
              <a:buChar char="•"/>
            </a:pPr>
            <a:r>
              <a:rPr lang="en-US" b="0" dirty="0">
                <a:solidFill>
                  <a:schemeClr val="tx1"/>
                </a:solidFill>
              </a:rPr>
              <a:t>Different ways of ingesting data and RDDs leading to messy non-reusable scripts</a:t>
            </a:r>
          </a:p>
          <a:p>
            <a:pPr>
              <a:buClrTx/>
              <a:buFont typeface="Arial" panose="020B0604020202020204" pitchFamily="34" charset="0"/>
              <a:buChar char="•"/>
            </a:pPr>
            <a:r>
              <a:rPr lang="en-US" b="0" dirty="0">
                <a:solidFill>
                  <a:schemeClr val="tx1"/>
                </a:solidFill>
              </a:rPr>
              <a:t>Tuning hyper-parameters </a:t>
            </a:r>
          </a:p>
          <a:p>
            <a:pPr>
              <a:buClrTx/>
              <a:buFont typeface="Arial" panose="020B0604020202020204" pitchFamily="34" charset="0"/>
              <a:buChar char="•"/>
            </a:pPr>
            <a:r>
              <a:rPr lang="en-US" b="0" dirty="0">
                <a:solidFill>
                  <a:schemeClr val="tx1"/>
                </a:solidFill>
              </a:rPr>
              <a:t>Train models for many splits of the data</a:t>
            </a:r>
          </a:p>
          <a:p>
            <a:pPr>
              <a:buClrTx/>
              <a:buFont typeface="Arial" panose="020B0604020202020204" pitchFamily="34" charset="0"/>
              <a:buChar char="•"/>
            </a:pPr>
            <a:r>
              <a:rPr lang="en-US" b="0" dirty="0">
                <a:solidFill>
                  <a:schemeClr val="tx1"/>
                </a:solidFill>
              </a:rPr>
              <a:t>.. And for different sets of parameters</a:t>
            </a:r>
          </a:p>
        </p:txBody>
      </p:sp>
    </p:spTree>
    <p:extLst>
      <p:ext uri="{BB962C8B-B14F-4D97-AF65-F5344CB8AC3E}">
        <p14:creationId xmlns:p14="http://schemas.microsoft.com/office/powerpoint/2010/main" val="27632943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Tx/>
              <a:buFont typeface="Arial" panose="020B0604020202020204" pitchFamily="34" charset="0"/>
              <a:buChar char="•"/>
            </a:pPr>
            <a:r>
              <a:rPr lang="en-US" b="0" dirty="0">
                <a:solidFill>
                  <a:schemeClr val="tx1"/>
                </a:solidFill>
              </a:rPr>
              <a:t>Resilient Distributed Dataset (RDD)</a:t>
            </a:r>
          </a:p>
          <a:p>
            <a:pPr>
              <a:buClrTx/>
              <a:buFont typeface="Arial" panose="020B0604020202020204" pitchFamily="34" charset="0"/>
              <a:buChar char="•"/>
            </a:pPr>
            <a:r>
              <a:rPr lang="en-US" b="0" dirty="0">
                <a:solidFill>
                  <a:schemeClr val="tx1"/>
                </a:solidFill>
              </a:rPr>
              <a:t>Schema based </a:t>
            </a:r>
          </a:p>
          <a:p>
            <a:pPr>
              <a:buClrTx/>
              <a:buFont typeface="Arial" panose="020B0604020202020204" pitchFamily="34" charset="0"/>
              <a:buChar char="•"/>
            </a:pPr>
            <a:r>
              <a:rPr lang="en-US" b="0" dirty="0">
                <a:solidFill>
                  <a:schemeClr val="tx1"/>
                </a:solidFill>
              </a:rPr>
              <a:t>Domain Specific Language </a:t>
            </a:r>
          </a:p>
          <a:p>
            <a:pPr>
              <a:buClrTx/>
              <a:buFont typeface="Arial" panose="020B0604020202020204" pitchFamily="34" charset="0"/>
              <a:buChar char="•"/>
            </a:pPr>
            <a:r>
              <a:rPr lang="en-US" b="0" dirty="0">
                <a:solidFill>
                  <a:schemeClr val="tx1"/>
                </a:solidFill>
              </a:rPr>
              <a:t>Contains named columns</a:t>
            </a:r>
          </a:p>
          <a:p>
            <a:pPr>
              <a:buClrTx/>
              <a:buFont typeface="Arial" panose="020B0604020202020204" pitchFamily="34" charset="0"/>
              <a:buChar char="•"/>
            </a:pPr>
            <a:r>
              <a:rPr lang="en-US" b="0" dirty="0">
                <a:solidFill>
                  <a:schemeClr val="tx1"/>
                </a:solidFill>
              </a:rPr>
              <a:t>Contains types (Scala primitives)</a:t>
            </a:r>
          </a:p>
        </p:txBody>
      </p:sp>
    </p:spTree>
    <p:extLst>
      <p:ext uri="{BB962C8B-B14F-4D97-AF65-F5344CB8AC3E}">
        <p14:creationId xmlns:p14="http://schemas.microsoft.com/office/powerpoint/2010/main" val="37795516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6854" y="1350834"/>
            <a:ext cx="11477767" cy="3046988"/>
          </a:xfrm>
          <a:prstGeom prst="rect">
            <a:avLst/>
          </a:prstGeom>
        </p:spPr>
        <p:txBody>
          <a:bodyPr wrap="square">
            <a:spAutoFit/>
          </a:bodyPr>
          <a:lstStyle/>
          <a:p>
            <a:r>
              <a:rPr lang="en-US" sz="3200" dirty="0">
                <a:latin typeface="Segoe UI Light" panose="020B0502040204020203" pitchFamily="34" charset="0"/>
                <a:cs typeface="Segoe UI Light" panose="020B0502040204020203" pitchFamily="34" charset="0"/>
              </a:rPr>
              <a:t>case class Tweets(id: </a:t>
            </a:r>
            <a:r>
              <a:rPr lang="en-US" sz="3200" dirty="0" err="1">
                <a:latin typeface="Segoe UI Light" panose="020B0502040204020203" pitchFamily="34" charset="0"/>
                <a:cs typeface="Segoe UI Light" panose="020B0502040204020203" pitchFamily="34" charset="0"/>
              </a:rPr>
              <a:t>Int</a:t>
            </a:r>
            <a:r>
              <a:rPr lang="en-US" sz="3200" dirty="0">
                <a:latin typeface="Segoe UI Light" panose="020B0502040204020203" pitchFamily="34" charset="0"/>
                <a:cs typeface="Segoe UI Light" panose="020B0502040204020203" pitchFamily="34" charset="0"/>
              </a:rPr>
              <a:t>, label: Double, source: String, text: String)</a:t>
            </a:r>
          </a:p>
          <a:p>
            <a:endParaRPr lang="en-US" sz="3200" dirty="0">
              <a:latin typeface="Segoe UI Light" panose="020B0502040204020203" pitchFamily="34" charset="0"/>
              <a:cs typeface="Segoe UI Light" panose="020B0502040204020203" pitchFamily="34" charset="0"/>
            </a:endParaRP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training = </a:t>
            </a:r>
            <a:r>
              <a:rPr lang="en-US" sz="3200" dirty="0" err="1">
                <a:latin typeface="Segoe UI Light" panose="020B0502040204020203" pitchFamily="34" charset="0"/>
                <a:cs typeface="Segoe UI Light" panose="020B0502040204020203" pitchFamily="34" charset="0"/>
              </a:rPr>
              <a:t>sc.textFile</a:t>
            </a:r>
            <a:r>
              <a:rPr lang="en-US" sz="3200" dirty="0">
                <a:latin typeface="Segoe UI Light" panose="020B0502040204020203" pitchFamily="34" charset="0"/>
                <a:cs typeface="Segoe UI Light" panose="020B0502040204020203" pitchFamily="34" charset="0"/>
              </a:rPr>
              <a:t>("/training-tweet.csv").</a:t>
            </a:r>
            <a:r>
              <a:rPr lang="en-US" sz="3200" dirty="0" err="1">
                <a:latin typeface="Segoe UI Light" panose="020B0502040204020203" pitchFamily="34" charset="0"/>
                <a:cs typeface="Segoe UI Light" panose="020B0502040204020203" pitchFamily="34" charset="0"/>
              </a:rPr>
              <a:t>zipWithIndex</a:t>
            </a:r>
            <a:r>
              <a:rPr lang="en-US" sz="3200" dirty="0">
                <a:latin typeface="Segoe UI Light" panose="020B0502040204020203" pitchFamily="34" charset="0"/>
                <a:cs typeface="Segoe UI Light" panose="020B0502040204020203" pitchFamily="34" charset="0"/>
              </a:rPr>
              <a:t>().filter(_._2 &gt; 0).map(line =&gt; line._1.split(",")).map(</a:t>
            </a:r>
            <a:r>
              <a:rPr lang="en-US" sz="3200" dirty="0" err="1">
                <a:latin typeface="Segoe UI Light" panose="020B0502040204020203" pitchFamily="34" charset="0"/>
                <a:cs typeface="Segoe UI Light" panose="020B0502040204020203" pitchFamily="34" charset="0"/>
              </a:rPr>
              <a:t>tw</a:t>
            </a:r>
            <a:r>
              <a:rPr lang="en-US" sz="3200" dirty="0">
                <a:latin typeface="Segoe UI Light" panose="020B0502040204020203" pitchFamily="34" charset="0"/>
                <a:cs typeface="Segoe UI Light" panose="020B0502040204020203" pitchFamily="34" charset="0"/>
              </a:rPr>
              <a:t> =&gt; Tweets(</a:t>
            </a:r>
            <a:r>
              <a:rPr lang="en-US" sz="3200" dirty="0" err="1">
                <a:latin typeface="Segoe UI Light" panose="020B0502040204020203" pitchFamily="34" charset="0"/>
                <a:cs typeface="Segoe UI Light" panose="020B0502040204020203" pitchFamily="34" charset="0"/>
              </a:rPr>
              <a:t>tw</a:t>
            </a:r>
            <a:r>
              <a:rPr lang="en-US" sz="3200" dirty="0">
                <a:latin typeface="Segoe UI Light" panose="020B0502040204020203" pitchFamily="34" charset="0"/>
                <a:cs typeface="Segoe UI Light" panose="020B0502040204020203" pitchFamily="34" charset="0"/>
              </a:rPr>
              <a:t>(0).</a:t>
            </a:r>
            <a:r>
              <a:rPr lang="en-US" sz="3200" dirty="0" err="1">
                <a:latin typeface="Segoe UI Light" panose="020B0502040204020203" pitchFamily="34" charset="0"/>
                <a:cs typeface="Segoe UI Light" panose="020B0502040204020203" pitchFamily="34" charset="0"/>
              </a:rPr>
              <a:t>toInt</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tw</a:t>
            </a:r>
            <a:r>
              <a:rPr lang="en-US" sz="3200" dirty="0">
                <a:latin typeface="Segoe UI Light" panose="020B0502040204020203" pitchFamily="34" charset="0"/>
                <a:cs typeface="Segoe UI Light" panose="020B0502040204020203" pitchFamily="34" charset="0"/>
              </a:rPr>
              <a:t>(1).</a:t>
            </a:r>
            <a:r>
              <a:rPr lang="en-US" sz="3200" dirty="0" err="1">
                <a:latin typeface="Segoe UI Light" panose="020B0502040204020203" pitchFamily="34" charset="0"/>
                <a:cs typeface="Segoe UI Light" panose="020B0502040204020203" pitchFamily="34" charset="0"/>
              </a:rPr>
              <a:t>toDouble</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tw</a:t>
            </a:r>
            <a:r>
              <a:rPr lang="en-US" sz="3200" dirty="0">
                <a:latin typeface="Segoe UI Light" panose="020B0502040204020203" pitchFamily="34" charset="0"/>
                <a:cs typeface="Segoe UI Light" panose="020B0502040204020203" pitchFamily="34" charset="0"/>
              </a:rPr>
              <a:t>(2), </a:t>
            </a:r>
            <a:r>
              <a:rPr lang="en-US" sz="3200" dirty="0" err="1">
                <a:latin typeface="Segoe UI Light" panose="020B0502040204020203" pitchFamily="34" charset="0"/>
                <a:cs typeface="Segoe UI Light" panose="020B0502040204020203" pitchFamily="34" charset="0"/>
              </a:rPr>
              <a:t>tw</a:t>
            </a:r>
            <a:r>
              <a:rPr lang="en-US" sz="3200" dirty="0">
                <a:latin typeface="Segoe UI Light" panose="020B0502040204020203" pitchFamily="34" charset="0"/>
                <a:cs typeface="Segoe UI Light" panose="020B0502040204020203" pitchFamily="34" charset="0"/>
              </a:rPr>
              <a:t>(3))).</a:t>
            </a:r>
            <a:r>
              <a:rPr lang="en-US" sz="3200" dirty="0" err="1">
                <a:latin typeface="Segoe UI Light" panose="020B0502040204020203" pitchFamily="34" charset="0"/>
                <a:cs typeface="Segoe UI Light" panose="020B0502040204020203" pitchFamily="34" charset="0"/>
              </a:rPr>
              <a:t>toDF</a:t>
            </a:r>
            <a:r>
              <a:rPr lang="en-US" sz="3200" dirty="0">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384707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a pipeline?</a:t>
            </a:r>
          </a:p>
        </p:txBody>
      </p:sp>
    </p:spTree>
    <p:extLst>
      <p:ext uri="{BB962C8B-B14F-4D97-AF65-F5344CB8AC3E}">
        <p14:creationId xmlns:p14="http://schemas.microsoft.com/office/powerpoint/2010/main" val="25302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328868" y="2456597"/>
            <a:ext cx="1626707" cy="2006221"/>
          </a:xfrm>
          <a:prstGeom prst="roundRect">
            <a:avLst/>
          </a:prstGeom>
          <a:solidFill>
            <a:srgbClr val="00BC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Transform</a:t>
            </a:r>
          </a:p>
        </p:txBody>
      </p:sp>
      <p:sp>
        <p:nvSpPr>
          <p:cNvPr id="6" name="Right Arrow 5"/>
          <p:cNvSpPr/>
          <p:nvPr/>
        </p:nvSpPr>
        <p:spPr>
          <a:xfrm>
            <a:off x="4118999" y="3022979"/>
            <a:ext cx="955343" cy="81886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7097072" y="3029801"/>
            <a:ext cx="955343" cy="81886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5254034" y="2463421"/>
            <a:ext cx="1626707" cy="2006221"/>
          </a:xfrm>
          <a:prstGeom prst="roundRect">
            <a:avLst/>
          </a:prstGeom>
          <a:solidFill>
            <a:srgbClr val="00BC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Estimate</a:t>
            </a:r>
          </a:p>
        </p:txBody>
      </p:sp>
      <p:sp>
        <p:nvSpPr>
          <p:cNvPr id="13" name="Rounded Rectangle 12"/>
          <p:cNvSpPr/>
          <p:nvPr/>
        </p:nvSpPr>
        <p:spPr>
          <a:xfrm>
            <a:off x="8243805" y="2490715"/>
            <a:ext cx="1626707" cy="2006221"/>
          </a:xfrm>
          <a:prstGeom prst="roundRect">
            <a:avLst/>
          </a:prstGeom>
          <a:solidFill>
            <a:srgbClr val="00BC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Evaluate</a:t>
            </a:r>
          </a:p>
        </p:txBody>
      </p:sp>
      <p:sp>
        <p:nvSpPr>
          <p:cNvPr id="3" name="Left Brace 2"/>
          <p:cNvSpPr/>
          <p:nvPr/>
        </p:nvSpPr>
        <p:spPr>
          <a:xfrm>
            <a:off x="1214651" y="1815152"/>
            <a:ext cx="573206" cy="32481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p:cNvSpPr/>
          <p:nvPr/>
        </p:nvSpPr>
        <p:spPr>
          <a:xfrm>
            <a:off x="9870512" y="1815151"/>
            <a:ext cx="1129584" cy="32481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5238530" y="4646218"/>
            <a:ext cx="1806399" cy="584775"/>
          </a:xfrm>
          <a:prstGeom prst="rect">
            <a:avLst/>
          </a:prstGeom>
          <a:noFill/>
        </p:spPr>
        <p:txBody>
          <a:bodyPr wrap="square" rtlCol="0">
            <a:spAutoFit/>
          </a:bodyPr>
          <a:lstStyle/>
          <a:p>
            <a:r>
              <a:rPr lang="en-US" sz="3200" dirty="0"/>
              <a:t>PIPELINE</a:t>
            </a:r>
          </a:p>
        </p:txBody>
      </p:sp>
    </p:spTree>
    <p:extLst>
      <p:ext uri="{BB962C8B-B14F-4D97-AF65-F5344CB8AC3E}">
        <p14:creationId xmlns:p14="http://schemas.microsoft.com/office/powerpoint/2010/main" val="4283462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3" grpId="0" animBg="1"/>
      <p:bldP spid="3" grpId="0" animBg="1"/>
      <p:bldP spid="4"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71463" y="964406"/>
            <a:ext cx="11632483" cy="5629275"/>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9496" y="3451714"/>
            <a:ext cx="1158435" cy="229354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7768" y="1165714"/>
            <a:ext cx="1154624" cy="2286000"/>
          </a:xfrm>
          <a:prstGeom prst="rect">
            <a:avLst/>
          </a:prstGeom>
        </p:spPr>
      </p:pic>
    </p:spTree>
    <p:extLst>
      <p:ext uri="{BB962C8B-B14F-4D97-AF65-F5344CB8AC3E}">
        <p14:creationId xmlns:p14="http://schemas.microsoft.com/office/powerpoint/2010/main" val="36146115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773" y="1767849"/>
            <a:ext cx="12378520" cy="4031873"/>
          </a:xfrm>
          <a:prstGeom prst="rect">
            <a:avLst/>
          </a:prstGeom>
        </p:spPr>
        <p:txBody>
          <a:bodyPr wrap="square">
            <a:spAutoFit/>
          </a:bodyPr>
          <a:lstStyle/>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pipeline = new Pipeline().</a:t>
            </a:r>
            <a:r>
              <a:rPr lang="en-US" sz="3200" dirty="0" err="1">
                <a:latin typeface="Segoe UI Light" panose="020B0502040204020203" pitchFamily="34" charset="0"/>
                <a:cs typeface="Segoe UI Light" panose="020B0502040204020203" pitchFamily="34" charset="0"/>
              </a:rPr>
              <a:t>setStages</a:t>
            </a:r>
            <a:r>
              <a:rPr lang="en-US" sz="3200" dirty="0">
                <a:latin typeface="Segoe UI Light" panose="020B0502040204020203" pitchFamily="34" charset="0"/>
                <a:cs typeface="Segoe UI Light" panose="020B0502040204020203" pitchFamily="34" charset="0"/>
              </a:rPr>
              <a:t>(Array(tokenizer, </a:t>
            </a:r>
            <a:r>
              <a:rPr lang="en-US" sz="3200" dirty="0" err="1">
                <a:latin typeface="Segoe UI Light" panose="020B0502040204020203" pitchFamily="34" charset="0"/>
                <a:cs typeface="Segoe UI Light" panose="020B0502040204020203" pitchFamily="34" charset="0"/>
              </a:rPr>
              <a:t>hashingTF</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lr</a:t>
            </a:r>
            <a:r>
              <a:rPr lang="en-US" sz="3200" dirty="0">
                <a:latin typeface="Segoe UI Light" panose="020B0502040204020203" pitchFamily="34" charset="0"/>
                <a:cs typeface="Segoe UI Light" panose="020B0502040204020203" pitchFamily="34" charset="0"/>
              </a:rPr>
              <a:t>))</a:t>
            </a:r>
          </a:p>
          <a:p>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 Fit the pipeline to training documents.</a:t>
            </a: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model = </a:t>
            </a:r>
            <a:r>
              <a:rPr lang="en-US" sz="3200" dirty="0" err="1">
                <a:latin typeface="Segoe UI Light" panose="020B0502040204020203" pitchFamily="34" charset="0"/>
                <a:cs typeface="Segoe UI Light" panose="020B0502040204020203" pitchFamily="34" charset="0"/>
              </a:rPr>
              <a:t>pipeline.fit</a:t>
            </a:r>
            <a:r>
              <a:rPr lang="en-US" sz="3200" dirty="0">
                <a:latin typeface="Segoe UI Light" panose="020B0502040204020203" pitchFamily="34" charset="0"/>
                <a:cs typeface="Segoe UI Light" panose="020B0502040204020203" pitchFamily="34" charset="0"/>
              </a:rPr>
              <a:t>(training)</a:t>
            </a:r>
          </a:p>
          <a:p>
            <a:endParaRPr lang="en-US" sz="3200" dirty="0">
              <a:latin typeface="Segoe UI Light" panose="020B0502040204020203" pitchFamily="34" charset="0"/>
              <a:cs typeface="Segoe UI Light" panose="020B0502040204020203" pitchFamily="34" charset="0"/>
            </a:endParaRPr>
          </a:p>
          <a:p>
            <a:endParaRPr lang="en-US" sz="3200" dirty="0">
              <a:latin typeface="Segoe UI Light" panose="020B0502040204020203" pitchFamily="34" charset="0"/>
              <a:cs typeface="Segoe UI Light" panose="020B0502040204020203" pitchFamily="34" charset="0"/>
            </a:endParaRPr>
          </a:p>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a:t>
            </a:r>
            <a:r>
              <a:rPr lang="en-US" sz="3200" dirty="0" err="1">
                <a:latin typeface="Segoe UI Light" panose="020B0502040204020203" pitchFamily="34" charset="0"/>
                <a:cs typeface="Segoe UI Light" panose="020B0502040204020203" pitchFamily="34" charset="0"/>
              </a:rPr>
              <a:t>modelem</a:t>
            </a:r>
            <a:r>
              <a:rPr lang="en-US" sz="3200" dirty="0">
                <a:latin typeface="Segoe UI Light" panose="020B0502040204020203" pitchFamily="34" charset="0"/>
                <a:cs typeface="Segoe UI Light" panose="020B0502040204020203" pitchFamily="34" charset="0"/>
              </a:rPr>
              <a:t> = </a:t>
            </a:r>
            <a:r>
              <a:rPr lang="en-US" sz="3200" dirty="0" err="1">
                <a:latin typeface="Segoe UI Light" panose="020B0502040204020203" pitchFamily="34" charset="0"/>
                <a:cs typeface="Segoe UI Light" panose="020B0502040204020203" pitchFamily="34" charset="0"/>
              </a:rPr>
              <a:t>model.transform</a:t>
            </a:r>
            <a:r>
              <a:rPr lang="en-US" sz="3200" dirty="0">
                <a:latin typeface="Segoe UI Light" panose="020B0502040204020203" pitchFamily="34" charset="0"/>
                <a:cs typeface="Segoe UI Light" panose="020B0502040204020203" pitchFamily="34" charset="0"/>
              </a:rPr>
              <a:t>(test).select("id", "label", "text", "probability", "prediction")</a:t>
            </a:r>
          </a:p>
        </p:txBody>
      </p:sp>
    </p:spTree>
    <p:extLst>
      <p:ext uri="{BB962C8B-B14F-4D97-AF65-F5344CB8AC3E}">
        <p14:creationId xmlns:p14="http://schemas.microsoft.com/office/powerpoint/2010/main" val="25797700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a Transformer?</a:t>
            </a:r>
          </a:p>
        </p:txBody>
      </p:sp>
    </p:spTree>
    <p:extLst>
      <p:ext uri="{BB962C8B-B14F-4D97-AF65-F5344CB8AC3E}">
        <p14:creationId xmlns:p14="http://schemas.microsoft.com/office/powerpoint/2010/main" val="396801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Tx/>
              <a:buFont typeface="Arial" panose="020B0604020202020204" pitchFamily="34" charset="0"/>
              <a:buChar char="•"/>
            </a:pPr>
            <a:r>
              <a:rPr lang="en-US" b="0" dirty="0" err="1">
                <a:solidFill>
                  <a:schemeClr val="tx1"/>
                </a:solidFill>
              </a:rPr>
              <a:t>DataFrame</a:t>
            </a:r>
            <a:r>
              <a:rPr lang="en-US" b="0" dirty="0">
                <a:solidFill>
                  <a:schemeClr val="tx1"/>
                </a:solidFill>
              </a:rPr>
              <a:t> -&gt; new </a:t>
            </a:r>
            <a:r>
              <a:rPr lang="en-US" b="0" dirty="0" err="1">
                <a:solidFill>
                  <a:schemeClr val="tx1"/>
                </a:solidFill>
              </a:rPr>
              <a:t>DataFrame</a:t>
            </a:r>
            <a:endParaRPr lang="en-US" b="0" dirty="0">
              <a:solidFill>
                <a:schemeClr val="tx1"/>
              </a:solidFill>
            </a:endParaRPr>
          </a:p>
          <a:p>
            <a:pPr>
              <a:buClrTx/>
              <a:buFont typeface="Arial" panose="020B0604020202020204" pitchFamily="34" charset="0"/>
              <a:buChar char="•"/>
            </a:pPr>
            <a:r>
              <a:rPr lang="en-US" b="0" dirty="0">
                <a:solidFill>
                  <a:schemeClr val="tx1"/>
                </a:solidFill>
              </a:rPr>
              <a:t>Extraction of values into feature vector</a:t>
            </a:r>
          </a:p>
          <a:p>
            <a:pPr>
              <a:buClrTx/>
              <a:buFont typeface="Arial" panose="020B0604020202020204" pitchFamily="34" charset="0"/>
              <a:buChar char="•"/>
            </a:pPr>
            <a:r>
              <a:rPr lang="en-US" b="0" dirty="0">
                <a:solidFill>
                  <a:schemeClr val="tx1"/>
                </a:solidFill>
              </a:rPr>
              <a:t>Map from one column to another column</a:t>
            </a:r>
          </a:p>
          <a:p>
            <a:pPr>
              <a:buClrTx/>
              <a:buFont typeface="Arial" panose="020B0604020202020204" pitchFamily="34" charset="0"/>
              <a:buChar char="•"/>
            </a:pPr>
            <a:r>
              <a:rPr lang="en-US" b="0" dirty="0">
                <a:solidFill>
                  <a:schemeClr val="tx1"/>
                </a:solidFill>
              </a:rPr>
              <a:t>Append an additional column</a:t>
            </a:r>
          </a:p>
          <a:p>
            <a:pPr>
              <a:buClrTx/>
              <a:buFont typeface="Arial" panose="020B0604020202020204" pitchFamily="34" charset="0"/>
              <a:buChar char="•"/>
            </a:pPr>
            <a:r>
              <a:rPr lang="en-US" b="0" dirty="0">
                <a:solidFill>
                  <a:schemeClr val="tx1"/>
                </a:solidFill>
              </a:rPr>
              <a:t>Predict a value and append value</a:t>
            </a:r>
          </a:p>
          <a:p>
            <a:pPr>
              <a:buClrTx/>
              <a:buFont typeface="Arial" panose="020B0604020202020204" pitchFamily="34" charset="0"/>
              <a:buChar char="•"/>
            </a:pPr>
            <a:r>
              <a:rPr lang="en-US" b="0" dirty="0">
                <a:solidFill>
                  <a:schemeClr val="tx1"/>
                </a:solidFill>
              </a:rPr>
              <a:t>Implements transform() method</a:t>
            </a:r>
          </a:p>
        </p:txBody>
      </p:sp>
    </p:spTree>
    <p:extLst>
      <p:ext uri="{BB962C8B-B14F-4D97-AF65-F5344CB8AC3E}">
        <p14:creationId xmlns:p14="http://schemas.microsoft.com/office/powerpoint/2010/main" val="1980381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489" y="1443841"/>
            <a:ext cx="11027391" cy="4832092"/>
          </a:xfrm>
          <a:prstGeom prst="rect">
            <a:avLst/>
          </a:prstGeom>
        </p:spPr>
        <p:txBody>
          <a:bodyPr wrap="square">
            <a:spAutoFit/>
          </a:bodyPr>
          <a:lstStyle/>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tokenizer = new Tokenizer().</a:t>
            </a:r>
            <a:r>
              <a:rPr lang="en-US" sz="2800" dirty="0" err="1">
                <a:latin typeface="Segoe UI Light" panose="020B0502040204020203" pitchFamily="34" charset="0"/>
                <a:cs typeface="Segoe UI Light" panose="020B0502040204020203" pitchFamily="34" charset="0"/>
              </a:rPr>
              <a:t>setInputCol</a:t>
            </a:r>
            <a:r>
              <a:rPr lang="en-US" sz="2800" dirty="0">
                <a:latin typeface="Segoe UI Light" panose="020B0502040204020203" pitchFamily="34" charset="0"/>
                <a:cs typeface="Segoe UI Light" panose="020B0502040204020203" pitchFamily="34" charset="0"/>
              </a:rPr>
              <a:t>("text").</a:t>
            </a:r>
            <a:r>
              <a:rPr lang="en-US" sz="2800" dirty="0" err="1">
                <a:latin typeface="Segoe UI Light" panose="020B0502040204020203" pitchFamily="34" charset="0"/>
                <a:cs typeface="Segoe UI Light" panose="020B0502040204020203" pitchFamily="34" charset="0"/>
              </a:rPr>
              <a:t>setOutputCol</a:t>
            </a:r>
            <a:r>
              <a:rPr lang="en-US" sz="2800" dirty="0">
                <a:latin typeface="Segoe UI Light" panose="020B0502040204020203" pitchFamily="34" charset="0"/>
                <a:cs typeface="Segoe UI Light" panose="020B0502040204020203" pitchFamily="34" charset="0"/>
              </a:rPr>
              <a:t>("words")</a:t>
            </a:r>
          </a:p>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hashingTF</a:t>
            </a:r>
            <a:r>
              <a:rPr lang="en-US" sz="2800" dirty="0">
                <a:latin typeface="Segoe UI Light" panose="020B0502040204020203" pitchFamily="34" charset="0"/>
                <a:cs typeface="Segoe UI Light" panose="020B0502040204020203" pitchFamily="34" charset="0"/>
              </a:rPr>
              <a:t> = new </a:t>
            </a:r>
            <a:r>
              <a:rPr lang="en-US" sz="2800" dirty="0" err="1">
                <a:latin typeface="Segoe UI Light" panose="020B0502040204020203" pitchFamily="34" charset="0"/>
                <a:cs typeface="Segoe UI Light" panose="020B0502040204020203" pitchFamily="34" charset="0"/>
              </a:rPr>
              <a:t>HashingTF</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setNumFeatures</a:t>
            </a:r>
            <a:r>
              <a:rPr lang="en-US" sz="2800" dirty="0">
                <a:latin typeface="Segoe UI Light" panose="020B0502040204020203" pitchFamily="34" charset="0"/>
                <a:cs typeface="Segoe UI Light" panose="020B0502040204020203" pitchFamily="34" charset="0"/>
              </a:rPr>
              <a:t>(1000).</a:t>
            </a:r>
            <a:r>
              <a:rPr lang="en-US" sz="2800" dirty="0" err="1">
                <a:latin typeface="Segoe UI Light" panose="020B0502040204020203" pitchFamily="34" charset="0"/>
                <a:cs typeface="Segoe UI Light" panose="020B0502040204020203" pitchFamily="34" charset="0"/>
              </a:rPr>
              <a:t>setInputCol</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tokenizer.getOutputCol</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setOutputCol</a:t>
            </a:r>
            <a:r>
              <a:rPr lang="en-US" sz="2800" dirty="0">
                <a:latin typeface="Segoe UI Light" panose="020B0502040204020203" pitchFamily="34" charset="0"/>
                <a:cs typeface="Segoe UI Light" panose="020B0502040204020203" pitchFamily="34" charset="0"/>
              </a:rPr>
              <a:t>("features")</a:t>
            </a:r>
          </a:p>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lr</a:t>
            </a:r>
            <a:r>
              <a:rPr lang="en-US" sz="2800" dirty="0">
                <a:latin typeface="Segoe UI Light" panose="020B0502040204020203" pitchFamily="34" charset="0"/>
                <a:cs typeface="Segoe UI Light" panose="020B0502040204020203" pitchFamily="34" charset="0"/>
              </a:rPr>
              <a:t> = new </a:t>
            </a:r>
            <a:r>
              <a:rPr lang="en-US" sz="2800" dirty="0" err="1">
                <a:latin typeface="Segoe UI Light" panose="020B0502040204020203" pitchFamily="34" charset="0"/>
                <a:cs typeface="Segoe UI Light" panose="020B0502040204020203" pitchFamily="34" charset="0"/>
              </a:rPr>
              <a:t>LogisticRegression</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setMaxIter</a:t>
            </a:r>
            <a:r>
              <a:rPr lang="en-US" sz="2800" dirty="0">
                <a:latin typeface="Segoe UI Light" panose="020B0502040204020203" pitchFamily="34" charset="0"/>
                <a:cs typeface="Segoe UI Light" panose="020B0502040204020203" pitchFamily="34" charset="0"/>
              </a:rPr>
              <a:t>(10).</a:t>
            </a:r>
            <a:r>
              <a:rPr lang="en-US" sz="2800" dirty="0" err="1">
                <a:latin typeface="Segoe UI Light" panose="020B0502040204020203" pitchFamily="34" charset="0"/>
                <a:cs typeface="Segoe UI Light" panose="020B0502040204020203" pitchFamily="34" charset="0"/>
              </a:rPr>
              <a:t>setRegParam</a:t>
            </a:r>
            <a:r>
              <a:rPr lang="en-US" sz="2800" dirty="0">
                <a:latin typeface="Segoe UI Light" panose="020B0502040204020203" pitchFamily="34" charset="0"/>
                <a:cs typeface="Segoe UI Light" panose="020B0502040204020203" pitchFamily="34" charset="0"/>
              </a:rPr>
              <a:t>(0.01)</a:t>
            </a:r>
          </a:p>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pipeline = new Pipeline().</a:t>
            </a:r>
            <a:r>
              <a:rPr lang="en-US" sz="2800" dirty="0" err="1">
                <a:latin typeface="Segoe UI Light" panose="020B0502040204020203" pitchFamily="34" charset="0"/>
                <a:cs typeface="Segoe UI Light" panose="020B0502040204020203" pitchFamily="34" charset="0"/>
              </a:rPr>
              <a:t>setStages</a:t>
            </a:r>
            <a:r>
              <a:rPr lang="en-US" sz="2800" dirty="0">
                <a:latin typeface="Segoe UI Light" panose="020B0502040204020203" pitchFamily="34" charset="0"/>
                <a:cs typeface="Segoe UI Light" panose="020B0502040204020203" pitchFamily="34" charset="0"/>
              </a:rPr>
              <a:t>(Array(tokenizer, </a:t>
            </a:r>
            <a:r>
              <a:rPr lang="en-US" sz="2800" dirty="0" err="1">
                <a:latin typeface="Segoe UI Light" panose="020B0502040204020203" pitchFamily="34" charset="0"/>
                <a:cs typeface="Segoe UI Light" panose="020B0502040204020203" pitchFamily="34" charset="0"/>
              </a:rPr>
              <a:t>hashingTF</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lr</a:t>
            </a:r>
            <a:r>
              <a:rPr lang="en-US" sz="2800" dirty="0">
                <a:latin typeface="Segoe UI Light" panose="020B0502040204020203" pitchFamily="34" charset="0"/>
                <a:cs typeface="Segoe UI Light" panose="020B0502040204020203" pitchFamily="34" charset="0"/>
              </a:rPr>
              <a:t>))</a:t>
            </a:r>
          </a:p>
          <a:p>
            <a:endParaRPr lang="en-US" sz="2800" dirty="0">
              <a:latin typeface="Segoe UI Light" panose="020B0502040204020203" pitchFamily="34" charset="0"/>
              <a:cs typeface="Segoe UI Light" panose="020B0502040204020203" pitchFamily="34" charset="0"/>
            </a:endParaRPr>
          </a:p>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model = </a:t>
            </a:r>
            <a:r>
              <a:rPr lang="en-US" sz="2800" dirty="0" err="1">
                <a:latin typeface="Segoe UI Light" panose="020B0502040204020203" pitchFamily="34" charset="0"/>
                <a:cs typeface="Segoe UI Light" panose="020B0502040204020203" pitchFamily="34" charset="0"/>
              </a:rPr>
              <a:t>pipeline.fit</a:t>
            </a:r>
            <a:r>
              <a:rPr lang="en-US" sz="2800" dirty="0">
                <a:latin typeface="Segoe UI Light" panose="020B0502040204020203" pitchFamily="34" charset="0"/>
                <a:cs typeface="Segoe UI Light" panose="020B0502040204020203" pitchFamily="34" charset="0"/>
              </a:rPr>
              <a:t>(training)</a:t>
            </a:r>
          </a:p>
          <a:p>
            <a:endParaRPr lang="en-US" sz="2800" dirty="0">
              <a:latin typeface="Segoe UI Light" panose="020B0502040204020203" pitchFamily="34" charset="0"/>
              <a:cs typeface="Segoe UI Light" panose="020B0502040204020203" pitchFamily="34" charset="0"/>
            </a:endParaRPr>
          </a:p>
          <a:p>
            <a:r>
              <a:rPr lang="en-GB" sz="2800" dirty="0" err="1">
                <a:solidFill>
                  <a:srgbClr val="FF0000"/>
                </a:solidFill>
                <a:latin typeface="Segoe UI Light" panose="020B0502040204020203" pitchFamily="34" charset="0"/>
                <a:cs typeface="Segoe UI Light" panose="020B0502040204020203" pitchFamily="34" charset="0"/>
              </a:rPr>
              <a:t>val</a:t>
            </a:r>
            <a:r>
              <a:rPr lang="en-GB" sz="2800" dirty="0">
                <a:solidFill>
                  <a:srgbClr val="FF0000"/>
                </a:solidFill>
                <a:latin typeface="Segoe UI Light" panose="020B0502040204020203" pitchFamily="34" charset="0"/>
                <a:cs typeface="Segoe UI Light" panose="020B0502040204020203" pitchFamily="34" charset="0"/>
              </a:rPr>
              <a:t> </a:t>
            </a:r>
            <a:r>
              <a:rPr lang="en-GB" sz="2800" dirty="0" err="1">
                <a:solidFill>
                  <a:srgbClr val="FF0000"/>
                </a:solidFill>
                <a:latin typeface="Segoe UI Light" panose="020B0502040204020203" pitchFamily="34" charset="0"/>
                <a:cs typeface="Segoe UI Light" panose="020B0502040204020203" pitchFamily="34" charset="0"/>
              </a:rPr>
              <a:t>modelem</a:t>
            </a:r>
            <a:r>
              <a:rPr lang="en-GB" sz="2800" dirty="0">
                <a:solidFill>
                  <a:srgbClr val="FF0000"/>
                </a:solidFill>
                <a:latin typeface="Segoe UI Light" panose="020B0502040204020203" pitchFamily="34" charset="0"/>
                <a:cs typeface="Segoe UI Light" panose="020B0502040204020203" pitchFamily="34" charset="0"/>
              </a:rPr>
              <a:t> = </a:t>
            </a:r>
            <a:r>
              <a:rPr lang="en-GB" sz="2800" dirty="0" err="1">
                <a:solidFill>
                  <a:srgbClr val="FF0000"/>
                </a:solidFill>
                <a:latin typeface="Segoe UI Light" panose="020B0502040204020203" pitchFamily="34" charset="0"/>
                <a:cs typeface="Segoe UI Light" panose="020B0502040204020203" pitchFamily="34" charset="0"/>
              </a:rPr>
              <a:t>model.transform</a:t>
            </a:r>
            <a:r>
              <a:rPr lang="en-GB" sz="2800" dirty="0">
                <a:solidFill>
                  <a:srgbClr val="FF0000"/>
                </a:solidFill>
                <a:latin typeface="Segoe UI Light" panose="020B0502040204020203" pitchFamily="34" charset="0"/>
                <a:cs typeface="Segoe UI Light" panose="020B0502040204020203" pitchFamily="34" charset="0"/>
              </a:rPr>
              <a:t>(test).select("id", "label", "text", "probability", "prediction")</a:t>
            </a:r>
            <a:endParaRPr lang="en-US" sz="2800" dirty="0">
              <a:solidFill>
                <a:srgbClr val="FF000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8976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64024" y="2696402"/>
            <a:ext cx="11996382" cy="1569660"/>
          </a:xfrm>
          <a:prstGeom prst="rect">
            <a:avLst/>
          </a:prstGeom>
        </p:spPr>
        <p:txBody>
          <a:bodyPr wrap="square">
            <a:spAutoFit/>
          </a:bodyPr>
          <a:lstStyle/>
          <a:p>
            <a:r>
              <a:rPr lang="en-US" sz="3200" dirty="0" err="1">
                <a:latin typeface="Segoe UI Light" panose="020B0502040204020203" pitchFamily="34" charset="0"/>
                <a:cs typeface="Segoe UI Light" panose="020B0502040204020203" pitchFamily="34" charset="0"/>
              </a:rPr>
              <a:t>val</a:t>
            </a:r>
            <a:r>
              <a:rPr lang="en-US" sz="3200" dirty="0">
                <a:latin typeface="Segoe UI Light" panose="020B0502040204020203" pitchFamily="34" charset="0"/>
                <a:cs typeface="Segoe UI Light" panose="020B0502040204020203" pitchFamily="34" charset="0"/>
              </a:rPr>
              <a:t> tokenizer = new Tokenizer().</a:t>
            </a:r>
            <a:r>
              <a:rPr lang="en-US" sz="3200" dirty="0" err="1">
                <a:latin typeface="Segoe UI Light" panose="020B0502040204020203" pitchFamily="34" charset="0"/>
                <a:cs typeface="Segoe UI Light" panose="020B0502040204020203" pitchFamily="34" charset="0"/>
              </a:rPr>
              <a:t>setInputCol</a:t>
            </a:r>
            <a:r>
              <a:rPr lang="en-US" sz="3200" dirty="0">
                <a:latin typeface="Segoe UI Light" panose="020B0502040204020203" pitchFamily="34" charset="0"/>
                <a:cs typeface="Segoe UI Light" panose="020B0502040204020203" pitchFamily="34" charset="0"/>
              </a:rPr>
              <a:t>("text").</a:t>
            </a:r>
            <a:r>
              <a:rPr lang="en-US" sz="3200" dirty="0" err="1">
                <a:latin typeface="Segoe UI Light" panose="020B0502040204020203" pitchFamily="34" charset="0"/>
                <a:cs typeface="Segoe UI Light" panose="020B0502040204020203" pitchFamily="34" charset="0"/>
              </a:rPr>
              <a:t>setOutputCol</a:t>
            </a:r>
            <a:r>
              <a:rPr lang="en-US" sz="3200" dirty="0">
                <a:latin typeface="Segoe UI Light" panose="020B0502040204020203" pitchFamily="34" charset="0"/>
                <a:cs typeface="Segoe UI Light" panose="020B0502040204020203" pitchFamily="34" charset="0"/>
              </a:rPr>
              <a:t>("words")</a:t>
            </a:r>
          </a:p>
          <a:p>
            <a:endParaRPr lang="en-US" sz="3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508230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lstStyle/>
          <a:p>
            <a:pPr algn="ctr"/>
            <a:r>
              <a:rPr lang="en-GB" dirty="0"/>
              <a:t>What is an Estimator?</a:t>
            </a:r>
          </a:p>
        </p:txBody>
      </p:sp>
    </p:spTree>
    <p:extLst>
      <p:ext uri="{BB962C8B-B14F-4D97-AF65-F5344CB8AC3E}">
        <p14:creationId xmlns:p14="http://schemas.microsoft.com/office/powerpoint/2010/main" val="207749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Tx/>
              <a:buFont typeface="Arial" panose="020B0604020202020204" pitchFamily="34" charset="0"/>
              <a:buChar char="•"/>
            </a:pPr>
            <a:r>
              <a:rPr lang="en-US" b="0" dirty="0">
                <a:solidFill>
                  <a:schemeClr val="tx1"/>
                </a:solidFill>
              </a:rPr>
              <a:t>Implements a method fit()</a:t>
            </a:r>
          </a:p>
          <a:p>
            <a:pPr>
              <a:buClrTx/>
              <a:buFont typeface="Arial" panose="020B0604020202020204" pitchFamily="34" charset="0"/>
              <a:buChar char="•"/>
            </a:pPr>
            <a:r>
              <a:rPr lang="en-US" b="0" dirty="0">
                <a:solidFill>
                  <a:schemeClr val="tx1"/>
                </a:solidFill>
              </a:rPr>
              <a:t>Takes in a </a:t>
            </a:r>
            <a:r>
              <a:rPr lang="en-US" b="0" dirty="0" err="1">
                <a:solidFill>
                  <a:schemeClr val="tx1"/>
                </a:solidFill>
              </a:rPr>
              <a:t>DataFrame</a:t>
            </a:r>
            <a:r>
              <a:rPr lang="en-US" b="0" dirty="0">
                <a:solidFill>
                  <a:schemeClr val="tx1"/>
                </a:solidFill>
              </a:rPr>
              <a:t> as input</a:t>
            </a:r>
          </a:p>
          <a:p>
            <a:pPr>
              <a:buClrTx/>
              <a:buFont typeface="Arial" panose="020B0604020202020204" pitchFamily="34" charset="0"/>
              <a:buChar char="•"/>
            </a:pPr>
            <a:r>
              <a:rPr lang="en-US" b="0" dirty="0">
                <a:solidFill>
                  <a:schemeClr val="tx1"/>
                </a:solidFill>
              </a:rPr>
              <a:t>Produces a Model as Output</a:t>
            </a:r>
          </a:p>
          <a:p>
            <a:pPr>
              <a:buClrTx/>
              <a:buFont typeface="Arial" panose="020B0604020202020204" pitchFamily="34" charset="0"/>
              <a:buChar char="•"/>
            </a:pPr>
            <a:r>
              <a:rPr lang="en-US" b="0" dirty="0">
                <a:solidFill>
                  <a:schemeClr val="tx1"/>
                </a:solidFill>
              </a:rPr>
              <a:t>Model is a Transformer</a:t>
            </a:r>
          </a:p>
          <a:p>
            <a:pPr>
              <a:buClrTx/>
              <a:buFont typeface="Arial" panose="020B0604020202020204" pitchFamily="34" charset="0"/>
              <a:buChar char="•"/>
            </a:pPr>
            <a:r>
              <a:rPr lang="en-US" b="0" dirty="0">
                <a:solidFill>
                  <a:schemeClr val="tx1"/>
                </a:solidFill>
              </a:rPr>
              <a:t>Predict a value and append value</a:t>
            </a:r>
          </a:p>
        </p:txBody>
      </p:sp>
    </p:spTree>
    <p:extLst>
      <p:ext uri="{BB962C8B-B14F-4D97-AF65-F5344CB8AC3E}">
        <p14:creationId xmlns:p14="http://schemas.microsoft.com/office/powerpoint/2010/main" val="24341922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489" y="1443841"/>
            <a:ext cx="11027391" cy="4832092"/>
          </a:xfrm>
          <a:prstGeom prst="rect">
            <a:avLst/>
          </a:prstGeom>
        </p:spPr>
        <p:txBody>
          <a:bodyPr wrap="square">
            <a:spAutoFit/>
          </a:bodyPr>
          <a:lstStyle/>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tokenizer = new Tokenizer().</a:t>
            </a:r>
            <a:r>
              <a:rPr lang="en-US" sz="2800" dirty="0" err="1">
                <a:latin typeface="Segoe UI Light" panose="020B0502040204020203" pitchFamily="34" charset="0"/>
                <a:cs typeface="Segoe UI Light" panose="020B0502040204020203" pitchFamily="34" charset="0"/>
              </a:rPr>
              <a:t>setInputCol</a:t>
            </a:r>
            <a:r>
              <a:rPr lang="en-US" sz="2800" dirty="0">
                <a:latin typeface="Segoe UI Light" panose="020B0502040204020203" pitchFamily="34" charset="0"/>
                <a:cs typeface="Segoe UI Light" panose="020B0502040204020203" pitchFamily="34" charset="0"/>
              </a:rPr>
              <a:t>("text").</a:t>
            </a:r>
            <a:r>
              <a:rPr lang="en-US" sz="2800" dirty="0" err="1">
                <a:latin typeface="Segoe UI Light" panose="020B0502040204020203" pitchFamily="34" charset="0"/>
                <a:cs typeface="Segoe UI Light" panose="020B0502040204020203" pitchFamily="34" charset="0"/>
              </a:rPr>
              <a:t>setOutputCol</a:t>
            </a:r>
            <a:r>
              <a:rPr lang="en-US" sz="2800" dirty="0">
                <a:latin typeface="Segoe UI Light" panose="020B0502040204020203" pitchFamily="34" charset="0"/>
                <a:cs typeface="Segoe UI Light" panose="020B0502040204020203" pitchFamily="34" charset="0"/>
              </a:rPr>
              <a:t>("words")</a:t>
            </a:r>
          </a:p>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hashingTF</a:t>
            </a:r>
            <a:r>
              <a:rPr lang="en-US" sz="2800" dirty="0">
                <a:latin typeface="Segoe UI Light" panose="020B0502040204020203" pitchFamily="34" charset="0"/>
                <a:cs typeface="Segoe UI Light" panose="020B0502040204020203" pitchFamily="34" charset="0"/>
              </a:rPr>
              <a:t> = new </a:t>
            </a:r>
            <a:r>
              <a:rPr lang="en-US" sz="2800" dirty="0" err="1">
                <a:latin typeface="Segoe UI Light" panose="020B0502040204020203" pitchFamily="34" charset="0"/>
                <a:cs typeface="Segoe UI Light" panose="020B0502040204020203" pitchFamily="34" charset="0"/>
              </a:rPr>
              <a:t>HashingTF</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setNumFeatures</a:t>
            </a:r>
            <a:r>
              <a:rPr lang="en-US" sz="2800" dirty="0">
                <a:latin typeface="Segoe UI Light" panose="020B0502040204020203" pitchFamily="34" charset="0"/>
                <a:cs typeface="Segoe UI Light" panose="020B0502040204020203" pitchFamily="34" charset="0"/>
              </a:rPr>
              <a:t>(1000).</a:t>
            </a:r>
            <a:r>
              <a:rPr lang="en-US" sz="2800" dirty="0" err="1">
                <a:latin typeface="Segoe UI Light" panose="020B0502040204020203" pitchFamily="34" charset="0"/>
                <a:cs typeface="Segoe UI Light" panose="020B0502040204020203" pitchFamily="34" charset="0"/>
              </a:rPr>
              <a:t>setInputCol</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tokenizer.getOutputCol</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setOutputCol</a:t>
            </a:r>
            <a:r>
              <a:rPr lang="en-US" sz="2800" dirty="0">
                <a:latin typeface="Segoe UI Light" panose="020B0502040204020203" pitchFamily="34" charset="0"/>
                <a:cs typeface="Segoe UI Light" panose="020B0502040204020203" pitchFamily="34" charset="0"/>
              </a:rPr>
              <a:t>("features")</a:t>
            </a:r>
          </a:p>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lr</a:t>
            </a:r>
            <a:r>
              <a:rPr lang="en-US" sz="2800" dirty="0">
                <a:latin typeface="Segoe UI Light" panose="020B0502040204020203" pitchFamily="34" charset="0"/>
                <a:cs typeface="Segoe UI Light" panose="020B0502040204020203" pitchFamily="34" charset="0"/>
              </a:rPr>
              <a:t> = new </a:t>
            </a:r>
            <a:r>
              <a:rPr lang="en-US" sz="2800" dirty="0" err="1">
                <a:latin typeface="Segoe UI Light" panose="020B0502040204020203" pitchFamily="34" charset="0"/>
                <a:cs typeface="Segoe UI Light" panose="020B0502040204020203" pitchFamily="34" charset="0"/>
              </a:rPr>
              <a:t>LogisticRegression</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setMaxIter</a:t>
            </a:r>
            <a:r>
              <a:rPr lang="en-US" sz="2800" dirty="0">
                <a:latin typeface="Segoe UI Light" panose="020B0502040204020203" pitchFamily="34" charset="0"/>
                <a:cs typeface="Segoe UI Light" panose="020B0502040204020203" pitchFamily="34" charset="0"/>
              </a:rPr>
              <a:t>(10).</a:t>
            </a:r>
            <a:r>
              <a:rPr lang="en-US" sz="2800" dirty="0" err="1">
                <a:latin typeface="Segoe UI Light" panose="020B0502040204020203" pitchFamily="34" charset="0"/>
                <a:cs typeface="Segoe UI Light" panose="020B0502040204020203" pitchFamily="34" charset="0"/>
              </a:rPr>
              <a:t>setRegParam</a:t>
            </a:r>
            <a:r>
              <a:rPr lang="en-US" sz="2800" dirty="0">
                <a:latin typeface="Segoe UI Light" panose="020B0502040204020203" pitchFamily="34" charset="0"/>
                <a:cs typeface="Segoe UI Light" panose="020B0502040204020203" pitchFamily="34" charset="0"/>
              </a:rPr>
              <a:t>(0.01)</a:t>
            </a:r>
          </a:p>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pipeline = new Pipeline().</a:t>
            </a:r>
            <a:r>
              <a:rPr lang="en-US" sz="2800" dirty="0" err="1">
                <a:latin typeface="Segoe UI Light" panose="020B0502040204020203" pitchFamily="34" charset="0"/>
                <a:cs typeface="Segoe UI Light" panose="020B0502040204020203" pitchFamily="34" charset="0"/>
              </a:rPr>
              <a:t>setStages</a:t>
            </a:r>
            <a:r>
              <a:rPr lang="en-US" sz="2800" dirty="0">
                <a:latin typeface="Segoe UI Light" panose="020B0502040204020203" pitchFamily="34" charset="0"/>
                <a:cs typeface="Segoe UI Light" panose="020B0502040204020203" pitchFamily="34" charset="0"/>
              </a:rPr>
              <a:t>(Array(tokenizer, </a:t>
            </a:r>
            <a:r>
              <a:rPr lang="en-US" sz="2800" dirty="0" err="1">
                <a:latin typeface="Segoe UI Light" panose="020B0502040204020203" pitchFamily="34" charset="0"/>
                <a:cs typeface="Segoe UI Light" panose="020B0502040204020203" pitchFamily="34" charset="0"/>
              </a:rPr>
              <a:t>hashingTF</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lr</a:t>
            </a:r>
            <a:r>
              <a:rPr lang="en-US" sz="2800" dirty="0">
                <a:latin typeface="Segoe UI Light" panose="020B0502040204020203" pitchFamily="34" charset="0"/>
                <a:cs typeface="Segoe UI Light" panose="020B0502040204020203" pitchFamily="34" charset="0"/>
              </a:rPr>
              <a:t>))</a:t>
            </a:r>
          </a:p>
          <a:p>
            <a:endParaRPr lang="en-US" sz="2800" dirty="0">
              <a:latin typeface="Segoe UI Light" panose="020B0502040204020203" pitchFamily="34" charset="0"/>
              <a:cs typeface="Segoe UI Light" panose="020B0502040204020203" pitchFamily="34" charset="0"/>
            </a:endParaRPr>
          </a:p>
          <a:p>
            <a:r>
              <a:rPr lang="en-US" sz="2800" dirty="0" err="1">
                <a:solidFill>
                  <a:srgbClr val="FF0000"/>
                </a:solidFill>
                <a:latin typeface="Segoe UI Light" panose="020B0502040204020203" pitchFamily="34" charset="0"/>
                <a:cs typeface="Segoe UI Light" panose="020B0502040204020203" pitchFamily="34" charset="0"/>
              </a:rPr>
              <a:t>val</a:t>
            </a:r>
            <a:r>
              <a:rPr lang="en-US" sz="2800" dirty="0">
                <a:solidFill>
                  <a:srgbClr val="FF0000"/>
                </a:solidFill>
                <a:latin typeface="Segoe UI Light" panose="020B0502040204020203" pitchFamily="34" charset="0"/>
                <a:cs typeface="Segoe UI Light" panose="020B0502040204020203" pitchFamily="34" charset="0"/>
              </a:rPr>
              <a:t> model = </a:t>
            </a:r>
            <a:r>
              <a:rPr lang="en-US" sz="2800" dirty="0" err="1">
                <a:solidFill>
                  <a:srgbClr val="FF0000"/>
                </a:solidFill>
                <a:latin typeface="Segoe UI Light" panose="020B0502040204020203" pitchFamily="34" charset="0"/>
                <a:cs typeface="Segoe UI Light" panose="020B0502040204020203" pitchFamily="34" charset="0"/>
              </a:rPr>
              <a:t>pipeline.fit</a:t>
            </a:r>
            <a:r>
              <a:rPr lang="en-US" sz="2800" dirty="0">
                <a:solidFill>
                  <a:srgbClr val="FF0000"/>
                </a:solidFill>
                <a:latin typeface="Segoe UI Light" panose="020B0502040204020203" pitchFamily="34" charset="0"/>
                <a:cs typeface="Segoe UI Light" panose="020B0502040204020203" pitchFamily="34" charset="0"/>
              </a:rPr>
              <a:t>(training)</a:t>
            </a:r>
          </a:p>
          <a:p>
            <a:endParaRPr lang="en-US" sz="2800" dirty="0">
              <a:latin typeface="Segoe UI Light" panose="020B0502040204020203" pitchFamily="34" charset="0"/>
              <a:cs typeface="Segoe UI Light" panose="020B0502040204020203" pitchFamily="34" charset="0"/>
            </a:endParaRPr>
          </a:p>
          <a:p>
            <a:r>
              <a:rPr lang="en-GB" sz="2800" dirty="0" err="1">
                <a:latin typeface="Segoe UI Light" panose="020B0502040204020203" pitchFamily="34" charset="0"/>
                <a:cs typeface="Segoe UI Light" panose="020B0502040204020203" pitchFamily="34" charset="0"/>
              </a:rPr>
              <a:t>val</a:t>
            </a:r>
            <a:r>
              <a:rPr lang="en-GB" sz="2800" dirty="0">
                <a:latin typeface="Segoe UI Light" panose="020B0502040204020203" pitchFamily="34" charset="0"/>
                <a:cs typeface="Segoe UI Light" panose="020B0502040204020203" pitchFamily="34" charset="0"/>
              </a:rPr>
              <a:t> </a:t>
            </a:r>
            <a:r>
              <a:rPr lang="en-GB" sz="2800" dirty="0" err="1">
                <a:latin typeface="Segoe UI Light" panose="020B0502040204020203" pitchFamily="34" charset="0"/>
                <a:cs typeface="Segoe UI Light" panose="020B0502040204020203" pitchFamily="34" charset="0"/>
              </a:rPr>
              <a:t>modelem</a:t>
            </a:r>
            <a:r>
              <a:rPr lang="en-GB" sz="2800" dirty="0">
                <a:latin typeface="Segoe UI Light" panose="020B0502040204020203" pitchFamily="34" charset="0"/>
                <a:cs typeface="Segoe UI Light" panose="020B0502040204020203" pitchFamily="34" charset="0"/>
              </a:rPr>
              <a:t> = </a:t>
            </a:r>
            <a:r>
              <a:rPr lang="en-GB" sz="2800" dirty="0" err="1">
                <a:latin typeface="Segoe UI Light" panose="020B0502040204020203" pitchFamily="34" charset="0"/>
                <a:cs typeface="Segoe UI Light" panose="020B0502040204020203" pitchFamily="34" charset="0"/>
              </a:rPr>
              <a:t>model.transform</a:t>
            </a:r>
            <a:r>
              <a:rPr lang="en-GB" sz="2800" dirty="0">
                <a:latin typeface="Segoe UI Light" panose="020B0502040204020203" pitchFamily="34" charset="0"/>
                <a:cs typeface="Segoe UI Light" panose="020B0502040204020203" pitchFamily="34" charset="0"/>
              </a:rPr>
              <a:t>(test).select("id", "label", "text", "probability", "prediction")</a:t>
            </a:r>
            <a:endParaRPr lang="en-US" sz="2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5219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Tx/>
              <a:buFont typeface="Arial" panose="020B0604020202020204" pitchFamily="34" charset="0"/>
              <a:buChar char="•"/>
            </a:pPr>
            <a:r>
              <a:rPr lang="en-US" b="0" dirty="0">
                <a:solidFill>
                  <a:schemeClr val="tx1"/>
                </a:solidFill>
              </a:rPr>
              <a:t>Determine how close a fit your model is to data</a:t>
            </a:r>
          </a:p>
          <a:p>
            <a:pPr>
              <a:buClrTx/>
              <a:buFont typeface="Arial" panose="020B0604020202020204" pitchFamily="34" charset="0"/>
              <a:buChar char="•"/>
            </a:pPr>
            <a:r>
              <a:rPr lang="en-US" b="0" dirty="0">
                <a:solidFill>
                  <a:schemeClr val="tx1"/>
                </a:solidFill>
              </a:rPr>
              <a:t>Get a score to determine effectiveness of model</a:t>
            </a:r>
          </a:p>
          <a:p>
            <a:pPr>
              <a:buClrTx/>
              <a:buFont typeface="Arial" panose="020B0604020202020204" pitchFamily="34" charset="0"/>
              <a:buChar char="•"/>
            </a:pPr>
            <a:r>
              <a:rPr lang="en-US" b="0" dirty="0">
                <a:solidFill>
                  <a:schemeClr val="tx1"/>
                </a:solidFill>
              </a:rPr>
              <a:t>Precision, recall, F-Measures</a:t>
            </a:r>
          </a:p>
          <a:p>
            <a:pPr>
              <a:buClrTx/>
              <a:buFont typeface="Arial" panose="020B0604020202020204" pitchFamily="34" charset="0"/>
              <a:buChar char="•"/>
            </a:pPr>
            <a:r>
              <a:rPr lang="en-US" b="0" dirty="0">
                <a:solidFill>
                  <a:schemeClr val="tx1"/>
                </a:solidFill>
              </a:rPr>
              <a:t>Area Under ROC</a:t>
            </a:r>
          </a:p>
          <a:p>
            <a:pPr>
              <a:buClrTx/>
              <a:buFont typeface="Arial" panose="020B0604020202020204" pitchFamily="34" charset="0"/>
              <a:buChar char="•"/>
            </a:pPr>
            <a:r>
              <a:rPr lang="en-US" b="0" dirty="0">
                <a:solidFill>
                  <a:schemeClr val="tx1"/>
                </a:solidFill>
              </a:rPr>
              <a:t>MSE/RMSE</a:t>
            </a:r>
          </a:p>
        </p:txBody>
      </p:sp>
    </p:spTree>
    <p:extLst>
      <p:ext uri="{BB962C8B-B14F-4D97-AF65-F5344CB8AC3E}">
        <p14:creationId xmlns:p14="http://schemas.microsoft.com/office/powerpoint/2010/main" val="22618362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Building a Spark ML Pipeline</a:t>
            </a:r>
          </a:p>
        </p:txBody>
      </p:sp>
    </p:spTree>
    <p:extLst>
      <p:ext uri="{BB962C8B-B14F-4D97-AF65-F5344CB8AC3E}">
        <p14:creationId xmlns:p14="http://schemas.microsoft.com/office/powerpoint/2010/main" val="18256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GB" dirty="0"/>
              <a:t>Decision Trees</a:t>
            </a:r>
          </a:p>
          <a:p>
            <a:r>
              <a:rPr lang="en-GB" dirty="0"/>
              <a:t>Random forests</a:t>
            </a:r>
          </a:p>
          <a:p>
            <a:r>
              <a:rPr lang="en-GB" dirty="0"/>
              <a:t>Bayesian networks</a:t>
            </a:r>
          </a:p>
          <a:p>
            <a:r>
              <a:rPr lang="en-GB" dirty="0"/>
              <a:t>Support vector machines</a:t>
            </a:r>
          </a:p>
          <a:p>
            <a:r>
              <a:rPr lang="en-GB" dirty="0"/>
              <a:t>Neural networks</a:t>
            </a:r>
          </a:p>
          <a:p>
            <a:r>
              <a:rPr lang="en-GB" dirty="0"/>
              <a:t>Logistic regression</a:t>
            </a:r>
          </a:p>
          <a:p>
            <a:endParaRPr lang="en-GB" dirty="0"/>
          </a:p>
        </p:txBody>
      </p:sp>
    </p:spTree>
    <p:extLst>
      <p:ext uri="{BB962C8B-B14F-4D97-AF65-F5344CB8AC3E}">
        <p14:creationId xmlns:p14="http://schemas.microsoft.com/office/powerpoint/2010/main" val="12467242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6809" y="3143779"/>
            <a:ext cx="11524432" cy="1063487"/>
          </a:xfrm>
        </p:spPr>
        <p:txBody>
          <a:bodyPr>
            <a:normAutofit/>
          </a:bodyPr>
          <a:lstStyle/>
          <a:p>
            <a:pPr algn="ctr"/>
            <a:r>
              <a:rPr lang="en-GB" dirty="0"/>
              <a:t>How do you stream file updates to </a:t>
            </a:r>
            <a:r>
              <a:rPr lang="en-GB" dirty="0" err="1"/>
              <a:t>MLLib</a:t>
            </a:r>
            <a:r>
              <a:rPr lang="en-GB" dirty="0"/>
              <a:t>?</a:t>
            </a:r>
          </a:p>
        </p:txBody>
      </p:sp>
    </p:spTree>
    <p:extLst>
      <p:ext uri="{BB962C8B-B14F-4D97-AF65-F5344CB8AC3E}">
        <p14:creationId xmlns:p14="http://schemas.microsoft.com/office/powerpoint/2010/main" val="85007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noChangeAspect="1"/>
          </p:cNvGrpSpPr>
          <p:nvPr/>
        </p:nvGrpSpPr>
        <p:grpSpPr>
          <a:xfrm>
            <a:off x="9477041" y="1336298"/>
            <a:ext cx="1573198" cy="1589758"/>
            <a:chOff x="5121275" y="1295400"/>
            <a:chExt cx="1508125" cy="1524000"/>
          </a:xfrm>
        </p:grpSpPr>
        <p:grpSp>
          <p:nvGrpSpPr>
            <p:cNvPr id="5" name="Group 4"/>
            <p:cNvGrpSpPr/>
            <p:nvPr/>
          </p:nvGrpSpPr>
          <p:grpSpPr>
            <a:xfrm>
              <a:off x="5264150" y="1295400"/>
              <a:ext cx="1365250" cy="1370012"/>
              <a:chOff x="5264150" y="1295400"/>
              <a:chExt cx="1365250" cy="1370012"/>
            </a:xfrm>
          </p:grpSpPr>
          <p:grpSp>
            <p:nvGrpSpPr>
              <p:cNvPr id="19" name="Group 18"/>
              <p:cNvGrpSpPr/>
              <p:nvPr/>
            </p:nvGrpSpPr>
            <p:grpSpPr>
              <a:xfrm>
                <a:off x="5264150" y="2057400"/>
                <a:ext cx="1365250" cy="608012"/>
                <a:chOff x="5264150" y="2057400"/>
                <a:chExt cx="1365250" cy="608012"/>
              </a:xfrm>
            </p:grpSpPr>
            <p:grpSp>
              <p:nvGrpSpPr>
                <p:cNvPr id="37" name="Group 36"/>
                <p:cNvGrpSpPr/>
                <p:nvPr/>
              </p:nvGrpSpPr>
              <p:grpSpPr>
                <a:xfrm>
                  <a:off x="5410200" y="2057400"/>
                  <a:ext cx="1219200" cy="457200"/>
                  <a:chOff x="5257800" y="1447800"/>
                  <a:chExt cx="1219200" cy="457200"/>
                </a:xfrm>
              </p:grpSpPr>
              <p:sp>
                <p:nvSpPr>
                  <p:cNvPr id="42" name="Cube 41"/>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ube 42"/>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ube 43"/>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5264150" y="2208212"/>
                  <a:ext cx="1219200" cy="457200"/>
                  <a:chOff x="5257800" y="1447800"/>
                  <a:chExt cx="1219200" cy="457200"/>
                </a:xfrm>
              </p:grpSpPr>
              <p:sp>
                <p:nvSpPr>
                  <p:cNvPr id="39" name="Cube 38"/>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39"/>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 name="Group 19"/>
              <p:cNvGrpSpPr/>
              <p:nvPr/>
            </p:nvGrpSpPr>
            <p:grpSpPr>
              <a:xfrm>
                <a:off x="5264150" y="1295400"/>
                <a:ext cx="1365250" cy="990600"/>
                <a:chOff x="5264150" y="1295400"/>
                <a:chExt cx="1365250" cy="990600"/>
              </a:xfrm>
            </p:grpSpPr>
            <p:grpSp>
              <p:nvGrpSpPr>
                <p:cNvPr id="21" name="Group 20"/>
                <p:cNvGrpSpPr/>
                <p:nvPr/>
              </p:nvGrpSpPr>
              <p:grpSpPr>
                <a:xfrm>
                  <a:off x="5410200" y="1676400"/>
                  <a:ext cx="1219200" cy="457200"/>
                  <a:chOff x="5257800" y="1447800"/>
                  <a:chExt cx="1219200" cy="457200"/>
                </a:xfrm>
              </p:grpSpPr>
              <p:sp>
                <p:nvSpPr>
                  <p:cNvPr id="34" name="Cube 33"/>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ube 34"/>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ube 35"/>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5410200" y="1295400"/>
                  <a:ext cx="1219200" cy="457200"/>
                  <a:chOff x="5257800" y="1447800"/>
                  <a:chExt cx="1219200" cy="457200"/>
                </a:xfrm>
              </p:grpSpPr>
              <p:sp>
                <p:nvSpPr>
                  <p:cNvPr id="31" name="Cube 30"/>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ube 31"/>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ube 32"/>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5264150" y="1828800"/>
                  <a:ext cx="1219200" cy="457200"/>
                  <a:chOff x="5257800" y="1447800"/>
                  <a:chExt cx="1219200" cy="457200"/>
                </a:xfrm>
              </p:grpSpPr>
              <p:sp>
                <p:nvSpPr>
                  <p:cNvPr id="28" name="Cube 27"/>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ube 28"/>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ube 29"/>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5264150" y="1447800"/>
                  <a:ext cx="1219200" cy="457200"/>
                  <a:chOff x="5257800" y="1447800"/>
                  <a:chExt cx="1219200" cy="457200"/>
                </a:xfrm>
              </p:grpSpPr>
              <p:sp>
                <p:nvSpPr>
                  <p:cNvPr id="25" name="Cube 24"/>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ube 25"/>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ube 26"/>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6" name="Group 5"/>
            <p:cNvGrpSpPr/>
            <p:nvPr/>
          </p:nvGrpSpPr>
          <p:grpSpPr>
            <a:xfrm>
              <a:off x="5121275" y="1600200"/>
              <a:ext cx="1222375" cy="1219200"/>
              <a:chOff x="5121275" y="1600200"/>
              <a:chExt cx="1222375" cy="1219200"/>
            </a:xfrm>
          </p:grpSpPr>
          <p:grpSp>
            <p:nvGrpSpPr>
              <p:cNvPr id="7" name="Group 6"/>
              <p:cNvGrpSpPr/>
              <p:nvPr/>
            </p:nvGrpSpPr>
            <p:grpSpPr>
              <a:xfrm>
                <a:off x="5121275" y="2362200"/>
                <a:ext cx="1219200" cy="457200"/>
                <a:chOff x="5257800" y="1447800"/>
                <a:chExt cx="1219200" cy="457200"/>
              </a:xfrm>
            </p:grpSpPr>
            <p:sp>
              <p:nvSpPr>
                <p:cNvPr id="16" name="Cube 15"/>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be 16"/>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be 17"/>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5121275" y="1978025"/>
                <a:ext cx="1219200" cy="457200"/>
                <a:chOff x="5257800" y="1447800"/>
                <a:chExt cx="1219200" cy="457200"/>
              </a:xfrm>
            </p:grpSpPr>
            <p:sp>
              <p:nvSpPr>
                <p:cNvPr id="13" name="Cube 12"/>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 14"/>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5124450" y="1600200"/>
                <a:ext cx="1219200" cy="457200"/>
                <a:chOff x="5257800" y="1447800"/>
                <a:chExt cx="1219200" cy="457200"/>
              </a:xfrm>
            </p:grpSpPr>
            <p:sp>
              <p:nvSpPr>
                <p:cNvPr id="10" name="Cube 9"/>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be 10"/>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5" name="Group 44"/>
          <p:cNvGrpSpPr/>
          <p:nvPr/>
        </p:nvGrpSpPr>
        <p:grpSpPr>
          <a:xfrm>
            <a:off x="7633704" y="821851"/>
            <a:ext cx="958917" cy="3254555"/>
            <a:chOff x="9459830" y="1890286"/>
            <a:chExt cx="958917" cy="3254555"/>
          </a:xfrm>
        </p:grpSpPr>
        <p:grpSp>
          <p:nvGrpSpPr>
            <p:cNvPr id="46" name="Group 45"/>
            <p:cNvGrpSpPr/>
            <p:nvPr/>
          </p:nvGrpSpPr>
          <p:grpSpPr>
            <a:xfrm>
              <a:off x="9459830" y="1890286"/>
              <a:ext cx="958917" cy="1053947"/>
              <a:chOff x="9459830" y="1672965"/>
              <a:chExt cx="958917" cy="1053947"/>
            </a:xfrm>
          </p:grpSpPr>
          <p:sp>
            <p:nvSpPr>
              <p:cNvPr id="57" name="Rectangle 56"/>
              <p:cNvSpPr/>
              <p:nvPr/>
            </p:nvSpPr>
            <p:spPr>
              <a:xfrm>
                <a:off x="9528807" y="1672965"/>
                <a:ext cx="848261" cy="7153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58" name="TextBox 57"/>
              <p:cNvSpPr txBox="1"/>
              <p:nvPr/>
            </p:nvSpPr>
            <p:spPr>
              <a:xfrm>
                <a:off x="9459830" y="2388358"/>
                <a:ext cx="958917" cy="338554"/>
              </a:xfrm>
              <a:prstGeom prst="rect">
                <a:avLst/>
              </a:prstGeom>
              <a:noFill/>
            </p:spPr>
            <p:txBody>
              <a:bodyPr wrap="none" rtlCol="0">
                <a:spAutoFit/>
              </a:bodyPr>
              <a:lstStyle/>
              <a:p>
                <a:r>
                  <a:rPr lang="en-GB" sz="1600" dirty="0">
                    <a:latin typeface="Segoe" panose="020B0502040504020203" pitchFamily="34" charset="0"/>
                  </a:rPr>
                  <a:t>Executor</a:t>
                </a:r>
              </a:p>
            </p:txBody>
          </p:sp>
          <p:sp>
            <p:nvSpPr>
              <p:cNvPr id="59" name="TextBox 58"/>
              <p:cNvSpPr txBox="1"/>
              <p:nvPr/>
            </p:nvSpPr>
            <p:spPr>
              <a:xfrm>
                <a:off x="9634227" y="2092047"/>
                <a:ext cx="637419" cy="338554"/>
              </a:xfrm>
              <a:prstGeom prst="rect">
                <a:avLst/>
              </a:prstGeom>
              <a:noFill/>
            </p:spPr>
            <p:txBody>
              <a:bodyPr wrap="none" rtlCol="0">
                <a:spAutoFit/>
              </a:bodyPr>
              <a:lstStyle/>
              <a:p>
                <a:r>
                  <a:rPr lang="en-GB" sz="1600" dirty="0">
                    <a:latin typeface="Segoe" panose="020B0502040504020203" pitchFamily="34" charset="0"/>
                  </a:rPr>
                  <a:t>Tasks</a:t>
                </a:r>
              </a:p>
            </p:txBody>
          </p:sp>
          <p:grpSp>
            <p:nvGrpSpPr>
              <p:cNvPr id="60" name="Group 59"/>
              <p:cNvGrpSpPr/>
              <p:nvPr/>
            </p:nvGrpSpPr>
            <p:grpSpPr>
              <a:xfrm>
                <a:off x="9592548" y="1756136"/>
                <a:ext cx="324797" cy="357461"/>
                <a:chOff x="9266085" y="2591742"/>
                <a:chExt cx="1050039" cy="1155641"/>
              </a:xfrm>
            </p:grpSpPr>
            <p:sp>
              <p:nvSpPr>
                <p:cNvPr id="64"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60"/>
              <p:cNvGrpSpPr/>
              <p:nvPr/>
            </p:nvGrpSpPr>
            <p:grpSpPr>
              <a:xfrm>
                <a:off x="9949668" y="1758408"/>
                <a:ext cx="324797" cy="357461"/>
                <a:chOff x="9266085" y="2591742"/>
                <a:chExt cx="1050039" cy="1155641"/>
              </a:xfrm>
            </p:grpSpPr>
            <p:sp>
              <p:nvSpPr>
                <p:cNvPr id="62"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47" name="Group 46"/>
            <p:cNvGrpSpPr/>
            <p:nvPr/>
          </p:nvGrpSpPr>
          <p:grpSpPr>
            <a:xfrm>
              <a:off x="9459830" y="4090894"/>
              <a:ext cx="958917" cy="1053947"/>
              <a:chOff x="9459830" y="1672965"/>
              <a:chExt cx="958917" cy="1053947"/>
            </a:xfrm>
          </p:grpSpPr>
          <p:sp>
            <p:nvSpPr>
              <p:cNvPr id="48" name="Rectangle 47"/>
              <p:cNvSpPr/>
              <p:nvPr/>
            </p:nvSpPr>
            <p:spPr>
              <a:xfrm>
                <a:off x="9528807" y="1672965"/>
                <a:ext cx="848261" cy="71539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49" name="TextBox 48"/>
              <p:cNvSpPr txBox="1"/>
              <p:nvPr/>
            </p:nvSpPr>
            <p:spPr>
              <a:xfrm>
                <a:off x="9459830" y="2388358"/>
                <a:ext cx="958917" cy="338554"/>
              </a:xfrm>
              <a:prstGeom prst="rect">
                <a:avLst/>
              </a:prstGeom>
              <a:noFill/>
            </p:spPr>
            <p:txBody>
              <a:bodyPr wrap="none" rtlCol="0">
                <a:spAutoFit/>
              </a:bodyPr>
              <a:lstStyle/>
              <a:p>
                <a:r>
                  <a:rPr lang="en-GB" sz="1600" dirty="0">
                    <a:latin typeface="Segoe" panose="020B0502040504020203" pitchFamily="34" charset="0"/>
                  </a:rPr>
                  <a:t>Executor</a:t>
                </a:r>
              </a:p>
            </p:txBody>
          </p:sp>
          <p:sp>
            <p:nvSpPr>
              <p:cNvPr id="50" name="TextBox 49"/>
              <p:cNvSpPr txBox="1"/>
              <p:nvPr/>
            </p:nvSpPr>
            <p:spPr>
              <a:xfrm>
                <a:off x="9634227" y="2092047"/>
                <a:ext cx="637419" cy="338554"/>
              </a:xfrm>
              <a:prstGeom prst="rect">
                <a:avLst/>
              </a:prstGeom>
              <a:noFill/>
            </p:spPr>
            <p:txBody>
              <a:bodyPr wrap="none" rtlCol="0">
                <a:spAutoFit/>
              </a:bodyPr>
              <a:lstStyle/>
              <a:p>
                <a:r>
                  <a:rPr lang="en-GB" sz="1600" dirty="0">
                    <a:latin typeface="Segoe" panose="020B0502040504020203" pitchFamily="34" charset="0"/>
                  </a:rPr>
                  <a:t>Tasks</a:t>
                </a:r>
              </a:p>
            </p:txBody>
          </p:sp>
          <p:grpSp>
            <p:nvGrpSpPr>
              <p:cNvPr id="51" name="Group 50"/>
              <p:cNvGrpSpPr/>
              <p:nvPr/>
            </p:nvGrpSpPr>
            <p:grpSpPr>
              <a:xfrm>
                <a:off x="9592548" y="1756136"/>
                <a:ext cx="324797" cy="357461"/>
                <a:chOff x="9266085" y="2591742"/>
                <a:chExt cx="1050039" cy="1155641"/>
              </a:xfrm>
            </p:grpSpPr>
            <p:sp>
              <p:nvSpPr>
                <p:cNvPr id="55"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2" name="Group 51"/>
              <p:cNvGrpSpPr/>
              <p:nvPr/>
            </p:nvGrpSpPr>
            <p:grpSpPr>
              <a:xfrm>
                <a:off x="9949668" y="1758408"/>
                <a:ext cx="324797" cy="357461"/>
                <a:chOff x="9266085" y="2591742"/>
                <a:chExt cx="1050039" cy="1155641"/>
              </a:xfrm>
            </p:grpSpPr>
            <p:sp>
              <p:nvSpPr>
                <p:cNvPr id="53" name="Freeform 10"/>
                <p:cNvSpPr>
                  <a:spLocks noEditPoints="1"/>
                </p:cNvSpPr>
                <p:nvPr/>
              </p:nvSpPr>
              <p:spPr bwMode="auto">
                <a:xfrm>
                  <a:off x="9491236" y="2924487"/>
                  <a:ext cx="824888" cy="822896"/>
                </a:xfrm>
                <a:custGeom>
                  <a:avLst/>
                  <a:gdLst>
                    <a:gd name="T0" fmla="*/ 208 w 232"/>
                    <a:gd name="T1" fmla="*/ 92 h 232"/>
                    <a:gd name="T2" fmla="*/ 221 w 232"/>
                    <a:gd name="T3" fmla="*/ 66 h 232"/>
                    <a:gd name="T4" fmla="*/ 192 w 232"/>
                    <a:gd name="T5" fmla="*/ 58 h 232"/>
                    <a:gd name="T6" fmla="*/ 194 w 232"/>
                    <a:gd name="T7" fmla="*/ 30 h 232"/>
                    <a:gd name="T8" fmla="*/ 164 w 232"/>
                    <a:gd name="T9" fmla="*/ 33 h 232"/>
                    <a:gd name="T10" fmla="*/ 155 w 232"/>
                    <a:gd name="T11" fmla="*/ 7 h 232"/>
                    <a:gd name="T12" fmla="*/ 129 w 232"/>
                    <a:gd name="T13" fmla="*/ 21 h 232"/>
                    <a:gd name="T14" fmla="*/ 110 w 232"/>
                    <a:gd name="T15" fmla="*/ 0 h 232"/>
                    <a:gd name="T16" fmla="*/ 92 w 232"/>
                    <a:gd name="T17" fmla="*/ 23 h 232"/>
                    <a:gd name="T18" fmla="*/ 67 w 232"/>
                    <a:gd name="T19" fmla="*/ 11 h 232"/>
                    <a:gd name="T20" fmla="*/ 58 w 232"/>
                    <a:gd name="T21" fmla="*/ 40 h 232"/>
                    <a:gd name="T22" fmla="*/ 30 w 232"/>
                    <a:gd name="T23" fmla="*/ 38 h 232"/>
                    <a:gd name="T24" fmla="*/ 34 w 232"/>
                    <a:gd name="T25" fmla="*/ 67 h 232"/>
                    <a:gd name="T26" fmla="*/ 7 w 232"/>
                    <a:gd name="T27" fmla="*/ 76 h 232"/>
                    <a:gd name="T28" fmla="*/ 21 w 232"/>
                    <a:gd name="T29" fmla="*/ 103 h 232"/>
                    <a:gd name="T30" fmla="*/ 0 w 232"/>
                    <a:gd name="T31" fmla="*/ 122 h 232"/>
                    <a:gd name="T32" fmla="*/ 23 w 232"/>
                    <a:gd name="T33" fmla="*/ 140 h 232"/>
                    <a:gd name="T34" fmla="*/ 11 w 232"/>
                    <a:gd name="T35" fmla="*/ 165 h 232"/>
                    <a:gd name="T36" fmla="*/ 40 w 232"/>
                    <a:gd name="T37" fmla="*/ 173 h 232"/>
                    <a:gd name="T38" fmla="*/ 38 w 232"/>
                    <a:gd name="T39" fmla="*/ 202 h 232"/>
                    <a:gd name="T40" fmla="*/ 67 w 232"/>
                    <a:gd name="T41" fmla="*/ 198 h 232"/>
                    <a:gd name="T42" fmla="*/ 76 w 232"/>
                    <a:gd name="T43" fmla="*/ 225 h 232"/>
                    <a:gd name="T44" fmla="*/ 103 w 232"/>
                    <a:gd name="T45" fmla="*/ 210 h 232"/>
                    <a:gd name="T46" fmla="*/ 122 w 232"/>
                    <a:gd name="T47" fmla="*/ 232 h 232"/>
                    <a:gd name="T48" fmla="*/ 140 w 232"/>
                    <a:gd name="T49" fmla="*/ 208 h 232"/>
                    <a:gd name="T50" fmla="*/ 165 w 232"/>
                    <a:gd name="T51" fmla="*/ 221 h 232"/>
                    <a:gd name="T52" fmla="*/ 174 w 232"/>
                    <a:gd name="T53" fmla="*/ 192 h 232"/>
                    <a:gd name="T54" fmla="*/ 202 w 232"/>
                    <a:gd name="T55" fmla="*/ 193 h 232"/>
                    <a:gd name="T56" fmla="*/ 198 w 232"/>
                    <a:gd name="T57" fmla="*/ 164 h 232"/>
                    <a:gd name="T58" fmla="*/ 225 w 232"/>
                    <a:gd name="T59" fmla="*/ 155 h 232"/>
                    <a:gd name="T60" fmla="*/ 210 w 232"/>
                    <a:gd name="T61" fmla="*/ 129 h 232"/>
                    <a:gd name="T62" fmla="*/ 232 w 232"/>
                    <a:gd name="T63" fmla="*/ 110 h 232"/>
                    <a:gd name="T64" fmla="*/ 178 w 232"/>
                    <a:gd name="T65" fmla="*/ 138 h 232"/>
                    <a:gd name="T66" fmla="*/ 178 w 232"/>
                    <a:gd name="T67" fmla="*/ 94 h 232"/>
                    <a:gd name="T68" fmla="*/ 187 w 232"/>
                    <a:gd name="T69" fmla="*/ 134 h 232"/>
                    <a:gd name="T70" fmla="*/ 142 w 232"/>
                    <a:gd name="T71" fmla="*/ 95 h 232"/>
                    <a:gd name="T72" fmla="*/ 153 w 232"/>
                    <a:gd name="T73" fmla="*/ 52 h 232"/>
                    <a:gd name="T74" fmla="*/ 97 w 232"/>
                    <a:gd name="T75" fmla="*/ 43 h 232"/>
                    <a:gd name="T76" fmla="*/ 138 w 232"/>
                    <a:gd name="T77" fmla="*/ 52 h 232"/>
                    <a:gd name="T78" fmla="*/ 94 w 232"/>
                    <a:gd name="T79" fmla="*/ 52 h 232"/>
                    <a:gd name="T80" fmla="*/ 116 w 232"/>
                    <a:gd name="T81" fmla="*/ 134 h 232"/>
                    <a:gd name="T82" fmla="*/ 134 w 232"/>
                    <a:gd name="T83" fmla="*/ 116 h 232"/>
                    <a:gd name="T84" fmla="*/ 95 w 232"/>
                    <a:gd name="T85" fmla="*/ 88 h 232"/>
                    <a:gd name="T86" fmla="*/ 52 w 232"/>
                    <a:gd name="T87" fmla="*/ 77 h 232"/>
                    <a:gd name="T88" fmla="*/ 44 w 232"/>
                    <a:gd name="T89" fmla="*/ 133 h 232"/>
                    <a:gd name="T90" fmla="*/ 52 w 232"/>
                    <a:gd name="T91" fmla="*/ 93 h 232"/>
                    <a:gd name="T92" fmla="*/ 52 w 232"/>
                    <a:gd name="T93" fmla="*/ 137 h 232"/>
                    <a:gd name="T94" fmla="*/ 55 w 232"/>
                    <a:gd name="T95" fmla="*/ 144 h 232"/>
                    <a:gd name="T96" fmla="*/ 86 w 232"/>
                    <a:gd name="T97" fmla="*/ 175 h 232"/>
                    <a:gd name="T98" fmla="*/ 51 w 232"/>
                    <a:gd name="T99" fmla="*/ 152 h 232"/>
                    <a:gd name="T100" fmla="*/ 96 w 232"/>
                    <a:gd name="T101" fmla="*/ 187 h 232"/>
                    <a:gd name="T102" fmla="*/ 119 w 232"/>
                    <a:gd name="T103" fmla="*/ 149 h 232"/>
                    <a:gd name="T104" fmla="*/ 152 w 232"/>
                    <a:gd name="T105" fmla="*/ 179 h 232"/>
                    <a:gd name="T106" fmla="*/ 142 w 232"/>
                    <a:gd name="T107" fmla="*/ 136 h 232"/>
                    <a:gd name="T108" fmla="*/ 168 w 232"/>
                    <a:gd name="T109"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2" h="232">
                      <a:moveTo>
                        <a:pt x="228" y="105"/>
                      </a:moveTo>
                      <a:cubicBezTo>
                        <a:pt x="210" y="103"/>
                        <a:pt x="210" y="103"/>
                        <a:pt x="210" y="103"/>
                      </a:cubicBezTo>
                      <a:cubicBezTo>
                        <a:pt x="210" y="99"/>
                        <a:pt x="209" y="95"/>
                        <a:pt x="208" y="92"/>
                      </a:cubicBezTo>
                      <a:cubicBezTo>
                        <a:pt x="223" y="83"/>
                        <a:pt x="223" y="83"/>
                        <a:pt x="223" y="83"/>
                      </a:cubicBezTo>
                      <a:cubicBezTo>
                        <a:pt x="225" y="82"/>
                        <a:pt x="226" y="79"/>
                        <a:pt x="225" y="77"/>
                      </a:cubicBezTo>
                      <a:cubicBezTo>
                        <a:pt x="221" y="66"/>
                        <a:pt x="221" y="66"/>
                        <a:pt x="221" y="66"/>
                      </a:cubicBezTo>
                      <a:cubicBezTo>
                        <a:pt x="220" y="64"/>
                        <a:pt x="218" y="63"/>
                        <a:pt x="216" y="64"/>
                      </a:cubicBezTo>
                      <a:cubicBezTo>
                        <a:pt x="199" y="68"/>
                        <a:pt x="199" y="68"/>
                        <a:pt x="199" y="68"/>
                      </a:cubicBezTo>
                      <a:cubicBezTo>
                        <a:pt x="196" y="64"/>
                        <a:pt x="194" y="61"/>
                        <a:pt x="192" y="58"/>
                      </a:cubicBezTo>
                      <a:cubicBezTo>
                        <a:pt x="202" y="44"/>
                        <a:pt x="202" y="44"/>
                        <a:pt x="202" y="44"/>
                      </a:cubicBezTo>
                      <a:cubicBezTo>
                        <a:pt x="204" y="42"/>
                        <a:pt x="203" y="39"/>
                        <a:pt x="202" y="38"/>
                      </a:cubicBezTo>
                      <a:cubicBezTo>
                        <a:pt x="194" y="30"/>
                        <a:pt x="194" y="30"/>
                        <a:pt x="194" y="30"/>
                      </a:cubicBezTo>
                      <a:cubicBezTo>
                        <a:pt x="192" y="28"/>
                        <a:pt x="189" y="28"/>
                        <a:pt x="188" y="29"/>
                      </a:cubicBezTo>
                      <a:cubicBezTo>
                        <a:pt x="174" y="40"/>
                        <a:pt x="174" y="40"/>
                        <a:pt x="174" y="40"/>
                      </a:cubicBezTo>
                      <a:cubicBezTo>
                        <a:pt x="171" y="37"/>
                        <a:pt x="168" y="35"/>
                        <a:pt x="164" y="33"/>
                      </a:cubicBezTo>
                      <a:cubicBezTo>
                        <a:pt x="169" y="16"/>
                        <a:pt x="169" y="16"/>
                        <a:pt x="169" y="16"/>
                      </a:cubicBezTo>
                      <a:cubicBezTo>
                        <a:pt x="169" y="14"/>
                        <a:pt x="168" y="12"/>
                        <a:pt x="166" y="11"/>
                      </a:cubicBezTo>
                      <a:cubicBezTo>
                        <a:pt x="155" y="7"/>
                        <a:pt x="155" y="7"/>
                        <a:pt x="155" y="7"/>
                      </a:cubicBezTo>
                      <a:cubicBezTo>
                        <a:pt x="153" y="6"/>
                        <a:pt x="151" y="6"/>
                        <a:pt x="150" y="8"/>
                      </a:cubicBezTo>
                      <a:cubicBezTo>
                        <a:pt x="141" y="23"/>
                        <a:pt x="141" y="23"/>
                        <a:pt x="141" y="23"/>
                      </a:cubicBezTo>
                      <a:cubicBezTo>
                        <a:pt x="137" y="22"/>
                        <a:pt x="133" y="22"/>
                        <a:pt x="129" y="21"/>
                      </a:cubicBezTo>
                      <a:cubicBezTo>
                        <a:pt x="126" y="4"/>
                        <a:pt x="126" y="4"/>
                        <a:pt x="126" y="4"/>
                      </a:cubicBezTo>
                      <a:cubicBezTo>
                        <a:pt x="126" y="1"/>
                        <a:pt x="124" y="0"/>
                        <a:pt x="122" y="0"/>
                      </a:cubicBezTo>
                      <a:cubicBezTo>
                        <a:pt x="110" y="0"/>
                        <a:pt x="110" y="0"/>
                        <a:pt x="110" y="0"/>
                      </a:cubicBezTo>
                      <a:cubicBezTo>
                        <a:pt x="108" y="0"/>
                        <a:pt x="106" y="1"/>
                        <a:pt x="105" y="4"/>
                      </a:cubicBezTo>
                      <a:cubicBezTo>
                        <a:pt x="103" y="21"/>
                        <a:pt x="103" y="21"/>
                        <a:pt x="103" y="21"/>
                      </a:cubicBezTo>
                      <a:cubicBezTo>
                        <a:pt x="99" y="22"/>
                        <a:pt x="96" y="22"/>
                        <a:pt x="92" y="23"/>
                      </a:cubicBezTo>
                      <a:cubicBezTo>
                        <a:pt x="83" y="8"/>
                        <a:pt x="83" y="8"/>
                        <a:pt x="83" y="8"/>
                      </a:cubicBezTo>
                      <a:cubicBezTo>
                        <a:pt x="82" y="6"/>
                        <a:pt x="79" y="5"/>
                        <a:pt x="77" y="6"/>
                      </a:cubicBezTo>
                      <a:cubicBezTo>
                        <a:pt x="67" y="11"/>
                        <a:pt x="67" y="11"/>
                        <a:pt x="67" y="11"/>
                      </a:cubicBezTo>
                      <a:cubicBezTo>
                        <a:pt x="65" y="11"/>
                        <a:pt x="63" y="14"/>
                        <a:pt x="64" y="16"/>
                      </a:cubicBezTo>
                      <a:cubicBezTo>
                        <a:pt x="68" y="33"/>
                        <a:pt x="68" y="33"/>
                        <a:pt x="68" y="33"/>
                      </a:cubicBezTo>
                      <a:cubicBezTo>
                        <a:pt x="65" y="35"/>
                        <a:pt x="61" y="37"/>
                        <a:pt x="58" y="40"/>
                      </a:cubicBezTo>
                      <a:cubicBezTo>
                        <a:pt x="44" y="29"/>
                        <a:pt x="44" y="29"/>
                        <a:pt x="44" y="29"/>
                      </a:cubicBezTo>
                      <a:cubicBezTo>
                        <a:pt x="42" y="28"/>
                        <a:pt x="40" y="28"/>
                        <a:pt x="38" y="30"/>
                      </a:cubicBezTo>
                      <a:cubicBezTo>
                        <a:pt x="30" y="38"/>
                        <a:pt x="30" y="38"/>
                        <a:pt x="30" y="38"/>
                      </a:cubicBezTo>
                      <a:cubicBezTo>
                        <a:pt x="28" y="39"/>
                        <a:pt x="28" y="42"/>
                        <a:pt x="29" y="44"/>
                      </a:cubicBezTo>
                      <a:cubicBezTo>
                        <a:pt x="40" y="58"/>
                        <a:pt x="40" y="58"/>
                        <a:pt x="40" y="58"/>
                      </a:cubicBezTo>
                      <a:cubicBezTo>
                        <a:pt x="38" y="61"/>
                        <a:pt x="35" y="64"/>
                        <a:pt x="34" y="67"/>
                      </a:cubicBezTo>
                      <a:cubicBezTo>
                        <a:pt x="17" y="63"/>
                        <a:pt x="17" y="63"/>
                        <a:pt x="17" y="63"/>
                      </a:cubicBezTo>
                      <a:cubicBezTo>
                        <a:pt x="14" y="62"/>
                        <a:pt x="12" y="63"/>
                        <a:pt x="11" y="65"/>
                      </a:cubicBezTo>
                      <a:cubicBezTo>
                        <a:pt x="7" y="76"/>
                        <a:pt x="7" y="76"/>
                        <a:pt x="7" y="76"/>
                      </a:cubicBezTo>
                      <a:cubicBezTo>
                        <a:pt x="6" y="78"/>
                        <a:pt x="7" y="81"/>
                        <a:pt x="9" y="82"/>
                      </a:cubicBezTo>
                      <a:cubicBezTo>
                        <a:pt x="24" y="91"/>
                        <a:pt x="24" y="91"/>
                        <a:pt x="24" y="91"/>
                      </a:cubicBezTo>
                      <a:cubicBezTo>
                        <a:pt x="23" y="95"/>
                        <a:pt x="22" y="99"/>
                        <a:pt x="21" y="103"/>
                      </a:cubicBezTo>
                      <a:cubicBezTo>
                        <a:pt x="4" y="105"/>
                        <a:pt x="4" y="105"/>
                        <a:pt x="4" y="105"/>
                      </a:cubicBezTo>
                      <a:cubicBezTo>
                        <a:pt x="2" y="106"/>
                        <a:pt x="0" y="108"/>
                        <a:pt x="0" y="110"/>
                      </a:cubicBezTo>
                      <a:cubicBezTo>
                        <a:pt x="0" y="122"/>
                        <a:pt x="0" y="122"/>
                        <a:pt x="0" y="122"/>
                      </a:cubicBezTo>
                      <a:cubicBezTo>
                        <a:pt x="0" y="124"/>
                        <a:pt x="2" y="126"/>
                        <a:pt x="4" y="126"/>
                      </a:cubicBezTo>
                      <a:cubicBezTo>
                        <a:pt x="21" y="129"/>
                        <a:pt x="21" y="129"/>
                        <a:pt x="21" y="129"/>
                      </a:cubicBezTo>
                      <a:cubicBezTo>
                        <a:pt x="22" y="132"/>
                        <a:pt x="22" y="136"/>
                        <a:pt x="23" y="140"/>
                      </a:cubicBezTo>
                      <a:cubicBezTo>
                        <a:pt x="8" y="148"/>
                        <a:pt x="8" y="148"/>
                        <a:pt x="8" y="148"/>
                      </a:cubicBezTo>
                      <a:cubicBezTo>
                        <a:pt x="6" y="150"/>
                        <a:pt x="5" y="152"/>
                        <a:pt x="6" y="154"/>
                      </a:cubicBezTo>
                      <a:cubicBezTo>
                        <a:pt x="11" y="165"/>
                        <a:pt x="11" y="165"/>
                        <a:pt x="11" y="165"/>
                      </a:cubicBezTo>
                      <a:cubicBezTo>
                        <a:pt x="12" y="167"/>
                        <a:pt x="14" y="168"/>
                        <a:pt x="16" y="168"/>
                      </a:cubicBezTo>
                      <a:cubicBezTo>
                        <a:pt x="33" y="163"/>
                        <a:pt x="33" y="163"/>
                        <a:pt x="33" y="163"/>
                      </a:cubicBezTo>
                      <a:cubicBezTo>
                        <a:pt x="35" y="167"/>
                        <a:pt x="37" y="170"/>
                        <a:pt x="40" y="173"/>
                      </a:cubicBezTo>
                      <a:cubicBezTo>
                        <a:pt x="29" y="188"/>
                        <a:pt x="29" y="188"/>
                        <a:pt x="29" y="188"/>
                      </a:cubicBezTo>
                      <a:cubicBezTo>
                        <a:pt x="28" y="189"/>
                        <a:pt x="28" y="192"/>
                        <a:pt x="30" y="193"/>
                      </a:cubicBezTo>
                      <a:cubicBezTo>
                        <a:pt x="38" y="202"/>
                        <a:pt x="38" y="202"/>
                        <a:pt x="38" y="202"/>
                      </a:cubicBezTo>
                      <a:cubicBezTo>
                        <a:pt x="40" y="203"/>
                        <a:pt x="42" y="203"/>
                        <a:pt x="44" y="202"/>
                      </a:cubicBezTo>
                      <a:cubicBezTo>
                        <a:pt x="58" y="192"/>
                        <a:pt x="58" y="192"/>
                        <a:pt x="58" y="192"/>
                      </a:cubicBezTo>
                      <a:cubicBezTo>
                        <a:pt x="61" y="194"/>
                        <a:pt x="64" y="196"/>
                        <a:pt x="67" y="198"/>
                      </a:cubicBezTo>
                      <a:cubicBezTo>
                        <a:pt x="63" y="215"/>
                        <a:pt x="63" y="215"/>
                        <a:pt x="63" y="215"/>
                      </a:cubicBezTo>
                      <a:cubicBezTo>
                        <a:pt x="62" y="217"/>
                        <a:pt x="64" y="219"/>
                        <a:pt x="66" y="220"/>
                      </a:cubicBezTo>
                      <a:cubicBezTo>
                        <a:pt x="76" y="225"/>
                        <a:pt x="76" y="225"/>
                        <a:pt x="76" y="225"/>
                      </a:cubicBezTo>
                      <a:cubicBezTo>
                        <a:pt x="78" y="226"/>
                        <a:pt x="81" y="225"/>
                        <a:pt x="82" y="223"/>
                      </a:cubicBezTo>
                      <a:cubicBezTo>
                        <a:pt x="91" y="208"/>
                        <a:pt x="91" y="208"/>
                        <a:pt x="91" y="208"/>
                      </a:cubicBezTo>
                      <a:cubicBezTo>
                        <a:pt x="95" y="209"/>
                        <a:pt x="99" y="210"/>
                        <a:pt x="103" y="210"/>
                      </a:cubicBezTo>
                      <a:cubicBezTo>
                        <a:pt x="105" y="228"/>
                        <a:pt x="105" y="228"/>
                        <a:pt x="105" y="228"/>
                      </a:cubicBezTo>
                      <a:cubicBezTo>
                        <a:pt x="106" y="230"/>
                        <a:pt x="108" y="232"/>
                        <a:pt x="110" y="232"/>
                      </a:cubicBezTo>
                      <a:cubicBezTo>
                        <a:pt x="122" y="232"/>
                        <a:pt x="122" y="232"/>
                        <a:pt x="122" y="232"/>
                      </a:cubicBezTo>
                      <a:cubicBezTo>
                        <a:pt x="124" y="232"/>
                        <a:pt x="126" y="230"/>
                        <a:pt x="126" y="228"/>
                      </a:cubicBezTo>
                      <a:cubicBezTo>
                        <a:pt x="129" y="210"/>
                        <a:pt x="129" y="210"/>
                        <a:pt x="129" y="210"/>
                      </a:cubicBezTo>
                      <a:cubicBezTo>
                        <a:pt x="132" y="210"/>
                        <a:pt x="136" y="209"/>
                        <a:pt x="140" y="208"/>
                      </a:cubicBezTo>
                      <a:cubicBezTo>
                        <a:pt x="149" y="223"/>
                        <a:pt x="149" y="223"/>
                        <a:pt x="149" y="223"/>
                      </a:cubicBezTo>
                      <a:cubicBezTo>
                        <a:pt x="150" y="225"/>
                        <a:pt x="152" y="226"/>
                        <a:pt x="154" y="225"/>
                      </a:cubicBezTo>
                      <a:cubicBezTo>
                        <a:pt x="165" y="221"/>
                        <a:pt x="165" y="221"/>
                        <a:pt x="165" y="221"/>
                      </a:cubicBezTo>
                      <a:cubicBezTo>
                        <a:pt x="167" y="220"/>
                        <a:pt x="168" y="218"/>
                        <a:pt x="168" y="215"/>
                      </a:cubicBezTo>
                      <a:cubicBezTo>
                        <a:pt x="163" y="198"/>
                        <a:pt x="163" y="198"/>
                        <a:pt x="163" y="198"/>
                      </a:cubicBezTo>
                      <a:cubicBezTo>
                        <a:pt x="167" y="196"/>
                        <a:pt x="170" y="194"/>
                        <a:pt x="174" y="192"/>
                      </a:cubicBezTo>
                      <a:cubicBezTo>
                        <a:pt x="188" y="202"/>
                        <a:pt x="188" y="202"/>
                        <a:pt x="188" y="202"/>
                      </a:cubicBezTo>
                      <a:cubicBezTo>
                        <a:pt x="189" y="203"/>
                        <a:pt x="192" y="203"/>
                        <a:pt x="194" y="202"/>
                      </a:cubicBezTo>
                      <a:cubicBezTo>
                        <a:pt x="202" y="193"/>
                        <a:pt x="202" y="193"/>
                        <a:pt x="202" y="193"/>
                      </a:cubicBezTo>
                      <a:cubicBezTo>
                        <a:pt x="203" y="192"/>
                        <a:pt x="204" y="189"/>
                        <a:pt x="202" y="188"/>
                      </a:cubicBezTo>
                      <a:cubicBezTo>
                        <a:pt x="192" y="173"/>
                        <a:pt x="192" y="173"/>
                        <a:pt x="192" y="173"/>
                      </a:cubicBezTo>
                      <a:cubicBezTo>
                        <a:pt x="194" y="170"/>
                        <a:pt x="196" y="167"/>
                        <a:pt x="198" y="164"/>
                      </a:cubicBezTo>
                      <a:cubicBezTo>
                        <a:pt x="215" y="169"/>
                        <a:pt x="215" y="169"/>
                        <a:pt x="215" y="169"/>
                      </a:cubicBezTo>
                      <a:cubicBezTo>
                        <a:pt x="217" y="169"/>
                        <a:pt x="220" y="168"/>
                        <a:pt x="220" y="166"/>
                      </a:cubicBezTo>
                      <a:cubicBezTo>
                        <a:pt x="225" y="155"/>
                        <a:pt x="225" y="155"/>
                        <a:pt x="225" y="155"/>
                      </a:cubicBezTo>
                      <a:cubicBezTo>
                        <a:pt x="226" y="153"/>
                        <a:pt x="225" y="151"/>
                        <a:pt x="223" y="149"/>
                      </a:cubicBezTo>
                      <a:cubicBezTo>
                        <a:pt x="208" y="140"/>
                        <a:pt x="208" y="140"/>
                        <a:pt x="208" y="140"/>
                      </a:cubicBezTo>
                      <a:cubicBezTo>
                        <a:pt x="209" y="137"/>
                        <a:pt x="210" y="133"/>
                        <a:pt x="210" y="129"/>
                      </a:cubicBezTo>
                      <a:cubicBezTo>
                        <a:pt x="228" y="126"/>
                        <a:pt x="228" y="126"/>
                        <a:pt x="228" y="126"/>
                      </a:cubicBezTo>
                      <a:cubicBezTo>
                        <a:pt x="230" y="126"/>
                        <a:pt x="232" y="124"/>
                        <a:pt x="232" y="122"/>
                      </a:cubicBezTo>
                      <a:cubicBezTo>
                        <a:pt x="232" y="110"/>
                        <a:pt x="232" y="110"/>
                        <a:pt x="232" y="110"/>
                      </a:cubicBezTo>
                      <a:cubicBezTo>
                        <a:pt x="232" y="108"/>
                        <a:pt x="230" y="106"/>
                        <a:pt x="228" y="105"/>
                      </a:cubicBezTo>
                      <a:close/>
                      <a:moveTo>
                        <a:pt x="187" y="134"/>
                      </a:moveTo>
                      <a:cubicBezTo>
                        <a:pt x="186" y="138"/>
                        <a:pt x="182" y="140"/>
                        <a:pt x="178" y="138"/>
                      </a:cubicBezTo>
                      <a:cubicBezTo>
                        <a:pt x="149" y="120"/>
                        <a:pt x="149" y="120"/>
                        <a:pt x="149" y="120"/>
                      </a:cubicBezTo>
                      <a:cubicBezTo>
                        <a:pt x="145" y="118"/>
                        <a:pt x="145" y="114"/>
                        <a:pt x="149" y="112"/>
                      </a:cubicBezTo>
                      <a:cubicBezTo>
                        <a:pt x="178" y="94"/>
                        <a:pt x="178" y="94"/>
                        <a:pt x="178" y="94"/>
                      </a:cubicBezTo>
                      <a:cubicBezTo>
                        <a:pt x="182" y="91"/>
                        <a:pt x="186" y="93"/>
                        <a:pt x="187" y="97"/>
                      </a:cubicBezTo>
                      <a:cubicBezTo>
                        <a:pt x="187" y="97"/>
                        <a:pt x="190" y="106"/>
                        <a:pt x="190" y="116"/>
                      </a:cubicBezTo>
                      <a:cubicBezTo>
                        <a:pt x="190" y="125"/>
                        <a:pt x="187" y="134"/>
                        <a:pt x="187" y="134"/>
                      </a:cubicBezTo>
                      <a:close/>
                      <a:moveTo>
                        <a:pt x="180" y="78"/>
                      </a:moveTo>
                      <a:cubicBezTo>
                        <a:pt x="182" y="82"/>
                        <a:pt x="180" y="86"/>
                        <a:pt x="176" y="87"/>
                      </a:cubicBezTo>
                      <a:cubicBezTo>
                        <a:pt x="142" y="95"/>
                        <a:pt x="142" y="95"/>
                        <a:pt x="142" y="95"/>
                      </a:cubicBezTo>
                      <a:cubicBezTo>
                        <a:pt x="138" y="96"/>
                        <a:pt x="136" y="93"/>
                        <a:pt x="137" y="89"/>
                      </a:cubicBezTo>
                      <a:cubicBezTo>
                        <a:pt x="145" y="55"/>
                        <a:pt x="145" y="55"/>
                        <a:pt x="145" y="55"/>
                      </a:cubicBezTo>
                      <a:cubicBezTo>
                        <a:pt x="146" y="51"/>
                        <a:pt x="149" y="49"/>
                        <a:pt x="153" y="52"/>
                      </a:cubicBezTo>
                      <a:cubicBezTo>
                        <a:pt x="153" y="52"/>
                        <a:pt x="162" y="56"/>
                        <a:pt x="168" y="63"/>
                      </a:cubicBezTo>
                      <a:cubicBezTo>
                        <a:pt x="175" y="69"/>
                        <a:pt x="180" y="78"/>
                        <a:pt x="180" y="78"/>
                      </a:cubicBezTo>
                      <a:close/>
                      <a:moveTo>
                        <a:pt x="97" y="43"/>
                      </a:moveTo>
                      <a:cubicBezTo>
                        <a:pt x="97" y="43"/>
                        <a:pt x="107" y="41"/>
                        <a:pt x="116" y="41"/>
                      </a:cubicBezTo>
                      <a:cubicBezTo>
                        <a:pt x="125" y="41"/>
                        <a:pt x="134" y="43"/>
                        <a:pt x="134" y="43"/>
                      </a:cubicBezTo>
                      <a:cubicBezTo>
                        <a:pt x="139" y="45"/>
                        <a:pt x="140" y="49"/>
                        <a:pt x="138" y="52"/>
                      </a:cubicBezTo>
                      <a:cubicBezTo>
                        <a:pt x="120" y="82"/>
                        <a:pt x="120" y="82"/>
                        <a:pt x="120" y="82"/>
                      </a:cubicBezTo>
                      <a:cubicBezTo>
                        <a:pt x="118" y="85"/>
                        <a:pt x="114" y="85"/>
                        <a:pt x="112" y="82"/>
                      </a:cubicBezTo>
                      <a:cubicBezTo>
                        <a:pt x="94" y="52"/>
                        <a:pt x="94" y="52"/>
                        <a:pt x="94" y="52"/>
                      </a:cubicBezTo>
                      <a:cubicBezTo>
                        <a:pt x="91" y="49"/>
                        <a:pt x="93" y="45"/>
                        <a:pt x="97" y="43"/>
                      </a:cubicBezTo>
                      <a:close/>
                      <a:moveTo>
                        <a:pt x="134" y="116"/>
                      </a:moveTo>
                      <a:cubicBezTo>
                        <a:pt x="134" y="126"/>
                        <a:pt x="126" y="134"/>
                        <a:pt x="116" y="134"/>
                      </a:cubicBezTo>
                      <a:cubicBezTo>
                        <a:pt x="106" y="134"/>
                        <a:pt x="98" y="126"/>
                        <a:pt x="98" y="116"/>
                      </a:cubicBezTo>
                      <a:cubicBezTo>
                        <a:pt x="98" y="106"/>
                        <a:pt x="106" y="98"/>
                        <a:pt x="116" y="98"/>
                      </a:cubicBezTo>
                      <a:cubicBezTo>
                        <a:pt x="126" y="98"/>
                        <a:pt x="134" y="106"/>
                        <a:pt x="134" y="116"/>
                      </a:cubicBezTo>
                      <a:close/>
                      <a:moveTo>
                        <a:pt x="78" y="51"/>
                      </a:moveTo>
                      <a:cubicBezTo>
                        <a:pt x="82" y="49"/>
                        <a:pt x="86" y="50"/>
                        <a:pt x="87" y="55"/>
                      </a:cubicBezTo>
                      <a:cubicBezTo>
                        <a:pt x="95" y="88"/>
                        <a:pt x="95" y="88"/>
                        <a:pt x="95" y="88"/>
                      </a:cubicBezTo>
                      <a:cubicBezTo>
                        <a:pt x="96" y="92"/>
                        <a:pt x="93" y="95"/>
                        <a:pt x="89" y="94"/>
                      </a:cubicBezTo>
                      <a:cubicBezTo>
                        <a:pt x="56" y="86"/>
                        <a:pt x="56" y="86"/>
                        <a:pt x="56" y="86"/>
                      </a:cubicBezTo>
                      <a:cubicBezTo>
                        <a:pt x="51" y="85"/>
                        <a:pt x="50" y="81"/>
                        <a:pt x="52" y="77"/>
                      </a:cubicBezTo>
                      <a:cubicBezTo>
                        <a:pt x="52" y="77"/>
                        <a:pt x="57" y="69"/>
                        <a:pt x="63" y="62"/>
                      </a:cubicBezTo>
                      <a:cubicBezTo>
                        <a:pt x="70" y="56"/>
                        <a:pt x="78" y="51"/>
                        <a:pt x="78" y="51"/>
                      </a:cubicBezTo>
                      <a:close/>
                      <a:moveTo>
                        <a:pt x="44" y="133"/>
                      </a:moveTo>
                      <a:cubicBezTo>
                        <a:pt x="44" y="133"/>
                        <a:pt x="41" y="124"/>
                        <a:pt x="41" y="115"/>
                      </a:cubicBezTo>
                      <a:cubicBezTo>
                        <a:pt x="41" y="105"/>
                        <a:pt x="44" y="96"/>
                        <a:pt x="44" y="96"/>
                      </a:cubicBezTo>
                      <a:cubicBezTo>
                        <a:pt x="45" y="92"/>
                        <a:pt x="49" y="90"/>
                        <a:pt x="52" y="93"/>
                      </a:cubicBezTo>
                      <a:cubicBezTo>
                        <a:pt x="82" y="111"/>
                        <a:pt x="82" y="111"/>
                        <a:pt x="82" y="111"/>
                      </a:cubicBezTo>
                      <a:cubicBezTo>
                        <a:pt x="85" y="113"/>
                        <a:pt x="85" y="117"/>
                        <a:pt x="82" y="119"/>
                      </a:cubicBezTo>
                      <a:cubicBezTo>
                        <a:pt x="52" y="137"/>
                        <a:pt x="52" y="137"/>
                        <a:pt x="52" y="137"/>
                      </a:cubicBezTo>
                      <a:cubicBezTo>
                        <a:pt x="49" y="139"/>
                        <a:pt x="45" y="138"/>
                        <a:pt x="44" y="133"/>
                      </a:cubicBezTo>
                      <a:close/>
                      <a:moveTo>
                        <a:pt x="51" y="152"/>
                      </a:moveTo>
                      <a:cubicBezTo>
                        <a:pt x="49" y="149"/>
                        <a:pt x="51" y="145"/>
                        <a:pt x="55" y="144"/>
                      </a:cubicBezTo>
                      <a:cubicBezTo>
                        <a:pt x="88" y="136"/>
                        <a:pt x="88" y="136"/>
                        <a:pt x="88" y="136"/>
                      </a:cubicBezTo>
                      <a:cubicBezTo>
                        <a:pt x="93" y="135"/>
                        <a:pt x="95" y="137"/>
                        <a:pt x="94" y="141"/>
                      </a:cubicBezTo>
                      <a:cubicBezTo>
                        <a:pt x="86" y="175"/>
                        <a:pt x="86" y="175"/>
                        <a:pt x="86" y="175"/>
                      </a:cubicBezTo>
                      <a:cubicBezTo>
                        <a:pt x="85" y="179"/>
                        <a:pt x="81" y="181"/>
                        <a:pt x="77" y="179"/>
                      </a:cubicBezTo>
                      <a:cubicBezTo>
                        <a:pt x="77" y="179"/>
                        <a:pt x="69" y="174"/>
                        <a:pt x="62" y="167"/>
                      </a:cubicBezTo>
                      <a:cubicBezTo>
                        <a:pt x="56" y="161"/>
                        <a:pt x="51" y="152"/>
                        <a:pt x="51" y="152"/>
                      </a:cubicBezTo>
                      <a:close/>
                      <a:moveTo>
                        <a:pt x="134" y="187"/>
                      </a:moveTo>
                      <a:cubicBezTo>
                        <a:pt x="134" y="187"/>
                        <a:pt x="124" y="190"/>
                        <a:pt x="115" y="190"/>
                      </a:cubicBezTo>
                      <a:cubicBezTo>
                        <a:pt x="106" y="190"/>
                        <a:pt x="96" y="187"/>
                        <a:pt x="96" y="187"/>
                      </a:cubicBezTo>
                      <a:cubicBezTo>
                        <a:pt x="92" y="186"/>
                        <a:pt x="90" y="182"/>
                        <a:pt x="93" y="178"/>
                      </a:cubicBezTo>
                      <a:cubicBezTo>
                        <a:pt x="111" y="149"/>
                        <a:pt x="111" y="149"/>
                        <a:pt x="111" y="149"/>
                      </a:cubicBezTo>
                      <a:cubicBezTo>
                        <a:pt x="113" y="145"/>
                        <a:pt x="117" y="145"/>
                        <a:pt x="119" y="149"/>
                      </a:cubicBezTo>
                      <a:cubicBezTo>
                        <a:pt x="137" y="178"/>
                        <a:pt x="137" y="178"/>
                        <a:pt x="137" y="178"/>
                      </a:cubicBezTo>
                      <a:cubicBezTo>
                        <a:pt x="139" y="182"/>
                        <a:pt x="138" y="186"/>
                        <a:pt x="134" y="187"/>
                      </a:cubicBezTo>
                      <a:close/>
                      <a:moveTo>
                        <a:pt x="152" y="179"/>
                      </a:moveTo>
                      <a:cubicBezTo>
                        <a:pt x="149" y="182"/>
                        <a:pt x="145" y="180"/>
                        <a:pt x="144" y="176"/>
                      </a:cubicBezTo>
                      <a:cubicBezTo>
                        <a:pt x="136" y="142"/>
                        <a:pt x="136" y="142"/>
                        <a:pt x="136" y="142"/>
                      </a:cubicBezTo>
                      <a:cubicBezTo>
                        <a:pt x="135" y="138"/>
                        <a:pt x="137" y="135"/>
                        <a:pt x="142" y="136"/>
                      </a:cubicBezTo>
                      <a:cubicBezTo>
                        <a:pt x="175" y="144"/>
                        <a:pt x="175" y="144"/>
                        <a:pt x="175" y="144"/>
                      </a:cubicBezTo>
                      <a:cubicBezTo>
                        <a:pt x="179" y="145"/>
                        <a:pt x="181" y="149"/>
                        <a:pt x="179" y="153"/>
                      </a:cubicBezTo>
                      <a:cubicBezTo>
                        <a:pt x="179" y="153"/>
                        <a:pt x="174" y="162"/>
                        <a:pt x="168" y="168"/>
                      </a:cubicBezTo>
                      <a:cubicBezTo>
                        <a:pt x="161" y="175"/>
                        <a:pt x="152" y="179"/>
                        <a:pt x="152" y="179"/>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p:cNvSpPr>
                  <a:spLocks noEditPoints="1"/>
                </p:cNvSpPr>
                <p:nvPr/>
              </p:nvSpPr>
              <p:spPr bwMode="auto">
                <a:xfrm>
                  <a:off x="9266085" y="2591742"/>
                  <a:ext cx="488158" cy="484174"/>
                </a:xfrm>
                <a:custGeom>
                  <a:avLst/>
                  <a:gdLst>
                    <a:gd name="T0" fmla="*/ 131 w 137"/>
                    <a:gd name="T1" fmla="*/ 75 h 137"/>
                    <a:gd name="T2" fmla="*/ 137 w 137"/>
                    <a:gd name="T3" fmla="*/ 67 h 137"/>
                    <a:gd name="T4" fmla="*/ 128 w 137"/>
                    <a:gd name="T5" fmla="*/ 59 h 137"/>
                    <a:gd name="T6" fmla="*/ 120 w 137"/>
                    <a:gd name="T7" fmla="*/ 56 h 137"/>
                    <a:gd name="T8" fmla="*/ 113 w 137"/>
                    <a:gd name="T9" fmla="*/ 38 h 137"/>
                    <a:gd name="T10" fmla="*/ 118 w 137"/>
                    <a:gd name="T11" fmla="*/ 29 h 137"/>
                    <a:gd name="T12" fmla="*/ 116 w 137"/>
                    <a:gd name="T13" fmla="*/ 19 h 137"/>
                    <a:gd name="T14" fmla="*/ 105 w 137"/>
                    <a:gd name="T15" fmla="*/ 20 h 137"/>
                    <a:gd name="T16" fmla="*/ 96 w 137"/>
                    <a:gd name="T17" fmla="*/ 24 h 137"/>
                    <a:gd name="T18" fmla="*/ 79 w 137"/>
                    <a:gd name="T19" fmla="*/ 16 h 137"/>
                    <a:gd name="T20" fmla="*/ 76 w 137"/>
                    <a:gd name="T21" fmla="*/ 5 h 137"/>
                    <a:gd name="T22" fmla="*/ 68 w 137"/>
                    <a:gd name="T23" fmla="*/ 0 h 137"/>
                    <a:gd name="T24" fmla="*/ 60 w 137"/>
                    <a:gd name="T25" fmla="*/ 9 h 137"/>
                    <a:gd name="T26" fmla="*/ 57 w 137"/>
                    <a:gd name="T27" fmla="*/ 18 h 137"/>
                    <a:gd name="T28" fmla="*/ 39 w 137"/>
                    <a:gd name="T29" fmla="*/ 24 h 137"/>
                    <a:gd name="T30" fmla="*/ 30 w 137"/>
                    <a:gd name="T31" fmla="*/ 18 h 137"/>
                    <a:gd name="T32" fmla="*/ 20 w 137"/>
                    <a:gd name="T33" fmla="*/ 21 h 137"/>
                    <a:gd name="T34" fmla="*/ 21 w 137"/>
                    <a:gd name="T35" fmla="*/ 32 h 137"/>
                    <a:gd name="T36" fmla="*/ 25 w 137"/>
                    <a:gd name="T37" fmla="*/ 41 h 137"/>
                    <a:gd name="T38" fmla="*/ 16 w 137"/>
                    <a:gd name="T39" fmla="*/ 58 h 137"/>
                    <a:gd name="T40" fmla="*/ 6 w 137"/>
                    <a:gd name="T41" fmla="*/ 61 h 137"/>
                    <a:gd name="T42" fmla="*/ 1 w 137"/>
                    <a:gd name="T43" fmla="*/ 69 h 137"/>
                    <a:gd name="T44" fmla="*/ 10 w 137"/>
                    <a:gd name="T45" fmla="*/ 77 h 137"/>
                    <a:gd name="T46" fmla="*/ 18 w 137"/>
                    <a:gd name="T47" fmla="*/ 80 h 137"/>
                    <a:gd name="T48" fmla="*/ 24 w 137"/>
                    <a:gd name="T49" fmla="*/ 99 h 137"/>
                    <a:gd name="T50" fmla="*/ 19 w 137"/>
                    <a:gd name="T51" fmla="*/ 107 h 137"/>
                    <a:gd name="T52" fmla="*/ 22 w 137"/>
                    <a:gd name="T53" fmla="*/ 117 h 137"/>
                    <a:gd name="T54" fmla="*/ 33 w 137"/>
                    <a:gd name="T55" fmla="*/ 116 h 137"/>
                    <a:gd name="T56" fmla="*/ 41 w 137"/>
                    <a:gd name="T57" fmla="*/ 112 h 137"/>
                    <a:gd name="T58" fmla="*/ 59 w 137"/>
                    <a:gd name="T59" fmla="*/ 122 h 137"/>
                    <a:gd name="T60" fmla="*/ 61 w 137"/>
                    <a:gd name="T61" fmla="*/ 131 h 137"/>
                    <a:gd name="T62" fmla="*/ 70 w 137"/>
                    <a:gd name="T63" fmla="*/ 136 h 137"/>
                    <a:gd name="T64" fmla="*/ 77 w 137"/>
                    <a:gd name="T65" fmla="*/ 127 h 137"/>
                    <a:gd name="T66" fmla="*/ 80 w 137"/>
                    <a:gd name="T67" fmla="*/ 119 h 137"/>
                    <a:gd name="T68" fmla="*/ 100 w 137"/>
                    <a:gd name="T69" fmla="*/ 113 h 137"/>
                    <a:gd name="T70" fmla="*/ 108 w 137"/>
                    <a:gd name="T71" fmla="*/ 118 h 137"/>
                    <a:gd name="T72" fmla="*/ 118 w 137"/>
                    <a:gd name="T73" fmla="*/ 115 h 137"/>
                    <a:gd name="T74" fmla="*/ 117 w 137"/>
                    <a:gd name="T75" fmla="*/ 104 h 137"/>
                    <a:gd name="T76" fmla="*/ 113 w 137"/>
                    <a:gd name="T77" fmla="*/ 96 h 137"/>
                    <a:gd name="T78" fmla="*/ 122 w 137"/>
                    <a:gd name="T79" fmla="*/ 78 h 137"/>
                    <a:gd name="T80" fmla="*/ 99 w 137"/>
                    <a:gd name="T81" fmla="*/ 39 h 137"/>
                    <a:gd name="T82" fmla="*/ 83 w 137"/>
                    <a:gd name="T83" fmla="*/ 55 h 137"/>
                    <a:gd name="T84" fmla="*/ 99 w 137"/>
                    <a:gd name="T85" fmla="*/ 39 h 137"/>
                    <a:gd name="T86" fmla="*/ 76 w 137"/>
                    <a:gd name="T87" fmla="*/ 62 h 137"/>
                    <a:gd name="T88" fmla="*/ 63 w 137"/>
                    <a:gd name="T89" fmla="*/ 75 h 137"/>
                    <a:gd name="T90" fmla="*/ 56 w 137"/>
                    <a:gd name="T91" fmla="*/ 55 h 137"/>
                    <a:gd name="T92" fmla="*/ 39 w 137"/>
                    <a:gd name="T93" fmla="*/ 39 h 137"/>
                    <a:gd name="T94" fmla="*/ 56 w 137"/>
                    <a:gd name="T95" fmla="*/ 55 h 137"/>
                    <a:gd name="T96" fmla="*/ 39 w 137"/>
                    <a:gd name="T97" fmla="*/ 82 h 137"/>
                    <a:gd name="T98" fmla="*/ 56 w 137"/>
                    <a:gd name="T99" fmla="*/ 98 h 137"/>
                    <a:gd name="T100" fmla="*/ 83 w 137"/>
                    <a:gd name="T101" fmla="*/ 82 h 137"/>
                    <a:gd name="T102" fmla="*/ 99 w 137"/>
                    <a:gd name="T103" fmla="*/ 98 h 137"/>
                    <a:gd name="T104" fmla="*/ 83 w 137"/>
                    <a:gd name="T105" fmla="*/ 8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7" h="137">
                      <a:moveTo>
                        <a:pt x="128" y="77"/>
                      </a:moveTo>
                      <a:cubicBezTo>
                        <a:pt x="129" y="77"/>
                        <a:pt x="131" y="76"/>
                        <a:pt x="131" y="75"/>
                      </a:cubicBezTo>
                      <a:cubicBezTo>
                        <a:pt x="137" y="70"/>
                        <a:pt x="137" y="70"/>
                        <a:pt x="137" y="70"/>
                      </a:cubicBezTo>
                      <a:cubicBezTo>
                        <a:pt x="137" y="69"/>
                        <a:pt x="137" y="68"/>
                        <a:pt x="137" y="67"/>
                      </a:cubicBezTo>
                      <a:cubicBezTo>
                        <a:pt x="131" y="61"/>
                        <a:pt x="131" y="61"/>
                        <a:pt x="131" y="61"/>
                      </a:cubicBezTo>
                      <a:cubicBezTo>
                        <a:pt x="131" y="60"/>
                        <a:pt x="129" y="60"/>
                        <a:pt x="128" y="59"/>
                      </a:cubicBezTo>
                      <a:cubicBezTo>
                        <a:pt x="122" y="59"/>
                        <a:pt x="122" y="59"/>
                        <a:pt x="122" y="59"/>
                      </a:cubicBezTo>
                      <a:cubicBezTo>
                        <a:pt x="121" y="59"/>
                        <a:pt x="120" y="58"/>
                        <a:pt x="120" y="56"/>
                      </a:cubicBezTo>
                      <a:cubicBezTo>
                        <a:pt x="113" y="41"/>
                        <a:pt x="113" y="41"/>
                        <a:pt x="113" y="41"/>
                      </a:cubicBezTo>
                      <a:cubicBezTo>
                        <a:pt x="112" y="40"/>
                        <a:pt x="113" y="39"/>
                        <a:pt x="113" y="38"/>
                      </a:cubicBezTo>
                      <a:cubicBezTo>
                        <a:pt x="117" y="33"/>
                        <a:pt x="117" y="33"/>
                        <a:pt x="117" y="33"/>
                      </a:cubicBezTo>
                      <a:cubicBezTo>
                        <a:pt x="118" y="32"/>
                        <a:pt x="118" y="30"/>
                        <a:pt x="118" y="29"/>
                      </a:cubicBezTo>
                      <a:cubicBezTo>
                        <a:pt x="118" y="21"/>
                        <a:pt x="118" y="21"/>
                        <a:pt x="118" y="21"/>
                      </a:cubicBezTo>
                      <a:cubicBezTo>
                        <a:pt x="118" y="20"/>
                        <a:pt x="117" y="19"/>
                        <a:pt x="116" y="19"/>
                      </a:cubicBezTo>
                      <a:cubicBezTo>
                        <a:pt x="108" y="19"/>
                        <a:pt x="108" y="19"/>
                        <a:pt x="108" y="19"/>
                      </a:cubicBezTo>
                      <a:cubicBezTo>
                        <a:pt x="107" y="19"/>
                        <a:pt x="105" y="19"/>
                        <a:pt x="105" y="20"/>
                      </a:cubicBezTo>
                      <a:cubicBezTo>
                        <a:pt x="100" y="24"/>
                        <a:pt x="100" y="24"/>
                        <a:pt x="100" y="24"/>
                      </a:cubicBezTo>
                      <a:cubicBezTo>
                        <a:pt x="99" y="25"/>
                        <a:pt x="97" y="25"/>
                        <a:pt x="96" y="24"/>
                      </a:cubicBezTo>
                      <a:cubicBezTo>
                        <a:pt x="81" y="18"/>
                        <a:pt x="81" y="18"/>
                        <a:pt x="81" y="18"/>
                      </a:cubicBezTo>
                      <a:cubicBezTo>
                        <a:pt x="80" y="18"/>
                        <a:pt x="79" y="17"/>
                        <a:pt x="79" y="16"/>
                      </a:cubicBezTo>
                      <a:cubicBezTo>
                        <a:pt x="78" y="9"/>
                        <a:pt x="78" y="9"/>
                        <a:pt x="78" y="9"/>
                      </a:cubicBezTo>
                      <a:cubicBezTo>
                        <a:pt x="78" y="8"/>
                        <a:pt x="77" y="6"/>
                        <a:pt x="76" y="5"/>
                      </a:cubicBezTo>
                      <a:cubicBezTo>
                        <a:pt x="71" y="0"/>
                        <a:pt x="71" y="0"/>
                        <a:pt x="71" y="0"/>
                      </a:cubicBezTo>
                      <a:cubicBezTo>
                        <a:pt x="70" y="0"/>
                        <a:pt x="68" y="0"/>
                        <a:pt x="68" y="0"/>
                      </a:cubicBezTo>
                      <a:cubicBezTo>
                        <a:pt x="62" y="5"/>
                        <a:pt x="62" y="5"/>
                        <a:pt x="62" y="5"/>
                      </a:cubicBezTo>
                      <a:cubicBezTo>
                        <a:pt x="61" y="6"/>
                        <a:pt x="60" y="8"/>
                        <a:pt x="60" y="9"/>
                      </a:cubicBezTo>
                      <a:cubicBezTo>
                        <a:pt x="59" y="16"/>
                        <a:pt x="59" y="16"/>
                        <a:pt x="59" y="16"/>
                      </a:cubicBezTo>
                      <a:cubicBezTo>
                        <a:pt x="59" y="17"/>
                        <a:pt x="58" y="18"/>
                        <a:pt x="57" y="18"/>
                      </a:cubicBezTo>
                      <a:cubicBezTo>
                        <a:pt x="42" y="24"/>
                        <a:pt x="42" y="24"/>
                        <a:pt x="42" y="24"/>
                      </a:cubicBezTo>
                      <a:cubicBezTo>
                        <a:pt x="41" y="25"/>
                        <a:pt x="40" y="25"/>
                        <a:pt x="39" y="24"/>
                      </a:cubicBezTo>
                      <a:cubicBezTo>
                        <a:pt x="33" y="20"/>
                        <a:pt x="33" y="20"/>
                        <a:pt x="33" y="20"/>
                      </a:cubicBezTo>
                      <a:cubicBezTo>
                        <a:pt x="33" y="19"/>
                        <a:pt x="31" y="18"/>
                        <a:pt x="30" y="18"/>
                      </a:cubicBezTo>
                      <a:cubicBezTo>
                        <a:pt x="22" y="19"/>
                        <a:pt x="22" y="19"/>
                        <a:pt x="22" y="19"/>
                      </a:cubicBezTo>
                      <a:cubicBezTo>
                        <a:pt x="21" y="19"/>
                        <a:pt x="20" y="20"/>
                        <a:pt x="20" y="21"/>
                      </a:cubicBezTo>
                      <a:cubicBezTo>
                        <a:pt x="20" y="29"/>
                        <a:pt x="20" y="29"/>
                        <a:pt x="20" y="29"/>
                      </a:cubicBezTo>
                      <a:cubicBezTo>
                        <a:pt x="20" y="30"/>
                        <a:pt x="20" y="31"/>
                        <a:pt x="21" y="32"/>
                      </a:cubicBezTo>
                      <a:cubicBezTo>
                        <a:pt x="25" y="37"/>
                        <a:pt x="25" y="37"/>
                        <a:pt x="25" y="37"/>
                      </a:cubicBezTo>
                      <a:cubicBezTo>
                        <a:pt x="26" y="38"/>
                        <a:pt x="26" y="40"/>
                        <a:pt x="25" y="41"/>
                      </a:cubicBezTo>
                      <a:cubicBezTo>
                        <a:pt x="19" y="56"/>
                        <a:pt x="19" y="56"/>
                        <a:pt x="19" y="56"/>
                      </a:cubicBezTo>
                      <a:cubicBezTo>
                        <a:pt x="18" y="57"/>
                        <a:pt x="17" y="58"/>
                        <a:pt x="16" y="58"/>
                      </a:cubicBezTo>
                      <a:cubicBezTo>
                        <a:pt x="10" y="59"/>
                        <a:pt x="10" y="59"/>
                        <a:pt x="10" y="59"/>
                      </a:cubicBezTo>
                      <a:cubicBezTo>
                        <a:pt x="8" y="59"/>
                        <a:pt x="7" y="60"/>
                        <a:pt x="6" y="61"/>
                      </a:cubicBezTo>
                      <a:cubicBezTo>
                        <a:pt x="1" y="66"/>
                        <a:pt x="1" y="66"/>
                        <a:pt x="1" y="66"/>
                      </a:cubicBezTo>
                      <a:cubicBezTo>
                        <a:pt x="0" y="67"/>
                        <a:pt x="0" y="68"/>
                        <a:pt x="1" y="69"/>
                      </a:cubicBezTo>
                      <a:cubicBezTo>
                        <a:pt x="6" y="75"/>
                        <a:pt x="6" y="75"/>
                        <a:pt x="6" y="75"/>
                      </a:cubicBezTo>
                      <a:cubicBezTo>
                        <a:pt x="7" y="76"/>
                        <a:pt x="8" y="77"/>
                        <a:pt x="10" y="77"/>
                      </a:cubicBezTo>
                      <a:cubicBezTo>
                        <a:pt x="16" y="77"/>
                        <a:pt x="16" y="77"/>
                        <a:pt x="16" y="77"/>
                      </a:cubicBezTo>
                      <a:cubicBezTo>
                        <a:pt x="17" y="78"/>
                        <a:pt x="18" y="79"/>
                        <a:pt x="18" y="80"/>
                      </a:cubicBezTo>
                      <a:cubicBezTo>
                        <a:pt x="24" y="95"/>
                        <a:pt x="24" y="95"/>
                        <a:pt x="24" y="95"/>
                      </a:cubicBezTo>
                      <a:cubicBezTo>
                        <a:pt x="25" y="96"/>
                        <a:pt x="25" y="98"/>
                        <a:pt x="24" y="99"/>
                      </a:cubicBezTo>
                      <a:cubicBezTo>
                        <a:pt x="20" y="103"/>
                        <a:pt x="20" y="103"/>
                        <a:pt x="20" y="103"/>
                      </a:cubicBezTo>
                      <a:cubicBezTo>
                        <a:pt x="20" y="104"/>
                        <a:pt x="19" y="106"/>
                        <a:pt x="19" y="107"/>
                      </a:cubicBezTo>
                      <a:cubicBezTo>
                        <a:pt x="20" y="115"/>
                        <a:pt x="20" y="115"/>
                        <a:pt x="20" y="115"/>
                      </a:cubicBezTo>
                      <a:cubicBezTo>
                        <a:pt x="20" y="116"/>
                        <a:pt x="21" y="117"/>
                        <a:pt x="22" y="117"/>
                      </a:cubicBezTo>
                      <a:cubicBezTo>
                        <a:pt x="29" y="117"/>
                        <a:pt x="29" y="117"/>
                        <a:pt x="29" y="117"/>
                      </a:cubicBezTo>
                      <a:cubicBezTo>
                        <a:pt x="30" y="117"/>
                        <a:pt x="32" y="117"/>
                        <a:pt x="33" y="116"/>
                      </a:cubicBezTo>
                      <a:cubicBezTo>
                        <a:pt x="37" y="113"/>
                        <a:pt x="37" y="113"/>
                        <a:pt x="37" y="113"/>
                      </a:cubicBezTo>
                      <a:cubicBezTo>
                        <a:pt x="38" y="112"/>
                        <a:pt x="40" y="112"/>
                        <a:pt x="41" y="112"/>
                      </a:cubicBezTo>
                      <a:cubicBezTo>
                        <a:pt x="57" y="119"/>
                        <a:pt x="57" y="119"/>
                        <a:pt x="57" y="119"/>
                      </a:cubicBezTo>
                      <a:cubicBezTo>
                        <a:pt x="58" y="119"/>
                        <a:pt x="59" y="121"/>
                        <a:pt x="59" y="122"/>
                      </a:cubicBezTo>
                      <a:cubicBezTo>
                        <a:pt x="60" y="127"/>
                        <a:pt x="60" y="127"/>
                        <a:pt x="60" y="127"/>
                      </a:cubicBezTo>
                      <a:cubicBezTo>
                        <a:pt x="60" y="128"/>
                        <a:pt x="60" y="130"/>
                        <a:pt x="61" y="131"/>
                      </a:cubicBezTo>
                      <a:cubicBezTo>
                        <a:pt x="67" y="136"/>
                        <a:pt x="67" y="136"/>
                        <a:pt x="67" y="136"/>
                      </a:cubicBezTo>
                      <a:cubicBezTo>
                        <a:pt x="68" y="137"/>
                        <a:pt x="69" y="137"/>
                        <a:pt x="70" y="136"/>
                      </a:cubicBezTo>
                      <a:cubicBezTo>
                        <a:pt x="76" y="131"/>
                        <a:pt x="76" y="131"/>
                        <a:pt x="76" y="131"/>
                      </a:cubicBezTo>
                      <a:cubicBezTo>
                        <a:pt x="76" y="130"/>
                        <a:pt x="77" y="128"/>
                        <a:pt x="77" y="127"/>
                      </a:cubicBezTo>
                      <a:cubicBezTo>
                        <a:pt x="78" y="122"/>
                        <a:pt x="78" y="122"/>
                        <a:pt x="78" y="122"/>
                      </a:cubicBezTo>
                      <a:cubicBezTo>
                        <a:pt x="78" y="121"/>
                        <a:pt x="79" y="120"/>
                        <a:pt x="80" y="119"/>
                      </a:cubicBezTo>
                      <a:cubicBezTo>
                        <a:pt x="96" y="113"/>
                        <a:pt x="96" y="113"/>
                        <a:pt x="96" y="113"/>
                      </a:cubicBezTo>
                      <a:cubicBezTo>
                        <a:pt x="97" y="112"/>
                        <a:pt x="99" y="112"/>
                        <a:pt x="100" y="113"/>
                      </a:cubicBezTo>
                      <a:cubicBezTo>
                        <a:pt x="104" y="116"/>
                        <a:pt x="104" y="116"/>
                        <a:pt x="104" y="116"/>
                      </a:cubicBezTo>
                      <a:cubicBezTo>
                        <a:pt x="105" y="117"/>
                        <a:pt x="107" y="118"/>
                        <a:pt x="108" y="118"/>
                      </a:cubicBezTo>
                      <a:cubicBezTo>
                        <a:pt x="115" y="117"/>
                        <a:pt x="115" y="117"/>
                        <a:pt x="115" y="117"/>
                      </a:cubicBezTo>
                      <a:cubicBezTo>
                        <a:pt x="117" y="117"/>
                        <a:pt x="118" y="116"/>
                        <a:pt x="118" y="115"/>
                      </a:cubicBezTo>
                      <a:cubicBezTo>
                        <a:pt x="118" y="108"/>
                        <a:pt x="118" y="108"/>
                        <a:pt x="118" y="108"/>
                      </a:cubicBezTo>
                      <a:cubicBezTo>
                        <a:pt x="118" y="106"/>
                        <a:pt x="117" y="105"/>
                        <a:pt x="117" y="104"/>
                      </a:cubicBezTo>
                      <a:cubicBezTo>
                        <a:pt x="113" y="100"/>
                        <a:pt x="113" y="100"/>
                        <a:pt x="113" y="100"/>
                      </a:cubicBezTo>
                      <a:cubicBezTo>
                        <a:pt x="113" y="99"/>
                        <a:pt x="113" y="97"/>
                        <a:pt x="113" y="96"/>
                      </a:cubicBezTo>
                      <a:cubicBezTo>
                        <a:pt x="120" y="80"/>
                        <a:pt x="120" y="80"/>
                        <a:pt x="120" y="80"/>
                      </a:cubicBezTo>
                      <a:cubicBezTo>
                        <a:pt x="120" y="79"/>
                        <a:pt x="121" y="78"/>
                        <a:pt x="122" y="78"/>
                      </a:cubicBezTo>
                      <a:lnTo>
                        <a:pt x="128" y="77"/>
                      </a:lnTo>
                      <a:close/>
                      <a:moveTo>
                        <a:pt x="99" y="39"/>
                      </a:moveTo>
                      <a:cubicBezTo>
                        <a:pt x="104" y="43"/>
                        <a:pt x="104" y="50"/>
                        <a:pt x="99" y="55"/>
                      </a:cubicBezTo>
                      <a:cubicBezTo>
                        <a:pt x="95" y="59"/>
                        <a:pt x="87" y="59"/>
                        <a:pt x="83" y="55"/>
                      </a:cubicBezTo>
                      <a:cubicBezTo>
                        <a:pt x="78" y="50"/>
                        <a:pt x="78" y="43"/>
                        <a:pt x="83" y="39"/>
                      </a:cubicBezTo>
                      <a:cubicBezTo>
                        <a:pt x="87" y="34"/>
                        <a:pt x="95" y="34"/>
                        <a:pt x="99" y="39"/>
                      </a:cubicBezTo>
                      <a:close/>
                      <a:moveTo>
                        <a:pt x="63" y="62"/>
                      </a:moveTo>
                      <a:cubicBezTo>
                        <a:pt x="66" y="59"/>
                        <a:pt x="72" y="59"/>
                        <a:pt x="76" y="62"/>
                      </a:cubicBezTo>
                      <a:cubicBezTo>
                        <a:pt x="79" y="66"/>
                        <a:pt x="79" y="72"/>
                        <a:pt x="76" y="75"/>
                      </a:cubicBezTo>
                      <a:cubicBezTo>
                        <a:pt x="72" y="79"/>
                        <a:pt x="66" y="79"/>
                        <a:pt x="63" y="75"/>
                      </a:cubicBezTo>
                      <a:cubicBezTo>
                        <a:pt x="59" y="72"/>
                        <a:pt x="59" y="66"/>
                        <a:pt x="63" y="62"/>
                      </a:cubicBezTo>
                      <a:close/>
                      <a:moveTo>
                        <a:pt x="56" y="55"/>
                      </a:moveTo>
                      <a:cubicBezTo>
                        <a:pt x="51" y="59"/>
                        <a:pt x="44" y="59"/>
                        <a:pt x="39" y="55"/>
                      </a:cubicBezTo>
                      <a:cubicBezTo>
                        <a:pt x="35" y="50"/>
                        <a:pt x="35" y="43"/>
                        <a:pt x="39" y="39"/>
                      </a:cubicBezTo>
                      <a:cubicBezTo>
                        <a:pt x="44" y="34"/>
                        <a:pt x="51" y="34"/>
                        <a:pt x="56" y="39"/>
                      </a:cubicBezTo>
                      <a:cubicBezTo>
                        <a:pt x="60" y="43"/>
                        <a:pt x="60" y="50"/>
                        <a:pt x="56" y="55"/>
                      </a:cubicBezTo>
                      <a:close/>
                      <a:moveTo>
                        <a:pt x="39" y="98"/>
                      </a:moveTo>
                      <a:cubicBezTo>
                        <a:pt x="35" y="94"/>
                        <a:pt x="35" y="87"/>
                        <a:pt x="39" y="82"/>
                      </a:cubicBezTo>
                      <a:cubicBezTo>
                        <a:pt x="44" y="78"/>
                        <a:pt x="51" y="78"/>
                        <a:pt x="56" y="82"/>
                      </a:cubicBezTo>
                      <a:cubicBezTo>
                        <a:pt x="60" y="87"/>
                        <a:pt x="60" y="94"/>
                        <a:pt x="56" y="98"/>
                      </a:cubicBezTo>
                      <a:cubicBezTo>
                        <a:pt x="51" y="103"/>
                        <a:pt x="44" y="103"/>
                        <a:pt x="39" y="98"/>
                      </a:cubicBezTo>
                      <a:close/>
                      <a:moveTo>
                        <a:pt x="83" y="82"/>
                      </a:moveTo>
                      <a:cubicBezTo>
                        <a:pt x="87" y="78"/>
                        <a:pt x="95" y="78"/>
                        <a:pt x="99" y="82"/>
                      </a:cubicBezTo>
                      <a:cubicBezTo>
                        <a:pt x="104" y="87"/>
                        <a:pt x="104" y="94"/>
                        <a:pt x="99" y="98"/>
                      </a:cubicBezTo>
                      <a:cubicBezTo>
                        <a:pt x="95" y="103"/>
                        <a:pt x="87" y="103"/>
                        <a:pt x="83" y="98"/>
                      </a:cubicBezTo>
                      <a:cubicBezTo>
                        <a:pt x="78" y="94"/>
                        <a:pt x="78" y="87"/>
                        <a:pt x="83" y="8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71" name="Straight Arrow Connector 70"/>
          <p:cNvCxnSpPr>
            <a:stCxn id="13" idx="2"/>
            <a:endCxn id="57" idx="3"/>
          </p:cNvCxnSpPr>
          <p:nvPr/>
        </p:nvCxnSpPr>
        <p:spPr>
          <a:xfrm flipH="1" flipV="1">
            <a:off x="8550942" y="1179548"/>
            <a:ext cx="926099" cy="1166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3" idx="2"/>
            <a:endCxn id="48" idx="3"/>
          </p:cNvCxnSpPr>
          <p:nvPr/>
        </p:nvCxnSpPr>
        <p:spPr>
          <a:xfrm flipH="1">
            <a:off x="8550942" y="2346456"/>
            <a:ext cx="926099" cy="1033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9874480" y="794316"/>
            <a:ext cx="1271806" cy="461665"/>
          </a:xfrm>
          <a:prstGeom prst="rect">
            <a:avLst/>
          </a:prstGeom>
          <a:noFill/>
        </p:spPr>
        <p:txBody>
          <a:bodyPr wrap="square" rtlCol="0">
            <a:spAutoFit/>
          </a:bodyPr>
          <a:lstStyle/>
          <a:p>
            <a:r>
              <a:rPr lang="en-US" sz="2400" dirty="0">
                <a:latin typeface="Segoe UI Light" panose="020B0502040204020203" pitchFamily="34" charset="0"/>
                <a:cs typeface="Segoe UI Light" panose="020B0502040204020203" pitchFamily="34" charset="0"/>
              </a:rPr>
              <a:t>wasb://</a:t>
            </a:r>
          </a:p>
        </p:txBody>
      </p:sp>
      <p:sp>
        <p:nvSpPr>
          <p:cNvPr id="75" name="Content Placeholder 2"/>
          <p:cNvSpPr>
            <a:spLocks noGrp="1"/>
          </p:cNvSpPr>
          <p:nvPr/>
        </p:nvSpPr>
        <p:spPr>
          <a:xfrm>
            <a:off x="1553642" y="578764"/>
            <a:ext cx="5809888" cy="565270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Direct streaming integration from </a:t>
            </a:r>
            <a:r>
              <a:rPr lang="en-GB" dirty="0" err="1"/>
              <a:t>MLLib</a:t>
            </a:r>
            <a:endParaRPr lang="en-GB" dirty="0"/>
          </a:p>
          <a:p>
            <a:r>
              <a:rPr lang="en-GB" dirty="0"/>
              <a:t>Streams all new files from HDFS (WASB) or local file system</a:t>
            </a:r>
          </a:p>
          <a:p>
            <a:r>
              <a:rPr lang="en-GB" dirty="0"/>
              <a:t>No streaming (Receiver) code needed</a:t>
            </a:r>
          </a:p>
          <a:p>
            <a:r>
              <a:rPr lang="en-GB" dirty="0"/>
              <a:t>Supports Linear Regression and </a:t>
            </a:r>
            <a:r>
              <a:rPr lang="en-GB" dirty="0" err="1"/>
              <a:t>KMeans</a:t>
            </a:r>
            <a:endParaRPr lang="en-GB" dirty="0"/>
          </a:p>
          <a:p>
            <a:endParaRPr lang="en-GB" dirty="0"/>
          </a:p>
        </p:txBody>
      </p:sp>
    </p:spTree>
    <p:extLst>
      <p:ext uri="{BB962C8B-B14F-4D97-AF65-F5344CB8AC3E}">
        <p14:creationId xmlns:p14="http://schemas.microsoft.com/office/powerpoint/2010/main" val="47261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745958"/>
            <a:ext cx="11069052" cy="5970865"/>
          </a:xfrm>
          <a:prstGeom prst="rect">
            <a:avLst/>
          </a:prstGeom>
          <a:noFill/>
        </p:spPr>
        <p:txBody>
          <a:bodyPr wrap="square" rtlCol="0">
            <a:spAutoFit/>
          </a:bodyPr>
          <a:lstStyle/>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train = </a:t>
            </a:r>
            <a:r>
              <a:rPr lang="en-US" sz="2800" dirty="0" err="1">
                <a:latin typeface="Segoe UI Light" panose="020B0502040204020203" pitchFamily="34" charset="0"/>
                <a:cs typeface="Segoe UI Light" panose="020B0502040204020203" pitchFamily="34" charset="0"/>
              </a:rPr>
              <a:t>ssc.textFileStream</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wasb</a:t>
            </a:r>
            <a:r>
              <a:rPr lang="en-US" sz="2800" dirty="0">
                <a:latin typeface="Segoe UI Light" panose="020B0502040204020203" pitchFamily="34" charset="0"/>
                <a:cs typeface="Segoe UI Light" panose="020B0502040204020203" pitchFamily="34" charset="0"/>
              </a:rPr>
              <a:t>:///iris-train").map(</a:t>
            </a:r>
            <a:r>
              <a:rPr lang="en-US" sz="2800" dirty="0" err="1">
                <a:latin typeface="Segoe UI Light" panose="020B0502040204020203" pitchFamily="34" charset="0"/>
                <a:cs typeface="Segoe UI Light" panose="020B0502040204020203" pitchFamily="34" charset="0"/>
              </a:rPr>
              <a:t>Vectors.parse</a:t>
            </a:r>
            <a:r>
              <a:rPr lang="en-US" sz="2800" dirty="0">
                <a:latin typeface="Segoe UI Light" panose="020B0502040204020203" pitchFamily="34" charset="0"/>
                <a:cs typeface="Segoe UI Light" panose="020B0502040204020203" pitchFamily="34" charset="0"/>
              </a:rPr>
              <a:t>)</a:t>
            </a:r>
          </a:p>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test = </a:t>
            </a:r>
            <a:r>
              <a:rPr lang="en-US" sz="2800" dirty="0" err="1">
                <a:latin typeface="Segoe UI Light" panose="020B0502040204020203" pitchFamily="34" charset="0"/>
                <a:cs typeface="Segoe UI Light" panose="020B0502040204020203" pitchFamily="34" charset="0"/>
              </a:rPr>
              <a:t>ssc.textFileStream</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wasb</a:t>
            </a:r>
            <a:r>
              <a:rPr lang="en-US" sz="2800" dirty="0">
                <a:latin typeface="Segoe UI Light" panose="020B0502040204020203" pitchFamily="34" charset="0"/>
                <a:cs typeface="Segoe UI Light" panose="020B0502040204020203" pitchFamily="34" charset="0"/>
              </a:rPr>
              <a:t>:///iris-test").map(</a:t>
            </a:r>
            <a:r>
              <a:rPr lang="en-US" sz="2800" dirty="0" err="1">
                <a:latin typeface="Segoe UI Light" panose="020B0502040204020203" pitchFamily="34" charset="0"/>
                <a:cs typeface="Segoe UI Light" panose="020B0502040204020203" pitchFamily="34" charset="0"/>
              </a:rPr>
              <a:t>LabeledPoint.parse</a:t>
            </a:r>
            <a:r>
              <a:rPr lang="en-US" sz="2800" dirty="0">
                <a:latin typeface="Segoe UI Light" panose="020B0502040204020203" pitchFamily="34" charset="0"/>
                <a:cs typeface="Segoe UI Light" panose="020B0502040204020203" pitchFamily="34" charset="0"/>
              </a:rPr>
              <a:t>)</a:t>
            </a:r>
          </a:p>
          <a:p>
            <a:endParaRPr lang="en-US" sz="2800" dirty="0">
              <a:latin typeface="Segoe UI Light" panose="020B0502040204020203" pitchFamily="34" charset="0"/>
              <a:cs typeface="Segoe UI Light" panose="020B0502040204020203" pitchFamily="34" charset="0"/>
            </a:endParaRPr>
          </a:p>
          <a:p>
            <a:r>
              <a:rPr lang="en-US" sz="2800" dirty="0" err="1">
                <a:latin typeface="Segoe UI Light" panose="020B0502040204020203" pitchFamily="34" charset="0"/>
                <a:cs typeface="Segoe UI Light" panose="020B0502040204020203" pitchFamily="34" charset="0"/>
              </a:rPr>
              <a:t>val</a:t>
            </a:r>
            <a:r>
              <a:rPr lang="en-US" sz="2800" dirty="0">
                <a:latin typeface="Segoe UI Light" panose="020B0502040204020203" pitchFamily="34" charset="0"/>
                <a:cs typeface="Segoe UI Light" panose="020B0502040204020203" pitchFamily="34" charset="0"/>
              </a:rPr>
              <a:t> model = new </a:t>
            </a:r>
            <a:r>
              <a:rPr lang="en-US" sz="2800" dirty="0" err="1">
                <a:latin typeface="Segoe UI Light" panose="020B0502040204020203" pitchFamily="34" charset="0"/>
                <a:cs typeface="Segoe UI Light" panose="020B0502040204020203" pitchFamily="34" charset="0"/>
              </a:rPr>
              <a:t>StreamingKMeans</a:t>
            </a:r>
            <a:r>
              <a:rPr lang="en-US" sz="2800" dirty="0">
                <a:latin typeface="Segoe UI Light" panose="020B0502040204020203" pitchFamily="34" charset="0"/>
                <a:cs typeface="Segoe UI Light" panose="020B0502040204020203" pitchFamily="34" charset="0"/>
              </a:rPr>
              <a:t>()</a:t>
            </a:r>
          </a:p>
          <a:p>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setK</a:t>
            </a:r>
            <a:r>
              <a:rPr lang="en-US" sz="2800" dirty="0">
                <a:latin typeface="Segoe UI Light" panose="020B0502040204020203" pitchFamily="34" charset="0"/>
                <a:cs typeface="Segoe UI Light" panose="020B0502040204020203" pitchFamily="34" charset="0"/>
              </a:rPr>
              <a:t>(2)</a:t>
            </a:r>
          </a:p>
          <a:p>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setDecayFactor</a:t>
            </a:r>
            <a:r>
              <a:rPr lang="en-US" sz="2800" dirty="0">
                <a:latin typeface="Segoe UI Light" panose="020B0502040204020203" pitchFamily="34" charset="0"/>
                <a:cs typeface="Segoe UI Light" panose="020B0502040204020203" pitchFamily="34" charset="0"/>
              </a:rPr>
              <a:t>(1.0)</a:t>
            </a:r>
          </a:p>
          <a:p>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setRandomCenters</a:t>
            </a:r>
            <a:r>
              <a:rPr lang="en-US" sz="2800" dirty="0">
                <a:latin typeface="Segoe UI Light" panose="020B0502040204020203" pitchFamily="34" charset="0"/>
                <a:cs typeface="Segoe UI Light" panose="020B0502040204020203" pitchFamily="34" charset="0"/>
              </a:rPr>
              <a:t>(3, 0.0)</a:t>
            </a:r>
          </a:p>
          <a:p>
            <a:endParaRPr lang="en-US" sz="2800" dirty="0">
              <a:latin typeface="Segoe UI Light" panose="020B0502040204020203" pitchFamily="34" charset="0"/>
              <a:cs typeface="Segoe UI Light" panose="020B0502040204020203" pitchFamily="34" charset="0"/>
            </a:endParaRPr>
          </a:p>
          <a:p>
            <a:r>
              <a:rPr lang="en-US" sz="2800" dirty="0" err="1">
                <a:latin typeface="Segoe UI Light" panose="020B0502040204020203" pitchFamily="34" charset="0"/>
                <a:cs typeface="Segoe UI Light" panose="020B0502040204020203" pitchFamily="34" charset="0"/>
              </a:rPr>
              <a:t>model.trainOn</a:t>
            </a:r>
            <a:r>
              <a:rPr lang="en-US" sz="2800" dirty="0">
                <a:latin typeface="Segoe UI Light" panose="020B0502040204020203" pitchFamily="34" charset="0"/>
                <a:cs typeface="Segoe UI Light" panose="020B0502040204020203" pitchFamily="34" charset="0"/>
              </a:rPr>
              <a:t>(train)</a:t>
            </a:r>
          </a:p>
          <a:p>
            <a:r>
              <a:rPr lang="en-US" sz="2800" dirty="0" err="1">
                <a:latin typeface="Segoe UI Light" panose="020B0502040204020203" pitchFamily="34" charset="0"/>
                <a:cs typeface="Segoe UI Light" panose="020B0502040204020203" pitchFamily="34" charset="0"/>
              </a:rPr>
              <a:t>model.predictOnValues</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train.map</a:t>
            </a:r>
            <a:r>
              <a:rPr lang="en-US" sz="2800" dirty="0">
                <a:latin typeface="Segoe UI Light" panose="020B0502040204020203" pitchFamily="34" charset="0"/>
                <a:cs typeface="Segoe UI Light" panose="020B0502040204020203" pitchFamily="34" charset="0"/>
              </a:rPr>
              <a:t>(</a:t>
            </a:r>
            <a:r>
              <a:rPr lang="en-US" sz="2800" dirty="0" err="1">
                <a:latin typeface="Segoe UI Light" panose="020B0502040204020203" pitchFamily="34" charset="0"/>
                <a:cs typeface="Segoe UI Light" panose="020B0502040204020203" pitchFamily="34" charset="0"/>
              </a:rPr>
              <a:t>lp</a:t>
            </a:r>
            <a:r>
              <a:rPr lang="en-US" sz="2800" dirty="0">
                <a:latin typeface="Segoe UI Light" panose="020B0502040204020203" pitchFamily="34" charset="0"/>
                <a:cs typeface="Segoe UI Light" panose="020B0502040204020203" pitchFamily="34" charset="0"/>
              </a:rPr>
              <a:t> =&gt; (</a:t>
            </a:r>
            <a:r>
              <a:rPr lang="en-US" sz="2800" dirty="0" err="1">
                <a:latin typeface="Segoe UI Light" panose="020B0502040204020203" pitchFamily="34" charset="0"/>
                <a:cs typeface="Segoe UI Light" panose="020B0502040204020203" pitchFamily="34" charset="0"/>
              </a:rPr>
              <a:t>lp.label</a:t>
            </a:r>
            <a:r>
              <a:rPr lang="en-US" sz="2800" dirty="0">
                <a:latin typeface="Segoe UI Light" panose="020B0502040204020203" pitchFamily="34" charset="0"/>
                <a:cs typeface="Segoe UI Light" panose="020B0502040204020203" pitchFamily="34" charset="0"/>
              </a:rPr>
              <a:t>, </a:t>
            </a:r>
            <a:r>
              <a:rPr lang="en-US" sz="2800" dirty="0" err="1">
                <a:latin typeface="Segoe UI Light" panose="020B0502040204020203" pitchFamily="34" charset="0"/>
                <a:cs typeface="Segoe UI Light" panose="020B0502040204020203" pitchFamily="34" charset="0"/>
              </a:rPr>
              <a:t>lp.features</a:t>
            </a:r>
            <a:r>
              <a:rPr lang="en-US" sz="2800" dirty="0">
                <a:latin typeface="Segoe UI Light" panose="020B0502040204020203" pitchFamily="34" charset="0"/>
                <a:cs typeface="Segoe UI Light" panose="020B0502040204020203" pitchFamily="34" charset="0"/>
              </a:rPr>
              <a:t>))).print()</a:t>
            </a:r>
          </a:p>
          <a:p>
            <a:endParaRPr lang="en-US" sz="2800" dirty="0">
              <a:latin typeface="Segoe UI Light" panose="020B0502040204020203" pitchFamily="34" charset="0"/>
              <a:cs typeface="Segoe UI Light" panose="020B0502040204020203" pitchFamily="34" charset="0"/>
            </a:endParaRPr>
          </a:p>
          <a:p>
            <a:r>
              <a:rPr lang="en-US" sz="2800" dirty="0" err="1">
                <a:latin typeface="Segoe UI Light" panose="020B0502040204020203" pitchFamily="34" charset="0"/>
                <a:cs typeface="Segoe UI Light" panose="020B0502040204020203" pitchFamily="34" charset="0"/>
              </a:rPr>
              <a:t>ssc.start</a:t>
            </a:r>
            <a:r>
              <a:rPr lang="en-US" sz="2800" dirty="0">
                <a:latin typeface="Segoe UI Light" panose="020B0502040204020203" pitchFamily="34" charset="0"/>
                <a:cs typeface="Segoe UI Light" panose="020B0502040204020203" pitchFamily="34" charset="0"/>
              </a:rPr>
              <a:t>()</a:t>
            </a:r>
          </a:p>
          <a:p>
            <a:r>
              <a:rPr lang="en-US" sz="2800" dirty="0" err="1">
                <a:latin typeface="Segoe UI Light" panose="020B0502040204020203" pitchFamily="34" charset="0"/>
                <a:cs typeface="Segoe UI Light" panose="020B0502040204020203" pitchFamily="34" charset="0"/>
              </a:rPr>
              <a:t>ssc.awaitTermination</a:t>
            </a:r>
            <a:r>
              <a:rPr lang="en-US" sz="2800" dirty="0">
                <a:latin typeface="Segoe UI Light" panose="020B0502040204020203" pitchFamily="34" charset="0"/>
                <a:cs typeface="Segoe UI Light" panose="020B0502040204020203" pitchFamily="34" charset="0"/>
              </a:rPr>
              <a:t>()</a:t>
            </a:r>
          </a:p>
          <a:p>
            <a:endParaRPr lang="en-US" dirty="0"/>
          </a:p>
        </p:txBody>
      </p:sp>
    </p:spTree>
    <p:extLst>
      <p:ext uri="{BB962C8B-B14F-4D97-AF65-F5344CB8AC3E}">
        <p14:creationId xmlns:p14="http://schemas.microsoft.com/office/powerpoint/2010/main" val="248201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500"/>
                                        <p:tgtEl>
                                          <p:spTgt spid="6">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fade">
                                      <p:cBhvr>
                                        <p:cTn id="29" dur="500"/>
                                        <p:tgtEl>
                                          <p:spTgt spid="6">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animEffect transition="in" filter="fade">
                                      <p:cBhvr>
                                        <p:cTn id="39" dur="500"/>
                                        <p:tgtEl>
                                          <p:spTgt spid="6">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2" end="12"/>
                                            </p:txEl>
                                          </p:spTgt>
                                        </p:tgtEl>
                                        <p:attrNameLst>
                                          <p:attrName>style.visibility</p:attrName>
                                        </p:attrNameLst>
                                      </p:cBhvr>
                                      <p:to>
                                        <p:strVal val="visible"/>
                                      </p:to>
                                    </p:set>
                                    <p:animEffect transition="in" filter="fade">
                                      <p:cBhvr>
                                        <p:cTn id="42"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93061" y="645200"/>
            <a:ext cx="11525250" cy="5725620"/>
          </a:xfrm>
        </p:spPr>
        <p:txBody>
          <a:bodyPr>
            <a:normAutofit fontScale="85000" lnSpcReduction="20000"/>
          </a:bodyPr>
          <a:lstStyle/>
          <a:p>
            <a:r>
              <a:rPr lang="en-GB" dirty="0"/>
              <a:t>What is Binary Classification? What is Multiclass Classification?</a:t>
            </a:r>
          </a:p>
          <a:p>
            <a:r>
              <a:rPr lang="en-GB" dirty="0"/>
              <a:t>What is regression?</a:t>
            </a:r>
          </a:p>
          <a:p>
            <a:r>
              <a:rPr lang="en-GB" dirty="0"/>
              <a:t>What is collaborative filtering? </a:t>
            </a:r>
          </a:p>
          <a:p>
            <a:r>
              <a:rPr lang="en-GB" dirty="0"/>
              <a:t>What is Unsupervised Learning?</a:t>
            </a:r>
          </a:p>
          <a:p>
            <a:r>
              <a:rPr lang="en-GB" dirty="0"/>
              <a:t>What is K-Means Clustering?</a:t>
            </a:r>
          </a:p>
          <a:p>
            <a:r>
              <a:rPr lang="en-GB" dirty="0"/>
              <a:t>How do I use Spark </a:t>
            </a:r>
            <a:r>
              <a:rPr lang="en-GB" dirty="0" err="1"/>
              <a:t>MLLib</a:t>
            </a:r>
            <a:r>
              <a:rPr lang="en-GB" dirty="0"/>
              <a:t>?</a:t>
            </a:r>
          </a:p>
          <a:p>
            <a:r>
              <a:rPr lang="en-GB" dirty="0"/>
              <a:t>How to I build Spark ML programs?</a:t>
            </a:r>
          </a:p>
          <a:p>
            <a:r>
              <a:rPr lang="en-GB" dirty="0"/>
              <a:t>How can I build a workflow in ML?</a:t>
            </a:r>
          </a:p>
          <a:p>
            <a:r>
              <a:rPr lang="en-GB" dirty="0"/>
              <a:t>What is a pipeline?</a:t>
            </a:r>
          </a:p>
          <a:p>
            <a:r>
              <a:rPr lang="en-GB" dirty="0"/>
              <a:t>What is a Transformer?</a:t>
            </a:r>
          </a:p>
          <a:p>
            <a:r>
              <a:rPr lang="en-GB" dirty="0"/>
              <a:t>What is an Estimator?</a:t>
            </a:r>
          </a:p>
          <a:p>
            <a:endParaRPr lang="en-GB" dirty="0"/>
          </a:p>
          <a:p>
            <a:endParaRPr lang="en-GB" dirty="0"/>
          </a:p>
          <a:p>
            <a:endParaRPr lang="en-GB" dirty="0"/>
          </a:p>
        </p:txBody>
      </p:sp>
    </p:spTree>
    <p:extLst>
      <p:ext uri="{BB962C8B-B14F-4D97-AF65-F5344CB8AC3E}">
        <p14:creationId xmlns:p14="http://schemas.microsoft.com/office/powerpoint/2010/main" val="138768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5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Oval 2"/>
          <p:cNvSpPr/>
          <p:nvPr/>
        </p:nvSpPr>
        <p:spPr bwMode="auto">
          <a:xfrm>
            <a:off x="3556000" y="2071081"/>
            <a:ext cx="1047262" cy="1016000"/>
          </a:xfrm>
          <a:prstGeom prst="ellipse">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cxnSp>
        <p:nvCxnSpPr>
          <p:cNvPr id="5" name="Straight Arrow Connector 4"/>
          <p:cNvCxnSpPr>
            <a:endCxn id="3" idx="2"/>
          </p:cNvCxnSpPr>
          <p:nvPr/>
        </p:nvCxnSpPr>
        <p:spPr>
          <a:xfrm>
            <a:off x="1320800" y="2555635"/>
            <a:ext cx="2235200" cy="2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3" idx="2"/>
          </p:cNvCxnSpPr>
          <p:nvPr/>
        </p:nvCxnSpPr>
        <p:spPr>
          <a:xfrm>
            <a:off x="1336431" y="1594342"/>
            <a:ext cx="2219569" cy="984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3" idx="2"/>
          </p:cNvCxnSpPr>
          <p:nvPr/>
        </p:nvCxnSpPr>
        <p:spPr>
          <a:xfrm flipV="1">
            <a:off x="1492738" y="2579081"/>
            <a:ext cx="2063262" cy="97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798277" y="1909143"/>
                <a:ext cx="281354" cy="1292983"/>
              </a:xfrm>
              <a:prstGeom prst="rect">
                <a:avLst/>
              </a:prstGeom>
              <a:noFill/>
            </p:spPr>
            <p:txBody>
              <a:bodyPr wrap="square" lIns="0" tIns="0" rIns="0" bIns="0" rtlCol="0">
                <a:spAutoFit/>
              </a:bodyPr>
              <a:lstStyle/>
              <a:p>
                <a:pPr>
                  <a:lnSpc>
                    <a:spcPct val="90000"/>
                  </a:lnSpc>
                  <a:spcBef>
                    <a:spcPct val="20000"/>
                  </a:spcBef>
                  <a:buSzPct val="80000"/>
                </a:pPr>
                <a14:m>
                  <m:oMathPara xmlns:m="http://schemas.openxmlformats.org/officeDocument/2006/math">
                    <m:oMathParaPr>
                      <m:jc m:val="centerGroup"/>
                    </m:oMathParaPr>
                    <m:oMath xmlns:m="http://schemas.openxmlformats.org/officeDocument/2006/math">
                      <m:nary>
                        <m:naryPr>
                          <m:chr m:val="∑"/>
                          <m:ctrlPr>
                            <a:rPr lang="pt-BR" sz="3200" i="1" smtClean="0">
                              <a:gradFill>
                                <a:gsLst>
                                  <a:gs pos="0">
                                    <a:srgbClr val="292929">
                                      <a:lumMod val="90000"/>
                                      <a:lumOff val="10000"/>
                                    </a:srgbClr>
                                  </a:gs>
                                  <a:gs pos="86000">
                                    <a:srgbClr val="292929">
                                      <a:lumMod val="90000"/>
                                      <a:lumOff val="10000"/>
                                    </a:srgbClr>
                                  </a:gs>
                                </a:gsLst>
                                <a:lin ang="5400000" scaled="0"/>
                              </a:gradFill>
                              <a:latin typeface="Cambria Math" panose="02040503050406030204" pitchFamily="18" charset="0"/>
                            </a:rPr>
                          </m:ctrlPr>
                        </m:naryPr>
                        <m:sub/>
                        <m:sup/>
                        <m:e/>
                      </m:nary>
                    </m:oMath>
                  </m:oMathPara>
                </a14:m>
                <a:endParaRPr lang="en-US" sz="3200" dirty="0">
                  <a:gradFill>
                    <a:gsLst>
                      <a:gs pos="0">
                        <a:srgbClr val="292929">
                          <a:lumMod val="90000"/>
                          <a:lumOff val="10000"/>
                        </a:srgbClr>
                      </a:gs>
                      <a:gs pos="86000">
                        <a:srgbClr val="292929">
                          <a:lumMod val="90000"/>
                          <a:lumOff val="10000"/>
                        </a:srgbClr>
                      </a:gs>
                    </a:gsLst>
                    <a:lin ang="5400000" scaled="0"/>
                  </a:gra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798277" y="1909143"/>
                <a:ext cx="281354" cy="1292983"/>
              </a:xfrm>
              <a:prstGeom prst="rect">
                <a:avLst/>
              </a:prstGeom>
              <a:blipFill rotWithShape="0">
                <a:blip r:embed="rId3"/>
                <a:stretch>
                  <a:fillRect r="-82609"/>
                </a:stretch>
              </a:blipFill>
            </p:spPr>
            <p:txBody>
              <a:bodyPr/>
              <a:lstStyle/>
              <a:p>
                <a:r>
                  <a:rPr lang="en-US">
                    <a:noFill/>
                  </a:rPr>
                  <a:t> </a:t>
                </a:r>
              </a:p>
            </p:txBody>
          </p:sp>
        </mc:Fallback>
      </mc:AlternateContent>
      <p:sp>
        <p:nvSpPr>
          <p:cNvPr id="12" name="TextBox 11"/>
          <p:cNvSpPr txBox="1"/>
          <p:nvPr/>
        </p:nvSpPr>
        <p:spPr>
          <a:xfrm>
            <a:off x="2590800" y="1966070"/>
            <a:ext cx="672123"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w</a:t>
            </a:r>
            <a:r>
              <a:rPr lang="en-GB" sz="3200" baseline="-25000" dirty="0">
                <a:gradFill>
                  <a:gsLst>
                    <a:gs pos="0">
                      <a:srgbClr val="292929">
                        <a:lumMod val="90000"/>
                        <a:lumOff val="10000"/>
                      </a:srgbClr>
                    </a:gs>
                    <a:gs pos="86000">
                      <a:srgbClr val="292929">
                        <a:lumMod val="90000"/>
                        <a:lumOff val="10000"/>
                      </a:srgbClr>
                    </a:gs>
                  </a:gsLst>
                  <a:lin ang="5400000" scaled="0"/>
                </a:gradFill>
              </a:rPr>
              <a:t>x1</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13" name="TextBox 12"/>
          <p:cNvSpPr txBox="1"/>
          <p:nvPr/>
        </p:nvSpPr>
        <p:spPr>
          <a:xfrm>
            <a:off x="1774092" y="2357482"/>
            <a:ext cx="672123"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x</a:t>
            </a:r>
            <a:r>
              <a:rPr lang="en-GB" sz="3200" baseline="-25000" dirty="0">
                <a:gradFill>
                  <a:gsLst>
                    <a:gs pos="0">
                      <a:srgbClr val="292929">
                        <a:lumMod val="90000"/>
                        <a:lumOff val="10000"/>
                      </a:srgbClr>
                    </a:gs>
                    <a:gs pos="86000">
                      <a:srgbClr val="292929">
                        <a:lumMod val="90000"/>
                        <a:lumOff val="10000"/>
                      </a:srgbClr>
                    </a:gs>
                  </a:gsLst>
                  <a:lin ang="5400000" scaled="0"/>
                </a:gradFill>
              </a:rPr>
              <a:t>2</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14" name="TextBox 13"/>
          <p:cNvSpPr txBox="1"/>
          <p:nvPr/>
        </p:nvSpPr>
        <p:spPr>
          <a:xfrm>
            <a:off x="1766276" y="3087081"/>
            <a:ext cx="672123"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x</a:t>
            </a:r>
            <a:r>
              <a:rPr lang="en-GB" sz="3200" baseline="-25000" dirty="0">
                <a:gradFill>
                  <a:gsLst>
                    <a:gs pos="0">
                      <a:srgbClr val="292929">
                        <a:lumMod val="90000"/>
                        <a:lumOff val="10000"/>
                      </a:srgbClr>
                    </a:gs>
                    <a:gs pos="86000">
                      <a:srgbClr val="292929">
                        <a:lumMod val="90000"/>
                        <a:lumOff val="10000"/>
                      </a:srgbClr>
                    </a:gs>
                  </a:gsLst>
                  <a:lin ang="5400000" scaled="0"/>
                </a:gradFill>
              </a:rPr>
              <a:t>3</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15" name="TextBox 14"/>
          <p:cNvSpPr txBox="1"/>
          <p:nvPr/>
        </p:nvSpPr>
        <p:spPr>
          <a:xfrm>
            <a:off x="1776049" y="1633427"/>
            <a:ext cx="672123"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x</a:t>
            </a:r>
            <a:r>
              <a:rPr lang="en-GB" sz="3200" baseline="-25000" dirty="0">
                <a:gradFill>
                  <a:gsLst>
                    <a:gs pos="0">
                      <a:srgbClr val="292929">
                        <a:lumMod val="90000"/>
                        <a:lumOff val="10000"/>
                      </a:srgbClr>
                    </a:gs>
                    <a:gs pos="86000">
                      <a:srgbClr val="292929">
                        <a:lumMod val="90000"/>
                        <a:lumOff val="10000"/>
                      </a:srgbClr>
                    </a:gs>
                  </a:gsLst>
                  <a:lin ang="5400000" scaled="0"/>
                </a:gradFill>
              </a:rPr>
              <a:t>1</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cxnSp>
        <p:nvCxnSpPr>
          <p:cNvPr id="17" name="Straight Arrow Connector 16"/>
          <p:cNvCxnSpPr/>
          <p:nvPr/>
        </p:nvCxnSpPr>
        <p:spPr>
          <a:xfrm>
            <a:off x="4603262" y="2555634"/>
            <a:ext cx="9378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59145" y="2334035"/>
            <a:ext cx="672123" cy="443198"/>
          </a:xfrm>
          <a:prstGeom prst="rect">
            <a:avLst/>
          </a:prstGeom>
          <a:noFill/>
        </p:spPr>
        <p:txBody>
          <a:bodyPr wrap="square" lIns="0" tIns="0" rIns="0" bIns="0" rtlCol="0">
            <a:spAutoFit/>
          </a:bodyPr>
          <a:lstStyle/>
          <a:p>
            <a:pPr>
              <a:lnSpc>
                <a:spcPct val="90000"/>
              </a:lnSpc>
              <a:spcBef>
                <a:spcPct val="20000"/>
              </a:spcBef>
              <a:buSzPct val="80000"/>
            </a:pPr>
            <a:r>
              <a:rPr lang="en-GB" sz="3200" dirty="0">
                <a:gradFill>
                  <a:gsLst>
                    <a:gs pos="0">
                      <a:srgbClr val="292929">
                        <a:lumMod val="90000"/>
                        <a:lumOff val="10000"/>
                      </a:srgbClr>
                    </a:gs>
                    <a:gs pos="86000">
                      <a:srgbClr val="292929">
                        <a:lumMod val="90000"/>
                        <a:lumOff val="10000"/>
                      </a:srgbClr>
                    </a:gs>
                  </a:gsLst>
                  <a:lin ang="5400000" scaled="0"/>
                </a:gradFill>
              </a:rPr>
              <a:t>y</a:t>
            </a:r>
            <a:endParaRPr lang="en-US" sz="3200" dirty="0">
              <a:gradFill>
                <a:gsLst>
                  <a:gs pos="0">
                    <a:srgbClr val="292929">
                      <a:lumMod val="90000"/>
                      <a:lumOff val="10000"/>
                    </a:srgbClr>
                  </a:gs>
                  <a:gs pos="86000">
                    <a:srgbClr val="292929">
                      <a:lumMod val="90000"/>
                      <a:lumOff val="10000"/>
                    </a:srgbClr>
                  </a:gs>
                </a:gsLst>
                <a:lin ang="5400000" scaled="0"/>
              </a:gradFill>
            </a:endParaRPr>
          </a:p>
        </p:txBody>
      </p:sp>
      <p:sp>
        <p:nvSpPr>
          <p:cNvPr id="19" name="TextBox 18"/>
          <p:cNvSpPr txBox="1"/>
          <p:nvPr/>
        </p:nvSpPr>
        <p:spPr>
          <a:xfrm>
            <a:off x="7112001" y="1317665"/>
            <a:ext cx="4783016" cy="5367623"/>
          </a:xfrm>
          <a:prstGeom prst="rect">
            <a:avLst/>
          </a:prstGeom>
          <a:noFill/>
        </p:spPr>
        <p:txBody>
          <a:bodyPr wrap="square" lIns="0" tIns="0" rIns="0" bIns="0" rtlCol="0">
            <a:spAutoFit/>
          </a:bodyPr>
          <a:lstStyle/>
          <a:p>
            <a:pPr marL="460375" indent="-460375">
              <a:lnSpc>
                <a:spcPct val="90000"/>
              </a:lnSpc>
              <a:spcBef>
                <a:spcPct val="20000"/>
              </a:spcBef>
              <a:buSzPct val="70000"/>
              <a:buFont typeface="Arial" panose="020B0604020202020204" pitchFamily="34" charset="0"/>
              <a:buChar char="•"/>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y is either 1 or -1</a:t>
            </a:r>
          </a:p>
          <a:p>
            <a:pPr marL="460375" indent="-460375">
              <a:lnSpc>
                <a:spcPct val="90000"/>
              </a:lnSpc>
              <a:spcBef>
                <a:spcPct val="20000"/>
              </a:spcBef>
              <a:buSzPct val="70000"/>
              <a:buFont typeface="Arial" panose="020B0604020202020204" pitchFamily="34" charset="0"/>
              <a:buChar char="•"/>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y is calculated based on a threshold Ꝋ</a:t>
            </a:r>
          </a:p>
          <a:p>
            <a:pPr marL="460375" indent="-460375">
              <a:lnSpc>
                <a:spcPct val="90000"/>
              </a:lnSpc>
              <a:spcBef>
                <a:spcPct val="20000"/>
              </a:spcBef>
              <a:buSzPct val="70000"/>
              <a:buFont typeface="Arial" panose="020B0604020202020204" pitchFamily="34" charset="0"/>
              <a:buChar char="•"/>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If </a:t>
            </a:r>
            <a:r>
              <a:rPr lang="en-GB" sz="3200" dirty="0" err="1">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w</a:t>
            </a:r>
            <a:r>
              <a:rPr lang="en-GB" sz="3200" baseline="30000" dirty="0" err="1">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t</a:t>
            </a:r>
            <a:r>
              <a:rPr lang="en-GB" sz="3200" dirty="0" err="1">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x</a:t>
            </a: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 &gt;= Ꝋ y = 1</a:t>
            </a:r>
          </a:p>
          <a:p>
            <a:pPr marL="460375" indent="-460375">
              <a:lnSpc>
                <a:spcPct val="90000"/>
              </a:lnSpc>
              <a:spcBef>
                <a:spcPct val="20000"/>
              </a:spcBef>
              <a:buSzPct val="70000"/>
              <a:buFont typeface="Arial" panose="020B0604020202020204" pitchFamily="34" charset="0"/>
              <a:buChar char="•"/>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t is an iteration step, n is a learning rate </a:t>
            </a:r>
          </a:p>
          <a:p>
            <a:pPr marL="460375" indent="-460375">
              <a:lnSpc>
                <a:spcPct val="90000"/>
              </a:lnSpc>
              <a:spcBef>
                <a:spcPct val="20000"/>
              </a:spcBef>
              <a:buSzPct val="70000"/>
              <a:buFont typeface="Arial" panose="020B0604020202020204" pitchFamily="34" charset="0"/>
              <a:buChar char="•"/>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Used as a Support Vector Machine (SVM)</a:t>
            </a:r>
          </a:p>
          <a:p>
            <a:pPr marL="460375" indent="-460375">
              <a:lnSpc>
                <a:spcPct val="90000"/>
              </a:lnSpc>
              <a:spcBef>
                <a:spcPct val="20000"/>
              </a:spcBef>
              <a:buSzPct val="70000"/>
              <a:buFont typeface="Arial" panose="020B0604020202020204" pitchFamily="34" charset="0"/>
              <a:buChar char="•"/>
            </a:pPr>
            <a:r>
              <a:rPr lang="en-GB"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rPr>
              <a:t>Can also be many layers as in Multiplayer Perceptron (MLP)</a:t>
            </a:r>
            <a:endParaRPr lang="en-US" sz="3200" dirty="0">
              <a:gradFill>
                <a:gsLst>
                  <a:gs pos="0">
                    <a:srgbClr val="292929">
                      <a:lumMod val="90000"/>
                      <a:lumOff val="10000"/>
                    </a:srgbClr>
                  </a:gs>
                  <a:gs pos="86000">
                    <a:srgbClr val="292929">
                      <a:lumMod val="90000"/>
                      <a:lumOff val="10000"/>
                    </a:srgbClr>
                  </a:gs>
                </a:gsLst>
                <a:lin ang="5400000" scaled="0"/>
              </a:gradFill>
              <a:latin typeface="Segoe UI Light" panose="020B0502040204020203" pitchFamily="34" charset="0"/>
              <a:cs typeface="Segoe UI Light" panose="020B0502040204020203" pitchFamily="34" charset="0"/>
            </a:endParaRPr>
          </a:p>
        </p:txBody>
      </p:sp>
      <p:cxnSp>
        <p:nvCxnSpPr>
          <p:cNvPr id="21" name="Straight Connector 20"/>
          <p:cNvCxnSpPr/>
          <p:nvPr/>
        </p:nvCxnSpPr>
        <p:spPr>
          <a:xfrm>
            <a:off x="1274701" y="4001477"/>
            <a:ext cx="0" cy="21179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266092" y="6096000"/>
            <a:ext cx="4728308" cy="15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274701" y="3927383"/>
            <a:ext cx="2523576" cy="1497629"/>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26" name="Multiply 25"/>
          <p:cNvSpPr/>
          <p:nvPr/>
        </p:nvSpPr>
        <p:spPr bwMode="auto">
          <a:xfrm>
            <a:off x="2887784" y="4809383"/>
            <a:ext cx="375139" cy="286401"/>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7" name="Multiply 26"/>
          <p:cNvSpPr/>
          <p:nvPr/>
        </p:nvSpPr>
        <p:spPr bwMode="auto">
          <a:xfrm>
            <a:off x="2270368" y="4226992"/>
            <a:ext cx="375139" cy="286401"/>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8" name="Multiply 27"/>
          <p:cNvSpPr/>
          <p:nvPr/>
        </p:nvSpPr>
        <p:spPr bwMode="auto">
          <a:xfrm>
            <a:off x="2176981" y="5281811"/>
            <a:ext cx="375139" cy="286401"/>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9" name="Multiply 28"/>
          <p:cNvSpPr/>
          <p:nvPr/>
        </p:nvSpPr>
        <p:spPr bwMode="auto">
          <a:xfrm>
            <a:off x="1645138" y="4522982"/>
            <a:ext cx="375139" cy="286401"/>
          </a:xfrm>
          <a:prstGeom prst="mathMultiply">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0" name="Multiply 29"/>
          <p:cNvSpPr/>
          <p:nvPr/>
        </p:nvSpPr>
        <p:spPr bwMode="auto">
          <a:xfrm>
            <a:off x="3704491" y="5138610"/>
            <a:ext cx="375139" cy="286401"/>
          </a:xfrm>
          <a:prstGeom prst="mathMultiply">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06872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fade">
                                      <p:cBhvr>
                                        <p:cTn id="33" dur="500"/>
                                        <p:tgtEl>
                                          <p:spTgt spid="19">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9">
                                            <p:txEl>
                                              <p:pRg st="1" end="1"/>
                                            </p:txEl>
                                          </p:spTgt>
                                        </p:tgtEl>
                                        <p:attrNameLst>
                                          <p:attrName>style.visibility</p:attrName>
                                        </p:attrNameLst>
                                      </p:cBhvr>
                                      <p:to>
                                        <p:strVal val="visible"/>
                                      </p:to>
                                    </p:set>
                                    <p:animEffect transition="in" filter="fade">
                                      <p:cBhvr>
                                        <p:cTn id="38" dur="500"/>
                                        <p:tgtEl>
                                          <p:spTgt spid="19">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
                                            <p:txEl>
                                              <p:pRg st="2" end="2"/>
                                            </p:txEl>
                                          </p:spTgt>
                                        </p:tgtEl>
                                        <p:attrNameLst>
                                          <p:attrName>style.visibility</p:attrName>
                                        </p:attrNameLst>
                                      </p:cBhvr>
                                      <p:to>
                                        <p:strVal val="visible"/>
                                      </p:to>
                                    </p:set>
                                    <p:animEffect transition="in" filter="fade">
                                      <p:cBhvr>
                                        <p:cTn id="43" dur="500"/>
                                        <p:tgtEl>
                                          <p:spTgt spid="19">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9">
                                            <p:txEl>
                                              <p:pRg st="3" end="3"/>
                                            </p:txEl>
                                          </p:spTgt>
                                        </p:tgtEl>
                                        <p:attrNameLst>
                                          <p:attrName>style.visibility</p:attrName>
                                        </p:attrNameLst>
                                      </p:cBhvr>
                                      <p:to>
                                        <p:strVal val="visible"/>
                                      </p:to>
                                    </p:set>
                                    <p:animEffect transition="in" filter="fade">
                                      <p:cBhvr>
                                        <p:cTn id="48" dur="500"/>
                                        <p:tgtEl>
                                          <p:spTgt spid="19">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9">
                                            <p:txEl>
                                              <p:pRg st="4" end="4"/>
                                            </p:txEl>
                                          </p:spTgt>
                                        </p:tgtEl>
                                        <p:attrNameLst>
                                          <p:attrName>style.visibility</p:attrName>
                                        </p:attrNameLst>
                                      </p:cBhvr>
                                      <p:to>
                                        <p:strVal val="visible"/>
                                      </p:to>
                                    </p:set>
                                    <p:animEffect transition="in" filter="fade">
                                      <p:cBhvr>
                                        <p:cTn id="53" dur="500"/>
                                        <p:tgtEl>
                                          <p:spTgt spid="19">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9">
                                            <p:txEl>
                                              <p:pRg st="5" end="5"/>
                                            </p:txEl>
                                          </p:spTgt>
                                        </p:tgtEl>
                                        <p:attrNameLst>
                                          <p:attrName>style.visibility</p:attrName>
                                        </p:attrNameLst>
                                      </p:cBhvr>
                                      <p:to>
                                        <p:strVal val="visible"/>
                                      </p:to>
                                    </p:set>
                                    <p:animEffect transition="in" filter="fade">
                                      <p:cBhvr>
                                        <p:cTn id="58" dur="500"/>
                                        <p:tgtEl>
                                          <p:spTgt spid="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9921</TotalTime>
  <Words>8445</Words>
  <Application>Microsoft Office PowerPoint</Application>
  <PresentationFormat>Widescreen</PresentationFormat>
  <Paragraphs>835</Paragraphs>
  <Slides>84</Slides>
  <Notes>65</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Arial</vt:lpstr>
      <vt:lpstr>Calibri</vt:lpstr>
      <vt:lpstr>Cambria Math</vt:lpstr>
      <vt:lpstr>Segoe</vt:lpstr>
      <vt:lpstr>Segoe UI</vt:lpstr>
      <vt:lpstr>Segoe UI Light</vt:lpstr>
      <vt:lpstr>1_Office Theme</vt:lpstr>
      <vt:lpstr>Introduction to Machine Learning on Apache Spark  02 | Using ML Pipelines</vt:lpstr>
      <vt:lpstr>PowerPoint Presentation</vt:lpstr>
      <vt:lpstr>What is Binary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Building a Binary Classification Model</vt:lpstr>
      <vt:lpstr>What is Multiclass Classification?</vt:lpstr>
      <vt:lpstr>PowerPoint Presentation</vt:lpstr>
      <vt:lpstr>PowerPoint Presentation</vt:lpstr>
      <vt:lpstr>Building a Multiclass Classification Model</vt:lpstr>
      <vt:lpstr>How do I measure the success of a classifier?</vt:lpstr>
      <vt:lpstr>PowerPoint Presentation</vt:lpstr>
      <vt:lpstr>PowerPoint Presentation</vt:lpstr>
      <vt:lpstr>PowerPoint Presentation</vt:lpstr>
      <vt:lpstr>PowerPoint Presentation</vt:lpstr>
      <vt:lpstr>PowerPoint Presentation</vt:lpstr>
      <vt:lpstr>What is regression?</vt:lpstr>
      <vt:lpstr>PowerPoint Presentation</vt:lpstr>
      <vt:lpstr>PowerPoint Presentation</vt:lpstr>
      <vt:lpstr>PowerPoint Presentation</vt:lpstr>
      <vt:lpstr>PowerPoint Presentation</vt:lpstr>
      <vt:lpstr>What is collaborative filtering?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Unsupervised Learning?</vt:lpstr>
      <vt:lpstr>PowerPoint Presentation</vt:lpstr>
      <vt:lpstr>What can I use it for?</vt:lpstr>
      <vt:lpstr>PowerPoint Presentation</vt:lpstr>
      <vt:lpstr>PowerPoint Presentation</vt:lpstr>
      <vt:lpstr>PowerPoint Presentation</vt:lpstr>
      <vt:lpstr>PowerPoint Presentation</vt:lpstr>
      <vt:lpstr>PowerPoint Presentation</vt:lpstr>
      <vt:lpstr>PowerPoint Presentation</vt:lpstr>
      <vt:lpstr>What is K-Means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Clustering data with K-Means Clustering</vt:lpstr>
      <vt:lpstr>How do I use Spark MLLib?</vt:lpstr>
      <vt:lpstr>PowerPoint Presentation</vt:lpstr>
      <vt:lpstr>How can I build Spark MLLib programs?</vt:lpstr>
      <vt:lpstr>PowerPoint Presentation</vt:lpstr>
      <vt:lpstr>PowerPoint Presentation</vt:lpstr>
      <vt:lpstr>How can I build a workflow in ML?</vt:lpstr>
      <vt:lpstr>PowerPoint Presentation</vt:lpstr>
      <vt:lpstr>PowerPoint Presentation</vt:lpstr>
      <vt:lpstr>PowerPoint Presentation</vt:lpstr>
      <vt:lpstr>PowerPoint Presentation</vt:lpstr>
      <vt:lpstr>PowerPoint Presentation</vt:lpstr>
      <vt:lpstr>What is a pipeline?</vt:lpstr>
      <vt:lpstr>PowerPoint Presentation</vt:lpstr>
      <vt:lpstr>PowerPoint Presentation</vt:lpstr>
      <vt:lpstr>What is a Transformer?</vt:lpstr>
      <vt:lpstr>PowerPoint Presentation</vt:lpstr>
      <vt:lpstr>PowerPoint Presentation</vt:lpstr>
      <vt:lpstr>PowerPoint Presentation</vt:lpstr>
      <vt:lpstr>What is an Estimator?</vt:lpstr>
      <vt:lpstr>PowerPoint Presentation</vt:lpstr>
      <vt:lpstr>PowerPoint Presentation</vt:lpstr>
      <vt:lpstr>PowerPoint Presentation</vt:lpstr>
      <vt:lpstr>Building a Spark ML Pipeline</vt:lpstr>
      <vt:lpstr>How do you stream file updates to MLLib?</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342</cp:revision>
  <dcterms:created xsi:type="dcterms:W3CDTF">2013-02-15T23:12:42Z</dcterms:created>
  <dcterms:modified xsi:type="dcterms:W3CDTF">2016-07-07T16:05:39Z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