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3"/>
  </p:notesMasterIdLst>
  <p:sldIdLst>
    <p:sldId id="298" r:id="rId3"/>
    <p:sldId id="257" r:id="rId4"/>
    <p:sldId id="296" r:id="rId5"/>
    <p:sldId id="297" r:id="rId6"/>
    <p:sldId id="264" r:id="rId7"/>
    <p:sldId id="265" r:id="rId8"/>
    <p:sldId id="304" r:id="rId9"/>
    <p:sldId id="270" r:id="rId10"/>
    <p:sldId id="311" r:id="rId11"/>
    <p:sldId id="271" r:id="rId12"/>
    <p:sldId id="305" r:id="rId13"/>
    <p:sldId id="306" r:id="rId14"/>
    <p:sldId id="307" r:id="rId15"/>
    <p:sldId id="330" r:id="rId16"/>
    <p:sldId id="308" r:id="rId17"/>
    <p:sldId id="309" r:id="rId18"/>
    <p:sldId id="310" r:id="rId19"/>
    <p:sldId id="272" r:id="rId20"/>
    <p:sldId id="273" r:id="rId21"/>
    <p:sldId id="312" r:id="rId22"/>
    <p:sldId id="320" r:id="rId23"/>
    <p:sldId id="318" r:id="rId24"/>
    <p:sldId id="319" r:id="rId25"/>
    <p:sldId id="328" r:id="rId26"/>
    <p:sldId id="329" r:id="rId27"/>
    <p:sldId id="332" r:id="rId28"/>
    <p:sldId id="333" r:id="rId29"/>
    <p:sldId id="334" r:id="rId30"/>
    <p:sldId id="321" r:id="rId31"/>
    <p:sldId id="277" r:id="rId32"/>
    <p:sldId id="278" r:id="rId33"/>
    <p:sldId id="313" r:id="rId34"/>
    <p:sldId id="282" r:id="rId35"/>
    <p:sldId id="279" r:id="rId36"/>
    <p:sldId id="314" r:id="rId37"/>
    <p:sldId id="315" r:id="rId38"/>
    <p:sldId id="316" r:id="rId39"/>
    <p:sldId id="283" r:id="rId40"/>
    <p:sldId id="322" r:id="rId41"/>
    <p:sldId id="326" r:id="rId42"/>
    <p:sldId id="331" r:id="rId43"/>
    <p:sldId id="323" r:id="rId44"/>
    <p:sldId id="324" r:id="rId45"/>
    <p:sldId id="335" r:id="rId46"/>
    <p:sldId id="336" r:id="rId47"/>
    <p:sldId id="337" r:id="rId48"/>
    <p:sldId id="338" r:id="rId49"/>
    <p:sldId id="325" r:id="rId50"/>
    <p:sldId id="290" r:id="rId51"/>
    <p:sldId id="26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00"/>
    <a:srgbClr val="4668C5"/>
    <a:srgbClr val="DD5900"/>
    <a:srgbClr val="E81123"/>
    <a:srgbClr val="BA14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8430" autoAdjust="0"/>
  </p:normalViewPr>
  <p:slideViewPr>
    <p:cSldViewPr snapToGrid="0">
      <p:cViewPr varScale="1">
        <p:scale>
          <a:sx n="81" d="100"/>
          <a:sy n="81" d="100"/>
        </p:scale>
        <p:origin x="639"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95FFE-0460-493B-90A8-055C260AE075}" type="datetimeFigureOut">
              <a:rPr lang="en-US" smtClean="0"/>
              <a:t>6/30/2016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49FEB4-7CF6-4994-A65F-24B884929149}" type="slidenum">
              <a:rPr lang="en-US" smtClean="0"/>
              <a:t>‹#›</a:t>
            </a:fld>
            <a:endParaRPr lang="en-US"/>
          </a:p>
        </p:txBody>
      </p:sp>
    </p:spTree>
    <p:extLst>
      <p:ext uri="{BB962C8B-B14F-4D97-AF65-F5344CB8AC3E}">
        <p14:creationId xmlns:p14="http://schemas.microsoft.com/office/powerpoint/2010/main" val="32321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8690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A49FEB4-7CF6-4994-A65F-24B884929149}" type="slidenum">
              <a:rPr lang="en-US" smtClean="0"/>
              <a:t>44</a:t>
            </a:fld>
            <a:endParaRPr lang="en-US"/>
          </a:p>
        </p:txBody>
      </p:sp>
    </p:spTree>
    <p:extLst>
      <p:ext uri="{BB962C8B-B14F-4D97-AF65-F5344CB8AC3E}">
        <p14:creationId xmlns:p14="http://schemas.microsoft.com/office/powerpoint/2010/main" val="1472175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 about multivariate regression</a:t>
            </a:r>
          </a:p>
        </p:txBody>
      </p:sp>
      <p:sp>
        <p:nvSpPr>
          <p:cNvPr id="4" name="Slide Number Placeholder 3"/>
          <p:cNvSpPr>
            <a:spLocks noGrp="1"/>
          </p:cNvSpPr>
          <p:nvPr>
            <p:ph type="sldNum" sz="quarter" idx="10"/>
          </p:nvPr>
        </p:nvSpPr>
        <p:spPr/>
        <p:txBody>
          <a:bodyPr/>
          <a:lstStyle/>
          <a:p>
            <a:fld id="{9A49FEB4-7CF6-4994-A65F-24B884929149}" type="slidenum">
              <a:rPr lang="en-US" smtClean="0"/>
              <a:t>45</a:t>
            </a:fld>
            <a:endParaRPr lang="en-US"/>
          </a:p>
        </p:txBody>
      </p:sp>
    </p:spTree>
    <p:extLst>
      <p:ext uri="{BB962C8B-B14F-4D97-AF65-F5344CB8AC3E}">
        <p14:creationId xmlns:p14="http://schemas.microsoft.com/office/powerpoint/2010/main" val="3833913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 about multivariate regression</a:t>
            </a:r>
          </a:p>
        </p:txBody>
      </p:sp>
      <p:sp>
        <p:nvSpPr>
          <p:cNvPr id="4" name="Slide Number Placeholder 3"/>
          <p:cNvSpPr>
            <a:spLocks noGrp="1"/>
          </p:cNvSpPr>
          <p:nvPr>
            <p:ph type="sldNum" sz="quarter" idx="10"/>
          </p:nvPr>
        </p:nvSpPr>
        <p:spPr/>
        <p:txBody>
          <a:bodyPr/>
          <a:lstStyle/>
          <a:p>
            <a:fld id="{9A49FEB4-7CF6-4994-A65F-24B884929149}" type="slidenum">
              <a:rPr lang="en-US" smtClean="0"/>
              <a:t>46</a:t>
            </a:fld>
            <a:endParaRPr lang="en-US"/>
          </a:p>
        </p:txBody>
      </p:sp>
    </p:spTree>
    <p:extLst>
      <p:ext uri="{BB962C8B-B14F-4D97-AF65-F5344CB8AC3E}">
        <p14:creationId xmlns:p14="http://schemas.microsoft.com/office/powerpoint/2010/main" val="915866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 about multivariate logit regression</a:t>
            </a:r>
          </a:p>
        </p:txBody>
      </p:sp>
      <p:sp>
        <p:nvSpPr>
          <p:cNvPr id="4" name="Slide Number Placeholder 3"/>
          <p:cNvSpPr>
            <a:spLocks noGrp="1"/>
          </p:cNvSpPr>
          <p:nvPr>
            <p:ph type="sldNum" sz="quarter" idx="10"/>
          </p:nvPr>
        </p:nvSpPr>
        <p:spPr/>
        <p:txBody>
          <a:bodyPr/>
          <a:lstStyle/>
          <a:p>
            <a:fld id="{9A49FEB4-7CF6-4994-A65F-24B884929149}" type="slidenum">
              <a:rPr lang="en-US" smtClean="0"/>
              <a:t>47</a:t>
            </a:fld>
            <a:endParaRPr lang="en-US"/>
          </a:p>
        </p:txBody>
      </p:sp>
    </p:spTree>
    <p:extLst>
      <p:ext uri="{BB962C8B-B14F-4D97-AF65-F5344CB8AC3E}">
        <p14:creationId xmlns:p14="http://schemas.microsoft.com/office/powerpoint/2010/main" val="964548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A49FEB4-7CF6-4994-A65F-24B884929149}" type="slidenum">
              <a:rPr lang="en-US" smtClean="0"/>
              <a:t>49</a:t>
            </a:fld>
            <a:endParaRPr lang="en-US"/>
          </a:p>
        </p:txBody>
      </p:sp>
    </p:spTree>
    <p:extLst>
      <p:ext uri="{BB962C8B-B14F-4D97-AF65-F5344CB8AC3E}">
        <p14:creationId xmlns:p14="http://schemas.microsoft.com/office/powerpoint/2010/main" val="1263573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R script:</a:t>
            </a:r>
          </a:p>
          <a:p>
            <a:endParaRPr lang="en-US" dirty="0"/>
          </a:p>
          <a:p>
            <a:r>
              <a:rPr lang="en-US" dirty="0"/>
              <a:t>Use</a:t>
            </a:r>
            <a:r>
              <a:rPr lang="en-US" baseline="0" dirty="0"/>
              <a:t> CRAN and library packages</a:t>
            </a:r>
          </a:p>
          <a:p>
            <a:r>
              <a:rPr lang="en-US" baseline="0" dirty="0"/>
              <a:t>Show summary statistics and normal distributions in R</a:t>
            </a:r>
            <a:endParaRPr lang="en-US" dirty="0"/>
          </a:p>
        </p:txBody>
      </p:sp>
      <p:sp>
        <p:nvSpPr>
          <p:cNvPr id="4" name="Slide Number Placeholder 3"/>
          <p:cNvSpPr>
            <a:spLocks noGrp="1"/>
          </p:cNvSpPr>
          <p:nvPr>
            <p:ph type="sldNum" sz="quarter" idx="10"/>
          </p:nvPr>
        </p:nvSpPr>
        <p:spPr/>
        <p:txBody>
          <a:bodyPr/>
          <a:lstStyle/>
          <a:p>
            <a:fld id="{9A49FEB4-7CF6-4994-A65F-24B884929149}" type="slidenum">
              <a:rPr lang="en-US" smtClean="0"/>
              <a:t>7</a:t>
            </a:fld>
            <a:endParaRPr lang="en-US"/>
          </a:p>
        </p:txBody>
      </p:sp>
    </p:spTree>
    <p:extLst>
      <p:ext uri="{BB962C8B-B14F-4D97-AF65-F5344CB8AC3E}">
        <p14:creationId xmlns:p14="http://schemas.microsoft.com/office/powerpoint/2010/main" val="4075724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A49FEB4-7CF6-4994-A65F-24B884929149}" type="slidenum">
              <a:rPr lang="en-US" smtClean="0"/>
              <a:t>9</a:t>
            </a:fld>
            <a:endParaRPr lang="en-US"/>
          </a:p>
        </p:txBody>
      </p:sp>
    </p:spTree>
    <p:extLst>
      <p:ext uri="{BB962C8B-B14F-4D97-AF65-F5344CB8AC3E}">
        <p14:creationId xmlns:p14="http://schemas.microsoft.com/office/powerpoint/2010/main" val="3340090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A49FEB4-7CF6-4994-A65F-24B884929149}" type="slidenum">
              <a:rPr lang="en-US" smtClean="0"/>
              <a:t>15</a:t>
            </a:fld>
            <a:endParaRPr lang="en-US"/>
          </a:p>
        </p:txBody>
      </p:sp>
    </p:spTree>
    <p:extLst>
      <p:ext uri="{BB962C8B-B14F-4D97-AF65-F5344CB8AC3E}">
        <p14:creationId xmlns:p14="http://schemas.microsoft.com/office/powerpoint/2010/main" val="285037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correlation and covariance you can get the numbers back which will tell you the correlation and covariance of two series </a:t>
            </a:r>
          </a:p>
          <a:p>
            <a:r>
              <a:rPr lang="en-US" dirty="0"/>
              <a:t>In this way</a:t>
            </a:r>
            <a:r>
              <a:rPr lang="en-US" baseline="0" dirty="0"/>
              <a:t> can take data and check this in R and all gets calculated locally </a:t>
            </a:r>
            <a:endParaRPr lang="en-US" dirty="0"/>
          </a:p>
        </p:txBody>
      </p:sp>
      <p:sp>
        <p:nvSpPr>
          <p:cNvPr id="4" name="Slide Number Placeholder 3"/>
          <p:cNvSpPr>
            <a:spLocks noGrp="1"/>
          </p:cNvSpPr>
          <p:nvPr>
            <p:ph type="sldNum" sz="quarter" idx="10"/>
          </p:nvPr>
        </p:nvSpPr>
        <p:spPr/>
        <p:txBody>
          <a:bodyPr/>
          <a:lstStyle/>
          <a:p>
            <a:fld id="{9A49FEB4-7CF6-4994-A65F-24B884929149}" type="slidenum">
              <a:rPr lang="en-US" smtClean="0"/>
              <a:t>24</a:t>
            </a:fld>
            <a:endParaRPr lang="en-US"/>
          </a:p>
        </p:txBody>
      </p:sp>
    </p:spTree>
    <p:extLst>
      <p:ext uri="{BB962C8B-B14F-4D97-AF65-F5344CB8AC3E}">
        <p14:creationId xmlns:p14="http://schemas.microsoft.com/office/powerpoint/2010/main" val="229184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usage of </a:t>
            </a:r>
            <a:r>
              <a:rPr lang="en-US" dirty="0" err="1"/>
              <a:t>rxCor</a:t>
            </a:r>
            <a:r>
              <a:rPr lang="en-US" dirty="0"/>
              <a:t> and </a:t>
            </a:r>
            <a:r>
              <a:rPr lang="en-US" dirty="0" err="1"/>
              <a:t>Cov</a:t>
            </a:r>
            <a:r>
              <a:rPr lang="en-US" dirty="0"/>
              <a:t> we can inspect a data frame or imported</a:t>
            </a:r>
            <a:r>
              <a:rPr lang="en-US" baseline="0" dirty="0"/>
              <a:t> data and compute this across the cluster </a:t>
            </a:r>
          </a:p>
          <a:p>
            <a:r>
              <a:rPr lang="en-US" baseline="0" dirty="0"/>
              <a:t>This will mean that we can run a matrix of any of the columns rather than just two and show the directional correlation so multiple columns </a:t>
            </a:r>
            <a:r>
              <a:rPr lang="en-US" baseline="0"/>
              <a:t>and correlations</a:t>
            </a:r>
            <a:endParaRPr lang="en-US" dirty="0"/>
          </a:p>
        </p:txBody>
      </p:sp>
      <p:sp>
        <p:nvSpPr>
          <p:cNvPr id="4" name="Slide Number Placeholder 3"/>
          <p:cNvSpPr>
            <a:spLocks noGrp="1"/>
          </p:cNvSpPr>
          <p:nvPr>
            <p:ph type="sldNum" sz="quarter" idx="10"/>
          </p:nvPr>
        </p:nvSpPr>
        <p:spPr/>
        <p:txBody>
          <a:bodyPr/>
          <a:lstStyle/>
          <a:p>
            <a:fld id="{9A49FEB4-7CF6-4994-A65F-24B884929149}" type="slidenum">
              <a:rPr lang="en-US" smtClean="0"/>
              <a:t>25</a:t>
            </a:fld>
            <a:endParaRPr lang="en-US"/>
          </a:p>
        </p:txBody>
      </p:sp>
    </p:spTree>
    <p:extLst>
      <p:ext uri="{BB962C8B-B14F-4D97-AF65-F5344CB8AC3E}">
        <p14:creationId xmlns:p14="http://schemas.microsoft.com/office/powerpoint/2010/main" val="1107019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Categorical variables are used when there are discrete values </a:t>
            </a:r>
          </a:p>
          <a:p>
            <a:r>
              <a:rPr lang="en-US" dirty="0"/>
              <a:t>In this case the values are numeric which can be categories as well as text</a:t>
            </a:r>
          </a:p>
        </p:txBody>
      </p:sp>
      <p:sp>
        <p:nvSpPr>
          <p:cNvPr id="4" name="Slide Number Placeholder 3"/>
          <p:cNvSpPr>
            <a:spLocks noGrp="1"/>
          </p:cNvSpPr>
          <p:nvPr>
            <p:ph type="sldNum" sz="quarter" idx="10"/>
          </p:nvPr>
        </p:nvSpPr>
        <p:spPr/>
        <p:txBody>
          <a:bodyPr/>
          <a:lstStyle/>
          <a:p>
            <a:fld id="{9A49FEB4-7CF6-4994-A65F-24B884929149}" type="slidenum">
              <a:rPr lang="en-US" smtClean="0"/>
              <a:t>27</a:t>
            </a:fld>
            <a:endParaRPr lang="en-US"/>
          </a:p>
        </p:txBody>
      </p:sp>
    </p:spTree>
    <p:extLst>
      <p:ext uri="{BB962C8B-B14F-4D97-AF65-F5344CB8AC3E}">
        <p14:creationId xmlns:p14="http://schemas.microsoft.com/office/powerpoint/2010/main" val="3592957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dirty="0" err="1"/>
              <a:t>princomp</a:t>
            </a:r>
            <a:r>
              <a:rPr lang="en-US" dirty="0"/>
              <a:t> function to pass a covariance matrix – this is the part that can be scaled </a:t>
            </a:r>
          </a:p>
        </p:txBody>
      </p:sp>
      <p:sp>
        <p:nvSpPr>
          <p:cNvPr id="4" name="Slide Number Placeholder 3"/>
          <p:cNvSpPr>
            <a:spLocks noGrp="1"/>
          </p:cNvSpPr>
          <p:nvPr>
            <p:ph type="sldNum" sz="quarter" idx="10"/>
          </p:nvPr>
        </p:nvSpPr>
        <p:spPr/>
        <p:txBody>
          <a:bodyPr/>
          <a:lstStyle/>
          <a:p>
            <a:fld id="{9A49FEB4-7CF6-4994-A65F-24B884929149}" type="slidenum">
              <a:rPr lang="en-US" smtClean="0"/>
              <a:t>28</a:t>
            </a:fld>
            <a:endParaRPr lang="en-US"/>
          </a:p>
        </p:txBody>
      </p:sp>
    </p:spTree>
    <p:extLst>
      <p:ext uri="{BB962C8B-B14F-4D97-AF65-F5344CB8AC3E}">
        <p14:creationId xmlns:p14="http://schemas.microsoft.com/office/powerpoint/2010/main" val="1777278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A49FEB4-7CF6-4994-A65F-24B884929149}" type="slidenum">
              <a:rPr lang="en-US" smtClean="0"/>
              <a:t>31</a:t>
            </a:fld>
            <a:endParaRPr lang="en-US"/>
          </a:p>
        </p:txBody>
      </p:sp>
    </p:spTree>
    <p:extLst>
      <p:ext uri="{BB962C8B-B14F-4D97-AF65-F5344CB8AC3E}">
        <p14:creationId xmlns:p14="http://schemas.microsoft.com/office/powerpoint/2010/main" val="269423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9E476BC-1C42-4C21-A164-F14915205466}" type="datetimeFigureOut">
              <a:rPr lang="en-GB" smtClean="0"/>
              <a:t>30/06/2016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E9320D-4C63-4A3D-9D6A-29DCF083ADF8}" type="slidenum">
              <a:rPr lang="en-GB" smtClean="0"/>
              <a:t>‹#›</a:t>
            </a:fld>
            <a:endParaRPr lang="en-GB"/>
          </a:p>
        </p:txBody>
      </p:sp>
    </p:spTree>
    <p:extLst>
      <p:ext uri="{BB962C8B-B14F-4D97-AF65-F5344CB8AC3E}">
        <p14:creationId xmlns:p14="http://schemas.microsoft.com/office/powerpoint/2010/main" val="129069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9E476BC-1C42-4C21-A164-F14915205466}" type="datetimeFigureOut">
              <a:rPr lang="en-GB" smtClean="0"/>
              <a:t>30/06/2016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E9320D-4C63-4A3D-9D6A-29DCF083ADF8}" type="slidenum">
              <a:rPr lang="en-GB" smtClean="0"/>
              <a:t>‹#›</a:t>
            </a:fld>
            <a:endParaRPr lang="en-GB"/>
          </a:p>
        </p:txBody>
      </p:sp>
    </p:spTree>
    <p:extLst>
      <p:ext uri="{BB962C8B-B14F-4D97-AF65-F5344CB8AC3E}">
        <p14:creationId xmlns:p14="http://schemas.microsoft.com/office/powerpoint/2010/main" val="315156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9E476BC-1C42-4C21-A164-F14915205466}" type="datetimeFigureOut">
              <a:rPr lang="en-GB" smtClean="0"/>
              <a:t>30/06/2016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E9320D-4C63-4A3D-9D6A-29DCF083ADF8}" type="slidenum">
              <a:rPr lang="en-GB" smtClean="0"/>
              <a:t>‹#›</a:t>
            </a:fld>
            <a:endParaRPr lang="en-GB"/>
          </a:p>
        </p:txBody>
      </p:sp>
    </p:spTree>
    <p:extLst>
      <p:ext uri="{BB962C8B-B14F-4D97-AF65-F5344CB8AC3E}">
        <p14:creationId xmlns:p14="http://schemas.microsoft.com/office/powerpoint/2010/main" val="3812278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312197428"/>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612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841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6545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0344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4467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252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01711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9E476BC-1C42-4C21-A164-F14915205466}" type="datetimeFigureOut">
              <a:rPr lang="en-GB" smtClean="0"/>
              <a:t>30/06/2016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E9320D-4C63-4A3D-9D6A-29DCF083ADF8}" type="slidenum">
              <a:rPr lang="en-GB" smtClean="0"/>
              <a:t>‹#›</a:t>
            </a:fld>
            <a:endParaRPr lang="en-GB"/>
          </a:p>
        </p:txBody>
      </p:sp>
    </p:spTree>
    <p:extLst>
      <p:ext uri="{BB962C8B-B14F-4D97-AF65-F5344CB8AC3E}">
        <p14:creationId xmlns:p14="http://schemas.microsoft.com/office/powerpoint/2010/main" val="3139173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E476BC-1C42-4C21-A164-F14915205466}" type="datetimeFigureOut">
              <a:rPr lang="en-GB" smtClean="0"/>
              <a:t>30/06/2016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E9320D-4C63-4A3D-9D6A-29DCF083ADF8}" type="slidenum">
              <a:rPr lang="en-GB" smtClean="0"/>
              <a:t>‹#›</a:t>
            </a:fld>
            <a:endParaRPr lang="en-GB"/>
          </a:p>
        </p:txBody>
      </p:sp>
    </p:spTree>
    <p:extLst>
      <p:ext uri="{BB962C8B-B14F-4D97-AF65-F5344CB8AC3E}">
        <p14:creationId xmlns:p14="http://schemas.microsoft.com/office/powerpoint/2010/main" val="3595667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9E476BC-1C42-4C21-A164-F14915205466}" type="datetimeFigureOut">
              <a:rPr lang="en-GB" smtClean="0"/>
              <a:t>30/06/2016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E9320D-4C63-4A3D-9D6A-29DCF083ADF8}" type="slidenum">
              <a:rPr lang="en-GB" smtClean="0"/>
              <a:t>‹#›</a:t>
            </a:fld>
            <a:endParaRPr lang="en-GB"/>
          </a:p>
        </p:txBody>
      </p:sp>
    </p:spTree>
    <p:extLst>
      <p:ext uri="{BB962C8B-B14F-4D97-AF65-F5344CB8AC3E}">
        <p14:creationId xmlns:p14="http://schemas.microsoft.com/office/powerpoint/2010/main" val="180023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9E476BC-1C42-4C21-A164-F14915205466}" type="datetimeFigureOut">
              <a:rPr lang="en-GB" smtClean="0"/>
              <a:t>30/06/2016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E9320D-4C63-4A3D-9D6A-29DCF083ADF8}" type="slidenum">
              <a:rPr lang="en-GB" smtClean="0"/>
              <a:t>‹#›</a:t>
            </a:fld>
            <a:endParaRPr lang="en-GB"/>
          </a:p>
        </p:txBody>
      </p:sp>
    </p:spTree>
    <p:extLst>
      <p:ext uri="{BB962C8B-B14F-4D97-AF65-F5344CB8AC3E}">
        <p14:creationId xmlns:p14="http://schemas.microsoft.com/office/powerpoint/2010/main" val="716725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9E476BC-1C42-4C21-A164-F14915205466}" type="datetimeFigureOut">
              <a:rPr lang="en-GB" smtClean="0"/>
              <a:t>30/06/2016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0E9320D-4C63-4A3D-9D6A-29DCF083ADF8}" type="slidenum">
              <a:rPr lang="en-GB" smtClean="0"/>
              <a:t>‹#›</a:t>
            </a:fld>
            <a:endParaRPr lang="en-GB"/>
          </a:p>
        </p:txBody>
      </p:sp>
    </p:spTree>
    <p:extLst>
      <p:ext uri="{BB962C8B-B14F-4D97-AF65-F5344CB8AC3E}">
        <p14:creationId xmlns:p14="http://schemas.microsoft.com/office/powerpoint/2010/main" val="20476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476BC-1C42-4C21-A164-F14915205466}" type="datetimeFigureOut">
              <a:rPr lang="en-GB" smtClean="0"/>
              <a:t>30/06/2016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0E9320D-4C63-4A3D-9D6A-29DCF083ADF8}" type="slidenum">
              <a:rPr lang="en-GB" smtClean="0"/>
              <a:t>‹#›</a:t>
            </a:fld>
            <a:endParaRPr lang="en-GB"/>
          </a:p>
        </p:txBody>
      </p:sp>
    </p:spTree>
    <p:extLst>
      <p:ext uri="{BB962C8B-B14F-4D97-AF65-F5344CB8AC3E}">
        <p14:creationId xmlns:p14="http://schemas.microsoft.com/office/powerpoint/2010/main" val="73460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E476BC-1C42-4C21-A164-F14915205466}" type="datetimeFigureOut">
              <a:rPr lang="en-GB" smtClean="0"/>
              <a:t>30/06/2016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E9320D-4C63-4A3D-9D6A-29DCF083ADF8}" type="slidenum">
              <a:rPr lang="en-GB" smtClean="0"/>
              <a:t>‹#›</a:t>
            </a:fld>
            <a:endParaRPr lang="en-GB"/>
          </a:p>
        </p:txBody>
      </p:sp>
    </p:spTree>
    <p:extLst>
      <p:ext uri="{BB962C8B-B14F-4D97-AF65-F5344CB8AC3E}">
        <p14:creationId xmlns:p14="http://schemas.microsoft.com/office/powerpoint/2010/main" val="377172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E476BC-1C42-4C21-A164-F14915205466}" type="datetimeFigureOut">
              <a:rPr lang="en-GB" smtClean="0"/>
              <a:t>30/06/2016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E9320D-4C63-4A3D-9D6A-29DCF083ADF8}" type="slidenum">
              <a:rPr lang="en-GB" smtClean="0"/>
              <a:t>‹#›</a:t>
            </a:fld>
            <a:endParaRPr lang="en-GB"/>
          </a:p>
        </p:txBody>
      </p:sp>
    </p:spTree>
    <p:extLst>
      <p:ext uri="{BB962C8B-B14F-4D97-AF65-F5344CB8AC3E}">
        <p14:creationId xmlns:p14="http://schemas.microsoft.com/office/powerpoint/2010/main" val="106465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476BC-1C42-4C21-A164-F14915205466}" type="datetimeFigureOut">
              <a:rPr lang="en-GB" smtClean="0"/>
              <a:t>30/06/2016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9320D-4C63-4A3D-9D6A-29DCF083ADF8}" type="slidenum">
              <a:rPr lang="en-GB" smtClean="0"/>
              <a:t>‹#›</a:t>
            </a:fld>
            <a:endParaRPr lang="en-GB"/>
          </a:p>
        </p:txBody>
      </p:sp>
    </p:spTree>
    <p:extLst>
      <p:ext uri="{BB962C8B-B14F-4D97-AF65-F5344CB8AC3E}">
        <p14:creationId xmlns:p14="http://schemas.microsoft.com/office/powerpoint/2010/main" val="2287584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1641480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Richard Conway | Azure Most Valuable Professional, Elastacloud</a:t>
            </a:r>
          </a:p>
        </p:txBody>
      </p:sp>
      <p:sp>
        <p:nvSpPr>
          <p:cNvPr id="2" name="Title 1"/>
          <p:cNvSpPr>
            <a:spLocks noGrp="1"/>
          </p:cNvSpPr>
          <p:nvPr>
            <p:ph type="ctrTitle"/>
          </p:nvPr>
        </p:nvSpPr>
        <p:spPr>
          <a:solidFill>
            <a:srgbClr val="007233"/>
          </a:solidFill>
        </p:spPr>
        <p:txBody>
          <a:bodyPr/>
          <a:lstStyle/>
          <a:p>
            <a:pPr>
              <a:spcBef>
                <a:spcPts val="1200"/>
              </a:spcBef>
              <a:spcAft>
                <a:spcPts val="1200"/>
              </a:spcAft>
            </a:pPr>
            <a:r>
              <a:rPr lang="en-GB" sz="4000" dirty="0"/>
              <a:t>Introduction to Machine Learning on Apache Spark</a:t>
            </a:r>
            <a:br>
              <a:rPr lang="en-GB" sz="4000" dirty="0"/>
            </a:br>
            <a:br>
              <a:rPr lang="en-GB" sz="4000" dirty="0"/>
            </a:br>
            <a:r>
              <a:rPr lang="en-GB" sz="2800" dirty="0"/>
              <a:t>04 | Machine Learning with R Server on HDInsight</a:t>
            </a:r>
            <a:endParaRPr lang="en-US" sz="3200" dirty="0"/>
          </a:p>
        </p:txBody>
      </p:sp>
    </p:spTree>
    <p:extLst>
      <p:ext uri="{BB962C8B-B14F-4D97-AF65-F5344CB8AC3E}">
        <p14:creationId xmlns:p14="http://schemas.microsoft.com/office/powerpoint/2010/main" val="3759982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5" name="Straight Connector 4"/>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3"/>
          <p:cNvSpPr>
            <a:spLocks noGrp="1"/>
          </p:cNvSpPr>
          <p:nvPr>
            <p:ph type="title"/>
          </p:nvPr>
        </p:nvSpPr>
        <p:spPr>
          <a:xfrm>
            <a:off x="608171" y="4468764"/>
            <a:ext cx="11432977" cy="1676400"/>
          </a:xfrm>
        </p:spPr>
        <p:txBody>
          <a:bodyPr anchor="t">
            <a:normAutofit/>
          </a:bodyPr>
          <a:lstStyle/>
          <a:p>
            <a:r>
              <a:rPr lang="en-US" dirty="0">
                <a:latin typeface="Segoe UI Light" panose="020B0502040204020203" pitchFamily="34" charset="0"/>
                <a:cs typeface="Segoe UI Light" panose="020B0502040204020203" pitchFamily="34" charset="0"/>
              </a:rPr>
              <a:t>R Server on Spark deployment</a:t>
            </a:r>
            <a:endParaRPr lang="en-GB"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6763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178" y="2875423"/>
            <a:ext cx="11524432" cy="1063487"/>
          </a:xfrm>
        </p:spPr>
        <p:txBody>
          <a:bodyPr>
            <a:noAutofit/>
          </a:bodyPr>
          <a:lstStyle/>
          <a:p>
            <a:pPr algn="ctr"/>
            <a:r>
              <a:rPr lang="en-GB" dirty="0">
                <a:latin typeface="Segoe UI Light" panose="020B0502040204020203" pitchFamily="34" charset="0"/>
                <a:cs typeface="Segoe UI Light" panose="020B0502040204020203" pitchFamily="34" charset="0"/>
              </a:rPr>
              <a:t>R Server and ScaleR</a:t>
            </a:r>
          </a:p>
        </p:txBody>
      </p:sp>
    </p:spTree>
    <p:extLst>
      <p:ext uri="{BB962C8B-B14F-4D97-AF65-F5344CB8AC3E}">
        <p14:creationId xmlns:p14="http://schemas.microsoft.com/office/powerpoint/2010/main" val="611170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379413" y="1003610"/>
            <a:ext cx="11289126" cy="567500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R runs on a single thread</a:t>
            </a: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R runs on a single core</a:t>
            </a: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Loading data can take a while!</a:t>
            </a: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R can</a:t>
            </a:r>
            <a:r>
              <a:rPr kumimoji="0" lang="en-GB" sz="3200" b="0" i="0" u="none" strike="noStrike" kern="0" cap="none" spc="0" normalizeH="0" noProof="0" dirty="0">
                <a:ln>
                  <a:noFill/>
                </a:ln>
                <a:solidFill>
                  <a:sysClr val="windowText" lastClr="000000"/>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 run out of memory easily </a:t>
            </a:r>
            <a:endPar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Segoe UI Light" panose="020B0502040204020203" pitchFamily="34" charset="0"/>
              <a:cs typeface="Segoe UI Light" panose="020B0502040204020203" pitchFamily="34" charset="0"/>
            </a:endParaRP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Graphical capabilities for data analysis</a:t>
            </a: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Scripting language with good IDE support</a:t>
            </a: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r>
              <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Segoe UI Light" panose="020B0502040204020203" pitchFamily="34" charset="0"/>
                <a:cs typeface="Segoe UI Light" panose="020B0502040204020203" pitchFamily="34" charset="0"/>
              </a:rPr>
              <a:t>Built for data manipulation </a:t>
            </a:r>
          </a:p>
        </p:txBody>
      </p:sp>
    </p:spTree>
    <p:extLst>
      <p:ext uri="{BB962C8B-B14F-4D97-AF65-F5344CB8AC3E}">
        <p14:creationId xmlns:p14="http://schemas.microsoft.com/office/powerpoint/2010/main" val="193422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5700" y="1085687"/>
            <a:ext cx="2265028" cy="4622335"/>
          </a:xfrm>
          <a:prstGeom prst="rect">
            <a:avLst/>
          </a:prstGeom>
          <a:solidFill>
            <a:srgbClr val="4668C5"/>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sz="4800" dirty="0">
                <a:latin typeface="Segoe UI Light" panose="020B0502040204020203" pitchFamily="34" charset="0"/>
                <a:cs typeface="Segoe UI Light" panose="020B0502040204020203" pitchFamily="34" charset="0"/>
              </a:rPr>
              <a:t>R Server</a:t>
            </a:r>
          </a:p>
        </p:txBody>
      </p:sp>
      <p:sp>
        <p:nvSpPr>
          <p:cNvPr id="6" name="Rectangle 5"/>
          <p:cNvSpPr/>
          <p:nvPr/>
        </p:nvSpPr>
        <p:spPr>
          <a:xfrm>
            <a:off x="3676259" y="1085688"/>
            <a:ext cx="7557797" cy="1377594"/>
          </a:xfrm>
          <a:prstGeom prst="rect">
            <a:avLst/>
          </a:prstGeom>
          <a:solidFill>
            <a:srgbClr val="DD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latin typeface="Segoe UI Light" panose="020B0502040204020203" pitchFamily="34" charset="0"/>
                <a:cs typeface="Segoe UI Light" panose="020B0502040204020203" pitchFamily="34" charset="0"/>
              </a:rPr>
              <a:t>ConnectR</a:t>
            </a:r>
          </a:p>
          <a:p>
            <a:pPr marL="285750" indent="-285750" algn="ctr">
              <a:buFont typeface="Arial" panose="020B0604020202020204" pitchFamily="34" charset="0"/>
              <a:buChar char="•"/>
            </a:pPr>
            <a:r>
              <a:rPr lang="en-GB" sz="1400" dirty="0">
                <a:solidFill>
                  <a:schemeClr val="tx1"/>
                </a:solidFill>
                <a:latin typeface="Segoe UI Light" panose="020B0502040204020203" pitchFamily="34" charset="0"/>
                <a:cs typeface="Segoe UI Light" panose="020B0502040204020203" pitchFamily="34" charset="0"/>
              </a:rPr>
              <a:t>Access data from a variety of data sources</a:t>
            </a:r>
          </a:p>
          <a:p>
            <a:pPr marL="285750" indent="-285750" algn="ctr">
              <a:buFont typeface="Arial" panose="020B0604020202020204" pitchFamily="34" charset="0"/>
              <a:buChar char="•"/>
            </a:pPr>
            <a:r>
              <a:rPr lang="en-GB" sz="1400" dirty="0">
                <a:solidFill>
                  <a:schemeClr val="tx1"/>
                </a:solidFill>
                <a:latin typeface="Segoe UI Light" panose="020B0502040204020203" pitchFamily="34" charset="0"/>
                <a:cs typeface="Segoe UI Light" panose="020B0502040204020203" pitchFamily="34" charset="0"/>
              </a:rPr>
              <a:t>Reduce ETL development</a:t>
            </a:r>
          </a:p>
          <a:p>
            <a:pPr marL="285750" indent="-285750" algn="ctr">
              <a:buFont typeface="Arial" panose="020B0604020202020204" pitchFamily="34" charset="0"/>
              <a:buChar char="•"/>
            </a:pPr>
            <a:r>
              <a:rPr lang="en-GB" sz="1400" dirty="0">
                <a:solidFill>
                  <a:schemeClr val="tx1"/>
                </a:solidFill>
                <a:latin typeface="Segoe UI Light" panose="020B0502040204020203" pitchFamily="34" charset="0"/>
                <a:cs typeface="Segoe UI Light" panose="020B0502040204020203" pitchFamily="34" charset="0"/>
              </a:rPr>
              <a:t>Access data from legacy analytics tools such as SAS and SPSS</a:t>
            </a:r>
          </a:p>
        </p:txBody>
      </p:sp>
      <p:sp>
        <p:nvSpPr>
          <p:cNvPr id="9" name="Rectangle 8"/>
          <p:cNvSpPr/>
          <p:nvPr/>
        </p:nvSpPr>
        <p:spPr>
          <a:xfrm>
            <a:off x="3676259" y="4330428"/>
            <a:ext cx="7557797" cy="1377594"/>
          </a:xfrm>
          <a:prstGeom prst="rect">
            <a:avLst/>
          </a:prstGeom>
          <a:solidFill>
            <a:srgbClr val="DD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latin typeface="Segoe UI Light" panose="020B0502040204020203" pitchFamily="34" charset="0"/>
                <a:cs typeface="Segoe UI Light" panose="020B0502040204020203" pitchFamily="34" charset="0"/>
              </a:rPr>
              <a:t>DistributedR</a:t>
            </a:r>
          </a:p>
          <a:p>
            <a:pPr marL="457200" indent="-457200" algn="ctr">
              <a:buFont typeface="Arial" panose="020B0604020202020204" pitchFamily="34" charset="0"/>
              <a:buChar char="•"/>
            </a:pPr>
            <a:r>
              <a:rPr lang="en-GB" sz="1400" dirty="0">
                <a:solidFill>
                  <a:schemeClr val="tx1"/>
                </a:solidFill>
                <a:latin typeface="Segoe UI Light" panose="020B0502040204020203" pitchFamily="34" charset="0"/>
                <a:cs typeface="Segoe UI Light" panose="020B0502040204020203" pitchFamily="34" charset="0"/>
              </a:rPr>
              <a:t>Parallel compute framework managing resources</a:t>
            </a:r>
          </a:p>
          <a:p>
            <a:pPr marL="457200" indent="-457200" algn="ctr">
              <a:buFont typeface="Arial" panose="020B0604020202020204" pitchFamily="34" charset="0"/>
              <a:buChar char="•"/>
            </a:pPr>
            <a:r>
              <a:rPr lang="en-GB" sz="1400" dirty="0">
                <a:solidFill>
                  <a:schemeClr val="tx1"/>
                </a:solidFill>
                <a:latin typeface="Segoe UI Light" panose="020B0502040204020203" pitchFamily="34" charset="0"/>
                <a:cs typeface="Segoe UI Light" panose="020B0502040204020203" pitchFamily="34" charset="0"/>
              </a:rPr>
              <a:t>Run on multiple architectures</a:t>
            </a:r>
          </a:p>
          <a:p>
            <a:pPr marL="457200" indent="-457200" algn="ctr">
              <a:buFont typeface="Arial" panose="020B0604020202020204" pitchFamily="34" charset="0"/>
              <a:buChar char="•"/>
            </a:pPr>
            <a:r>
              <a:rPr lang="en-GB" sz="1400" dirty="0">
                <a:solidFill>
                  <a:schemeClr val="tx1"/>
                </a:solidFill>
                <a:latin typeface="Segoe UI Light" panose="020B0502040204020203" pitchFamily="34" charset="0"/>
                <a:cs typeface="Segoe UI Light" panose="020B0502040204020203" pitchFamily="34" charset="0"/>
              </a:rPr>
              <a:t>Consistent behaviour between platforms</a:t>
            </a:r>
          </a:p>
        </p:txBody>
      </p:sp>
      <p:sp>
        <p:nvSpPr>
          <p:cNvPr id="10" name="Rectangle 9"/>
          <p:cNvSpPr/>
          <p:nvPr/>
        </p:nvSpPr>
        <p:spPr>
          <a:xfrm>
            <a:off x="3676258" y="2708056"/>
            <a:ext cx="7557797" cy="1377594"/>
          </a:xfrm>
          <a:prstGeom prst="rect">
            <a:avLst/>
          </a:prstGeom>
          <a:solidFill>
            <a:srgbClr val="DD5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latin typeface="Segoe UI Light" panose="020B0502040204020203" pitchFamily="34" charset="0"/>
                <a:cs typeface="Segoe UI Light" panose="020B0502040204020203" pitchFamily="34" charset="0"/>
              </a:rPr>
              <a:t>ScaleR</a:t>
            </a:r>
          </a:p>
          <a:p>
            <a:pPr marL="342900" indent="-342900" algn="ctr">
              <a:buFont typeface="Arial" panose="020B0604020202020204" pitchFamily="34" charset="0"/>
              <a:buChar char="•"/>
            </a:pPr>
            <a:r>
              <a:rPr lang="en-GB" sz="1400" dirty="0">
                <a:solidFill>
                  <a:schemeClr val="tx1"/>
                </a:solidFill>
                <a:latin typeface="Segoe UI Light" panose="020B0502040204020203" pitchFamily="34" charset="0"/>
                <a:cs typeface="Segoe UI Light" panose="020B0502040204020203" pitchFamily="34" charset="0"/>
              </a:rPr>
              <a:t>Transparent parallelization of computations and data analysis</a:t>
            </a:r>
          </a:p>
          <a:p>
            <a:pPr marL="342900" indent="-342900" algn="ctr">
              <a:buFont typeface="Arial" panose="020B0604020202020204" pitchFamily="34" charset="0"/>
              <a:buChar char="•"/>
            </a:pPr>
            <a:r>
              <a:rPr lang="en-GB" sz="1400" dirty="0">
                <a:solidFill>
                  <a:schemeClr val="tx1"/>
                </a:solidFill>
                <a:latin typeface="Segoe UI Light" panose="020B0502040204020203" pitchFamily="34" charset="0"/>
                <a:cs typeface="Segoe UI Light" panose="020B0502040204020203" pitchFamily="34" charset="0"/>
              </a:rPr>
              <a:t>Data preparation, statistics, predictive modelling and machine learning algorithms</a:t>
            </a:r>
          </a:p>
          <a:p>
            <a:pPr marL="342900" indent="-342900" algn="ctr">
              <a:buFont typeface="Arial" panose="020B0604020202020204" pitchFamily="34" charset="0"/>
              <a:buChar char="•"/>
            </a:pPr>
            <a:r>
              <a:rPr lang="en-GB" sz="1400" dirty="0">
                <a:solidFill>
                  <a:schemeClr val="tx1"/>
                </a:solidFill>
                <a:latin typeface="Segoe UI Light" panose="020B0502040204020203" pitchFamily="34" charset="0"/>
                <a:cs typeface="Segoe UI Light" panose="020B0502040204020203" pitchFamily="34" charset="0"/>
              </a:rPr>
              <a:t>No memory barriers</a:t>
            </a:r>
          </a:p>
          <a:p>
            <a:pPr marL="342900" indent="-342900" algn="ctr">
              <a:buFont typeface="Arial" panose="020B0604020202020204" pitchFamily="34" charset="0"/>
              <a:buChar char="•"/>
            </a:pPr>
            <a:endParaRPr lang="en-GB" sz="1400" dirty="0">
              <a:solidFill>
                <a:schemeClr val="tx1"/>
              </a:solidFill>
              <a:latin typeface="Segoe UI Light" panose="020B0502040204020203" pitchFamily="34" charset="0"/>
              <a:cs typeface="Segoe UI Light" panose="020B0502040204020203" pitchFamily="34" charset="0"/>
            </a:endParaRPr>
          </a:p>
        </p:txBody>
      </p:sp>
      <p:sp>
        <p:nvSpPr>
          <p:cNvPr id="11" name="Left-Right Arrow 10"/>
          <p:cNvSpPr/>
          <p:nvPr/>
        </p:nvSpPr>
        <p:spPr>
          <a:xfrm>
            <a:off x="2693099" y="3114858"/>
            <a:ext cx="1370788" cy="563989"/>
          </a:xfrm>
          <a:prstGeom prst="leftRightArrow">
            <a:avLst/>
          </a:prstGeom>
          <a:solidFill>
            <a:srgbClr val="FFF1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Requests</a:t>
            </a:r>
          </a:p>
        </p:txBody>
      </p:sp>
      <p:sp>
        <p:nvSpPr>
          <p:cNvPr id="13" name="Up-Down Arrow 12"/>
          <p:cNvSpPr/>
          <p:nvPr/>
        </p:nvSpPr>
        <p:spPr>
          <a:xfrm>
            <a:off x="3781893" y="1875312"/>
            <a:ext cx="563989" cy="1371449"/>
          </a:xfrm>
          <a:prstGeom prst="upDownArrow">
            <a:avLst/>
          </a:prstGeom>
          <a:solidFill>
            <a:srgbClr val="FFF1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dirty="0">
                <a:solidFill>
                  <a:schemeClr val="tx1"/>
                </a:solidFill>
              </a:rPr>
              <a:t>Data</a:t>
            </a:r>
          </a:p>
        </p:txBody>
      </p:sp>
      <p:sp>
        <p:nvSpPr>
          <p:cNvPr id="14" name="Up-Down Arrow 13"/>
          <p:cNvSpPr/>
          <p:nvPr/>
        </p:nvSpPr>
        <p:spPr>
          <a:xfrm>
            <a:off x="3781892" y="3487579"/>
            <a:ext cx="563989" cy="1371449"/>
          </a:xfrm>
          <a:prstGeom prst="upDownArrow">
            <a:avLst/>
          </a:prstGeom>
          <a:solidFill>
            <a:srgbClr val="FFF1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dirty="0">
                <a:solidFill>
                  <a:schemeClr val="tx1"/>
                </a:solidFill>
              </a:rPr>
              <a:t>Resources</a:t>
            </a:r>
          </a:p>
        </p:txBody>
      </p:sp>
    </p:spTree>
    <p:extLst>
      <p:ext uri="{BB962C8B-B14F-4D97-AF65-F5344CB8AC3E}">
        <p14:creationId xmlns:p14="http://schemas.microsoft.com/office/powerpoint/2010/main" val="73870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178" y="2875423"/>
            <a:ext cx="11524432" cy="1063487"/>
          </a:xfrm>
        </p:spPr>
        <p:txBody>
          <a:bodyPr>
            <a:noAutofit/>
          </a:bodyPr>
          <a:lstStyle/>
          <a:p>
            <a:pPr algn="ctr"/>
            <a:r>
              <a:rPr lang="en-GB" dirty="0">
                <a:latin typeface="Segoe UI Light" panose="020B0502040204020203" pitchFamily="34" charset="0"/>
                <a:cs typeface="Segoe UI Light" panose="020B0502040204020203" pitchFamily="34" charset="0"/>
              </a:rPr>
              <a:t>ScaleR function examples</a:t>
            </a:r>
          </a:p>
        </p:txBody>
      </p:sp>
    </p:spTree>
    <p:extLst>
      <p:ext uri="{BB962C8B-B14F-4D97-AF65-F5344CB8AC3E}">
        <p14:creationId xmlns:p14="http://schemas.microsoft.com/office/powerpoint/2010/main" val="906910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379413" y="478465"/>
            <a:ext cx="11289126" cy="620014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GB" dirty="0">
                <a:solidFill>
                  <a:sysClr val="windowText" lastClr="000000"/>
                </a:solidFill>
              </a:rPr>
              <a:t>ScaleR </a:t>
            </a:r>
            <a:r>
              <a:rPr lang="en-GB" dirty="0" err="1">
                <a:solidFill>
                  <a:sysClr val="windowText" lastClr="000000"/>
                </a:solidFill>
              </a:rPr>
              <a:t>cov</a:t>
            </a:r>
            <a:r>
              <a:rPr lang="en-GB" dirty="0">
                <a:solidFill>
                  <a:sysClr val="windowText" lastClr="000000"/>
                </a:solidFill>
              </a:rPr>
              <a:t> function. Returns the covariance matrix</a:t>
            </a:r>
          </a:p>
          <a:p>
            <a:pPr marL="0" indent="0">
              <a:buNone/>
              <a:defRPr/>
            </a:pPr>
            <a:r>
              <a:rPr lang="en-GB" dirty="0" err="1"/>
              <a:t>rxCov</a:t>
            </a:r>
            <a:r>
              <a:rPr lang="en-GB" dirty="0"/>
              <a:t>(~ </a:t>
            </a:r>
            <a:r>
              <a:rPr lang="en-GB" dirty="0" err="1"/>
              <a:t>sepallength</a:t>
            </a:r>
            <a:r>
              <a:rPr lang="en-GB" dirty="0"/>
              <a:t> + </a:t>
            </a:r>
            <a:r>
              <a:rPr lang="en-GB" dirty="0" err="1"/>
              <a:t>sepalwidth</a:t>
            </a:r>
            <a:r>
              <a:rPr lang="en-GB" dirty="0"/>
              <a:t> + </a:t>
            </a:r>
            <a:r>
              <a:rPr lang="en-GB" dirty="0" err="1"/>
              <a:t>petallength</a:t>
            </a:r>
            <a:r>
              <a:rPr lang="en-GB" dirty="0"/>
              <a:t> + </a:t>
            </a:r>
            <a:r>
              <a:rPr lang="en-GB" dirty="0" err="1"/>
              <a:t>petalwidth</a:t>
            </a:r>
            <a:r>
              <a:rPr lang="en-GB" dirty="0"/>
              <a:t>, data=</a:t>
            </a:r>
            <a:r>
              <a:rPr lang="en-GB" dirty="0" err="1"/>
              <a:t>irisDS</a:t>
            </a:r>
            <a:r>
              <a:rPr lang="en-GB" dirty="0"/>
              <a:t>)</a:t>
            </a:r>
          </a:p>
          <a:p>
            <a:pPr marL="0" indent="0">
              <a:buNone/>
              <a:defRPr/>
            </a:pPr>
            <a:br>
              <a:rPr lang="en-GB" b="1" dirty="0"/>
            </a:br>
            <a:r>
              <a:rPr lang="en-GB" dirty="0"/>
              <a:t>ScaleR lm function. Fits a linear model to data</a:t>
            </a:r>
          </a:p>
          <a:p>
            <a:pPr marL="0" indent="0">
              <a:buNone/>
              <a:defRPr/>
            </a:pPr>
            <a:r>
              <a:rPr lang="en-GB" dirty="0" err="1"/>
              <a:t>rxLinMod</a:t>
            </a:r>
            <a:r>
              <a:rPr lang="en-GB" dirty="0"/>
              <a:t>(</a:t>
            </a:r>
            <a:r>
              <a:rPr lang="en-GB" dirty="0" err="1"/>
              <a:t>petalwidth</a:t>
            </a:r>
            <a:r>
              <a:rPr lang="en-GB" dirty="0"/>
              <a:t> ~ </a:t>
            </a:r>
            <a:r>
              <a:rPr lang="en-GB" dirty="0" err="1"/>
              <a:t>petallength</a:t>
            </a:r>
            <a:r>
              <a:rPr lang="en-GB" dirty="0"/>
              <a:t>, data = </a:t>
            </a:r>
            <a:r>
              <a:rPr lang="en-GB" dirty="0" err="1"/>
              <a:t>irisDS</a:t>
            </a:r>
            <a:r>
              <a:rPr lang="en-GB" dirty="0"/>
              <a:t>)$coefficients</a:t>
            </a:r>
          </a:p>
          <a:p>
            <a:pPr marL="0" indent="0">
              <a:buNone/>
              <a:defRPr/>
            </a:pPr>
            <a:br>
              <a:rPr kumimoji="0" lang="en-GB" b="0" i="0" u="none" strike="noStrike" kern="0" cap="none" spc="0" normalizeH="0" baseline="0" noProof="0" dirty="0">
                <a:ln>
                  <a:noFill/>
                </a:ln>
                <a:solidFill>
                  <a:sysClr val="windowText" lastClr="000000"/>
                </a:solidFill>
                <a:effectLst/>
                <a:uLnTx/>
                <a:uFillTx/>
              </a:rPr>
            </a:br>
            <a:r>
              <a:rPr kumimoji="0" lang="en-GB" b="0" i="0" u="none" strike="noStrike" kern="0" cap="none" spc="0" normalizeH="0" baseline="0" noProof="0" dirty="0">
                <a:ln>
                  <a:noFill/>
                </a:ln>
                <a:solidFill>
                  <a:sysClr val="windowText" lastClr="000000"/>
                </a:solidFill>
                <a:effectLst/>
                <a:uLnTx/>
                <a:uFillTx/>
              </a:rPr>
              <a:t>ScaleR </a:t>
            </a:r>
            <a:r>
              <a:rPr kumimoji="0" lang="en-GB" b="0" i="0" u="none" strike="noStrike" kern="0" cap="none" spc="0" normalizeH="0" baseline="0" noProof="0" dirty="0" err="1">
                <a:ln>
                  <a:noFill/>
                </a:ln>
                <a:solidFill>
                  <a:sysClr val="windowText" lastClr="000000"/>
                </a:solidFill>
                <a:effectLst/>
                <a:uLnTx/>
                <a:uFillTx/>
              </a:rPr>
              <a:t>glm</a:t>
            </a:r>
            <a:r>
              <a:rPr kumimoji="0" lang="en-GB" b="0" i="0" u="none" strike="noStrike" kern="0" cap="none" spc="0" normalizeH="0" noProof="0" dirty="0">
                <a:ln>
                  <a:noFill/>
                </a:ln>
                <a:solidFill>
                  <a:sysClr val="windowText" lastClr="000000"/>
                </a:solidFill>
                <a:effectLst/>
                <a:uLnTx/>
                <a:uFillTx/>
              </a:rPr>
              <a:t> function. Fits a linear regression model to data</a:t>
            </a:r>
            <a:endParaRPr kumimoji="0" lang="en-GB" b="0" i="0" u="none" strike="noStrike" kern="0" cap="none" spc="0" normalizeH="0" baseline="0" noProof="0" dirty="0">
              <a:ln>
                <a:noFill/>
              </a:ln>
              <a:solidFill>
                <a:sysClr val="windowText" lastClr="000000"/>
              </a:solidFill>
              <a:effectLst/>
              <a:uLnTx/>
              <a:uFillTx/>
            </a:endParaRPr>
          </a:p>
          <a:p>
            <a:pPr marL="0" indent="0">
              <a:buNone/>
              <a:defRPr/>
            </a:pPr>
            <a:r>
              <a:rPr kumimoji="0" lang="en-GB" b="0" i="0" u="none" strike="noStrike" kern="0" cap="none" spc="0" normalizeH="0" baseline="0" noProof="0" dirty="0" err="1">
                <a:ln>
                  <a:noFill/>
                </a:ln>
                <a:solidFill>
                  <a:sysClr val="windowText" lastClr="000000"/>
                </a:solidFill>
                <a:effectLst/>
                <a:uLnTx/>
                <a:uFillTx/>
              </a:rPr>
              <a:t>rxLogit</a:t>
            </a:r>
            <a:r>
              <a:rPr kumimoji="0" lang="en-GB" b="0" i="0" u="none" strike="noStrike" kern="0" cap="none" spc="0" normalizeH="0" baseline="0" noProof="0" dirty="0">
                <a:ln>
                  <a:noFill/>
                </a:ln>
                <a:solidFill>
                  <a:sysClr val="windowText" lastClr="000000"/>
                </a:solidFill>
                <a:effectLst/>
                <a:uLnTx/>
                <a:uFillTx/>
              </a:rPr>
              <a:t>(</a:t>
            </a:r>
            <a:r>
              <a:rPr kumimoji="0" lang="en-GB" b="0" i="0" u="none" strike="noStrike" kern="0" cap="none" spc="0" normalizeH="0" baseline="0" noProof="0" dirty="0" err="1">
                <a:ln>
                  <a:noFill/>
                </a:ln>
                <a:solidFill>
                  <a:sysClr val="windowText" lastClr="000000"/>
                </a:solidFill>
                <a:effectLst/>
                <a:uLnTx/>
                <a:uFillTx/>
              </a:rPr>
              <a:t>sepallength</a:t>
            </a:r>
            <a:r>
              <a:rPr kumimoji="0" lang="en-GB" b="0" i="0" u="none" strike="noStrike" kern="0" cap="none" spc="0" normalizeH="0" baseline="0" noProof="0" dirty="0">
                <a:ln>
                  <a:noFill/>
                </a:ln>
                <a:solidFill>
                  <a:sysClr val="windowText" lastClr="000000"/>
                </a:solidFill>
                <a:effectLst/>
                <a:uLnTx/>
                <a:uFillTx/>
              </a:rPr>
              <a:t> ~ class, data</a:t>
            </a:r>
            <a:r>
              <a:rPr kumimoji="0" lang="en-GB" b="0" i="0" u="none" strike="noStrike" kern="0" cap="none" spc="0" normalizeH="0" noProof="0" dirty="0">
                <a:ln>
                  <a:noFill/>
                </a:ln>
                <a:solidFill>
                  <a:sysClr val="windowText" lastClr="000000"/>
                </a:solidFill>
                <a:effectLst/>
                <a:uLnTx/>
                <a:uFillTx/>
              </a:rPr>
              <a:t> = </a:t>
            </a:r>
            <a:r>
              <a:rPr kumimoji="0" lang="en-GB" b="0" i="0" u="none" strike="noStrike" kern="0" cap="none" spc="0" normalizeH="0" noProof="0" dirty="0" err="1">
                <a:ln>
                  <a:noFill/>
                </a:ln>
                <a:solidFill>
                  <a:sysClr val="windowText" lastClr="000000"/>
                </a:solidFill>
                <a:effectLst/>
                <a:uLnTx/>
                <a:uFillTx/>
              </a:rPr>
              <a:t>irisDS</a:t>
            </a:r>
            <a:r>
              <a:rPr kumimoji="0" lang="en-GB" b="0" i="0" u="none" strike="noStrike" kern="0" cap="none" spc="0" normalizeH="0" noProof="0" dirty="0">
                <a:ln>
                  <a:noFill/>
                </a:ln>
                <a:solidFill>
                  <a:sysClr val="windowText" lastClr="000000"/>
                </a:solidFill>
                <a:effectLst/>
                <a:uLnTx/>
                <a:uFillTx/>
              </a:rPr>
              <a:t>)</a:t>
            </a:r>
            <a:endParaRPr kumimoji="0" lang="en-GB" b="0" i="0" u="none" strike="noStrike" kern="0" cap="none" spc="0" normalizeH="0" baseline="0" noProof="0" dirty="0">
              <a:ln>
                <a:noFill/>
              </a:ln>
              <a:solidFill>
                <a:sysClr val="windowText" lastClr="000000"/>
              </a:solidFill>
              <a:effectLst/>
              <a:uLnTx/>
              <a:uFillTx/>
            </a:endParaRPr>
          </a:p>
          <a:p>
            <a:pPr marL="0" indent="0">
              <a:buNone/>
              <a:defRPr/>
            </a:pPr>
            <a:endParaRPr kumimoji="0" lang="en-GB"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67109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txBox="1">
            <a:spLocks/>
          </p:cNvSpPr>
          <p:nvPr/>
        </p:nvSpPr>
        <p:spPr>
          <a:xfrm>
            <a:off x="379413" y="478465"/>
            <a:ext cx="11529052" cy="620014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en-GB" dirty="0">
                <a:solidFill>
                  <a:sysClr val="windowText" lastClr="000000"/>
                </a:solidFill>
              </a:rPr>
              <a:t>ScaleR plot function. Creates a line plot from data</a:t>
            </a:r>
          </a:p>
          <a:p>
            <a:pPr marL="0" lvl="0" indent="0">
              <a:buNone/>
              <a:defRPr/>
            </a:pPr>
            <a:r>
              <a:rPr lang="en-GB" dirty="0" err="1">
                <a:solidFill>
                  <a:sysClr val="windowText" lastClr="000000"/>
                </a:solidFill>
              </a:rPr>
              <a:t>rxLinePlot</a:t>
            </a:r>
            <a:r>
              <a:rPr lang="en-GB" dirty="0">
                <a:solidFill>
                  <a:sysClr val="windowText" lastClr="000000"/>
                </a:solidFill>
              </a:rPr>
              <a:t>(</a:t>
            </a:r>
            <a:r>
              <a:rPr lang="en-GB" dirty="0" err="1">
                <a:solidFill>
                  <a:sysClr val="windowText" lastClr="000000"/>
                </a:solidFill>
              </a:rPr>
              <a:t>sepallength</a:t>
            </a:r>
            <a:r>
              <a:rPr lang="en-GB" dirty="0">
                <a:solidFill>
                  <a:sysClr val="windowText" lastClr="000000"/>
                </a:solidFill>
              </a:rPr>
              <a:t> ~ </a:t>
            </a:r>
            <a:r>
              <a:rPr lang="en-GB" dirty="0" err="1">
                <a:solidFill>
                  <a:sysClr val="windowText" lastClr="000000"/>
                </a:solidFill>
              </a:rPr>
              <a:t>sepalwidth</a:t>
            </a:r>
            <a:r>
              <a:rPr lang="en-GB" dirty="0">
                <a:solidFill>
                  <a:sysClr val="windowText" lastClr="000000"/>
                </a:solidFill>
              </a:rPr>
              <a:t>, groups = class, data = </a:t>
            </a:r>
            <a:r>
              <a:rPr lang="en-GB" dirty="0" err="1">
                <a:solidFill>
                  <a:sysClr val="windowText" lastClr="000000"/>
                </a:solidFill>
              </a:rPr>
              <a:t>irisDS</a:t>
            </a:r>
            <a:r>
              <a:rPr lang="en-GB" dirty="0">
                <a:solidFill>
                  <a:sysClr val="windowText" lastClr="000000"/>
                </a:solidFill>
              </a:rPr>
              <a:t>)</a:t>
            </a:r>
          </a:p>
          <a:p>
            <a:pPr marL="0" indent="0">
              <a:buNone/>
              <a:defRPr/>
            </a:pPr>
            <a:endParaRPr kumimoji="0" lang="en-GB" b="0" i="0" u="none" strike="noStrike" kern="0" cap="none" spc="0" normalizeH="0" baseline="0" noProof="0" dirty="0">
              <a:ln>
                <a:noFill/>
              </a:ln>
              <a:solidFill>
                <a:sysClr val="windowText" lastClr="000000"/>
              </a:solidFill>
              <a:effectLst/>
              <a:uLnTx/>
              <a:uFillTx/>
            </a:endParaRPr>
          </a:p>
          <a:p>
            <a:pPr marL="0" indent="0">
              <a:buNone/>
              <a:defRPr/>
            </a:pPr>
            <a:r>
              <a:rPr kumimoji="0" lang="en-GB" b="0" i="0" u="none" strike="noStrike" kern="0" cap="none" spc="0" normalizeH="0" baseline="0" noProof="0" dirty="0">
                <a:ln>
                  <a:noFill/>
                </a:ln>
                <a:solidFill>
                  <a:sysClr val="windowText" lastClr="000000"/>
                </a:solidFill>
                <a:effectLst/>
                <a:uLnTx/>
                <a:uFillTx/>
              </a:rPr>
              <a:t>ScaleR cluster::</a:t>
            </a:r>
            <a:r>
              <a:rPr kumimoji="0" lang="en-GB" b="0" i="0" u="none" strike="noStrike" kern="0" cap="none" spc="0" normalizeH="0" baseline="0" noProof="0" dirty="0" err="1">
                <a:ln>
                  <a:noFill/>
                </a:ln>
                <a:solidFill>
                  <a:sysClr val="windowText" lastClr="000000"/>
                </a:solidFill>
                <a:effectLst/>
                <a:uLnTx/>
                <a:uFillTx/>
              </a:rPr>
              <a:t>kmeans</a:t>
            </a:r>
            <a:r>
              <a:rPr kumimoji="0" lang="en-GB" b="0" i="0" u="none" strike="noStrike" kern="0" cap="none" spc="0" normalizeH="0" baseline="0" noProof="0" dirty="0">
                <a:ln>
                  <a:noFill/>
                </a:ln>
                <a:solidFill>
                  <a:sysClr val="windowText" lastClr="000000"/>
                </a:solidFill>
                <a:effectLst/>
                <a:uLnTx/>
                <a:uFillTx/>
              </a:rPr>
              <a:t>()</a:t>
            </a:r>
            <a:r>
              <a:rPr lang="en-GB" noProof="0" dirty="0">
                <a:solidFill>
                  <a:sysClr val="windowText" lastClr="000000"/>
                </a:solidFill>
              </a:rPr>
              <a:t> function. Performs K-means clustering</a:t>
            </a:r>
            <a:br>
              <a:rPr lang="en-GB" noProof="0" dirty="0">
                <a:solidFill>
                  <a:sysClr val="windowText" lastClr="000000"/>
                </a:solidFill>
              </a:rPr>
            </a:br>
            <a:r>
              <a:rPr lang="en-GB" noProof="0" dirty="0" err="1">
                <a:solidFill>
                  <a:sysClr val="windowText" lastClr="000000"/>
                </a:solidFill>
              </a:rPr>
              <a:t>rxKmeans</a:t>
            </a:r>
            <a:r>
              <a:rPr lang="en-GB" noProof="0" dirty="0">
                <a:solidFill>
                  <a:sysClr val="windowText" lastClr="000000"/>
                </a:solidFill>
              </a:rPr>
              <a:t>(~</a:t>
            </a:r>
            <a:r>
              <a:rPr lang="en-GB" noProof="0" dirty="0" err="1">
                <a:solidFill>
                  <a:sysClr val="windowText" lastClr="000000"/>
                </a:solidFill>
              </a:rPr>
              <a:t>sepallength</a:t>
            </a:r>
            <a:r>
              <a:rPr lang="en-GB" noProof="0" dirty="0">
                <a:solidFill>
                  <a:sysClr val="windowText" lastClr="000000"/>
                </a:solidFill>
              </a:rPr>
              <a:t> + </a:t>
            </a:r>
            <a:r>
              <a:rPr lang="en-GB" noProof="0" dirty="0" err="1">
                <a:solidFill>
                  <a:sysClr val="windowText" lastClr="000000"/>
                </a:solidFill>
              </a:rPr>
              <a:t>sepalwidth</a:t>
            </a:r>
            <a:r>
              <a:rPr lang="en-GB" noProof="0" dirty="0">
                <a:solidFill>
                  <a:sysClr val="windowText" lastClr="000000"/>
                </a:solidFill>
              </a:rPr>
              <a:t> + </a:t>
            </a:r>
            <a:r>
              <a:rPr lang="en-GB" noProof="0" dirty="0" err="1">
                <a:solidFill>
                  <a:sysClr val="windowText" lastClr="000000"/>
                </a:solidFill>
              </a:rPr>
              <a:t>petallength</a:t>
            </a:r>
            <a:r>
              <a:rPr lang="en-GB" noProof="0" dirty="0">
                <a:solidFill>
                  <a:sysClr val="windowText" lastClr="000000"/>
                </a:solidFill>
              </a:rPr>
              <a:t>, data = </a:t>
            </a:r>
            <a:r>
              <a:rPr lang="en-GB" noProof="0" dirty="0" err="1">
                <a:solidFill>
                  <a:sysClr val="windowText" lastClr="000000"/>
                </a:solidFill>
              </a:rPr>
              <a:t>irisDS</a:t>
            </a:r>
            <a:r>
              <a:rPr lang="en-GB" noProof="0" dirty="0">
                <a:solidFill>
                  <a:sysClr val="windowText" lastClr="000000"/>
                </a:solidFill>
              </a:rPr>
              <a:t>, </a:t>
            </a:r>
            <a:r>
              <a:rPr lang="en-GB" noProof="0" dirty="0" err="1">
                <a:solidFill>
                  <a:sysClr val="windowText" lastClr="000000"/>
                </a:solidFill>
              </a:rPr>
              <a:t>numClusters</a:t>
            </a:r>
            <a:r>
              <a:rPr lang="en-GB" noProof="0" dirty="0">
                <a:solidFill>
                  <a:sysClr val="windowText" lastClr="000000"/>
                </a:solidFill>
              </a:rPr>
              <a:t> = 3, seed = 30)</a:t>
            </a:r>
            <a:endParaRPr kumimoji="0" lang="en-GB" b="0" i="0" u="none" strike="noStrike" kern="0" cap="none" spc="0" normalizeH="0" baseline="0" noProof="0" dirty="0">
              <a:ln>
                <a:noFill/>
              </a:ln>
              <a:solidFill>
                <a:sysClr val="windowText" lastClr="000000"/>
              </a:solidFill>
              <a:effectLst/>
              <a:uLnTx/>
              <a:uFillTx/>
            </a:endParaRPr>
          </a:p>
          <a:p>
            <a:pPr marL="0" indent="0">
              <a:buNone/>
              <a:defRPr/>
            </a:pPr>
            <a:endParaRPr kumimoji="0" lang="en-GB" b="0" i="0" u="none" strike="noStrike" kern="0" cap="none" spc="0" normalizeH="0" baseline="0" noProof="0" dirty="0">
              <a:ln>
                <a:noFill/>
              </a:ln>
              <a:solidFill>
                <a:sysClr val="windowText" lastClr="000000"/>
              </a:solidFill>
              <a:effectLst/>
              <a:uLnTx/>
              <a:uFillTx/>
            </a:endParaRPr>
          </a:p>
          <a:p>
            <a:pPr marL="0" indent="0">
              <a:buNone/>
              <a:defRPr/>
            </a:pPr>
            <a:r>
              <a:rPr lang="en-GB" dirty="0">
                <a:solidFill>
                  <a:sysClr val="windowText" lastClr="000000"/>
                </a:solidFill>
              </a:rPr>
              <a:t>Run arbitrary R function in parallel</a:t>
            </a:r>
            <a:br>
              <a:rPr lang="en-GB" dirty="0">
                <a:solidFill>
                  <a:sysClr val="windowText" lastClr="000000"/>
                </a:solidFill>
              </a:rPr>
            </a:br>
            <a:r>
              <a:rPr lang="en-GB" dirty="0" err="1">
                <a:solidFill>
                  <a:sysClr val="windowText" lastClr="000000"/>
                </a:solidFill>
              </a:rPr>
              <a:t>rxExec</a:t>
            </a:r>
            <a:r>
              <a:rPr lang="en-GB" dirty="0">
                <a:solidFill>
                  <a:sysClr val="windowText" lastClr="000000"/>
                </a:solidFill>
              </a:rPr>
              <a:t>(…)</a:t>
            </a:r>
            <a:endParaRPr kumimoji="0" lang="en-GB"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4683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5" name="Straight Connector 4"/>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3"/>
          <p:cNvSpPr>
            <a:spLocks noGrp="1"/>
          </p:cNvSpPr>
          <p:nvPr>
            <p:ph type="title"/>
          </p:nvPr>
        </p:nvSpPr>
        <p:spPr>
          <a:xfrm>
            <a:off x="608171" y="4468764"/>
            <a:ext cx="11432977" cy="1676400"/>
          </a:xfrm>
        </p:spPr>
        <p:txBody>
          <a:bodyPr anchor="t">
            <a:normAutofit/>
          </a:bodyPr>
          <a:lstStyle/>
          <a:p>
            <a:r>
              <a:rPr lang="en-US" dirty="0"/>
              <a:t>Running Scale functions with R Server </a:t>
            </a:r>
            <a:endParaRPr lang="en-GB"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63683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06809" y="3143779"/>
            <a:ext cx="11524432" cy="10634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Visual Studio for R and R-Studio </a:t>
            </a:r>
            <a:endParaRPr lang="en-GB"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133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9413" y="302004"/>
            <a:ext cx="6701871" cy="6376610"/>
          </a:xfrm>
        </p:spPr>
        <p:txBody>
          <a:bodyPr/>
          <a:lstStyle/>
          <a:p>
            <a:r>
              <a:rPr lang="en-GB" sz="3200" b="1" dirty="0">
                <a:solidFill>
                  <a:schemeClr val="tx1"/>
                </a:solidFill>
                <a:latin typeface="Segoe UI Light" panose="020B0502040204020203" pitchFamily="34" charset="0"/>
                <a:cs typeface="Segoe UI Light" panose="020B0502040204020203" pitchFamily="34" charset="0"/>
              </a:rPr>
              <a:t>Visual Studio</a:t>
            </a:r>
          </a:p>
          <a:p>
            <a:pPr algn="ctr"/>
            <a:endParaRPr lang="en-GB" sz="3200" dirty="0">
              <a:solidFill>
                <a:schemeClr val="tx1"/>
              </a:solidFill>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r>
              <a:rPr lang="en-GB" sz="3200" dirty="0">
                <a:solidFill>
                  <a:schemeClr val="tx1"/>
                </a:solidFill>
                <a:latin typeface="Segoe UI Light" panose="020B0502040204020203" pitchFamily="34" charset="0"/>
                <a:cs typeface="Segoe UI Light" panose="020B0502040204020203" pitchFamily="34" charset="0"/>
              </a:rPr>
              <a:t>Only runs on Windows. No Linux versions</a:t>
            </a:r>
          </a:p>
          <a:p>
            <a:pPr marL="457200" indent="-457200">
              <a:buFont typeface="Arial" panose="020B0604020202020204" pitchFamily="34" charset="0"/>
              <a:buChar char="•"/>
            </a:pPr>
            <a:r>
              <a:rPr lang="en-GB" sz="3200" dirty="0">
                <a:solidFill>
                  <a:schemeClr val="tx1"/>
                </a:solidFill>
                <a:latin typeface="Segoe UI Light" panose="020B0502040204020203" pitchFamily="34" charset="0"/>
                <a:cs typeface="Segoe UI Light" panose="020B0502040204020203" pitchFamily="34" charset="0"/>
              </a:rPr>
              <a:t>Some editions have to be purchased</a:t>
            </a:r>
          </a:p>
          <a:p>
            <a:pPr marL="457200" indent="-457200">
              <a:buFont typeface="Arial" panose="020B0604020202020204" pitchFamily="34" charset="0"/>
              <a:buChar char="•"/>
            </a:pPr>
            <a:r>
              <a:rPr lang="en-GB" sz="3200" dirty="0">
                <a:solidFill>
                  <a:schemeClr val="tx1"/>
                </a:solidFill>
                <a:latin typeface="Segoe UI Light" panose="020B0502040204020203" pitchFamily="34" charset="0"/>
                <a:cs typeface="Segoe UI Light" panose="020B0502040204020203" pitchFamily="34" charset="0"/>
              </a:rPr>
              <a:t>Can’t currently connect to R-Server</a:t>
            </a:r>
          </a:p>
          <a:p>
            <a:pPr marL="457200" indent="-457200">
              <a:buFont typeface="Arial" panose="020B0604020202020204" pitchFamily="34" charset="0"/>
              <a:buChar char="•"/>
            </a:pPr>
            <a:r>
              <a:rPr lang="en-GB" sz="3200" dirty="0">
                <a:solidFill>
                  <a:schemeClr val="tx1"/>
                </a:solidFill>
                <a:latin typeface="Segoe UI Light" panose="020B0502040204020203" pitchFamily="34" charset="0"/>
                <a:cs typeface="Segoe UI Light" panose="020B0502040204020203" pitchFamily="34" charset="0"/>
              </a:rPr>
              <a:t>R interactive window</a:t>
            </a:r>
          </a:p>
          <a:p>
            <a:pPr marL="457200" indent="-457200">
              <a:buFont typeface="Arial" panose="020B0604020202020204" pitchFamily="34" charset="0"/>
              <a:buChar char="•"/>
            </a:pPr>
            <a:r>
              <a:rPr lang="en-GB" sz="3200" dirty="0">
                <a:solidFill>
                  <a:schemeClr val="tx1"/>
                </a:solidFill>
                <a:latin typeface="Segoe UI Light" panose="020B0502040204020203" pitchFamily="34" charset="0"/>
                <a:cs typeface="Segoe UI Light" panose="020B0502040204020203" pitchFamily="34" charset="0"/>
              </a:rPr>
              <a:t>IntelliSense</a:t>
            </a:r>
          </a:p>
          <a:p>
            <a:pPr marL="457200" indent="-457200">
              <a:buFont typeface="Arial" panose="020B0604020202020204" pitchFamily="34" charset="0"/>
              <a:buChar char="•"/>
            </a:pPr>
            <a:r>
              <a:rPr lang="en-GB" sz="3200" dirty="0">
                <a:solidFill>
                  <a:schemeClr val="tx1"/>
                </a:solidFill>
                <a:latin typeface="Segoe UI Light" panose="020B0502040204020203" pitchFamily="34" charset="0"/>
                <a:cs typeface="Segoe UI Light" panose="020B0502040204020203" pitchFamily="34" charset="0"/>
              </a:rPr>
              <a:t>Multithreaded for increased computational performance</a:t>
            </a:r>
          </a:p>
          <a:p>
            <a:endParaRPr lang="en-US" sz="3200" dirty="0">
              <a:solidFill>
                <a:schemeClr val="tx1"/>
              </a:solidFill>
              <a:latin typeface="Segoe UI Light" panose="020B0502040204020203" pitchFamily="34" charset="0"/>
              <a:cs typeface="Segoe UI Light" panose="020B0502040204020203" pitchFamily="34" charset="0"/>
            </a:endParaRPr>
          </a:p>
        </p:txBody>
      </p:sp>
      <p:grpSp>
        <p:nvGrpSpPr>
          <p:cNvPr id="6" name="Group 5"/>
          <p:cNvGrpSpPr>
            <a:grpSpLocks noChangeAspect="1"/>
          </p:cNvGrpSpPr>
          <p:nvPr/>
        </p:nvGrpSpPr>
        <p:grpSpPr>
          <a:xfrm>
            <a:off x="8144541" y="769693"/>
            <a:ext cx="3636336" cy="2286000"/>
            <a:chOff x="6331842" y="1907217"/>
            <a:chExt cx="3508132" cy="2645540"/>
          </a:xfrm>
        </p:grpSpPr>
        <p:grpSp>
          <p:nvGrpSpPr>
            <p:cNvPr id="7" name="Group 6"/>
            <p:cNvGrpSpPr>
              <a:grpSpLocks noChangeAspect="1"/>
            </p:cNvGrpSpPr>
            <p:nvPr/>
          </p:nvGrpSpPr>
          <p:grpSpPr>
            <a:xfrm>
              <a:off x="6331842" y="1907217"/>
              <a:ext cx="3508132" cy="2645540"/>
              <a:chOff x="5867729" y="1886308"/>
              <a:chExt cx="4009293" cy="2752244"/>
            </a:xfrm>
          </p:grpSpPr>
          <p:grpSp>
            <p:nvGrpSpPr>
              <p:cNvPr id="9" name="Group 8"/>
              <p:cNvGrpSpPr/>
              <p:nvPr/>
            </p:nvGrpSpPr>
            <p:grpSpPr>
              <a:xfrm>
                <a:off x="5867729" y="1886308"/>
                <a:ext cx="4009293" cy="2752244"/>
                <a:chOff x="5867728" y="1886308"/>
                <a:chExt cx="4009293" cy="2752244"/>
              </a:xfrm>
            </p:grpSpPr>
            <p:sp>
              <p:nvSpPr>
                <p:cNvPr id="11" name="Rectangle 10"/>
                <p:cNvSpPr/>
                <p:nvPr/>
              </p:nvSpPr>
              <p:spPr bwMode="auto">
                <a:xfrm>
                  <a:off x="5867728" y="1895352"/>
                  <a:ext cx="4009293"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&gt; </a:t>
                  </a:r>
                  <a:r>
                    <a:rPr lang="en-GB" dirty="0" err="1">
                      <a:solidFill>
                        <a:schemeClr val="tx1"/>
                      </a:solidFill>
                    </a:rPr>
                    <a:t>irisData</a:t>
                  </a:r>
                  <a:r>
                    <a:rPr lang="en-GB" dirty="0">
                      <a:solidFill>
                        <a:schemeClr val="tx1"/>
                      </a:solidFill>
                    </a:rPr>
                    <a:t> = </a:t>
                  </a:r>
                  <a:r>
                    <a:rPr lang="en-GB" dirty="0" err="1">
                      <a:solidFill>
                        <a:schemeClr val="tx1"/>
                      </a:solidFill>
                    </a:rPr>
                    <a:t>read.table</a:t>
                  </a:r>
                  <a:r>
                    <a:rPr lang="en-GB" dirty="0">
                      <a:solidFill>
                        <a:schemeClr val="tx1"/>
                      </a:solidFill>
                    </a:rPr>
                    <a:t>("iris-multiclass.csv", </a:t>
                  </a:r>
                  <a:r>
                    <a:rPr lang="en-GB" dirty="0" err="1">
                      <a:solidFill>
                        <a:schemeClr val="tx1"/>
                      </a:solidFill>
                    </a:rPr>
                    <a:t>sep</a:t>
                  </a:r>
                  <a:r>
                    <a:rPr lang="en-GB" dirty="0">
                      <a:solidFill>
                        <a:schemeClr val="tx1"/>
                      </a:solidFill>
                    </a:rPr>
                    <a:t> = ",")</a:t>
                  </a:r>
                </a:p>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&gt; S</a:t>
                  </a:r>
                  <a:r>
                    <a:rPr lang="en-GB" dirty="0" err="1">
                      <a:solidFill>
                        <a:schemeClr val="tx1"/>
                      </a:solidFill>
                    </a:rPr>
                    <a:t>ummary</a:t>
                  </a:r>
                  <a:r>
                    <a:rPr lang="en-GB" dirty="0">
                      <a:solidFill>
                        <a:schemeClr val="tx1"/>
                      </a:solidFill>
                    </a:rPr>
                    <a:t>(</a:t>
                  </a:r>
                  <a:r>
                    <a:rPr lang="en-GB" dirty="0" err="1">
                      <a:solidFill>
                        <a:schemeClr val="tx1"/>
                      </a:solidFill>
                    </a:rPr>
                    <a:t>irisData</a:t>
                  </a:r>
                  <a:r>
                    <a:rPr lang="en-GB" dirty="0">
                      <a:solidFill>
                        <a:schemeClr val="tx1"/>
                      </a:solidFill>
                    </a:rPr>
                    <a:t>)</a:t>
                  </a:r>
                  <a:endParaRPr lang="en-US" sz="2000" dirty="0">
                    <a:solidFill>
                      <a:schemeClr val="tx1"/>
                    </a:solidFill>
                    <a:ea typeface="Segoe UI" pitchFamily="34" charset="0"/>
                    <a:cs typeface="Segoe UI" pitchFamily="34" charset="0"/>
                  </a:endParaRPr>
                </a:p>
              </p:txBody>
            </p:sp>
            <p:sp>
              <p:nvSpPr>
                <p:cNvPr id="12" name="Rectangle 11"/>
                <p:cNvSpPr/>
                <p:nvPr/>
              </p:nvSpPr>
              <p:spPr bwMode="auto">
                <a:xfrm>
                  <a:off x="5867728" y="1886308"/>
                  <a:ext cx="4009293"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a:off x="8580436" y="1996036"/>
                  <a:ext cx="731520" cy="237744"/>
                  <a:chOff x="8580436" y="1996036"/>
                  <a:chExt cx="731520" cy="237744"/>
                </a:xfrm>
              </p:grpSpPr>
              <p:sp>
                <p:nvSpPr>
                  <p:cNvPr id="14" name="Rectangle 13"/>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0" name="Straight Connector 9"/>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8" name="Straight Connector 7"/>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p:cNvGrpSpPr>
            <a:grpSpLocks noChangeAspect="1"/>
          </p:cNvGrpSpPr>
          <p:nvPr/>
        </p:nvGrpSpPr>
        <p:grpSpPr bwMode="auto">
          <a:xfrm>
            <a:off x="10437446" y="3322405"/>
            <a:ext cx="1204130" cy="1592303"/>
            <a:chOff x="3915" y="2947"/>
            <a:chExt cx="456" cy="603"/>
          </a:xfrm>
          <a:solidFill>
            <a:schemeClr val="accent4">
              <a:lumMod val="20000"/>
              <a:lumOff val="80000"/>
            </a:schemeClr>
          </a:solidFill>
        </p:grpSpPr>
        <p:sp>
          <p:nvSpPr>
            <p:cNvPr id="17" name="Freeform 16"/>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19" name="Straight Arrow Connector 18"/>
          <p:cNvCxnSpPr/>
          <p:nvPr/>
        </p:nvCxnSpPr>
        <p:spPr>
          <a:xfrm flipV="1">
            <a:off x="11143215" y="2836314"/>
            <a:ext cx="0" cy="402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a:grpSpLocks noChangeAspect="1"/>
          </p:cNvGrpSpPr>
          <p:nvPr/>
        </p:nvGrpSpPr>
        <p:grpSpPr>
          <a:xfrm>
            <a:off x="8609683" y="3322405"/>
            <a:ext cx="1204130" cy="1592303"/>
            <a:chOff x="5025896" y="1506904"/>
            <a:chExt cx="1204130" cy="1592303"/>
          </a:xfrm>
        </p:grpSpPr>
        <p:grpSp>
          <p:nvGrpSpPr>
            <p:cNvPr id="21"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28"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4"/>
            <p:cNvGrpSpPr>
              <a:grpSpLocks noChangeAspect="1"/>
            </p:cNvGrpSpPr>
            <p:nvPr/>
          </p:nvGrpSpPr>
          <p:grpSpPr bwMode="auto">
            <a:xfrm>
              <a:off x="5142186" y="1956191"/>
              <a:ext cx="914400" cy="914400"/>
              <a:chOff x="2566" y="1322"/>
              <a:chExt cx="576" cy="576"/>
            </a:xfrm>
          </p:grpSpPr>
          <p:sp>
            <p:nvSpPr>
              <p:cNvPr id="23"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30" name="Straight Arrow Connector 29"/>
          <p:cNvCxnSpPr/>
          <p:nvPr/>
        </p:nvCxnSpPr>
        <p:spPr>
          <a:xfrm flipV="1">
            <a:off x="9285567" y="2854640"/>
            <a:ext cx="0" cy="40253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64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6"/>
          <p:cNvSpPr txBox="1">
            <a:spLocks/>
          </p:cNvSpPr>
          <p:nvPr/>
        </p:nvSpPr>
        <p:spPr>
          <a:xfrm>
            <a:off x="399291" y="778563"/>
            <a:ext cx="11525250" cy="5432911"/>
          </a:xfrm>
          <a:prstGeom prst="rect">
            <a:avLst/>
          </a:prstGeom>
        </p:spPr>
        <p:txBody>
          <a:bodyPr>
            <a:normAutofit fontScale="92500"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GB" dirty="0">
                <a:solidFill>
                  <a:sysClr val="windowText" lastClr="000000"/>
                </a:solidFill>
              </a:rPr>
              <a:t>What is R? Why use R? </a:t>
            </a:r>
          </a:p>
          <a:p>
            <a:pPr lvl="0"/>
            <a:r>
              <a:rPr lang="en-GB" dirty="0">
                <a:solidFill>
                  <a:sysClr val="windowText" lastClr="000000"/>
                </a:solidFill>
              </a:rPr>
              <a:t>Deploying R Server on HDInsight and Spark</a:t>
            </a:r>
          </a:p>
          <a:p>
            <a:r>
              <a:rPr lang="en-GB" dirty="0">
                <a:solidFill>
                  <a:sysClr val="windowText" lastClr="000000"/>
                </a:solidFill>
              </a:rPr>
              <a:t>R Server and ScaleR</a:t>
            </a:r>
          </a:p>
          <a:p>
            <a:pPr lvl="0"/>
            <a:r>
              <a:rPr lang="en-GB" dirty="0">
                <a:solidFill>
                  <a:sysClr val="windowText" lastClr="000000"/>
                </a:solidFill>
              </a:rPr>
              <a:t>Using client tools to connect</a:t>
            </a:r>
          </a:p>
          <a:p>
            <a:pPr lvl="0"/>
            <a:r>
              <a:rPr lang="en-GB" dirty="0">
                <a:solidFill>
                  <a:sysClr val="windowText" lastClr="000000"/>
                </a:solidFill>
              </a:rPr>
              <a:t>Summary Statistics with R Server</a:t>
            </a:r>
          </a:p>
          <a:p>
            <a:pPr lvl="0"/>
            <a:r>
              <a:rPr lang="en-GB" dirty="0">
                <a:solidFill>
                  <a:sysClr val="windowText" lastClr="000000"/>
                </a:solidFill>
              </a:rPr>
              <a:t>File System and Map Reduce with R Server </a:t>
            </a:r>
          </a:p>
          <a:p>
            <a:pPr lvl="0"/>
            <a:r>
              <a:rPr lang="en-GB" dirty="0">
                <a:solidFill>
                  <a:sysClr val="windowText" lastClr="000000"/>
                </a:solidFill>
              </a:rPr>
              <a:t>Preparing data at scale</a:t>
            </a:r>
          </a:p>
          <a:p>
            <a:pPr lvl="0"/>
            <a:r>
              <a:rPr lang="en-GB" dirty="0">
                <a:solidFill>
                  <a:sysClr val="windowText" lastClr="000000"/>
                </a:solidFill>
              </a:rPr>
              <a:t>Rx functions and Machine Learning </a:t>
            </a:r>
          </a:p>
          <a:p>
            <a:pPr lvl="0"/>
            <a:r>
              <a:rPr lang="en-GB" dirty="0">
                <a:solidFill>
                  <a:sysClr val="windowText" lastClr="000000"/>
                </a:solidFill>
              </a:rPr>
              <a:t>Conclusion</a:t>
            </a:r>
          </a:p>
          <a:p>
            <a:pPr lvl="0"/>
            <a:endPar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endPar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endPar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endPar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6234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9413" y="302004"/>
            <a:ext cx="6701871" cy="6376610"/>
          </a:xfrm>
        </p:spPr>
        <p:txBody>
          <a:bodyPr anchor="t"/>
          <a:lstStyle/>
          <a:p>
            <a:r>
              <a:rPr lang="en-GB" sz="3200" b="1" dirty="0">
                <a:solidFill>
                  <a:schemeClr val="tx1"/>
                </a:solidFill>
                <a:latin typeface="Segoe UI Light" panose="020B0502040204020203" pitchFamily="34" charset="0"/>
                <a:cs typeface="Segoe UI Light" panose="020B0502040204020203" pitchFamily="34" charset="0"/>
              </a:rPr>
              <a:t>R-Studio</a:t>
            </a:r>
          </a:p>
          <a:p>
            <a:pPr algn="ctr"/>
            <a:endParaRPr lang="en-GB" sz="3200" dirty="0">
              <a:solidFill>
                <a:schemeClr val="tx1"/>
              </a:solidFill>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r>
              <a:rPr lang="en-GB" sz="3200" dirty="0">
                <a:solidFill>
                  <a:schemeClr val="tx1"/>
                </a:solidFill>
                <a:latin typeface="Segoe UI Light" panose="020B0502040204020203" pitchFamily="34" charset="0"/>
                <a:cs typeface="Segoe UI Light" panose="020B0502040204020203" pitchFamily="34" charset="0"/>
              </a:rPr>
              <a:t>Free to use on all platforms</a:t>
            </a:r>
          </a:p>
          <a:p>
            <a:pPr marL="457200" indent="-457200">
              <a:buFont typeface="Arial" panose="020B0604020202020204" pitchFamily="34" charset="0"/>
              <a:buChar char="•"/>
            </a:pPr>
            <a:r>
              <a:rPr lang="en-GB" sz="3200" dirty="0">
                <a:solidFill>
                  <a:schemeClr val="tx1"/>
                </a:solidFill>
                <a:latin typeface="Segoe UI Light" panose="020B0502040204020203" pitchFamily="34" charset="0"/>
                <a:cs typeface="Segoe UI Light" panose="020B0502040204020203" pitchFamily="34" charset="0"/>
              </a:rPr>
              <a:t>Web version connects to R-Server</a:t>
            </a:r>
          </a:p>
          <a:p>
            <a:pPr marL="457200" indent="-457200">
              <a:buFont typeface="Arial" panose="020B0604020202020204" pitchFamily="34" charset="0"/>
              <a:buChar char="•"/>
            </a:pPr>
            <a:r>
              <a:rPr lang="en-GB" sz="3200" dirty="0">
                <a:solidFill>
                  <a:schemeClr val="tx1"/>
                </a:solidFill>
                <a:latin typeface="Segoe UI Light" panose="020B0502040204020203" pitchFamily="34" charset="0"/>
                <a:cs typeface="Segoe UI Light" panose="020B0502040204020203" pitchFamily="34" charset="0"/>
              </a:rPr>
              <a:t>Paid support available</a:t>
            </a:r>
          </a:p>
          <a:p>
            <a:pPr marL="457200" indent="-457200">
              <a:buFont typeface="Arial" panose="020B0604020202020204" pitchFamily="34" charset="0"/>
              <a:buChar char="•"/>
            </a:pPr>
            <a:r>
              <a:rPr lang="en-GB" sz="3200" dirty="0">
                <a:solidFill>
                  <a:schemeClr val="tx1"/>
                </a:solidFill>
                <a:latin typeface="Segoe UI Light" panose="020B0502040204020203" pitchFamily="34" charset="0"/>
                <a:cs typeface="Segoe UI Light" panose="020B0502040204020203" pitchFamily="34" charset="0"/>
              </a:rPr>
              <a:t>Single thread</a:t>
            </a:r>
          </a:p>
          <a:p>
            <a:pPr marL="457200" indent="-457200">
              <a:buFont typeface="Arial" panose="020B0604020202020204" pitchFamily="34" charset="0"/>
              <a:buChar char="•"/>
            </a:pPr>
            <a:r>
              <a:rPr lang="en-GB" sz="3200" dirty="0">
                <a:solidFill>
                  <a:schemeClr val="tx1"/>
                </a:solidFill>
                <a:latin typeface="Segoe UI Light" panose="020B0502040204020203" pitchFamily="34" charset="0"/>
                <a:cs typeface="Segoe UI Light" panose="020B0502040204020203" pitchFamily="34" charset="0"/>
              </a:rPr>
              <a:t>Single core</a:t>
            </a:r>
          </a:p>
          <a:p>
            <a:pPr marL="457200" indent="-457200">
              <a:buFont typeface="Arial" panose="020B0604020202020204" pitchFamily="34" charset="0"/>
              <a:buChar char="•"/>
            </a:pPr>
            <a:r>
              <a:rPr lang="en-GB" sz="3200" dirty="0">
                <a:solidFill>
                  <a:schemeClr val="tx1"/>
                </a:solidFill>
                <a:latin typeface="Segoe UI Light" panose="020B0502040204020203" pitchFamily="34" charset="0"/>
                <a:cs typeface="Segoe UI Light" panose="020B0502040204020203" pitchFamily="34" charset="0"/>
              </a:rPr>
              <a:t>Intellisense</a:t>
            </a:r>
          </a:p>
          <a:p>
            <a:pPr marL="457200" indent="-457200">
              <a:buFont typeface="Arial" panose="020B0604020202020204" pitchFamily="34" charset="0"/>
              <a:buChar char="•"/>
            </a:pPr>
            <a:r>
              <a:rPr lang="en-GB" sz="3200" dirty="0">
                <a:solidFill>
                  <a:schemeClr val="tx1"/>
                </a:solidFill>
                <a:latin typeface="Segoe UI Light" panose="020B0502040204020203" pitchFamily="34" charset="0"/>
                <a:cs typeface="Segoe UI Light" panose="020B0502040204020203" pitchFamily="34" charset="0"/>
              </a:rPr>
              <a:t>R interactive window</a:t>
            </a:r>
          </a:p>
          <a:p>
            <a:pPr marL="457200" indent="-457200">
              <a:buFont typeface="Arial" panose="020B0604020202020204" pitchFamily="34" charset="0"/>
              <a:buChar char="•"/>
            </a:pPr>
            <a:endParaRPr lang="en-US" sz="3200" dirty="0">
              <a:solidFill>
                <a:schemeClr val="tx1"/>
              </a:solidFill>
              <a:latin typeface="Segoe UI Light" panose="020B0502040204020203" pitchFamily="34" charset="0"/>
              <a:cs typeface="Segoe UI Light" panose="020B0502040204020203" pitchFamily="34" charset="0"/>
            </a:endParaRPr>
          </a:p>
        </p:txBody>
      </p:sp>
      <p:grpSp>
        <p:nvGrpSpPr>
          <p:cNvPr id="5" name="Group 4"/>
          <p:cNvGrpSpPr>
            <a:grpSpLocks noChangeAspect="1"/>
          </p:cNvGrpSpPr>
          <p:nvPr/>
        </p:nvGrpSpPr>
        <p:grpSpPr>
          <a:xfrm>
            <a:off x="8144541" y="769693"/>
            <a:ext cx="3636336" cy="2286000"/>
            <a:chOff x="6331842" y="1907217"/>
            <a:chExt cx="3508132" cy="2645540"/>
          </a:xfrm>
        </p:grpSpPr>
        <p:grpSp>
          <p:nvGrpSpPr>
            <p:cNvPr id="6" name="Group 5"/>
            <p:cNvGrpSpPr>
              <a:grpSpLocks noChangeAspect="1"/>
            </p:cNvGrpSpPr>
            <p:nvPr/>
          </p:nvGrpSpPr>
          <p:grpSpPr>
            <a:xfrm>
              <a:off x="6331842" y="1907217"/>
              <a:ext cx="3508132" cy="2645540"/>
              <a:chOff x="5867729" y="1886308"/>
              <a:chExt cx="4009293" cy="2752244"/>
            </a:xfrm>
          </p:grpSpPr>
          <p:grpSp>
            <p:nvGrpSpPr>
              <p:cNvPr id="8" name="Group 7"/>
              <p:cNvGrpSpPr/>
              <p:nvPr/>
            </p:nvGrpSpPr>
            <p:grpSpPr>
              <a:xfrm>
                <a:off x="5867729" y="1886308"/>
                <a:ext cx="4009293" cy="2752244"/>
                <a:chOff x="5867728" y="1886308"/>
                <a:chExt cx="4009293" cy="2752244"/>
              </a:xfrm>
            </p:grpSpPr>
            <p:sp>
              <p:nvSpPr>
                <p:cNvPr id="10" name="Rectangle 9"/>
                <p:cNvSpPr/>
                <p:nvPr/>
              </p:nvSpPr>
              <p:spPr bwMode="auto">
                <a:xfrm>
                  <a:off x="5867728" y="1895352"/>
                  <a:ext cx="4009293"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&gt; </a:t>
                  </a:r>
                  <a:r>
                    <a:rPr lang="en-US" sz="2000" dirty="0" err="1">
                      <a:solidFill>
                        <a:schemeClr val="tx1"/>
                      </a:solidFill>
                      <a:ea typeface="Segoe UI" pitchFamily="34" charset="0"/>
                      <a:cs typeface="Segoe UI" pitchFamily="34" charset="0"/>
                    </a:rPr>
                    <a:t>install.packages</a:t>
                  </a:r>
                  <a:r>
                    <a:rPr lang="en-US" sz="2000" dirty="0">
                      <a:solidFill>
                        <a:schemeClr val="tx1"/>
                      </a:solidFill>
                      <a:ea typeface="Segoe UI" pitchFamily="34" charset="0"/>
                      <a:cs typeface="Segoe UI" pitchFamily="34" charset="0"/>
                    </a:rPr>
                    <a:t>("ggplot2")</a:t>
                  </a:r>
                </a:p>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&gt; </a:t>
                  </a:r>
                  <a:r>
                    <a:rPr lang="en-GB" sz="2000" dirty="0">
                      <a:solidFill>
                        <a:schemeClr val="tx1"/>
                      </a:solidFill>
                      <a:ea typeface="Segoe UI" pitchFamily="34" charset="0"/>
                      <a:cs typeface="Segoe UI" pitchFamily="34" charset="0"/>
                    </a:rPr>
                    <a:t>library(ggplot2)</a:t>
                  </a:r>
                  <a:endParaRPr lang="en-US" sz="2000" dirty="0">
                    <a:solidFill>
                      <a:schemeClr val="tx1"/>
                    </a:solidFill>
                    <a:ea typeface="Segoe UI" pitchFamily="34" charset="0"/>
                    <a:cs typeface="Segoe UI" pitchFamily="34" charset="0"/>
                  </a:endParaRPr>
                </a:p>
              </p:txBody>
            </p:sp>
            <p:sp>
              <p:nvSpPr>
                <p:cNvPr id="11" name="Rectangle 10"/>
                <p:cNvSpPr/>
                <p:nvPr/>
              </p:nvSpPr>
              <p:spPr bwMode="auto">
                <a:xfrm>
                  <a:off x="5867728" y="1886308"/>
                  <a:ext cx="4009293"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8580436" y="1996036"/>
                  <a:ext cx="731520" cy="237744"/>
                  <a:chOff x="8580436" y="1996036"/>
                  <a:chExt cx="731520" cy="237744"/>
                </a:xfrm>
              </p:grpSpPr>
              <p:sp>
                <p:nvSpPr>
                  <p:cNvPr id="13" name="Rectangle 12"/>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Connector 13"/>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9" name="Straight Connector 8"/>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933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5" name="Straight Connector 4"/>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3"/>
          <p:cNvSpPr>
            <a:spLocks noGrp="1"/>
          </p:cNvSpPr>
          <p:nvPr>
            <p:ph type="title"/>
          </p:nvPr>
        </p:nvSpPr>
        <p:spPr>
          <a:xfrm>
            <a:off x="608171" y="4468764"/>
            <a:ext cx="11432977" cy="1676400"/>
          </a:xfrm>
        </p:spPr>
        <p:txBody>
          <a:bodyPr anchor="t">
            <a:normAutofit/>
          </a:bodyPr>
          <a:lstStyle/>
          <a:p>
            <a:r>
              <a:rPr lang="en-US" dirty="0"/>
              <a:t>R for Visual Studio</a:t>
            </a:r>
            <a:endParaRPr lang="en-GB"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499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06809" y="3143779"/>
            <a:ext cx="11524432" cy="10634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Summary statistics with R Server</a:t>
            </a:r>
            <a:endParaRPr lang="en-GB"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9335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a:spLocks noGrp="1"/>
          </p:cNvSpPr>
          <p:nvPr>
            <p:ph sz="quarter" idx="10"/>
          </p:nvPr>
        </p:nvSpPr>
        <p:spPr>
          <a:xfrm>
            <a:off x="379413" y="302004"/>
            <a:ext cx="6701871" cy="6376610"/>
          </a:xfrm>
        </p:spPr>
        <p:txBody>
          <a:bodyPr anchor="t"/>
          <a:lstStyle/>
          <a:p>
            <a:r>
              <a:rPr lang="en-GB" sz="3200" b="1" dirty="0">
                <a:solidFill>
                  <a:schemeClr val="tx1"/>
                </a:solidFill>
                <a:latin typeface="Segoe UI Light" panose="020B0502040204020203" pitchFamily="34" charset="0"/>
                <a:cs typeface="Segoe UI Light" panose="020B0502040204020203" pitchFamily="34" charset="0"/>
              </a:rPr>
              <a:t>Rx Summary functions</a:t>
            </a:r>
          </a:p>
          <a:p>
            <a:pPr algn="ctr"/>
            <a:endParaRPr lang="en-GB" sz="3200" dirty="0">
              <a:solidFill>
                <a:schemeClr val="tx1"/>
              </a:solidFill>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r>
              <a:rPr lang="en-US" sz="3200" dirty="0">
                <a:solidFill>
                  <a:schemeClr val="tx1"/>
                </a:solidFill>
                <a:latin typeface="Segoe UI Light" panose="020B0502040204020203" pitchFamily="34" charset="0"/>
                <a:cs typeface="Segoe UI Light" panose="020B0502040204020203" pitchFamily="34" charset="0"/>
              </a:rPr>
              <a:t>Scalable rxSummary function</a:t>
            </a:r>
          </a:p>
          <a:p>
            <a:pPr marL="457200" indent="-457200">
              <a:buFont typeface="Arial" panose="020B0604020202020204" pitchFamily="34" charset="0"/>
              <a:buChar char="•"/>
            </a:pPr>
            <a:r>
              <a:rPr lang="en-US" sz="3200" dirty="0" err="1">
                <a:solidFill>
                  <a:schemeClr val="tx1"/>
                </a:solidFill>
                <a:latin typeface="Segoe UI Light" panose="020B0502040204020203" pitchFamily="34" charset="0"/>
                <a:cs typeface="Segoe UI Light" panose="020B0502040204020203" pitchFamily="34" charset="0"/>
              </a:rPr>
              <a:t>rxCrossTabs</a:t>
            </a:r>
            <a:r>
              <a:rPr lang="en-US" sz="3200" dirty="0">
                <a:solidFill>
                  <a:schemeClr val="tx1"/>
                </a:solidFill>
                <a:latin typeface="Segoe UI Light" panose="020B0502040204020203" pitchFamily="34" charset="0"/>
                <a:cs typeface="Segoe UI Light" panose="020B0502040204020203" pitchFamily="34" charset="0"/>
              </a:rPr>
              <a:t> and </a:t>
            </a:r>
            <a:r>
              <a:rPr lang="en-US" sz="3200" dirty="0" err="1">
                <a:solidFill>
                  <a:schemeClr val="tx1"/>
                </a:solidFill>
                <a:latin typeface="Segoe UI Light" panose="020B0502040204020203" pitchFamily="34" charset="0"/>
                <a:cs typeface="Segoe UI Light" panose="020B0502040204020203" pitchFamily="34" charset="0"/>
              </a:rPr>
              <a:t>rxCube</a:t>
            </a:r>
            <a:r>
              <a:rPr lang="en-US" sz="3200" dirty="0">
                <a:solidFill>
                  <a:schemeClr val="tx1"/>
                </a:solidFill>
                <a:latin typeface="Segoe UI Light" panose="020B0502040204020203" pitchFamily="34" charset="0"/>
                <a:cs typeface="Segoe UI Light" panose="020B0502040204020203" pitchFamily="34" charset="0"/>
              </a:rPr>
              <a:t> functions</a:t>
            </a:r>
          </a:p>
          <a:p>
            <a:pPr marL="457200" indent="-457200">
              <a:buFont typeface="Arial" panose="020B0604020202020204" pitchFamily="34" charset="0"/>
              <a:buChar char="•"/>
            </a:pPr>
            <a:r>
              <a:rPr lang="en-US" sz="3200" dirty="0" err="1">
                <a:solidFill>
                  <a:schemeClr val="tx1"/>
                </a:solidFill>
                <a:latin typeface="Segoe UI Light" panose="020B0502040204020203" pitchFamily="34" charset="0"/>
                <a:cs typeface="Segoe UI Light" panose="020B0502040204020203" pitchFamily="34" charset="0"/>
              </a:rPr>
              <a:t>rxCor</a:t>
            </a:r>
            <a:r>
              <a:rPr lang="en-US" sz="3200" dirty="0">
                <a:solidFill>
                  <a:schemeClr val="tx1"/>
                </a:solidFill>
                <a:latin typeface="Segoe UI Light" panose="020B0502040204020203" pitchFamily="34" charset="0"/>
                <a:cs typeface="Segoe UI Light" panose="020B0502040204020203" pitchFamily="34" charset="0"/>
              </a:rPr>
              <a:t> and </a:t>
            </a:r>
            <a:r>
              <a:rPr lang="en-US" sz="3200" dirty="0" err="1">
                <a:solidFill>
                  <a:schemeClr val="tx1"/>
                </a:solidFill>
                <a:latin typeface="Segoe UI Light" panose="020B0502040204020203" pitchFamily="34" charset="0"/>
                <a:cs typeface="Segoe UI Light" panose="020B0502040204020203" pitchFamily="34" charset="0"/>
              </a:rPr>
              <a:t>rxCov</a:t>
            </a:r>
            <a:r>
              <a:rPr lang="en-US" sz="3200" dirty="0">
                <a:solidFill>
                  <a:schemeClr val="tx1"/>
                </a:solidFill>
                <a:latin typeface="Segoe UI Light" panose="020B0502040204020203" pitchFamily="34" charset="0"/>
                <a:cs typeface="Segoe UI Light" panose="020B0502040204020203" pitchFamily="34" charset="0"/>
              </a:rPr>
              <a:t> functions</a:t>
            </a:r>
          </a:p>
          <a:p>
            <a:pPr marL="457200" indent="-457200">
              <a:buFont typeface="Arial" panose="020B0604020202020204" pitchFamily="34" charset="0"/>
              <a:buChar char="•"/>
            </a:pPr>
            <a:r>
              <a:rPr lang="en-US" sz="3200" dirty="0">
                <a:solidFill>
                  <a:schemeClr val="tx1"/>
                </a:solidFill>
                <a:latin typeface="Segoe UI Light" panose="020B0502040204020203" pitchFamily="34" charset="0"/>
                <a:cs typeface="Segoe UI Light" panose="020B0502040204020203" pitchFamily="34" charset="0"/>
              </a:rPr>
              <a:t>Helper functions for data inspection including </a:t>
            </a:r>
            <a:r>
              <a:rPr lang="en-US" sz="3200" dirty="0" err="1">
                <a:solidFill>
                  <a:schemeClr val="tx1"/>
                </a:solidFill>
                <a:latin typeface="Segoe UI Light" panose="020B0502040204020203" pitchFamily="34" charset="0"/>
                <a:cs typeface="Segoe UI Light" panose="020B0502040204020203" pitchFamily="34" charset="0"/>
              </a:rPr>
              <a:t>rxGetInfo</a:t>
            </a:r>
            <a:r>
              <a:rPr lang="en-US" sz="3200" dirty="0">
                <a:solidFill>
                  <a:schemeClr val="tx1"/>
                </a:solidFill>
                <a:latin typeface="Segoe UI Light" panose="020B0502040204020203" pitchFamily="34" charset="0"/>
                <a:cs typeface="Segoe UI Light" panose="020B0502040204020203" pitchFamily="34" charset="0"/>
              </a:rPr>
              <a:t>, </a:t>
            </a:r>
            <a:r>
              <a:rPr lang="en-US" sz="3200" dirty="0" err="1">
                <a:solidFill>
                  <a:schemeClr val="tx1"/>
                </a:solidFill>
                <a:latin typeface="Segoe UI Light" panose="020B0502040204020203" pitchFamily="34" charset="0"/>
                <a:cs typeface="Segoe UI Light" panose="020B0502040204020203" pitchFamily="34" charset="0"/>
              </a:rPr>
              <a:t>rxGetVarInfo</a:t>
            </a:r>
            <a:r>
              <a:rPr lang="en-US" sz="3200" dirty="0">
                <a:solidFill>
                  <a:schemeClr val="tx1"/>
                </a:solidFill>
                <a:latin typeface="Segoe UI Light" panose="020B0502040204020203" pitchFamily="34" charset="0"/>
                <a:cs typeface="Segoe UI Light" panose="020B0502040204020203" pitchFamily="34" charset="0"/>
              </a:rPr>
              <a:t>, </a:t>
            </a:r>
            <a:r>
              <a:rPr lang="en-US" sz="3200" dirty="0" err="1">
                <a:solidFill>
                  <a:schemeClr val="tx1"/>
                </a:solidFill>
                <a:latin typeface="Segoe UI Light" panose="020B0502040204020203" pitchFamily="34" charset="0"/>
                <a:cs typeface="Segoe UI Light" panose="020B0502040204020203" pitchFamily="34" charset="0"/>
              </a:rPr>
              <a:t>rxGetVarNames</a:t>
            </a:r>
            <a:endParaRPr lang="en-US" sz="3200" dirty="0">
              <a:solidFill>
                <a:schemeClr val="tx1"/>
              </a:solidFill>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endParaRPr lang="en-US" sz="3200" dirty="0">
              <a:solidFill>
                <a:schemeClr val="tx1"/>
              </a:solidFill>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endParaRPr lang="en-US" sz="3200" dirty="0">
              <a:solidFill>
                <a:schemeClr val="tx1"/>
              </a:solidFill>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endParaRPr lang="en-US" sz="3200" dirty="0">
              <a:solidFill>
                <a:schemeClr val="tx1"/>
              </a:solidFill>
              <a:latin typeface="Segoe UI Light" panose="020B0502040204020203" pitchFamily="34" charset="0"/>
              <a:cs typeface="Segoe UI Light" panose="020B0502040204020203" pitchFamily="34" charset="0"/>
            </a:endParaRPr>
          </a:p>
        </p:txBody>
      </p:sp>
      <p:grpSp>
        <p:nvGrpSpPr>
          <p:cNvPr id="6" name="Group 5"/>
          <p:cNvGrpSpPr>
            <a:grpSpLocks noChangeAspect="1"/>
          </p:cNvGrpSpPr>
          <p:nvPr/>
        </p:nvGrpSpPr>
        <p:grpSpPr>
          <a:xfrm>
            <a:off x="8144541" y="769693"/>
            <a:ext cx="3636336" cy="2278488"/>
            <a:chOff x="6331842" y="1907217"/>
            <a:chExt cx="3508132" cy="2636847"/>
          </a:xfrm>
        </p:grpSpPr>
        <p:grpSp>
          <p:nvGrpSpPr>
            <p:cNvPr id="7" name="Group 6"/>
            <p:cNvGrpSpPr>
              <a:grpSpLocks noChangeAspect="1"/>
            </p:cNvGrpSpPr>
            <p:nvPr/>
          </p:nvGrpSpPr>
          <p:grpSpPr>
            <a:xfrm>
              <a:off x="6331842" y="1907217"/>
              <a:ext cx="3508132" cy="2636847"/>
              <a:chOff x="5867729" y="1886308"/>
              <a:chExt cx="4009293" cy="2743200"/>
            </a:xfrm>
          </p:grpSpPr>
          <p:grpSp>
            <p:nvGrpSpPr>
              <p:cNvPr id="9" name="Group 8"/>
              <p:cNvGrpSpPr/>
              <p:nvPr/>
            </p:nvGrpSpPr>
            <p:grpSpPr>
              <a:xfrm>
                <a:off x="5867729" y="1886308"/>
                <a:ext cx="4009293" cy="2743200"/>
                <a:chOff x="5867728" y="1886308"/>
                <a:chExt cx="4009293" cy="2743200"/>
              </a:xfrm>
            </p:grpSpPr>
            <p:sp>
              <p:nvSpPr>
                <p:cNvPr id="11" name="Rectangle 10"/>
                <p:cNvSpPr/>
                <p:nvPr/>
              </p:nvSpPr>
              <p:spPr bwMode="auto">
                <a:xfrm>
                  <a:off x="5867728" y="1886308"/>
                  <a:ext cx="4009293"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&gt; rxSummary(</a:t>
                  </a:r>
                  <a:r>
                    <a:rPr lang="en-US" sz="2000" dirty="0" err="1">
                      <a:solidFill>
                        <a:schemeClr val="tx1"/>
                      </a:solidFill>
                      <a:ea typeface="Segoe UI" pitchFamily="34" charset="0"/>
                      <a:cs typeface="Segoe UI" pitchFamily="34" charset="0"/>
                    </a:rPr>
                    <a:t>irisData</a:t>
                  </a:r>
                  <a:r>
                    <a:rPr lang="en-US" sz="2000" dirty="0">
                      <a:solidFill>
                        <a:schemeClr val="tx1"/>
                      </a:solidFill>
                      <a:ea typeface="Segoe UI" pitchFamily="34" charset="0"/>
                      <a:cs typeface="Segoe UI" pitchFamily="34" charset="0"/>
                    </a:rPr>
                    <a:t>)</a:t>
                  </a:r>
                </a:p>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&gt; </a:t>
                  </a:r>
                  <a:r>
                    <a:rPr lang="en-GB" sz="2000" dirty="0" err="1">
                      <a:solidFill>
                        <a:schemeClr val="tx1"/>
                      </a:solidFill>
                      <a:ea typeface="Segoe UI" pitchFamily="34" charset="0"/>
                      <a:cs typeface="Segoe UI" pitchFamily="34" charset="0"/>
                    </a:rPr>
                    <a:t>rxGetInfo</a:t>
                  </a:r>
                  <a:r>
                    <a:rPr lang="en-GB" sz="2000" dirty="0">
                      <a:solidFill>
                        <a:schemeClr val="tx1"/>
                      </a:solidFill>
                      <a:ea typeface="Segoe UI" pitchFamily="34" charset="0"/>
                      <a:cs typeface="Segoe UI" pitchFamily="34" charset="0"/>
                    </a:rPr>
                    <a:t>(</a:t>
                  </a:r>
                  <a:r>
                    <a:rPr lang="en-GB" sz="2000" dirty="0" err="1">
                      <a:solidFill>
                        <a:schemeClr val="tx1"/>
                      </a:solidFill>
                      <a:ea typeface="Segoe UI" pitchFamily="34" charset="0"/>
                      <a:cs typeface="Segoe UI" pitchFamily="34" charset="0"/>
                    </a:rPr>
                    <a:t>irisData</a:t>
                  </a:r>
                  <a:r>
                    <a:rPr lang="en-GB" sz="2000" dirty="0">
                      <a:solidFill>
                        <a:schemeClr val="tx1"/>
                      </a:solidFill>
                      <a:ea typeface="Segoe UI" pitchFamily="34" charset="0"/>
                      <a:cs typeface="Segoe UI" pitchFamily="34" charset="0"/>
                    </a:rPr>
                    <a:t>)</a:t>
                  </a:r>
                  <a:br>
                    <a:rPr lang="en-GB" sz="2000" dirty="0">
                      <a:solidFill>
                        <a:schemeClr val="tx1"/>
                      </a:solidFill>
                      <a:ea typeface="Segoe UI" pitchFamily="34" charset="0"/>
                      <a:cs typeface="Segoe UI" pitchFamily="34" charset="0"/>
                    </a:rPr>
                  </a:br>
                  <a:r>
                    <a:rPr lang="en-GB" sz="2000" dirty="0">
                      <a:solidFill>
                        <a:schemeClr val="tx1"/>
                      </a:solidFill>
                      <a:ea typeface="Segoe UI" pitchFamily="34" charset="0"/>
                      <a:cs typeface="Segoe UI" pitchFamily="34" charset="0"/>
                    </a:rPr>
                    <a:t>&gt; </a:t>
                  </a:r>
                  <a:r>
                    <a:rPr lang="en-GB" sz="2000" dirty="0" err="1">
                      <a:solidFill>
                        <a:schemeClr val="tx1"/>
                      </a:solidFill>
                      <a:ea typeface="Segoe UI" pitchFamily="34" charset="0"/>
                      <a:cs typeface="Segoe UI" pitchFamily="34" charset="0"/>
                    </a:rPr>
                    <a:t>rxCrossTabs</a:t>
                  </a:r>
                  <a:r>
                    <a:rPr lang="en-GB" sz="2000" dirty="0">
                      <a:solidFill>
                        <a:schemeClr val="tx1"/>
                      </a:solidFill>
                      <a:ea typeface="Segoe UI" pitchFamily="34" charset="0"/>
                      <a:cs typeface="Segoe UI" pitchFamily="34" charset="0"/>
                    </a:rPr>
                    <a:t>(</a:t>
                  </a:r>
                  <a:r>
                    <a:rPr lang="en-GB" sz="2000" dirty="0" err="1">
                      <a:solidFill>
                        <a:schemeClr val="tx1"/>
                      </a:solidFill>
                      <a:ea typeface="Segoe UI" pitchFamily="34" charset="0"/>
                      <a:cs typeface="Segoe UI" pitchFamily="34" charset="0"/>
                    </a:rPr>
                    <a:t>petallength</a:t>
                  </a:r>
                  <a:r>
                    <a:rPr lang="en-GB" sz="2000" dirty="0">
                      <a:solidFill>
                        <a:schemeClr val="tx1"/>
                      </a:solidFill>
                      <a:ea typeface="Segoe UI" pitchFamily="34" charset="0"/>
                      <a:cs typeface="Segoe UI" pitchFamily="34" charset="0"/>
                    </a:rPr>
                    <a:t> ~ class, data = </a:t>
                  </a:r>
                  <a:r>
                    <a:rPr lang="en-GB" sz="2000" dirty="0" err="1">
                      <a:solidFill>
                        <a:schemeClr val="tx1"/>
                      </a:solidFill>
                      <a:ea typeface="Segoe UI" pitchFamily="34" charset="0"/>
                      <a:cs typeface="Segoe UI" pitchFamily="34" charset="0"/>
                    </a:rPr>
                    <a:t>irisDS</a:t>
                  </a:r>
                  <a:r>
                    <a:rPr lang="en-GB" sz="2000" dirty="0">
                      <a:solidFill>
                        <a:schemeClr val="tx1"/>
                      </a:solidFill>
                      <a:ea typeface="Segoe UI" pitchFamily="34" charset="0"/>
                      <a:cs typeface="Segoe UI" pitchFamily="34" charset="0"/>
                    </a:rPr>
                    <a:t>)</a:t>
                  </a:r>
                  <a:endParaRPr lang="en-US" sz="2000" dirty="0">
                    <a:solidFill>
                      <a:schemeClr val="tx1"/>
                    </a:solidFill>
                    <a:ea typeface="Segoe UI" pitchFamily="34" charset="0"/>
                    <a:cs typeface="Segoe UI" pitchFamily="34" charset="0"/>
                  </a:endParaRPr>
                </a:p>
              </p:txBody>
            </p:sp>
            <p:sp>
              <p:nvSpPr>
                <p:cNvPr id="12" name="Rectangle 11"/>
                <p:cNvSpPr/>
                <p:nvPr/>
              </p:nvSpPr>
              <p:spPr bwMode="auto">
                <a:xfrm>
                  <a:off x="5867728" y="1886308"/>
                  <a:ext cx="4009293"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a:off x="8580436" y="1996036"/>
                  <a:ext cx="731520" cy="237744"/>
                  <a:chOff x="8580436" y="1996036"/>
                  <a:chExt cx="731520" cy="237744"/>
                </a:xfrm>
              </p:grpSpPr>
              <p:sp>
                <p:nvSpPr>
                  <p:cNvPr id="14" name="Rectangle 13"/>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0" name="Straight Connector 9"/>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8" name="Straight Connector 7"/>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222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3012" y="678657"/>
            <a:ext cx="8786106" cy="5016758"/>
          </a:xfrm>
          <a:prstGeom prst="rect">
            <a:avLst/>
          </a:prstGeom>
        </p:spPr>
        <p:txBody>
          <a:bodyPr wrap="square">
            <a:spAutoFit/>
          </a:bodyPr>
          <a:lstStyle/>
          <a:p>
            <a:r>
              <a:rPr lang="en-US" sz="3200" b="1" dirty="0">
                <a:latin typeface="Segoe UI Light" panose="020B0502040204020203" pitchFamily="34" charset="0"/>
                <a:cs typeface="Segoe UI Light" panose="020B0502040204020203" pitchFamily="34" charset="0"/>
              </a:rPr>
              <a:t>Correlation and Covariance in R</a:t>
            </a:r>
          </a:p>
          <a:p>
            <a:endParaRPr lang="en-US" sz="3200" dirty="0">
              <a:latin typeface="Segoe UI Light" panose="020B0502040204020203" pitchFamily="34" charset="0"/>
              <a:cs typeface="Segoe UI Light" panose="020B0502040204020203" pitchFamily="34" charset="0"/>
            </a:endParaRPr>
          </a:p>
          <a:p>
            <a:r>
              <a:rPr lang="en-US" sz="3200" dirty="0" err="1">
                <a:latin typeface="Segoe UI Light" panose="020B0502040204020203" pitchFamily="34" charset="0"/>
                <a:cs typeface="Segoe UI Light" panose="020B0502040204020203" pitchFamily="34" charset="0"/>
              </a:rPr>
              <a:t>set.seed</a:t>
            </a:r>
            <a:r>
              <a:rPr lang="en-US" sz="3200" dirty="0">
                <a:latin typeface="Segoe UI Light" panose="020B0502040204020203" pitchFamily="34" charset="0"/>
                <a:cs typeface="Segoe UI Light" panose="020B0502040204020203" pitchFamily="34" charset="0"/>
              </a:rPr>
              <a:t>(5)</a:t>
            </a:r>
          </a:p>
          <a:p>
            <a:r>
              <a:rPr lang="en-US" sz="3200" dirty="0">
                <a:latin typeface="Segoe UI Light" panose="020B0502040204020203" pitchFamily="34" charset="0"/>
                <a:cs typeface="Segoe UI Light" panose="020B0502040204020203" pitchFamily="34" charset="0"/>
              </a:rPr>
              <a:t>x &lt;- </a:t>
            </a:r>
            <a:r>
              <a:rPr lang="en-US" sz="3200" dirty="0" err="1">
                <a:latin typeface="Segoe UI Light" panose="020B0502040204020203" pitchFamily="34" charset="0"/>
                <a:cs typeface="Segoe UI Light" panose="020B0502040204020203" pitchFamily="34" charset="0"/>
              </a:rPr>
              <a:t>seq</a:t>
            </a:r>
            <a:r>
              <a:rPr lang="en-US" sz="3200" dirty="0">
                <a:latin typeface="Segoe UI Light" panose="020B0502040204020203" pitchFamily="34" charset="0"/>
                <a:cs typeface="Segoe UI Light" panose="020B0502040204020203" pitchFamily="34" charset="0"/>
              </a:rPr>
              <a:t>(1, 100) + (8.0 * </a:t>
            </a:r>
            <a:r>
              <a:rPr lang="en-US" sz="3200" dirty="0" err="1">
                <a:latin typeface="Segoe UI Light" panose="020B0502040204020203" pitchFamily="34" charset="0"/>
                <a:cs typeface="Segoe UI Light" panose="020B0502040204020203" pitchFamily="34" charset="0"/>
              </a:rPr>
              <a:t>rnorm</a:t>
            </a:r>
            <a:r>
              <a:rPr lang="en-US" sz="3200" dirty="0">
                <a:latin typeface="Segoe UI Light" panose="020B0502040204020203" pitchFamily="34" charset="0"/>
                <a:cs typeface="Segoe UI Light" panose="020B0502040204020203" pitchFamily="34" charset="0"/>
              </a:rPr>
              <a:t>(1:100))</a:t>
            </a:r>
          </a:p>
          <a:p>
            <a:r>
              <a:rPr lang="en-US" sz="3200" dirty="0" err="1">
                <a:latin typeface="Segoe UI Light" panose="020B0502040204020203" pitchFamily="34" charset="0"/>
                <a:cs typeface="Segoe UI Light" panose="020B0502040204020203" pitchFamily="34" charset="0"/>
              </a:rPr>
              <a:t>set.seed</a:t>
            </a:r>
            <a:r>
              <a:rPr lang="en-US" sz="3200" dirty="0">
                <a:latin typeface="Segoe UI Light" panose="020B0502040204020203" pitchFamily="34" charset="0"/>
                <a:cs typeface="Segoe UI Light" panose="020B0502040204020203" pitchFamily="34" charset="0"/>
              </a:rPr>
              <a:t>(7)</a:t>
            </a:r>
          </a:p>
          <a:p>
            <a:r>
              <a:rPr lang="en-US" sz="3200" dirty="0">
                <a:latin typeface="Segoe UI Light" panose="020B0502040204020203" pitchFamily="34" charset="0"/>
                <a:cs typeface="Segoe UI Light" panose="020B0502040204020203" pitchFamily="34" charset="0"/>
              </a:rPr>
              <a:t>y &lt;- </a:t>
            </a:r>
            <a:r>
              <a:rPr lang="en-US" sz="3200" dirty="0" err="1">
                <a:latin typeface="Segoe UI Light" panose="020B0502040204020203" pitchFamily="34" charset="0"/>
                <a:cs typeface="Segoe UI Light" panose="020B0502040204020203" pitchFamily="34" charset="0"/>
              </a:rPr>
              <a:t>seq</a:t>
            </a:r>
            <a:r>
              <a:rPr lang="en-US" sz="3200" dirty="0">
                <a:latin typeface="Segoe UI Light" panose="020B0502040204020203" pitchFamily="34" charset="0"/>
                <a:cs typeface="Segoe UI Light" panose="020B0502040204020203" pitchFamily="34" charset="0"/>
              </a:rPr>
              <a:t>(1, 100) + (8.0 * </a:t>
            </a:r>
            <a:r>
              <a:rPr lang="en-US" sz="3200" dirty="0" err="1">
                <a:latin typeface="Segoe UI Light" panose="020B0502040204020203" pitchFamily="34" charset="0"/>
                <a:cs typeface="Segoe UI Light" panose="020B0502040204020203" pitchFamily="34" charset="0"/>
              </a:rPr>
              <a:t>rnorm</a:t>
            </a:r>
            <a:r>
              <a:rPr lang="en-US" sz="3200" dirty="0">
                <a:latin typeface="Segoe UI Light" panose="020B0502040204020203" pitchFamily="34" charset="0"/>
                <a:cs typeface="Segoe UI Light" panose="020B0502040204020203" pitchFamily="34" charset="0"/>
              </a:rPr>
              <a:t>(1:100))</a:t>
            </a:r>
          </a:p>
          <a:p>
            <a:r>
              <a:rPr lang="en-US" sz="3200" dirty="0">
                <a:latin typeface="Segoe UI Light" panose="020B0502040204020203" pitchFamily="34" charset="0"/>
                <a:cs typeface="Segoe UI Light" panose="020B0502040204020203" pitchFamily="34" charset="0"/>
              </a:rPr>
              <a:t>plot(x, y)</a:t>
            </a:r>
          </a:p>
          <a:p>
            <a:endParaRPr lang="en-US" sz="3200" dirty="0">
              <a:latin typeface="Segoe UI Light" panose="020B0502040204020203" pitchFamily="34" charset="0"/>
              <a:cs typeface="Segoe UI Light" panose="020B0502040204020203" pitchFamily="34" charset="0"/>
            </a:endParaRPr>
          </a:p>
          <a:p>
            <a:r>
              <a:rPr lang="en-US" sz="3200" dirty="0" err="1">
                <a:latin typeface="Segoe UI Light" panose="020B0502040204020203" pitchFamily="34" charset="0"/>
                <a:cs typeface="Segoe UI Light" panose="020B0502040204020203" pitchFamily="34" charset="0"/>
              </a:rPr>
              <a:t>cov</a:t>
            </a:r>
            <a:r>
              <a:rPr lang="en-US" sz="3200" dirty="0">
                <a:latin typeface="Segoe UI Light" panose="020B0502040204020203" pitchFamily="34" charset="0"/>
                <a:cs typeface="Segoe UI Light" panose="020B0502040204020203" pitchFamily="34" charset="0"/>
              </a:rPr>
              <a:t>(x, y)</a:t>
            </a:r>
          </a:p>
          <a:p>
            <a:r>
              <a:rPr lang="en-US" sz="3200" dirty="0" err="1">
                <a:latin typeface="Segoe UI Light" panose="020B0502040204020203" pitchFamily="34" charset="0"/>
                <a:cs typeface="Segoe UI Light" panose="020B0502040204020203" pitchFamily="34" charset="0"/>
              </a:rPr>
              <a:t>cor</a:t>
            </a:r>
            <a:r>
              <a:rPr lang="en-US" sz="3200" dirty="0">
                <a:latin typeface="Segoe UI Light" panose="020B0502040204020203" pitchFamily="34" charset="0"/>
                <a:cs typeface="Segoe UI Light" panose="020B0502040204020203" pitchFamily="34" charset="0"/>
              </a:rPr>
              <a:t>(x, y)</a:t>
            </a:r>
          </a:p>
        </p:txBody>
      </p:sp>
    </p:spTree>
    <p:extLst>
      <p:ext uri="{BB962C8B-B14F-4D97-AF65-F5344CB8AC3E}">
        <p14:creationId xmlns:p14="http://schemas.microsoft.com/office/powerpoint/2010/main" val="1344461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8407" y="253901"/>
            <a:ext cx="8786106" cy="7571303"/>
          </a:xfrm>
          <a:prstGeom prst="rect">
            <a:avLst/>
          </a:prstGeom>
        </p:spPr>
        <p:txBody>
          <a:bodyPr wrap="square">
            <a:spAutoFit/>
          </a:bodyPr>
          <a:lstStyle/>
          <a:p>
            <a:r>
              <a:rPr lang="en-US" sz="3200" b="1" dirty="0">
                <a:latin typeface="Segoe UI Light" panose="020B0502040204020203" pitchFamily="34" charset="0"/>
                <a:cs typeface="Segoe UI Light" panose="020B0502040204020203" pitchFamily="34" charset="0"/>
              </a:rPr>
              <a:t>Correlation and Covariance in R Server</a:t>
            </a:r>
          </a:p>
          <a:p>
            <a:endParaRPr lang="es-ES" sz="3200" dirty="0">
              <a:latin typeface="Segoe UI Light" panose="020B0502040204020203" pitchFamily="34" charset="0"/>
              <a:cs typeface="Segoe UI Light" panose="020B0502040204020203" pitchFamily="34" charset="0"/>
            </a:endParaRPr>
          </a:p>
          <a:p>
            <a:r>
              <a:rPr lang="es-ES" sz="3200" dirty="0" err="1">
                <a:latin typeface="Segoe UI Light" panose="020B0502040204020203" pitchFamily="34" charset="0"/>
                <a:cs typeface="Segoe UI Light" panose="020B0502040204020203" pitchFamily="34" charset="0"/>
              </a:rPr>
              <a:t>df</a:t>
            </a:r>
            <a:r>
              <a:rPr lang="es-ES" sz="3200" dirty="0">
                <a:latin typeface="Segoe UI Light" panose="020B0502040204020203" pitchFamily="34" charset="0"/>
                <a:cs typeface="Segoe UI Light" panose="020B0502040204020203" pitchFamily="34" charset="0"/>
              </a:rPr>
              <a:t> &lt;- </a:t>
            </a:r>
            <a:r>
              <a:rPr lang="es-ES" sz="3200" dirty="0" err="1">
                <a:latin typeface="Segoe UI Light" panose="020B0502040204020203" pitchFamily="34" charset="0"/>
                <a:cs typeface="Segoe UI Light" panose="020B0502040204020203" pitchFamily="34" charset="0"/>
              </a:rPr>
              <a:t>data.frame</a:t>
            </a:r>
            <a:r>
              <a:rPr lang="es-ES" sz="3200" dirty="0">
                <a:latin typeface="Segoe UI Light" panose="020B0502040204020203" pitchFamily="34" charset="0"/>
                <a:cs typeface="Segoe UI Light" panose="020B0502040204020203" pitchFamily="34" charset="0"/>
              </a:rPr>
              <a:t>(x, y)</a:t>
            </a:r>
          </a:p>
          <a:p>
            <a:r>
              <a:rPr lang="es-ES" sz="3200" dirty="0" err="1">
                <a:latin typeface="Segoe UI Light" panose="020B0502040204020203" pitchFamily="34" charset="0"/>
                <a:cs typeface="Segoe UI Light" panose="020B0502040204020203" pitchFamily="34" charset="0"/>
              </a:rPr>
              <a:t>rxCov</a:t>
            </a:r>
            <a:r>
              <a:rPr lang="es-ES" sz="3200" dirty="0">
                <a:latin typeface="Segoe UI Light" panose="020B0502040204020203" pitchFamily="34" charset="0"/>
                <a:cs typeface="Segoe UI Light" panose="020B0502040204020203" pitchFamily="34" charset="0"/>
              </a:rPr>
              <a:t>(formula = ~ x + y, </a:t>
            </a:r>
            <a:r>
              <a:rPr lang="es-ES" sz="3200" dirty="0" err="1">
                <a:latin typeface="Segoe UI Light" panose="020B0502040204020203" pitchFamily="34" charset="0"/>
                <a:cs typeface="Segoe UI Light" panose="020B0502040204020203" pitchFamily="34" charset="0"/>
              </a:rPr>
              <a:t>df</a:t>
            </a:r>
            <a:r>
              <a:rPr lang="es-ES" sz="3200" dirty="0">
                <a:latin typeface="Segoe UI Light" panose="020B0502040204020203" pitchFamily="34" charset="0"/>
                <a:cs typeface="Segoe UI Light" panose="020B0502040204020203" pitchFamily="34" charset="0"/>
              </a:rPr>
              <a:t>)</a:t>
            </a:r>
          </a:p>
          <a:p>
            <a:endParaRPr lang="es-ES" sz="3200" dirty="0">
              <a:latin typeface="Segoe UI Light" panose="020B0502040204020203" pitchFamily="34" charset="0"/>
              <a:cs typeface="Segoe UI Light" panose="020B0502040204020203" pitchFamily="34" charset="0"/>
            </a:endParaRPr>
          </a:p>
          <a:p>
            <a:r>
              <a:rPr lang="en-GB" dirty="0">
                <a:latin typeface="Segoe UI Light" panose="020B0502040204020203" pitchFamily="34" charset="0"/>
                <a:cs typeface="Segoe UI Light" panose="020B0502040204020203" pitchFamily="34" charset="0"/>
              </a:rPr>
              <a:t>Rows Read: 100, Total Rows Processed: 100, Total Chunk Time: 0.275 seconds </a:t>
            </a:r>
          </a:p>
          <a:p>
            <a:r>
              <a:rPr lang="en-GB" dirty="0">
                <a:latin typeface="Segoe UI Light" panose="020B0502040204020203" pitchFamily="34" charset="0"/>
                <a:cs typeface="Segoe UI Light" panose="020B0502040204020203" pitchFamily="34" charset="0"/>
              </a:rPr>
              <a:t>Computation time: 0.882 seconds.</a:t>
            </a:r>
          </a:p>
          <a:p>
            <a:r>
              <a:rPr lang="en-GB" dirty="0">
                <a:latin typeface="Segoe UI Light" panose="020B0502040204020203" pitchFamily="34" charset="0"/>
                <a:cs typeface="Segoe UI Light" panose="020B0502040204020203" pitchFamily="34" charset="0"/>
              </a:rPr>
              <a:t>         x        y</a:t>
            </a:r>
          </a:p>
          <a:p>
            <a:r>
              <a:rPr lang="en-GB" dirty="0">
                <a:latin typeface="Segoe UI Light" panose="020B0502040204020203" pitchFamily="34" charset="0"/>
                <a:cs typeface="Segoe UI Light" panose="020B0502040204020203" pitchFamily="34" charset="0"/>
              </a:rPr>
              <a:t>x 898.0958 797.6942</a:t>
            </a:r>
          </a:p>
          <a:p>
            <a:r>
              <a:rPr lang="en-GB" dirty="0">
                <a:latin typeface="Segoe UI Light" panose="020B0502040204020203" pitchFamily="34" charset="0"/>
                <a:cs typeface="Segoe UI Light" panose="020B0502040204020203" pitchFamily="34" charset="0"/>
              </a:rPr>
              <a:t>y 797.6942 828.1861</a:t>
            </a:r>
          </a:p>
          <a:p>
            <a:endParaRPr lang="en-GB" dirty="0">
              <a:latin typeface="Segoe UI Light" panose="020B0502040204020203" pitchFamily="34" charset="0"/>
              <a:cs typeface="Segoe UI Light" panose="020B0502040204020203" pitchFamily="34" charset="0"/>
            </a:endParaRPr>
          </a:p>
          <a:p>
            <a:r>
              <a:rPr lang="en-GB" sz="3200" dirty="0" err="1">
                <a:latin typeface="Segoe UI Light" panose="020B0502040204020203" pitchFamily="34" charset="0"/>
                <a:cs typeface="Segoe UI Light" panose="020B0502040204020203" pitchFamily="34" charset="0"/>
              </a:rPr>
              <a:t>rxCor</a:t>
            </a:r>
            <a:r>
              <a:rPr lang="en-GB" sz="3200" dirty="0">
                <a:latin typeface="Segoe UI Light" panose="020B0502040204020203" pitchFamily="34" charset="0"/>
                <a:cs typeface="Segoe UI Light" panose="020B0502040204020203" pitchFamily="34" charset="0"/>
              </a:rPr>
              <a:t>(formula = ~ x + y, </a:t>
            </a:r>
            <a:r>
              <a:rPr lang="en-GB" sz="3200" dirty="0" err="1">
                <a:latin typeface="Segoe UI Light" panose="020B0502040204020203" pitchFamily="34" charset="0"/>
                <a:cs typeface="Segoe UI Light" panose="020B0502040204020203" pitchFamily="34" charset="0"/>
              </a:rPr>
              <a:t>df</a:t>
            </a:r>
            <a:r>
              <a:rPr lang="en-GB" sz="3200" dirty="0">
                <a:latin typeface="Segoe UI Light" panose="020B0502040204020203" pitchFamily="34" charset="0"/>
                <a:cs typeface="Segoe UI Light" panose="020B0502040204020203" pitchFamily="34" charset="0"/>
              </a:rPr>
              <a:t>)</a:t>
            </a:r>
          </a:p>
          <a:p>
            <a:endParaRPr lang="es-ES" sz="3200" dirty="0">
              <a:latin typeface="Segoe UI Light" panose="020B0502040204020203" pitchFamily="34" charset="0"/>
              <a:cs typeface="Segoe UI Light" panose="020B0502040204020203" pitchFamily="34" charset="0"/>
            </a:endParaRPr>
          </a:p>
          <a:p>
            <a:r>
              <a:rPr lang="en-GB" dirty="0">
                <a:latin typeface="Segoe UI Light" panose="020B0502040204020203" pitchFamily="34" charset="0"/>
                <a:cs typeface="Segoe UI Light" panose="020B0502040204020203" pitchFamily="34" charset="0"/>
              </a:rPr>
              <a:t>Rows Read: 100, Total Rows Processed: 100, Total Chunk Time: 0.001 seconds </a:t>
            </a:r>
          </a:p>
          <a:p>
            <a:r>
              <a:rPr lang="en-GB" dirty="0">
                <a:latin typeface="Segoe UI Light" panose="020B0502040204020203" pitchFamily="34" charset="0"/>
                <a:cs typeface="Segoe UI Light" panose="020B0502040204020203" pitchFamily="34" charset="0"/>
              </a:rPr>
              <a:t>Computation time: 0.242 seconds.</a:t>
            </a:r>
          </a:p>
          <a:p>
            <a:r>
              <a:rPr lang="en-GB" dirty="0">
                <a:latin typeface="Segoe UI Light" panose="020B0502040204020203" pitchFamily="34" charset="0"/>
                <a:cs typeface="Segoe UI Light" panose="020B0502040204020203" pitchFamily="34" charset="0"/>
              </a:rPr>
              <a:t>          x         y</a:t>
            </a:r>
          </a:p>
          <a:p>
            <a:r>
              <a:rPr lang="en-GB" dirty="0">
                <a:latin typeface="Segoe UI Light" panose="020B0502040204020203" pitchFamily="34" charset="0"/>
                <a:cs typeface="Segoe UI Light" panose="020B0502040204020203" pitchFamily="34" charset="0"/>
              </a:rPr>
              <a:t>x 1.0000000 0.9249348</a:t>
            </a:r>
          </a:p>
          <a:p>
            <a:r>
              <a:rPr lang="en-GB" dirty="0">
                <a:latin typeface="Segoe UI Light" panose="020B0502040204020203" pitchFamily="34" charset="0"/>
                <a:cs typeface="Segoe UI Light" panose="020B0502040204020203" pitchFamily="34" charset="0"/>
              </a:rPr>
              <a:t>y 0.9249348 1.0000000</a:t>
            </a:r>
            <a:endParaRPr lang="en-US" dirty="0">
              <a:latin typeface="Segoe UI Light" panose="020B0502040204020203" pitchFamily="34" charset="0"/>
              <a:cs typeface="Segoe UI Light" panose="020B0502040204020203" pitchFamily="34" charset="0"/>
            </a:endParaRPr>
          </a:p>
          <a:p>
            <a:endParaRPr lang="en-US" sz="3200" dirty="0">
              <a:latin typeface="Segoe UI Light" panose="020B0502040204020203" pitchFamily="34" charset="0"/>
              <a:cs typeface="Segoe UI Light" panose="020B0502040204020203" pitchFamily="34" charset="0"/>
            </a:endParaRPr>
          </a:p>
          <a:p>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887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3012" y="678657"/>
            <a:ext cx="5388077" cy="5262979"/>
          </a:xfrm>
          <a:prstGeom prst="rect">
            <a:avLst/>
          </a:prstGeom>
        </p:spPr>
        <p:txBody>
          <a:bodyPr wrap="square">
            <a:spAutoFit/>
          </a:bodyPr>
          <a:lstStyle/>
          <a:p>
            <a:r>
              <a:rPr lang="en-US" sz="2800" b="1" dirty="0">
                <a:latin typeface="Segoe UI Light" panose="020B0502040204020203" pitchFamily="34" charset="0"/>
                <a:cs typeface="Segoe UI Light" panose="020B0502040204020203" pitchFamily="34" charset="0"/>
              </a:rPr>
              <a:t>Calculating Principal Components</a:t>
            </a:r>
          </a:p>
          <a:p>
            <a:endParaRPr lang="en-US" sz="2800" dirty="0">
              <a:latin typeface="Segoe UI Light" panose="020B0502040204020203" pitchFamily="34" charset="0"/>
              <a:cs typeface="Segoe UI Light" panose="020B0502040204020203" pitchFamily="34" charset="0"/>
            </a:endParaRPr>
          </a:p>
          <a:p>
            <a:r>
              <a:rPr lang="en-US" sz="2800" dirty="0" err="1">
                <a:latin typeface="Segoe UI Light" panose="020B0502040204020203" pitchFamily="34" charset="0"/>
                <a:cs typeface="Segoe UI Light" panose="020B0502040204020203" pitchFamily="34" charset="0"/>
              </a:rPr>
              <a:t>irisCov</a:t>
            </a:r>
            <a:r>
              <a:rPr lang="en-US" sz="2800" dirty="0">
                <a:latin typeface="Segoe UI Light" panose="020B0502040204020203" pitchFamily="34" charset="0"/>
                <a:cs typeface="Segoe UI Light" panose="020B0502040204020203" pitchFamily="34" charset="0"/>
              </a:rPr>
              <a:t> &lt;- </a:t>
            </a:r>
            <a:r>
              <a:rPr lang="en-US" sz="2800" dirty="0" err="1">
                <a:latin typeface="Segoe UI Light" panose="020B0502040204020203" pitchFamily="34" charset="0"/>
                <a:cs typeface="Segoe UI Light" panose="020B0502040204020203" pitchFamily="34" charset="0"/>
              </a:rPr>
              <a:t>rxCov</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Sepal.Length</a:t>
            </a:r>
            <a:r>
              <a:rPr lang="en-US" sz="2800" dirty="0">
                <a:latin typeface="Segoe UI Light" panose="020B0502040204020203" pitchFamily="34" charset="0"/>
                <a:cs typeface="Segoe UI Light" panose="020B0502040204020203" pitchFamily="34" charset="0"/>
              </a:rPr>
              <a:t> + </a:t>
            </a:r>
            <a:r>
              <a:rPr lang="en-US" sz="2800" dirty="0" err="1">
                <a:latin typeface="Segoe UI Light" panose="020B0502040204020203" pitchFamily="34" charset="0"/>
                <a:cs typeface="Segoe UI Light" panose="020B0502040204020203" pitchFamily="34" charset="0"/>
              </a:rPr>
              <a:t>Sepal.Width</a:t>
            </a:r>
            <a:r>
              <a:rPr lang="en-US" sz="2800" dirty="0">
                <a:latin typeface="Segoe UI Light" panose="020B0502040204020203" pitchFamily="34" charset="0"/>
                <a:cs typeface="Segoe UI Light" panose="020B0502040204020203" pitchFamily="34" charset="0"/>
              </a:rPr>
              <a:t> + </a:t>
            </a:r>
            <a:r>
              <a:rPr lang="en-US" sz="2800" dirty="0" err="1">
                <a:latin typeface="Segoe UI Light" panose="020B0502040204020203" pitchFamily="34" charset="0"/>
                <a:cs typeface="Segoe UI Light" panose="020B0502040204020203" pitchFamily="34" charset="0"/>
              </a:rPr>
              <a:t>Petal.Length</a:t>
            </a:r>
            <a:r>
              <a:rPr lang="en-US" sz="2800" dirty="0">
                <a:latin typeface="Segoe UI Light" panose="020B0502040204020203" pitchFamily="34" charset="0"/>
                <a:cs typeface="Segoe UI Light" panose="020B0502040204020203" pitchFamily="34" charset="0"/>
              </a:rPr>
              <a:t> + </a:t>
            </a:r>
            <a:r>
              <a:rPr lang="en-US" sz="2800" dirty="0" err="1">
                <a:latin typeface="Segoe UI Light" panose="020B0502040204020203" pitchFamily="34" charset="0"/>
                <a:cs typeface="Segoe UI Light" panose="020B0502040204020203" pitchFamily="34" charset="0"/>
              </a:rPr>
              <a:t>Petal.Width</a:t>
            </a:r>
            <a:r>
              <a:rPr lang="en-US" sz="2800" dirty="0">
                <a:latin typeface="Segoe UI Light" panose="020B0502040204020203" pitchFamily="34" charset="0"/>
                <a:cs typeface="Segoe UI Light" panose="020B0502040204020203" pitchFamily="34" charset="0"/>
              </a:rPr>
              <a:t>, data=</a:t>
            </a:r>
            <a:r>
              <a:rPr lang="en-US" sz="2800" dirty="0" err="1">
                <a:latin typeface="Segoe UI Light" panose="020B0502040204020203" pitchFamily="34" charset="0"/>
                <a:cs typeface="Segoe UI Light" panose="020B0502040204020203" pitchFamily="34" charset="0"/>
              </a:rPr>
              <a:t>irisLog</a:t>
            </a:r>
            <a:r>
              <a:rPr lang="en-US" sz="2800" dirty="0">
                <a:latin typeface="Segoe UI Light" panose="020B0502040204020203" pitchFamily="34" charset="0"/>
                <a:cs typeface="Segoe UI Light" panose="020B0502040204020203" pitchFamily="34" charset="0"/>
              </a:rPr>
              <a:t>) </a:t>
            </a:r>
          </a:p>
          <a:p>
            <a:endParaRPr lang="en-US" sz="2800" dirty="0">
              <a:latin typeface="Segoe UI Light" panose="020B0502040204020203" pitchFamily="34" charset="0"/>
              <a:cs typeface="Segoe UI Light" panose="020B0502040204020203" pitchFamily="34" charset="0"/>
            </a:endParaRPr>
          </a:p>
          <a:p>
            <a:r>
              <a:rPr lang="en-US" sz="2800" dirty="0" err="1">
                <a:latin typeface="Segoe UI Light" panose="020B0502040204020203" pitchFamily="34" charset="0"/>
                <a:cs typeface="Segoe UI Light" panose="020B0502040204020203" pitchFamily="34" charset="0"/>
              </a:rPr>
              <a:t>irisPca</a:t>
            </a:r>
            <a:r>
              <a:rPr lang="en-US" sz="2800" dirty="0">
                <a:latin typeface="Segoe UI Light" panose="020B0502040204020203" pitchFamily="34" charset="0"/>
                <a:cs typeface="Segoe UI Light" panose="020B0502040204020203" pitchFamily="34" charset="0"/>
              </a:rPr>
              <a:t> &lt;- </a:t>
            </a:r>
            <a:r>
              <a:rPr lang="en-US" sz="2800" dirty="0" err="1">
                <a:latin typeface="Segoe UI Light" panose="020B0502040204020203" pitchFamily="34" charset="0"/>
                <a:cs typeface="Segoe UI Light" panose="020B0502040204020203" pitchFamily="34" charset="0"/>
              </a:rPr>
              <a:t>princomp</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covmat</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irisCov</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cor</a:t>
            </a:r>
            <a:r>
              <a:rPr lang="en-US" sz="2800" dirty="0">
                <a:latin typeface="Segoe UI Light" panose="020B0502040204020203" pitchFamily="34" charset="0"/>
                <a:cs typeface="Segoe UI Light" panose="020B0502040204020203" pitchFamily="34" charset="0"/>
              </a:rPr>
              <a:t>=TRUE)</a:t>
            </a:r>
          </a:p>
          <a:p>
            <a:r>
              <a:rPr lang="en-US" sz="2800" dirty="0">
                <a:latin typeface="Segoe UI Light" panose="020B0502040204020203" pitchFamily="34" charset="0"/>
                <a:cs typeface="Segoe UI Light" panose="020B0502040204020203" pitchFamily="34" charset="0"/>
              </a:rPr>
              <a:t> </a:t>
            </a:r>
          </a:p>
          <a:p>
            <a:r>
              <a:rPr lang="en-US" sz="2800" dirty="0">
                <a:latin typeface="Segoe UI Light" panose="020B0502040204020203" pitchFamily="34" charset="0"/>
                <a:cs typeface="Segoe UI Light" panose="020B0502040204020203" pitchFamily="34" charset="0"/>
              </a:rPr>
              <a:t>summary(</a:t>
            </a:r>
            <a:r>
              <a:rPr lang="en-US" sz="2800" dirty="0" err="1">
                <a:latin typeface="Segoe UI Light" panose="020B0502040204020203" pitchFamily="34" charset="0"/>
                <a:cs typeface="Segoe UI Light" panose="020B0502040204020203" pitchFamily="34" charset="0"/>
              </a:rPr>
              <a:t>irisPca</a:t>
            </a:r>
            <a:r>
              <a:rPr lang="en-US" sz="2800" dirty="0">
                <a:latin typeface="Segoe UI Light" panose="020B0502040204020203" pitchFamily="34" charset="0"/>
                <a:cs typeface="Segoe UI Light" panose="020B0502040204020203" pitchFamily="34" charset="0"/>
              </a:rPr>
              <a:t>)</a:t>
            </a:r>
          </a:p>
          <a:p>
            <a:r>
              <a:rPr lang="en-US" sz="2800" dirty="0">
                <a:latin typeface="Segoe UI Light" panose="020B0502040204020203" pitchFamily="34" charset="0"/>
                <a:cs typeface="Segoe UI Light" panose="020B0502040204020203" pitchFamily="34" charset="0"/>
              </a:rPr>
              <a:t>plot(</a:t>
            </a:r>
            <a:r>
              <a:rPr lang="en-US" sz="2800" dirty="0" err="1">
                <a:latin typeface="Segoe UI Light" panose="020B0502040204020203" pitchFamily="34" charset="0"/>
                <a:cs typeface="Segoe UI Light" panose="020B0502040204020203" pitchFamily="34" charset="0"/>
              </a:rPr>
              <a:t>irisPca</a:t>
            </a:r>
            <a:r>
              <a:rPr lang="en-US" sz="2800" dirty="0">
                <a:latin typeface="Segoe UI Light" panose="020B0502040204020203" pitchFamily="34" charset="0"/>
                <a:cs typeface="Segoe UI Light" panose="020B0502040204020203" pitchFamily="34" charset="0"/>
              </a:rPr>
              <a:t>)</a:t>
            </a:r>
          </a:p>
        </p:txBody>
      </p:sp>
      <p:pic>
        <p:nvPicPr>
          <p:cNvPr id="3" name="Picture 2"/>
          <p:cNvPicPr>
            <a:picLocks noChangeAspect="1"/>
          </p:cNvPicPr>
          <p:nvPr/>
        </p:nvPicPr>
        <p:blipFill>
          <a:blip r:embed="rId2"/>
          <a:stretch>
            <a:fillRect/>
          </a:stretch>
        </p:blipFill>
        <p:spPr>
          <a:xfrm>
            <a:off x="7204581" y="1476700"/>
            <a:ext cx="4277157" cy="2502259"/>
          </a:xfrm>
          <a:prstGeom prst="rect">
            <a:avLst/>
          </a:prstGeom>
        </p:spPr>
      </p:pic>
    </p:spTree>
    <p:extLst>
      <p:ext uri="{BB962C8B-B14F-4D97-AF65-F5344CB8AC3E}">
        <p14:creationId xmlns:p14="http://schemas.microsoft.com/office/powerpoint/2010/main" val="2032153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3012" y="678657"/>
            <a:ext cx="5388077" cy="4832092"/>
          </a:xfrm>
          <a:prstGeom prst="rect">
            <a:avLst/>
          </a:prstGeom>
        </p:spPr>
        <p:txBody>
          <a:bodyPr wrap="square">
            <a:spAutoFit/>
          </a:bodyPr>
          <a:lstStyle/>
          <a:p>
            <a:r>
              <a:rPr lang="en-US" sz="2800" b="1" dirty="0">
                <a:latin typeface="Segoe UI Light" panose="020B0502040204020203" pitchFamily="34" charset="0"/>
                <a:cs typeface="Segoe UI Light" panose="020B0502040204020203" pitchFamily="34" charset="0"/>
              </a:rPr>
              <a:t>Categorical Variables</a:t>
            </a:r>
          </a:p>
          <a:p>
            <a:endParaRPr lang="en-US" sz="2800" dirty="0">
              <a:latin typeface="Segoe UI Light" panose="020B0502040204020203" pitchFamily="34" charset="0"/>
              <a:cs typeface="Segoe UI Light" panose="020B0502040204020203" pitchFamily="34" charset="0"/>
            </a:endParaRPr>
          </a:p>
          <a:p>
            <a:r>
              <a:rPr lang="en-US" sz="2800" dirty="0" err="1">
                <a:latin typeface="Segoe UI Light" panose="020B0502040204020203" pitchFamily="34" charset="0"/>
                <a:cs typeface="Segoe UI Light" panose="020B0502040204020203" pitchFamily="34" charset="0"/>
              </a:rPr>
              <a:t>moviesDf</a:t>
            </a:r>
            <a:r>
              <a:rPr lang="en-US" sz="2800" dirty="0">
                <a:latin typeface="Segoe UI Light" panose="020B0502040204020203" pitchFamily="34" charset="0"/>
                <a:cs typeface="Segoe UI Light" panose="020B0502040204020203" pitchFamily="34" charset="0"/>
              </a:rPr>
              <a:t> &lt;- </a:t>
            </a:r>
            <a:r>
              <a:rPr lang="en-US" sz="2800" dirty="0" err="1">
                <a:latin typeface="Segoe UI Light" panose="020B0502040204020203" pitchFamily="34" charset="0"/>
                <a:cs typeface="Segoe UI Light" panose="020B0502040204020203" pitchFamily="34" charset="0"/>
              </a:rPr>
              <a:t>rxImport</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inData</a:t>
            </a:r>
            <a:r>
              <a:rPr lang="en-US" sz="2800" dirty="0">
                <a:latin typeface="Segoe UI Light" panose="020B0502040204020203" pitchFamily="34" charset="0"/>
                <a:cs typeface="Segoe UI Light" panose="020B0502040204020203" pitchFamily="34" charset="0"/>
              </a:rPr>
              <a:t> = movies)</a:t>
            </a:r>
          </a:p>
          <a:p>
            <a:endParaRPr lang="en-US" sz="2800" dirty="0">
              <a:latin typeface="Segoe UI Light" panose="020B0502040204020203" pitchFamily="34" charset="0"/>
              <a:cs typeface="Segoe UI Light" panose="020B0502040204020203" pitchFamily="34" charset="0"/>
            </a:endParaRPr>
          </a:p>
          <a:p>
            <a:r>
              <a:rPr lang="en-US" sz="2800" dirty="0" err="1">
                <a:latin typeface="Segoe UI Light" panose="020B0502040204020203" pitchFamily="34" charset="0"/>
                <a:cs typeface="Segoe UI Light" panose="020B0502040204020203" pitchFamily="34" charset="0"/>
              </a:rPr>
              <a:t>df</a:t>
            </a:r>
            <a:r>
              <a:rPr lang="en-US" sz="2800" dirty="0">
                <a:latin typeface="Segoe UI Light" panose="020B0502040204020203" pitchFamily="34" charset="0"/>
                <a:cs typeface="Segoe UI Light" panose="020B0502040204020203" pitchFamily="34" charset="0"/>
              </a:rPr>
              <a:t> &lt;- </a:t>
            </a:r>
            <a:r>
              <a:rPr lang="en-US" sz="2800" dirty="0" err="1">
                <a:latin typeface="Segoe UI Light" panose="020B0502040204020203" pitchFamily="34" charset="0"/>
                <a:cs typeface="Segoe UI Light" panose="020B0502040204020203" pitchFamily="34" charset="0"/>
              </a:rPr>
              <a:t>rxFactors</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inData</a:t>
            </a:r>
            <a:r>
              <a:rPr lang="en-US" sz="2800" dirty="0">
                <a:latin typeface="Segoe UI Light" panose="020B0502040204020203" pitchFamily="34" charset="0"/>
                <a:cs typeface="Segoe UI Light" panose="020B0502040204020203" pitchFamily="34" charset="0"/>
              </a:rPr>
              <a:t> = </a:t>
            </a:r>
            <a:r>
              <a:rPr lang="en-US" sz="2800" dirty="0" err="1">
                <a:latin typeface="Segoe UI Light" panose="020B0502040204020203" pitchFamily="34" charset="0"/>
                <a:cs typeface="Segoe UI Light" panose="020B0502040204020203" pitchFamily="34" charset="0"/>
              </a:rPr>
              <a:t>moviesDf</a:t>
            </a:r>
            <a:r>
              <a:rPr lang="en-US" sz="2800" dirty="0">
                <a:latin typeface="Segoe UI Light" panose="020B0502040204020203" pitchFamily="34" charset="0"/>
                <a:cs typeface="Segoe UI Light" panose="020B0502040204020203" pitchFamily="34" charset="0"/>
              </a:rPr>
              <a:t>, overwrite = TRUE, </a:t>
            </a:r>
            <a:r>
              <a:rPr lang="en-US" sz="2800" dirty="0" err="1">
                <a:latin typeface="Segoe UI Light" panose="020B0502040204020203" pitchFamily="34" charset="0"/>
                <a:cs typeface="Segoe UI Light" panose="020B0502040204020203" pitchFamily="34" charset="0"/>
              </a:rPr>
              <a:t>factorInfo</a:t>
            </a:r>
            <a:r>
              <a:rPr lang="en-US" sz="2800" dirty="0">
                <a:latin typeface="Segoe UI Light" panose="020B0502040204020203" pitchFamily="34" charset="0"/>
                <a:cs typeface="Segoe UI Light" panose="020B0502040204020203" pitchFamily="34" charset="0"/>
              </a:rPr>
              <a:t> = list(Ratings = list(levels = c(Bad = 1, </a:t>
            </a:r>
            <a:r>
              <a:rPr lang="en-US" sz="2800" dirty="0" err="1">
                <a:latin typeface="Segoe UI Light" panose="020B0502040204020203" pitchFamily="34" charset="0"/>
                <a:cs typeface="Segoe UI Light" panose="020B0502040204020203" pitchFamily="34" charset="0"/>
              </a:rPr>
              <a:t>NotSoBad</a:t>
            </a:r>
            <a:r>
              <a:rPr lang="en-US" sz="2800" dirty="0">
                <a:latin typeface="Segoe UI Light" panose="020B0502040204020203" pitchFamily="34" charset="0"/>
                <a:cs typeface="Segoe UI Light" panose="020B0502040204020203" pitchFamily="34" charset="0"/>
              </a:rPr>
              <a:t> = 2, Average = 3, </a:t>
            </a:r>
            <a:r>
              <a:rPr lang="en-US" sz="2800" dirty="0" err="1">
                <a:latin typeface="Segoe UI Light" panose="020B0502040204020203" pitchFamily="34" charset="0"/>
                <a:cs typeface="Segoe UI Light" panose="020B0502040204020203" pitchFamily="34" charset="0"/>
              </a:rPr>
              <a:t>VeryGood</a:t>
            </a:r>
            <a:r>
              <a:rPr lang="en-US" sz="2800" dirty="0">
                <a:latin typeface="Segoe UI Light" panose="020B0502040204020203" pitchFamily="34" charset="0"/>
                <a:cs typeface="Segoe UI Light" panose="020B0502040204020203" pitchFamily="34" charset="0"/>
              </a:rPr>
              <a:t> = 4, Great = 5), </a:t>
            </a:r>
            <a:r>
              <a:rPr lang="en-US" sz="2800" dirty="0" err="1">
                <a:latin typeface="Segoe UI Light" panose="020B0502040204020203" pitchFamily="34" charset="0"/>
                <a:cs typeface="Segoe UI Light" panose="020B0502040204020203" pitchFamily="34" charset="0"/>
              </a:rPr>
              <a:t>varName</a:t>
            </a:r>
            <a:r>
              <a:rPr lang="en-US" sz="2800" dirty="0">
                <a:latin typeface="Segoe UI Light" panose="020B0502040204020203" pitchFamily="34" charset="0"/>
                <a:cs typeface="Segoe UI Light" panose="020B0502040204020203" pitchFamily="34" charset="0"/>
              </a:rPr>
              <a:t> = "Rating"))) </a:t>
            </a:r>
          </a:p>
        </p:txBody>
      </p:sp>
      <p:grpSp>
        <p:nvGrpSpPr>
          <p:cNvPr id="4" name="Group 3"/>
          <p:cNvGrpSpPr>
            <a:grpSpLocks noChangeAspect="1"/>
          </p:cNvGrpSpPr>
          <p:nvPr/>
        </p:nvGrpSpPr>
        <p:grpSpPr>
          <a:xfrm>
            <a:off x="8944874" y="678657"/>
            <a:ext cx="1684865" cy="1735930"/>
            <a:chOff x="808037" y="2079361"/>
            <a:chExt cx="1684865" cy="1735930"/>
          </a:xfrm>
        </p:grpSpPr>
        <p:sp>
          <p:nvSpPr>
            <p:cNvPr id="5" name="Flowchart: Magnetic Disk 4"/>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Flowchart: Magnetic Disk 6"/>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3452" y="3501032"/>
            <a:ext cx="917258" cy="82296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78065" y="3495450"/>
            <a:ext cx="917258" cy="82296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21065" y="3518100"/>
            <a:ext cx="917258" cy="82296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82591" y="3501032"/>
            <a:ext cx="917258" cy="82296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46848" y="3511911"/>
            <a:ext cx="917258" cy="822960"/>
          </a:xfrm>
          <a:prstGeom prst="rect">
            <a:avLst/>
          </a:prstGeom>
        </p:spPr>
      </p:pic>
      <p:cxnSp>
        <p:nvCxnSpPr>
          <p:cNvPr id="15" name="Straight Arrow Connector 14"/>
          <p:cNvCxnSpPr>
            <a:stCxn id="5" idx="3"/>
          </p:cNvCxnSpPr>
          <p:nvPr/>
        </p:nvCxnSpPr>
        <p:spPr>
          <a:xfrm>
            <a:off x="9789158" y="2414587"/>
            <a:ext cx="21469" cy="122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5400000">
            <a:off x="8879815" y="2766918"/>
            <a:ext cx="1284308" cy="544869"/>
          </a:xfrm>
          <a:prstGeom prst="bentConnector3">
            <a:avLst>
              <a:gd name="adj1" fmla="val 499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3"/>
          </p:cNvCxnSpPr>
          <p:nvPr/>
        </p:nvCxnSpPr>
        <p:spPr>
          <a:xfrm rot="16200000" flipH="1">
            <a:off x="9461962" y="2741783"/>
            <a:ext cx="1239778" cy="5853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 idx="3"/>
          </p:cNvCxnSpPr>
          <p:nvPr/>
        </p:nvCxnSpPr>
        <p:spPr>
          <a:xfrm rot="5400000">
            <a:off x="8624811" y="2490018"/>
            <a:ext cx="1239778" cy="10889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 idx="3"/>
          </p:cNvCxnSpPr>
          <p:nvPr/>
        </p:nvCxnSpPr>
        <p:spPr>
          <a:xfrm rot="16200000" flipH="1">
            <a:off x="9765372" y="2438372"/>
            <a:ext cx="1225315" cy="1177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280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3012" y="678657"/>
            <a:ext cx="10036769" cy="6063198"/>
          </a:xfrm>
          <a:prstGeom prst="rect">
            <a:avLst/>
          </a:prstGeom>
        </p:spPr>
        <p:txBody>
          <a:bodyPr wrap="square">
            <a:spAutoFit/>
          </a:bodyPr>
          <a:lstStyle/>
          <a:p>
            <a:r>
              <a:rPr lang="en-US" sz="2800" b="1" dirty="0">
                <a:latin typeface="Segoe UI Light" panose="020B0502040204020203" pitchFamily="34" charset="0"/>
                <a:cs typeface="Segoe UI Light" panose="020B0502040204020203" pitchFamily="34" charset="0"/>
              </a:rPr>
              <a:t>Exporting models</a:t>
            </a:r>
          </a:p>
          <a:p>
            <a:endParaRPr lang="en-US" sz="2800" b="1"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Models can be exported into a neutral XML format </a:t>
            </a:r>
          </a:p>
          <a:p>
            <a:r>
              <a:rPr lang="en-US" sz="3200" dirty="0">
                <a:latin typeface="Segoe UI Light" panose="020B0502040204020203" pitchFamily="34" charset="0"/>
                <a:cs typeface="Segoe UI Light" panose="020B0502040204020203" pitchFamily="34" charset="0"/>
              </a:rPr>
              <a:t>Format is called PMML (Predictive Model Markup Language)</a:t>
            </a:r>
          </a:p>
          <a:p>
            <a:r>
              <a:rPr lang="en-US" sz="3200" dirty="0">
                <a:latin typeface="Segoe UI Light" panose="020B0502040204020203" pitchFamily="34" charset="0"/>
                <a:cs typeface="Segoe UI Light" panose="020B0502040204020203" pitchFamily="34" charset="0"/>
              </a:rPr>
              <a:t>Need to convert Rx Models into R models prior to export</a:t>
            </a:r>
          </a:p>
          <a:p>
            <a:r>
              <a:rPr lang="en-US" sz="3200" dirty="0">
                <a:latin typeface="Segoe UI Light" panose="020B0502040204020203" pitchFamily="34" charset="0"/>
                <a:cs typeface="Segoe UI Light" panose="020B0502040204020203" pitchFamily="34" charset="0"/>
              </a:rPr>
              <a:t>Can export models into Apache Spark and other frameworks</a:t>
            </a:r>
          </a:p>
          <a:p>
            <a:endParaRPr lang="en-US" sz="2800" dirty="0">
              <a:latin typeface="Segoe UI Light" panose="020B0502040204020203" pitchFamily="34" charset="0"/>
              <a:cs typeface="Segoe UI Light" panose="020B0502040204020203" pitchFamily="34" charset="0"/>
            </a:endParaRPr>
          </a:p>
          <a:p>
            <a:r>
              <a:rPr lang="en-US" sz="2800" dirty="0">
                <a:latin typeface="Segoe UI Light" panose="020B0502040204020203" pitchFamily="34" charset="0"/>
                <a:cs typeface="Segoe UI Light" panose="020B0502040204020203" pitchFamily="34" charset="0"/>
              </a:rPr>
              <a:t>library(</a:t>
            </a:r>
            <a:r>
              <a:rPr lang="en-US" sz="2800" dirty="0" err="1">
                <a:latin typeface="Segoe UI Light" panose="020B0502040204020203" pitchFamily="34" charset="0"/>
                <a:cs typeface="Segoe UI Light" panose="020B0502040204020203" pitchFamily="34" charset="0"/>
              </a:rPr>
              <a:t>pmml</a:t>
            </a:r>
            <a:r>
              <a:rPr lang="en-US" sz="2800" dirty="0">
                <a:latin typeface="Segoe UI Light" panose="020B0502040204020203" pitchFamily="34" charset="0"/>
                <a:cs typeface="Segoe UI Light" panose="020B0502040204020203" pitchFamily="34" charset="0"/>
              </a:rPr>
              <a:t>) </a:t>
            </a:r>
          </a:p>
          <a:p>
            <a:r>
              <a:rPr lang="en-US" sz="2800" dirty="0" err="1">
                <a:latin typeface="Segoe UI Light" panose="020B0502040204020203" pitchFamily="34" charset="0"/>
                <a:cs typeface="Segoe UI Light" panose="020B0502040204020203" pitchFamily="34" charset="0"/>
              </a:rPr>
              <a:t>pmml</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as.lm</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rxLinModObj</a:t>
            </a:r>
            <a:r>
              <a:rPr lang="en-US" sz="2800" dirty="0">
                <a:latin typeface="Segoe UI Light" panose="020B0502040204020203" pitchFamily="34" charset="0"/>
                <a:cs typeface="Segoe UI Light" panose="020B0502040204020203" pitchFamily="34" charset="0"/>
              </a:rPr>
              <a:t>))</a:t>
            </a:r>
          </a:p>
          <a:p>
            <a:endParaRPr lang="en-US" sz="2800" dirty="0">
              <a:latin typeface="Segoe UI Light" panose="020B0502040204020203" pitchFamily="34" charset="0"/>
              <a:cs typeface="Segoe UI Light" panose="020B0502040204020203" pitchFamily="34" charset="0"/>
            </a:endParaRPr>
          </a:p>
          <a:p>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82879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5" name="Straight Connector 4"/>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3"/>
          <p:cNvSpPr>
            <a:spLocks noGrp="1"/>
          </p:cNvSpPr>
          <p:nvPr>
            <p:ph type="title"/>
          </p:nvPr>
        </p:nvSpPr>
        <p:spPr>
          <a:xfrm>
            <a:off x="608171" y="4468764"/>
            <a:ext cx="11432977" cy="1676400"/>
          </a:xfrm>
        </p:spPr>
        <p:txBody>
          <a:bodyPr anchor="t">
            <a:normAutofit/>
          </a:bodyPr>
          <a:lstStyle/>
          <a:p>
            <a:r>
              <a:rPr lang="en-GB" dirty="0"/>
              <a:t>Summary statistics with R server</a:t>
            </a:r>
            <a:endParaRPr lang="en-GB"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4998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178" y="2875423"/>
            <a:ext cx="11524432" cy="1063487"/>
          </a:xfrm>
        </p:spPr>
        <p:txBody>
          <a:bodyPr>
            <a:noAutofit/>
          </a:bodyPr>
          <a:lstStyle/>
          <a:p>
            <a:pPr algn="ctr"/>
            <a:r>
              <a:rPr lang="en-GB" dirty="0">
                <a:latin typeface="Segoe UI Light" panose="020B0502040204020203" pitchFamily="34" charset="0"/>
                <a:cs typeface="Segoe UI Light" panose="020B0502040204020203" pitchFamily="34" charset="0"/>
              </a:rPr>
              <a:t>What is R? </a:t>
            </a:r>
          </a:p>
        </p:txBody>
      </p:sp>
    </p:spTree>
    <p:extLst>
      <p:ext uri="{BB962C8B-B14F-4D97-AF65-F5344CB8AC3E}">
        <p14:creationId xmlns:p14="http://schemas.microsoft.com/office/powerpoint/2010/main" val="3043681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06809" y="3143779"/>
            <a:ext cx="11524432" cy="10634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Investigating the file system with R Server</a:t>
            </a:r>
            <a:endParaRPr lang="en-GB"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67231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9413" y="302004"/>
            <a:ext cx="11525250" cy="6376610"/>
          </a:xfrm>
        </p:spPr>
        <p:txBody>
          <a:bodyPr/>
          <a:lstStyle/>
          <a:p>
            <a:r>
              <a:rPr lang="en-US" sz="2800" b="1" dirty="0">
                <a:solidFill>
                  <a:schemeClr val="tx1"/>
                </a:solidFill>
                <a:latin typeface="Segoe UI Light" panose="020B0502040204020203" pitchFamily="34" charset="0"/>
                <a:cs typeface="Segoe UI Light" panose="020B0502040204020203" pitchFamily="34" charset="0"/>
              </a:rPr>
              <a:t>To download files to Windows Azure Blob Storage (WASB)</a:t>
            </a:r>
          </a:p>
          <a:p>
            <a:endParaRPr lang="en-US" sz="2800" dirty="0">
              <a:solidFill>
                <a:schemeClr val="tx1"/>
              </a:solidFill>
              <a:latin typeface="Segoe UI Light" panose="020B0502040204020203" pitchFamily="34" charset="0"/>
              <a:cs typeface="Segoe UI Light" panose="020B0502040204020203" pitchFamily="34" charset="0"/>
            </a:endParaRPr>
          </a:p>
          <a:p>
            <a:r>
              <a:rPr lang="en-US" sz="2800" dirty="0">
                <a:solidFill>
                  <a:schemeClr val="tx1"/>
                </a:solidFill>
                <a:ea typeface="Segoe UI" pitchFamily="34" charset="0"/>
                <a:cs typeface="Segoe UI" pitchFamily="34" charset="0"/>
              </a:rPr>
              <a:t>&gt; </a:t>
            </a:r>
            <a:r>
              <a:rPr lang="en-US" sz="2800" dirty="0" err="1">
                <a:solidFill>
                  <a:schemeClr val="tx1"/>
                </a:solidFill>
                <a:latin typeface="Segoe UI Light" panose="020B0502040204020203" pitchFamily="34" charset="0"/>
                <a:ea typeface="Segoe UI" pitchFamily="34" charset="0"/>
                <a:cs typeface="Segoe UI Light" panose="020B0502040204020203" pitchFamily="34" charset="0"/>
              </a:rPr>
              <a:t>sourceDir</a:t>
            </a:r>
            <a:r>
              <a:rPr lang="en-US" sz="2800" dirty="0">
                <a:solidFill>
                  <a:schemeClr val="tx1"/>
                </a:solidFill>
                <a:latin typeface="Segoe UI Light" panose="020B0502040204020203" pitchFamily="34" charset="0"/>
                <a:ea typeface="Segoe UI" pitchFamily="34" charset="0"/>
                <a:cs typeface="Segoe UI Light" panose="020B0502040204020203" pitchFamily="34" charset="0"/>
              </a:rPr>
              <a:t> &lt;- “iris"</a:t>
            </a:r>
            <a:br>
              <a:rPr lang="en-US" sz="2800" dirty="0">
                <a:solidFill>
                  <a:schemeClr val="tx1"/>
                </a:solidFill>
                <a:latin typeface="Segoe UI Light" panose="020B0502040204020203" pitchFamily="34" charset="0"/>
                <a:cs typeface="Segoe UI Light" panose="020B0502040204020203" pitchFamily="34" charset="0"/>
              </a:rPr>
            </a:br>
            <a:r>
              <a:rPr lang="en-US" sz="2800" dirty="0">
                <a:solidFill>
                  <a:schemeClr val="tx1"/>
                </a:solidFill>
                <a:ea typeface="Segoe UI" pitchFamily="34" charset="0"/>
                <a:cs typeface="Segoe UI" pitchFamily="34" charset="0"/>
              </a:rPr>
              <a:t>&gt;</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remoteDir</a:t>
            </a:r>
            <a:r>
              <a:rPr lang="en-US" sz="2800" dirty="0">
                <a:solidFill>
                  <a:schemeClr val="tx1"/>
                </a:solidFill>
                <a:latin typeface="Segoe UI Light" panose="020B0502040204020203" pitchFamily="34" charset="0"/>
                <a:cs typeface="Segoe UI Light" panose="020B0502040204020203" pitchFamily="34" charset="0"/>
              </a:rPr>
              <a:t> &lt;- "https://archive.ics.uci.edu/ml/machine-learning-databases/iris"</a:t>
            </a:r>
          </a:p>
          <a:p>
            <a:r>
              <a:rPr lang="en-US" sz="2800" dirty="0">
                <a:solidFill>
                  <a:schemeClr val="tx1"/>
                </a:solidFill>
                <a:ea typeface="Segoe UI" pitchFamily="34" charset="0"/>
                <a:cs typeface="Segoe UI" pitchFamily="34" charset="0"/>
              </a:rPr>
              <a:t>&gt;</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dir.create</a:t>
            </a:r>
            <a:r>
              <a:rPr lang="en-US" sz="2800" dirty="0">
                <a:solidFill>
                  <a:schemeClr val="tx1"/>
                </a:solidFill>
                <a:latin typeface="Segoe UI Light" panose="020B0502040204020203" pitchFamily="34" charset="0"/>
                <a:cs typeface="Segoe UI Light" panose="020B0502040204020203" pitchFamily="34" charset="0"/>
              </a:rPr>
              <a:t>(source)</a:t>
            </a:r>
          </a:p>
          <a:p>
            <a:r>
              <a:rPr lang="en-US" sz="2800" dirty="0">
                <a:solidFill>
                  <a:schemeClr val="tx1"/>
                </a:solidFill>
                <a:ea typeface="Segoe UI" pitchFamily="34" charset="0"/>
                <a:cs typeface="Segoe UI" pitchFamily="34" charset="0"/>
              </a:rPr>
              <a:t>&gt;</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download.file</a:t>
            </a:r>
            <a:r>
              <a:rPr lang="en-US" sz="2800" dirty="0">
                <a:solidFill>
                  <a:schemeClr val="tx1"/>
                </a:solidFill>
                <a:latin typeface="Segoe UI Light" panose="020B0502040204020203" pitchFamily="34" charset="0"/>
                <a:cs typeface="Segoe UI Light" panose="020B0502040204020203" pitchFamily="34" charset="0"/>
              </a:rPr>
              <a:t>(</a:t>
            </a:r>
            <a:r>
              <a:rPr lang="en-US" sz="2800" dirty="0" err="1">
                <a:solidFill>
                  <a:schemeClr val="tx1"/>
                </a:solidFill>
                <a:latin typeface="Segoe UI Light" panose="020B0502040204020203" pitchFamily="34" charset="0"/>
                <a:cs typeface="Segoe UI Light" panose="020B0502040204020203" pitchFamily="34" charset="0"/>
              </a:rPr>
              <a:t>file.path</a:t>
            </a:r>
            <a:r>
              <a:rPr lang="en-US" sz="2800" dirty="0">
                <a:solidFill>
                  <a:schemeClr val="tx1"/>
                </a:solidFill>
                <a:latin typeface="Segoe UI Light" panose="020B0502040204020203" pitchFamily="34" charset="0"/>
                <a:cs typeface="Segoe UI Light" panose="020B0502040204020203" pitchFamily="34" charset="0"/>
              </a:rPr>
              <a:t>(</a:t>
            </a:r>
            <a:r>
              <a:rPr lang="en-US" sz="2800" dirty="0" err="1">
                <a:solidFill>
                  <a:schemeClr val="tx1"/>
                </a:solidFill>
                <a:latin typeface="Segoe UI Light" panose="020B0502040204020203" pitchFamily="34" charset="0"/>
                <a:cs typeface="Segoe UI Light" panose="020B0502040204020203" pitchFamily="34" charset="0"/>
              </a:rPr>
              <a:t>remoteDir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iris.data</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file.path</a:t>
            </a:r>
            <a:r>
              <a:rPr lang="en-US" sz="2800" dirty="0">
                <a:solidFill>
                  <a:schemeClr val="tx1"/>
                </a:solidFill>
                <a:latin typeface="Segoe UI Light" panose="020B0502040204020203" pitchFamily="34" charset="0"/>
                <a:cs typeface="Segoe UI Light" panose="020B0502040204020203" pitchFamily="34" charset="0"/>
              </a:rPr>
              <a:t>(source, "iris-multiclass.csv"))</a:t>
            </a:r>
          </a:p>
          <a:p>
            <a:r>
              <a:rPr lang="en-US" sz="2800" dirty="0">
                <a:solidFill>
                  <a:schemeClr val="tx1"/>
                </a:solidFill>
                <a:ea typeface="Segoe UI" pitchFamily="34" charset="0"/>
                <a:cs typeface="Segoe UI" pitchFamily="34" charset="0"/>
              </a:rPr>
              <a:t>&gt;</a:t>
            </a:r>
            <a:r>
              <a:rPr lang="en-US" sz="2800" b="1"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bigDataDirRoot</a:t>
            </a:r>
            <a:r>
              <a:rPr lang="en-US" sz="2800" dirty="0">
                <a:solidFill>
                  <a:schemeClr val="tx1"/>
                </a:solidFill>
                <a:latin typeface="Segoe UI Light" panose="020B0502040204020203" pitchFamily="34" charset="0"/>
                <a:cs typeface="Segoe UI Light" panose="020B0502040204020203" pitchFamily="34" charset="0"/>
              </a:rPr>
              <a:t> &lt;- "/"</a:t>
            </a:r>
          </a:p>
          <a:p>
            <a:r>
              <a:rPr lang="en-US" sz="2800" dirty="0">
                <a:solidFill>
                  <a:schemeClr val="tx1"/>
                </a:solidFill>
                <a:ea typeface="Segoe UI" pitchFamily="34" charset="0"/>
                <a:cs typeface="Segoe UI" pitchFamily="34" charset="0"/>
              </a:rPr>
              <a:t>&gt;</a:t>
            </a:r>
            <a:r>
              <a:rPr lang="en-US" sz="2800" b="1"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rxHadoopMakeDir</a:t>
            </a:r>
            <a:r>
              <a:rPr lang="en-US" sz="2800" dirty="0">
                <a:solidFill>
                  <a:schemeClr val="tx1"/>
                </a:solidFill>
                <a:latin typeface="Segoe UI Light" panose="020B0502040204020203" pitchFamily="34" charset="0"/>
                <a:cs typeface="Segoe UI Light" panose="020B0502040204020203" pitchFamily="34" charset="0"/>
              </a:rPr>
              <a:t>(</a:t>
            </a:r>
            <a:r>
              <a:rPr lang="en-US" sz="2800" dirty="0" err="1">
                <a:solidFill>
                  <a:schemeClr val="tx1"/>
                </a:solidFill>
                <a:latin typeface="Segoe UI Light" panose="020B0502040204020203" pitchFamily="34" charset="0"/>
                <a:cs typeface="Segoe UI Light" panose="020B0502040204020203" pitchFamily="34" charset="0"/>
              </a:rPr>
              <a:t>bigDataDirRoot</a:t>
            </a:r>
            <a:r>
              <a:rPr lang="en-US" sz="2800" dirty="0">
                <a:solidFill>
                  <a:schemeClr val="tx1"/>
                </a:solidFill>
                <a:latin typeface="Segoe UI Light" panose="020B0502040204020203" pitchFamily="34" charset="0"/>
                <a:cs typeface="Segoe UI Light" panose="020B0502040204020203" pitchFamily="34" charset="0"/>
              </a:rPr>
              <a:t>)</a:t>
            </a:r>
          </a:p>
          <a:p>
            <a:r>
              <a:rPr lang="en-US" sz="2800" dirty="0">
                <a:solidFill>
                  <a:schemeClr val="tx1"/>
                </a:solidFill>
                <a:ea typeface="Segoe UI" pitchFamily="34" charset="0"/>
                <a:cs typeface="Segoe UI" pitchFamily="34" charset="0"/>
              </a:rPr>
              <a:t>&gt;</a:t>
            </a:r>
            <a:r>
              <a:rPr lang="en-US" sz="2800" b="1"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rxHadoopCopyFromLocal</a:t>
            </a:r>
            <a:r>
              <a:rPr lang="en-US" sz="2800" dirty="0">
                <a:solidFill>
                  <a:schemeClr val="tx1"/>
                </a:solidFill>
                <a:latin typeface="Segoe UI Light" panose="020B0502040204020203" pitchFamily="34" charset="0"/>
                <a:cs typeface="Segoe UI Light" panose="020B0502040204020203" pitchFamily="34" charset="0"/>
              </a:rPr>
              <a:t>(source, </a:t>
            </a:r>
            <a:r>
              <a:rPr lang="en-US" sz="2800" dirty="0" err="1">
                <a:solidFill>
                  <a:schemeClr val="tx1"/>
                </a:solidFill>
                <a:latin typeface="Segoe UI Light" panose="020B0502040204020203" pitchFamily="34" charset="0"/>
                <a:cs typeface="Segoe UI Light" panose="020B0502040204020203" pitchFamily="34" charset="0"/>
              </a:rPr>
              <a:t>bigDataDirRoot</a:t>
            </a:r>
            <a:r>
              <a:rPr lang="en-US" sz="2800" dirty="0">
                <a:solidFill>
                  <a:schemeClr val="tx1"/>
                </a:solidFill>
                <a:latin typeface="Segoe UI Light" panose="020B0502040204020203" pitchFamily="34" charset="0"/>
                <a:cs typeface="Segoe UI Light" panose="020B0502040204020203" pitchFamily="34" charset="0"/>
              </a:rPr>
              <a:t>)</a:t>
            </a:r>
            <a:br>
              <a:rPr lang="en-US" sz="2800" dirty="0">
                <a:solidFill>
                  <a:schemeClr val="tx1"/>
                </a:solidFill>
                <a:latin typeface="Segoe UI Light" panose="020B0502040204020203" pitchFamily="34" charset="0"/>
                <a:cs typeface="Segoe UI Light" panose="020B0502040204020203" pitchFamily="34" charset="0"/>
              </a:rPr>
            </a:br>
            <a:endParaRPr lang="en-US" sz="2800" b="1" dirty="0">
              <a:solidFill>
                <a:schemeClr val="tx1"/>
              </a:solidFill>
              <a:latin typeface="Segoe UI Light" panose="020B0502040204020203" pitchFamily="34" charset="0"/>
              <a:cs typeface="Segoe UI Light" panose="020B0502040204020203" pitchFamily="34" charset="0"/>
            </a:endParaRPr>
          </a:p>
          <a:p>
            <a:endParaRPr lang="en-US" sz="2400" dirty="0">
              <a:solidFill>
                <a:schemeClr val="tx1"/>
              </a:solidFill>
              <a:latin typeface="Segoe UI Light" panose="020B0502040204020203" pitchFamily="34" charset="0"/>
              <a:cs typeface="Segoe UI Light" panose="020B0502040204020203" pitchFamily="34" charset="0"/>
            </a:endParaRPr>
          </a:p>
        </p:txBody>
      </p:sp>
      <p:sp>
        <p:nvSpPr>
          <p:cNvPr id="10" name="Rectangular Callout 9"/>
          <p:cNvSpPr/>
          <p:nvPr/>
        </p:nvSpPr>
        <p:spPr>
          <a:xfrm>
            <a:off x="825967" y="5834709"/>
            <a:ext cx="2189357" cy="610065"/>
          </a:xfrm>
          <a:prstGeom prst="wedgeRectCallout">
            <a:avLst>
              <a:gd name="adj1" fmla="val 49900"/>
              <a:gd name="adj2" fmla="val -1214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latin typeface="Segoe" panose="020B0502040504020203" pitchFamily="34" charset="0"/>
              </a:rPr>
              <a:t>Copy to HDFS</a:t>
            </a:r>
          </a:p>
        </p:txBody>
      </p:sp>
      <p:sp>
        <p:nvSpPr>
          <p:cNvPr id="12" name="Rectangular Callout 11"/>
          <p:cNvSpPr/>
          <p:nvPr/>
        </p:nvSpPr>
        <p:spPr>
          <a:xfrm>
            <a:off x="9715306" y="2666206"/>
            <a:ext cx="2189357" cy="610065"/>
          </a:xfrm>
          <a:prstGeom prst="wedgeRectCallout">
            <a:avLst>
              <a:gd name="adj1" fmla="val -53057"/>
              <a:gd name="adj2" fmla="val -95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latin typeface="Segoe" panose="020B0502040504020203" pitchFamily="34" charset="0"/>
              </a:rPr>
              <a:t>Remote file URL</a:t>
            </a:r>
          </a:p>
        </p:txBody>
      </p:sp>
      <p:sp>
        <p:nvSpPr>
          <p:cNvPr id="13" name="Rectangular Callout 12"/>
          <p:cNvSpPr/>
          <p:nvPr/>
        </p:nvSpPr>
        <p:spPr>
          <a:xfrm>
            <a:off x="4407928" y="1322341"/>
            <a:ext cx="2802675" cy="610065"/>
          </a:xfrm>
          <a:prstGeom prst="wedgeRectCallout">
            <a:avLst>
              <a:gd name="adj1" fmla="val -88469"/>
              <a:gd name="adj2" fmla="val 4118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latin typeface="Segoe" panose="020B0502040504020203" pitchFamily="34" charset="0"/>
              </a:rPr>
              <a:t>Temp local directory</a:t>
            </a:r>
            <a:endParaRPr lang="en-GB" sz="1400" dirty="0">
              <a:latin typeface="Segoe" panose="020B0502040504020203" pitchFamily="34" charset="0"/>
            </a:endParaRPr>
          </a:p>
        </p:txBody>
      </p:sp>
      <p:sp>
        <p:nvSpPr>
          <p:cNvPr id="14" name="Rectangular Callout 13"/>
          <p:cNvSpPr/>
          <p:nvPr/>
        </p:nvSpPr>
        <p:spPr>
          <a:xfrm>
            <a:off x="5513714" y="3886154"/>
            <a:ext cx="2802675" cy="610065"/>
          </a:xfrm>
          <a:prstGeom prst="wedgeRectCallout">
            <a:avLst>
              <a:gd name="adj1" fmla="val -92263"/>
              <a:gd name="adj2" fmla="val 2201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latin typeface="Segoe" panose="020B0502040504020203" pitchFamily="34" charset="0"/>
              </a:rPr>
              <a:t>HDFS directory</a:t>
            </a:r>
            <a:endParaRPr lang="en-GB" sz="1400" dirty="0">
              <a:latin typeface="Segoe" panose="020B0502040504020203" pitchFamily="34" charset="0"/>
            </a:endParaRPr>
          </a:p>
        </p:txBody>
      </p:sp>
    </p:spTree>
    <p:extLst>
      <p:ext uri="{BB962C8B-B14F-4D97-AF65-F5344CB8AC3E}">
        <p14:creationId xmlns:p14="http://schemas.microsoft.com/office/powerpoint/2010/main" val="373707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3265" y="975243"/>
            <a:ext cx="7062486" cy="4031873"/>
          </a:xfrm>
          <a:prstGeom prst="rect">
            <a:avLst/>
          </a:prstGeom>
        </p:spPr>
        <p:txBody>
          <a:bodyPr wrap="square">
            <a:spAutoFit/>
          </a:bodyPr>
          <a:lstStyle/>
          <a:p>
            <a:r>
              <a:rPr lang="en-US" sz="3200" b="1" dirty="0">
                <a:latin typeface="Segoe UI Light" panose="020B0502040204020203" pitchFamily="34" charset="0"/>
                <a:cs typeface="Segoe UI Light" panose="020B0502040204020203" pitchFamily="34" charset="0"/>
              </a:rPr>
              <a:t>Use the HDFS File System</a:t>
            </a:r>
            <a:br>
              <a:rPr lang="en-US" sz="3200" b="1" dirty="0">
                <a:latin typeface="Segoe UI Light" panose="020B0502040204020203" pitchFamily="34" charset="0"/>
                <a:cs typeface="Segoe UI Light" panose="020B0502040204020203" pitchFamily="34" charset="0"/>
              </a:rPr>
            </a:br>
            <a:endParaRPr lang="en-US" sz="3200" b="1"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Petabyte store</a:t>
            </a:r>
          </a:p>
          <a:p>
            <a:pPr marL="285750" indent="-285750">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High bandwidth to support MapReduce workloads</a:t>
            </a:r>
          </a:p>
          <a:p>
            <a:pPr marL="285750" indent="-285750">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Low cost per byte</a:t>
            </a:r>
          </a:p>
          <a:p>
            <a:pPr marL="285750" indent="-285750">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Slower than local file system</a:t>
            </a:r>
          </a:p>
          <a:p>
            <a:pPr marL="285750" indent="-285750">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Connect to remote HDFS file systems</a:t>
            </a:r>
          </a:p>
        </p:txBody>
      </p:sp>
      <p:grpSp>
        <p:nvGrpSpPr>
          <p:cNvPr id="5" name="Group 4"/>
          <p:cNvGrpSpPr>
            <a:grpSpLocks noChangeAspect="1"/>
          </p:cNvGrpSpPr>
          <p:nvPr/>
        </p:nvGrpSpPr>
        <p:grpSpPr>
          <a:xfrm>
            <a:off x="8133908" y="769693"/>
            <a:ext cx="3646970" cy="2286000"/>
            <a:chOff x="6321584" y="1907217"/>
            <a:chExt cx="3518391" cy="2645540"/>
          </a:xfrm>
        </p:grpSpPr>
        <p:grpSp>
          <p:nvGrpSpPr>
            <p:cNvPr id="6" name="Group 5"/>
            <p:cNvGrpSpPr>
              <a:grpSpLocks noChangeAspect="1"/>
            </p:cNvGrpSpPr>
            <p:nvPr/>
          </p:nvGrpSpPr>
          <p:grpSpPr>
            <a:xfrm>
              <a:off x="6321584" y="1907217"/>
              <a:ext cx="3518391" cy="2645540"/>
              <a:chOff x="5856005" y="1886308"/>
              <a:chExt cx="4021017" cy="2752244"/>
            </a:xfrm>
          </p:grpSpPr>
          <p:grpSp>
            <p:nvGrpSpPr>
              <p:cNvPr id="8" name="Group 7"/>
              <p:cNvGrpSpPr/>
              <p:nvPr/>
            </p:nvGrpSpPr>
            <p:grpSpPr>
              <a:xfrm>
                <a:off x="5856005" y="1886308"/>
                <a:ext cx="4021017" cy="2752244"/>
                <a:chOff x="5856004" y="1886308"/>
                <a:chExt cx="4021017" cy="2752244"/>
              </a:xfrm>
            </p:grpSpPr>
            <p:sp>
              <p:nvSpPr>
                <p:cNvPr id="10" name="Rectangle 9"/>
                <p:cNvSpPr/>
                <p:nvPr/>
              </p:nvSpPr>
              <p:spPr bwMode="auto">
                <a:xfrm>
                  <a:off x="5856004" y="1895352"/>
                  <a:ext cx="4009293"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a:p>
                  <a:r>
                    <a:rPr lang="en-US" sz="2000" dirty="0">
                      <a:solidFill>
                        <a:schemeClr val="tx1"/>
                      </a:solidFill>
                      <a:ea typeface="Segoe UI" pitchFamily="34" charset="0"/>
                      <a:cs typeface="Segoe UI" pitchFamily="34" charset="0"/>
                    </a:rPr>
                    <a:t>&gt; </a:t>
                  </a:r>
                  <a:r>
                    <a:rPr lang="en-US" sz="2000" dirty="0" err="1">
                      <a:solidFill>
                        <a:schemeClr val="tx1"/>
                      </a:solidFill>
                      <a:latin typeface="Calibri" panose="020F0502020204030204" pitchFamily="34" charset="0"/>
                      <a:cs typeface="Segoe UI Light" panose="020B0502040204020203" pitchFamily="34" charset="0"/>
                    </a:rPr>
                    <a:t>hdfsFS</a:t>
                  </a:r>
                  <a:r>
                    <a:rPr lang="en-US" sz="2000" dirty="0">
                      <a:solidFill>
                        <a:schemeClr val="tx1"/>
                      </a:solidFill>
                      <a:latin typeface="Calibri" panose="020F0502020204030204" pitchFamily="34" charset="0"/>
                      <a:cs typeface="Segoe UI Light" panose="020B0502040204020203" pitchFamily="34" charset="0"/>
                    </a:rPr>
                    <a:t> &lt;- </a:t>
                  </a:r>
                  <a:r>
                    <a:rPr lang="en-US" sz="2000" dirty="0" err="1">
                      <a:solidFill>
                        <a:schemeClr val="tx1"/>
                      </a:solidFill>
                      <a:latin typeface="Calibri" panose="020F0502020204030204" pitchFamily="34" charset="0"/>
                      <a:cs typeface="Segoe UI Light" panose="020B0502040204020203" pitchFamily="34" charset="0"/>
                    </a:rPr>
                    <a:t>RxHdfsFileSystem</a:t>
                  </a:r>
                  <a:r>
                    <a:rPr lang="en-US" sz="2000" dirty="0">
                      <a:solidFill>
                        <a:schemeClr val="tx1"/>
                      </a:solidFill>
                      <a:latin typeface="Calibri" panose="020F0502020204030204" pitchFamily="34" charset="0"/>
                      <a:cs typeface="Segoe UI Light" panose="020B0502040204020203" pitchFamily="34" charset="0"/>
                    </a:rPr>
                    <a:t>() </a:t>
                  </a:r>
                  <a:r>
                    <a:rPr lang="en-US" sz="2000" dirty="0">
                      <a:solidFill>
                        <a:schemeClr val="tx1"/>
                      </a:solidFill>
                      <a:ea typeface="Segoe UI" pitchFamily="34" charset="0"/>
                      <a:cs typeface="Segoe UI" pitchFamily="34" charset="0"/>
                    </a:rPr>
                    <a:t>&gt; </a:t>
                  </a:r>
                  <a:r>
                    <a:rPr lang="en-US" sz="2000" dirty="0" err="1">
                      <a:solidFill>
                        <a:schemeClr val="tx1"/>
                      </a:solidFill>
                      <a:cs typeface="Segoe UI Light" panose="020B0502040204020203" pitchFamily="34" charset="0"/>
                    </a:rPr>
                    <a:t>rxSetFileSystem</a:t>
                  </a:r>
                  <a:r>
                    <a:rPr lang="en-US" sz="2000" dirty="0">
                      <a:solidFill>
                        <a:schemeClr val="tx1"/>
                      </a:solidFill>
                      <a:cs typeface="Segoe UI Light" panose="020B0502040204020203" pitchFamily="34" charset="0"/>
                    </a:rPr>
                    <a:t>(</a:t>
                  </a:r>
                  <a:r>
                    <a:rPr lang="en-US" sz="2000" dirty="0" err="1">
                      <a:solidFill>
                        <a:schemeClr val="tx1"/>
                      </a:solidFill>
                      <a:cs typeface="Segoe UI Light" panose="020B0502040204020203" pitchFamily="34" charset="0"/>
                    </a:rPr>
                    <a:t>fileSystem</a:t>
                  </a:r>
                  <a:r>
                    <a:rPr lang="en-US" sz="2000" dirty="0">
                      <a:solidFill>
                        <a:schemeClr val="tx1"/>
                      </a:solidFill>
                      <a:cs typeface="Segoe UI Light" panose="020B0502040204020203" pitchFamily="34" charset="0"/>
                    </a:rPr>
                    <a:t> = </a:t>
                  </a:r>
                  <a:r>
                    <a:rPr lang="en-US" sz="2000" dirty="0" err="1">
                      <a:solidFill>
                        <a:schemeClr val="tx1"/>
                      </a:solidFill>
                      <a:latin typeface="Calibri" panose="020F0502020204030204" pitchFamily="34" charset="0"/>
                      <a:cs typeface="Segoe UI Light" panose="020B0502040204020203" pitchFamily="34" charset="0"/>
                    </a:rPr>
                    <a:t>hdfsFS</a:t>
                  </a:r>
                  <a:r>
                    <a:rPr lang="en-US" sz="2000" dirty="0">
                      <a:solidFill>
                        <a:schemeClr val="tx1"/>
                      </a:solidFill>
                      <a:cs typeface="Segoe UI Light" panose="020B0502040204020203" pitchFamily="34" charset="0"/>
                    </a:rPr>
                    <a:t>)</a:t>
                  </a:r>
                </a:p>
              </p:txBody>
            </p:sp>
            <p:sp>
              <p:nvSpPr>
                <p:cNvPr id="11" name="Rectangle 10"/>
                <p:cNvSpPr/>
                <p:nvPr/>
              </p:nvSpPr>
              <p:spPr bwMode="auto">
                <a:xfrm>
                  <a:off x="5867728" y="1886308"/>
                  <a:ext cx="4009293"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8580436" y="1996036"/>
                  <a:ext cx="731520" cy="237744"/>
                  <a:chOff x="8580436" y="1996036"/>
                  <a:chExt cx="731520" cy="237744"/>
                </a:xfrm>
              </p:grpSpPr>
              <p:sp>
                <p:nvSpPr>
                  <p:cNvPr id="13" name="Rectangle 12"/>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Connector 13"/>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9" name="Straight Connector 8"/>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567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5" name="Straight Connector 4"/>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3"/>
          <p:cNvSpPr>
            <a:spLocks noGrp="1"/>
          </p:cNvSpPr>
          <p:nvPr>
            <p:ph type="title"/>
          </p:nvPr>
        </p:nvSpPr>
        <p:spPr>
          <a:xfrm>
            <a:off x="608171" y="4468764"/>
            <a:ext cx="11432977" cy="1676400"/>
          </a:xfrm>
        </p:spPr>
        <p:txBody>
          <a:bodyPr anchor="t">
            <a:normAutofit/>
          </a:bodyPr>
          <a:lstStyle/>
          <a:p>
            <a:r>
              <a:rPr lang="en-US" dirty="0"/>
              <a:t>Using HDFS/WASB with R Server</a:t>
            </a:r>
            <a:endParaRPr lang="en-GB"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0719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06809" y="3143779"/>
            <a:ext cx="11524432" cy="10634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Running MapReduce jobs with R Server</a:t>
            </a:r>
            <a:endParaRPr lang="en-GB"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55486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8006315" y="769693"/>
            <a:ext cx="3774561" cy="2286000"/>
            <a:chOff x="6198490" y="1907217"/>
            <a:chExt cx="3641484" cy="2645540"/>
          </a:xfrm>
        </p:grpSpPr>
        <p:grpSp>
          <p:nvGrpSpPr>
            <p:cNvPr id="5" name="Group 4"/>
            <p:cNvGrpSpPr>
              <a:grpSpLocks noChangeAspect="1"/>
            </p:cNvGrpSpPr>
            <p:nvPr/>
          </p:nvGrpSpPr>
          <p:grpSpPr>
            <a:xfrm>
              <a:off x="6198490" y="1907217"/>
              <a:ext cx="3641484" cy="2645540"/>
              <a:chOff x="5715327" y="1886308"/>
              <a:chExt cx="4161695" cy="2752244"/>
            </a:xfrm>
          </p:grpSpPr>
          <p:grpSp>
            <p:nvGrpSpPr>
              <p:cNvPr id="7" name="Group 6"/>
              <p:cNvGrpSpPr/>
              <p:nvPr/>
            </p:nvGrpSpPr>
            <p:grpSpPr>
              <a:xfrm>
                <a:off x="5715327" y="1886308"/>
                <a:ext cx="4161695" cy="2752244"/>
                <a:chOff x="5715326" y="1886308"/>
                <a:chExt cx="4161695" cy="2752244"/>
              </a:xfrm>
            </p:grpSpPr>
            <p:sp>
              <p:nvSpPr>
                <p:cNvPr id="9" name="Rectangle 8"/>
                <p:cNvSpPr/>
                <p:nvPr/>
              </p:nvSpPr>
              <p:spPr bwMode="auto">
                <a:xfrm>
                  <a:off x="5715326" y="1895352"/>
                  <a:ext cx="4149972"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a:p>
                  <a:r>
                    <a:rPr lang="en-US" sz="2000" dirty="0">
                      <a:solidFill>
                        <a:schemeClr val="tx1"/>
                      </a:solidFill>
                      <a:ea typeface="Segoe UI" pitchFamily="34" charset="0"/>
                      <a:cs typeface="Segoe UI" pitchFamily="34" charset="0"/>
                    </a:rPr>
                    <a:t>&gt; </a:t>
                  </a:r>
                  <a:r>
                    <a:rPr lang="en-US" sz="2000" dirty="0" err="1">
                      <a:solidFill>
                        <a:schemeClr val="tx1"/>
                      </a:solidFill>
                      <a:cs typeface="Segoe UI Light" panose="020B0502040204020203" pitchFamily="34" charset="0"/>
                    </a:rPr>
                    <a:t>rxSetComputeContext</a:t>
                  </a:r>
                  <a:r>
                    <a:rPr lang="en-US" sz="2000" dirty="0">
                      <a:solidFill>
                        <a:schemeClr val="tx1"/>
                      </a:solidFill>
                      <a:cs typeface="Segoe UI Light" panose="020B0502040204020203" pitchFamily="34" charset="0"/>
                    </a:rPr>
                    <a:t>("local")</a:t>
                  </a:r>
                  <a:br>
                    <a:rPr lang="en-US" sz="2000" dirty="0">
                      <a:solidFill>
                        <a:schemeClr val="tx1"/>
                      </a:solidFill>
                      <a:cs typeface="Segoe UI Light" panose="020B0502040204020203" pitchFamily="34" charset="0"/>
                    </a:rPr>
                  </a:br>
                  <a:endParaRPr lang="en-US" sz="2000" dirty="0">
                    <a:solidFill>
                      <a:schemeClr val="tx1"/>
                    </a:solidFill>
                    <a:cs typeface="Segoe UI Light" panose="020B0502040204020203" pitchFamily="34" charset="0"/>
                  </a:endParaRPr>
                </a:p>
              </p:txBody>
            </p:sp>
            <p:sp>
              <p:nvSpPr>
                <p:cNvPr id="10" name="Rectangle 9"/>
                <p:cNvSpPr/>
                <p:nvPr/>
              </p:nvSpPr>
              <p:spPr bwMode="auto">
                <a:xfrm>
                  <a:off x="5715326" y="1886308"/>
                  <a:ext cx="4161695"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8580436" y="1996036"/>
                  <a:ext cx="731520" cy="237744"/>
                  <a:chOff x="8580436" y="1996036"/>
                  <a:chExt cx="731520" cy="237744"/>
                </a:xfrm>
              </p:grpSpPr>
              <p:sp>
                <p:nvSpPr>
                  <p:cNvPr id="12" name="Rectangle 11"/>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 name="Straight Connector 12"/>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8" name="Straight Connector 7"/>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 name="Straight Connector 5"/>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783265" y="975243"/>
            <a:ext cx="7062486" cy="4524315"/>
          </a:xfrm>
          <a:prstGeom prst="rect">
            <a:avLst/>
          </a:prstGeom>
        </p:spPr>
        <p:txBody>
          <a:bodyPr wrap="square">
            <a:spAutoFit/>
          </a:bodyPr>
          <a:lstStyle/>
          <a:p>
            <a:r>
              <a:rPr lang="en-US" sz="3200" b="1" dirty="0">
                <a:latin typeface="Segoe UI Light" panose="020B0502040204020203" pitchFamily="34" charset="0"/>
                <a:cs typeface="Segoe UI Light" panose="020B0502040204020203" pitchFamily="34" charset="0"/>
              </a:rPr>
              <a:t>Local compute context</a:t>
            </a:r>
            <a:br>
              <a:rPr lang="en-US" sz="3200" b="1" dirty="0">
                <a:latin typeface="Segoe UI Light" panose="020B0502040204020203" pitchFamily="34" charset="0"/>
                <a:cs typeface="Segoe UI Light" panose="020B0502040204020203" pitchFamily="34" charset="0"/>
              </a:rPr>
            </a:br>
            <a:endParaRPr lang="en-US" sz="3200" b="1" dirty="0">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Execution on the edge node server</a:t>
            </a:r>
          </a:p>
          <a:p>
            <a:pPr marL="457200" indent="-4572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Ideal when data is small and ad hoc analysis is required</a:t>
            </a:r>
          </a:p>
          <a:p>
            <a:pPr marL="457200" indent="-4572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Can use “</a:t>
            </a:r>
            <a:r>
              <a:rPr lang="en-GB" sz="3200" dirty="0" err="1">
                <a:latin typeface="Segoe UI Light" panose="020B0502040204020203" pitchFamily="34" charset="0"/>
                <a:cs typeface="Segoe UI Light" panose="020B0502040204020203" pitchFamily="34" charset="0"/>
              </a:rPr>
              <a:t>localpar</a:t>
            </a:r>
            <a:r>
              <a:rPr lang="en-GB" sz="3200" dirty="0">
                <a:latin typeface="Segoe UI Light" panose="020B0502040204020203" pitchFamily="34" charset="0"/>
                <a:cs typeface="Segoe UI Light" panose="020B0502040204020203" pitchFamily="34" charset="0"/>
              </a:rPr>
              <a:t>” if parallel execution is required</a:t>
            </a:r>
          </a:p>
          <a:p>
            <a:pPr marL="457200" indent="-457200">
              <a:buFont typeface="Arial" panose="020B0604020202020204" pitchFamily="34" charset="0"/>
              <a:buChar char="•"/>
            </a:pPr>
            <a:endParaRPr lang="en-GB" sz="3200" dirty="0">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7285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8006315" y="769693"/>
            <a:ext cx="3880885" cy="2286000"/>
            <a:chOff x="6198490" y="1907217"/>
            <a:chExt cx="3641484" cy="2645540"/>
          </a:xfrm>
        </p:grpSpPr>
        <p:grpSp>
          <p:nvGrpSpPr>
            <p:cNvPr id="5" name="Group 4"/>
            <p:cNvGrpSpPr>
              <a:grpSpLocks noChangeAspect="1"/>
            </p:cNvGrpSpPr>
            <p:nvPr/>
          </p:nvGrpSpPr>
          <p:grpSpPr>
            <a:xfrm>
              <a:off x="6198490" y="1907217"/>
              <a:ext cx="3641484" cy="2645540"/>
              <a:chOff x="5715327" y="1886308"/>
              <a:chExt cx="4161695" cy="2752244"/>
            </a:xfrm>
          </p:grpSpPr>
          <p:grpSp>
            <p:nvGrpSpPr>
              <p:cNvPr id="7" name="Group 6"/>
              <p:cNvGrpSpPr/>
              <p:nvPr/>
            </p:nvGrpSpPr>
            <p:grpSpPr>
              <a:xfrm>
                <a:off x="5715327" y="1886308"/>
                <a:ext cx="4161695" cy="2752244"/>
                <a:chOff x="5715326" y="1886308"/>
                <a:chExt cx="4161695" cy="2752244"/>
              </a:xfrm>
            </p:grpSpPr>
            <p:sp>
              <p:nvSpPr>
                <p:cNvPr id="9" name="Rectangle 8"/>
                <p:cNvSpPr/>
                <p:nvPr/>
              </p:nvSpPr>
              <p:spPr bwMode="auto">
                <a:xfrm>
                  <a:off x="5715326" y="1895352"/>
                  <a:ext cx="4149972"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a:p>
                  <a:r>
                    <a:rPr lang="en-US" sz="2000" dirty="0">
                      <a:solidFill>
                        <a:schemeClr val="tx1"/>
                      </a:solidFill>
                      <a:ea typeface="Segoe UI" pitchFamily="34" charset="0"/>
                      <a:cs typeface="Segoe UI" pitchFamily="34" charset="0"/>
                    </a:rPr>
                    <a:t>&gt; </a:t>
                  </a:r>
                  <a:r>
                    <a:rPr lang="en-US" sz="2000" dirty="0" err="1">
                      <a:solidFill>
                        <a:schemeClr val="tx1"/>
                      </a:solidFill>
                      <a:cs typeface="Segoe UI Light" panose="020B0502040204020203" pitchFamily="34" charset="0"/>
                    </a:rPr>
                    <a:t>mySC</a:t>
                  </a:r>
                  <a:r>
                    <a:rPr lang="en-US" sz="2000" dirty="0">
                      <a:solidFill>
                        <a:schemeClr val="tx1"/>
                      </a:solidFill>
                      <a:cs typeface="Segoe UI Light" panose="020B0502040204020203" pitchFamily="34" charset="0"/>
                    </a:rPr>
                    <a:t> &lt;- </a:t>
                  </a:r>
                  <a:r>
                    <a:rPr lang="en-US" sz="2000" dirty="0" err="1">
                      <a:solidFill>
                        <a:schemeClr val="tx1"/>
                      </a:solidFill>
                      <a:cs typeface="Segoe UI Light" panose="020B0502040204020203" pitchFamily="34" charset="0"/>
                    </a:rPr>
                    <a:t>RxSpark</a:t>
                  </a:r>
                  <a:r>
                    <a:rPr lang="en-US" sz="2000" dirty="0">
                      <a:solidFill>
                        <a:schemeClr val="tx1"/>
                      </a:solidFill>
                      <a:cs typeface="Segoe UI Light" panose="020B0502040204020203" pitchFamily="34" charset="0"/>
                    </a:rPr>
                    <a:t>(</a:t>
                  </a:r>
                  <a:r>
                    <a:rPr lang="en-US" sz="2000" dirty="0" err="1">
                      <a:solidFill>
                        <a:schemeClr val="tx1"/>
                      </a:solidFill>
                      <a:cs typeface="Segoe UI Light" panose="020B0502040204020203" pitchFamily="34" charset="0"/>
                    </a:rPr>
                    <a:t>consoleOutput</a:t>
                  </a:r>
                  <a:r>
                    <a:rPr lang="en-US" sz="2000" dirty="0">
                      <a:solidFill>
                        <a:schemeClr val="tx1"/>
                      </a:solidFill>
                      <a:cs typeface="Segoe UI Light" panose="020B0502040204020203" pitchFamily="34" charset="0"/>
                    </a:rPr>
                    <a:t>=TRUE) </a:t>
                  </a:r>
                </a:p>
                <a:p>
                  <a:r>
                    <a:rPr lang="en-US" sz="2000" dirty="0">
                      <a:solidFill>
                        <a:schemeClr val="tx1"/>
                      </a:solidFill>
                      <a:ea typeface="Segoe UI" pitchFamily="34" charset="0"/>
                      <a:cs typeface="Segoe UI" pitchFamily="34" charset="0"/>
                    </a:rPr>
                    <a:t>&gt; </a:t>
                  </a:r>
                  <a:r>
                    <a:rPr lang="en-US" sz="2000" dirty="0" err="1">
                      <a:solidFill>
                        <a:schemeClr val="tx1"/>
                      </a:solidFill>
                      <a:cs typeface="Segoe UI Light" panose="020B0502040204020203" pitchFamily="34" charset="0"/>
                    </a:rPr>
                    <a:t>rxSetComputeContext</a:t>
                  </a:r>
                  <a:r>
                    <a:rPr lang="en-US" sz="2000" dirty="0">
                      <a:solidFill>
                        <a:schemeClr val="tx1"/>
                      </a:solidFill>
                      <a:cs typeface="Segoe UI Light" panose="020B0502040204020203" pitchFamily="34" charset="0"/>
                    </a:rPr>
                    <a:t>(</a:t>
                  </a:r>
                  <a:r>
                    <a:rPr lang="en-US" sz="2000" dirty="0" err="1">
                      <a:solidFill>
                        <a:schemeClr val="tx1"/>
                      </a:solidFill>
                      <a:cs typeface="Segoe UI Light" panose="020B0502040204020203" pitchFamily="34" charset="0"/>
                    </a:rPr>
                    <a:t>mySC</a:t>
                  </a:r>
                  <a:r>
                    <a:rPr lang="en-US" sz="2000" dirty="0">
                      <a:solidFill>
                        <a:schemeClr val="tx1"/>
                      </a:solidFill>
                      <a:cs typeface="Segoe UI Light" panose="020B0502040204020203" pitchFamily="34" charset="0"/>
                    </a:rPr>
                    <a:t>)</a:t>
                  </a:r>
                </a:p>
                <a:p>
                  <a:endParaRPr lang="en-US" sz="2000" dirty="0">
                    <a:solidFill>
                      <a:schemeClr val="tx1"/>
                    </a:solidFill>
                    <a:cs typeface="Segoe UI Light" panose="020B0502040204020203" pitchFamily="34" charset="0"/>
                  </a:endParaRPr>
                </a:p>
              </p:txBody>
            </p:sp>
            <p:sp>
              <p:nvSpPr>
                <p:cNvPr id="10" name="Rectangle 9"/>
                <p:cNvSpPr/>
                <p:nvPr/>
              </p:nvSpPr>
              <p:spPr bwMode="auto">
                <a:xfrm>
                  <a:off x="5715326" y="1886308"/>
                  <a:ext cx="4161695"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8580436" y="1996036"/>
                  <a:ext cx="731520" cy="237744"/>
                  <a:chOff x="8580436" y="1996036"/>
                  <a:chExt cx="731520" cy="237744"/>
                </a:xfrm>
              </p:grpSpPr>
              <p:sp>
                <p:nvSpPr>
                  <p:cNvPr id="12" name="Rectangle 11"/>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 name="Straight Connector 12"/>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8" name="Straight Connector 7"/>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 name="Straight Connector 5"/>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783265" y="975243"/>
            <a:ext cx="7062486" cy="4031873"/>
          </a:xfrm>
          <a:prstGeom prst="rect">
            <a:avLst/>
          </a:prstGeom>
        </p:spPr>
        <p:txBody>
          <a:bodyPr wrap="square">
            <a:spAutoFit/>
          </a:bodyPr>
          <a:lstStyle/>
          <a:p>
            <a:r>
              <a:rPr lang="en-US" sz="3200" b="1" dirty="0">
                <a:latin typeface="Segoe UI Light" panose="020B0502040204020203" pitchFamily="34" charset="0"/>
                <a:cs typeface="Segoe UI Light" panose="020B0502040204020203" pitchFamily="34" charset="0"/>
              </a:rPr>
              <a:t>Spark compute context</a:t>
            </a:r>
            <a:br>
              <a:rPr lang="en-US" sz="3200" b="1" dirty="0">
                <a:latin typeface="Segoe UI Light" panose="020B0502040204020203" pitchFamily="34" charset="0"/>
                <a:cs typeface="Segoe UI Light" panose="020B0502040204020203" pitchFamily="34" charset="0"/>
              </a:rPr>
            </a:br>
            <a:endParaRPr lang="en-US" sz="3200" b="1" dirty="0">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Spark is faster than MapReduce unless the data is very large</a:t>
            </a:r>
          </a:p>
          <a:p>
            <a:pPr marL="457200" indent="-4572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Parallel execution</a:t>
            </a:r>
          </a:p>
          <a:p>
            <a:pPr marL="457200" indent="-457200">
              <a:buFont typeface="Arial" panose="020B0604020202020204" pitchFamily="34" charset="0"/>
              <a:buChar char="•"/>
            </a:pPr>
            <a:r>
              <a:rPr lang="en-GB" sz="3200" dirty="0" err="1">
                <a:latin typeface="Segoe UI Light" panose="020B0502040204020203" pitchFamily="34" charset="0"/>
                <a:cs typeface="Segoe UI Light" panose="020B0502040204020203" pitchFamily="34" charset="0"/>
              </a:rPr>
              <a:t>SparkR</a:t>
            </a:r>
            <a:r>
              <a:rPr lang="en-GB" sz="3200" dirty="0">
                <a:latin typeface="Segoe UI Light" panose="020B0502040204020203" pitchFamily="34" charset="0"/>
                <a:cs typeface="Segoe UI Light" panose="020B0502040204020203" pitchFamily="34" charset="0"/>
              </a:rPr>
              <a:t> CRAN package</a:t>
            </a:r>
          </a:p>
          <a:p>
            <a:pPr marL="457200" indent="-457200">
              <a:buFont typeface="Arial" panose="020B0604020202020204" pitchFamily="34" charset="0"/>
              <a:buChar char="•"/>
            </a:pPr>
            <a:endParaRPr lang="en-GB" sz="3200" dirty="0">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49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8006315" y="769693"/>
            <a:ext cx="3880885" cy="2286000"/>
            <a:chOff x="6198490" y="1907217"/>
            <a:chExt cx="3641484" cy="2645540"/>
          </a:xfrm>
        </p:grpSpPr>
        <p:grpSp>
          <p:nvGrpSpPr>
            <p:cNvPr id="5" name="Group 4"/>
            <p:cNvGrpSpPr>
              <a:grpSpLocks noChangeAspect="1"/>
            </p:cNvGrpSpPr>
            <p:nvPr/>
          </p:nvGrpSpPr>
          <p:grpSpPr>
            <a:xfrm>
              <a:off x="6198490" y="1907217"/>
              <a:ext cx="3641484" cy="2645540"/>
              <a:chOff x="5715327" y="1886308"/>
              <a:chExt cx="4161695" cy="2752244"/>
            </a:xfrm>
          </p:grpSpPr>
          <p:grpSp>
            <p:nvGrpSpPr>
              <p:cNvPr id="7" name="Group 6"/>
              <p:cNvGrpSpPr/>
              <p:nvPr/>
            </p:nvGrpSpPr>
            <p:grpSpPr>
              <a:xfrm>
                <a:off x="5715327" y="1886308"/>
                <a:ext cx="4161695" cy="2752244"/>
                <a:chOff x="5715326" y="1886308"/>
                <a:chExt cx="4161695" cy="2752244"/>
              </a:xfrm>
            </p:grpSpPr>
            <p:sp>
              <p:nvSpPr>
                <p:cNvPr id="9" name="Rectangle 8"/>
                <p:cNvSpPr/>
                <p:nvPr/>
              </p:nvSpPr>
              <p:spPr bwMode="auto">
                <a:xfrm>
                  <a:off x="5715326" y="1895352"/>
                  <a:ext cx="4149972"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a:p>
                  <a:r>
                    <a:rPr lang="en-US" sz="2000" dirty="0">
                      <a:solidFill>
                        <a:schemeClr val="tx1"/>
                      </a:solidFill>
                      <a:ea typeface="Segoe UI" pitchFamily="34" charset="0"/>
                      <a:cs typeface="Segoe UI" pitchFamily="34" charset="0"/>
                    </a:rPr>
                    <a:t>&gt; </a:t>
                  </a:r>
                  <a:r>
                    <a:rPr lang="en-US" sz="2000" dirty="0" err="1">
                      <a:solidFill>
                        <a:schemeClr val="tx1"/>
                      </a:solidFill>
                      <a:cs typeface="Segoe UI Light" panose="020B0502040204020203" pitchFamily="34" charset="0"/>
                    </a:rPr>
                    <a:t>myHC</a:t>
                  </a:r>
                  <a:r>
                    <a:rPr lang="en-US" sz="2000" dirty="0">
                      <a:solidFill>
                        <a:schemeClr val="tx1"/>
                      </a:solidFill>
                      <a:cs typeface="Segoe UI Light" panose="020B0502040204020203" pitchFamily="34" charset="0"/>
                    </a:rPr>
                    <a:t> &lt;- </a:t>
                  </a:r>
                  <a:r>
                    <a:rPr lang="en-US" sz="2000" dirty="0" err="1">
                      <a:solidFill>
                        <a:schemeClr val="tx1"/>
                      </a:solidFill>
                      <a:cs typeface="Segoe UI Light" panose="020B0502040204020203" pitchFamily="34" charset="0"/>
                    </a:rPr>
                    <a:t>RxHadoopMR</a:t>
                  </a:r>
                  <a:r>
                    <a:rPr lang="en-US" sz="2000" dirty="0">
                      <a:solidFill>
                        <a:schemeClr val="tx1"/>
                      </a:solidFill>
                      <a:cs typeface="Segoe UI Light" panose="020B0502040204020203" pitchFamily="34" charset="0"/>
                    </a:rPr>
                    <a:t>(wait = FALSE)</a:t>
                  </a:r>
                </a:p>
                <a:p>
                  <a:r>
                    <a:rPr lang="en-US" sz="2000" dirty="0">
                      <a:solidFill>
                        <a:schemeClr val="tx1"/>
                      </a:solidFill>
                      <a:cs typeface="Segoe UI Light" panose="020B0502040204020203" pitchFamily="34" charset="0"/>
                    </a:rPr>
                    <a:t>&gt; </a:t>
                  </a:r>
                  <a:r>
                    <a:rPr lang="en-US" sz="2000" dirty="0" err="1">
                      <a:solidFill>
                        <a:schemeClr val="tx1"/>
                      </a:solidFill>
                      <a:cs typeface="Segoe UI Light" panose="020B0502040204020203" pitchFamily="34" charset="0"/>
                    </a:rPr>
                    <a:t>rxSetComputeContext</a:t>
                  </a:r>
                  <a:r>
                    <a:rPr lang="en-US" sz="2000" dirty="0">
                      <a:solidFill>
                        <a:schemeClr val="tx1"/>
                      </a:solidFill>
                      <a:cs typeface="Segoe UI Light" panose="020B0502040204020203" pitchFamily="34" charset="0"/>
                    </a:rPr>
                    <a:t>(</a:t>
                  </a:r>
                  <a:r>
                    <a:rPr lang="en-US" sz="2000" dirty="0" err="1">
                      <a:solidFill>
                        <a:schemeClr val="tx1"/>
                      </a:solidFill>
                      <a:cs typeface="Segoe UI Light" panose="020B0502040204020203" pitchFamily="34" charset="0"/>
                    </a:rPr>
                    <a:t>myHC</a:t>
                  </a:r>
                  <a:r>
                    <a:rPr lang="en-US" sz="2000" dirty="0">
                      <a:solidFill>
                        <a:schemeClr val="tx1"/>
                      </a:solidFill>
                      <a:cs typeface="Segoe UI Light" panose="020B0502040204020203" pitchFamily="34" charset="0"/>
                    </a:rPr>
                    <a:t>)</a:t>
                  </a:r>
                </a:p>
                <a:p>
                  <a:endParaRPr lang="en-US" sz="2000" dirty="0">
                    <a:solidFill>
                      <a:schemeClr val="tx1"/>
                    </a:solidFill>
                    <a:cs typeface="Segoe UI Light" panose="020B0502040204020203" pitchFamily="34" charset="0"/>
                  </a:endParaRPr>
                </a:p>
              </p:txBody>
            </p:sp>
            <p:sp>
              <p:nvSpPr>
                <p:cNvPr id="10" name="Rectangle 9"/>
                <p:cNvSpPr/>
                <p:nvPr/>
              </p:nvSpPr>
              <p:spPr bwMode="auto">
                <a:xfrm>
                  <a:off x="5715326" y="1886308"/>
                  <a:ext cx="4161695"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8580436" y="1996036"/>
                  <a:ext cx="731520" cy="237744"/>
                  <a:chOff x="8580436" y="1996036"/>
                  <a:chExt cx="731520" cy="237744"/>
                </a:xfrm>
              </p:grpSpPr>
              <p:sp>
                <p:nvSpPr>
                  <p:cNvPr id="12" name="Rectangle 11"/>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 name="Straight Connector 12"/>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8" name="Straight Connector 7"/>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 name="Straight Connector 5"/>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783265" y="975243"/>
            <a:ext cx="7062486" cy="3539430"/>
          </a:xfrm>
          <a:prstGeom prst="rect">
            <a:avLst/>
          </a:prstGeom>
        </p:spPr>
        <p:txBody>
          <a:bodyPr wrap="square">
            <a:spAutoFit/>
          </a:bodyPr>
          <a:lstStyle/>
          <a:p>
            <a:r>
              <a:rPr lang="en-US" sz="3200" b="1" dirty="0">
                <a:latin typeface="Segoe UI Light" panose="020B0502040204020203" pitchFamily="34" charset="0"/>
                <a:cs typeface="Segoe UI Light" panose="020B0502040204020203" pitchFamily="34" charset="0"/>
              </a:rPr>
              <a:t>Hadoop MapReduce compute context</a:t>
            </a:r>
            <a:br>
              <a:rPr lang="en-US" sz="3200" b="1" dirty="0">
                <a:latin typeface="Segoe UI Light" panose="020B0502040204020203" pitchFamily="34" charset="0"/>
                <a:cs typeface="Segoe UI Light" panose="020B0502040204020203" pitchFamily="34" charset="0"/>
              </a:rPr>
            </a:br>
            <a:endParaRPr lang="en-US" sz="3200" b="1" dirty="0">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Ideal when Spark performance degrades</a:t>
            </a:r>
          </a:p>
          <a:p>
            <a:pPr marL="457200" indent="-4572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Parallel execution</a:t>
            </a:r>
          </a:p>
          <a:p>
            <a:pPr marL="457200" indent="-457200">
              <a:buFont typeface="Arial" panose="020B0604020202020204" pitchFamily="34" charset="0"/>
              <a:buChar char="•"/>
            </a:pPr>
            <a:endParaRPr lang="en-GB" sz="3200" dirty="0">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6175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5" name="Straight Connector 4"/>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3"/>
          <p:cNvSpPr>
            <a:spLocks noGrp="1"/>
          </p:cNvSpPr>
          <p:nvPr>
            <p:ph type="title"/>
          </p:nvPr>
        </p:nvSpPr>
        <p:spPr>
          <a:xfrm>
            <a:off x="608171" y="4468764"/>
            <a:ext cx="11432977" cy="1676400"/>
          </a:xfrm>
        </p:spPr>
        <p:txBody>
          <a:bodyPr anchor="t">
            <a:normAutofit/>
          </a:bodyPr>
          <a:lstStyle/>
          <a:p>
            <a:r>
              <a:rPr lang="en-US" dirty="0"/>
              <a:t>A map reduce scenario with R Server</a:t>
            </a:r>
            <a:endParaRPr lang="en-GB" sz="3600" dirty="0">
              <a:latin typeface="Segoe UI Light" panose="020B0502040204020203" pitchFamily="34" charset="0"/>
              <a:cs typeface="Segoe UI Light" panose="020B0502040204020203" pitchFamily="34" charset="0"/>
            </a:endParaRPr>
          </a:p>
        </p:txBody>
      </p:sp>
      <p:sp>
        <p:nvSpPr>
          <p:cNvPr id="2" name="TextBox 1"/>
          <p:cNvSpPr txBox="1"/>
          <p:nvPr/>
        </p:nvSpPr>
        <p:spPr>
          <a:xfrm>
            <a:off x="1169580" y="733647"/>
            <a:ext cx="7889359" cy="1015663"/>
          </a:xfrm>
          <a:prstGeom prst="rect">
            <a:avLst/>
          </a:prstGeom>
          <a:noFill/>
        </p:spPr>
        <p:txBody>
          <a:bodyPr wrap="square" rtlCol="0">
            <a:spAutoFit/>
          </a:bodyPr>
          <a:lstStyle/>
          <a:p>
            <a:r>
              <a:rPr lang="en-GB" sz="6000" dirty="0">
                <a:solidFill>
                  <a:srgbClr val="FF0000"/>
                </a:solidFill>
              </a:rPr>
              <a:t>Might need to remove!</a:t>
            </a:r>
          </a:p>
        </p:txBody>
      </p:sp>
    </p:spTree>
    <p:extLst>
      <p:ext uri="{BB962C8B-B14F-4D97-AF65-F5344CB8AC3E}">
        <p14:creationId xmlns:p14="http://schemas.microsoft.com/office/powerpoint/2010/main" val="3216253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06809" y="3143779"/>
            <a:ext cx="11524432" cy="10634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Preparing data at scale</a:t>
            </a:r>
            <a:endParaRPr lang="en-GB"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6950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379413" y="1003610"/>
            <a:ext cx="11289126" cy="567500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GB" dirty="0">
                <a:solidFill>
                  <a:sysClr val="windowText" lastClr="000000"/>
                </a:solidFill>
              </a:rPr>
              <a:t>Free and open source programming language and software environment</a:t>
            </a:r>
            <a:endParaRPr kumimoji="0" lang="en-GB" b="0" i="0" u="none" strike="noStrike" kern="0" cap="none" spc="0" normalizeH="0" baseline="0" noProof="0" dirty="0">
              <a:ln>
                <a:noFill/>
              </a:ln>
              <a:solidFill>
                <a:sysClr val="windowText" lastClr="000000"/>
              </a:solidFill>
              <a:effectLst/>
              <a:uLnTx/>
              <a:uFillTx/>
            </a:endParaRPr>
          </a:p>
          <a:p>
            <a:pPr lvl="0"/>
            <a:r>
              <a:rPr lang="en-GB" dirty="0">
                <a:solidFill>
                  <a:sysClr val="windowText" lastClr="000000"/>
                </a:solidFill>
              </a:rPr>
              <a:t>Built by statisticians</a:t>
            </a:r>
          </a:p>
          <a:p>
            <a:pPr lvl="0"/>
            <a:r>
              <a:rPr lang="en-GB" dirty="0">
                <a:solidFill>
                  <a:sysClr val="windowText" lastClr="000000"/>
                </a:solidFill>
              </a:rPr>
              <a:t>Capable of running on multiple operating systems</a:t>
            </a:r>
          </a:p>
          <a:p>
            <a:pPr lvl="0"/>
            <a:r>
              <a:rPr lang="en-GB" dirty="0">
                <a:solidFill>
                  <a:sysClr val="windowText" lastClr="000000"/>
                </a:solidFill>
              </a:rPr>
              <a:t>Can be extended with new packages</a:t>
            </a:r>
          </a:p>
          <a:p>
            <a:pPr lvl="0"/>
            <a:r>
              <a:rPr lang="en-GB" dirty="0">
                <a:solidFill>
                  <a:sysClr val="windowText" lastClr="000000"/>
                </a:solidFill>
              </a:rPr>
              <a:t>Graphical capabilities for data analysis</a:t>
            </a:r>
          </a:p>
          <a:p>
            <a:pPr lvl="0"/>
            <a:r>
              <a:rPr kumimoji="0" lang="en-GB" b="0" i="0" u="none" strike="noStrike" kern="0" cap="none" spc="0" normalizeH="0" baseline="0" noProof="0" dirty="0">
                <a:ln>
                  <a:noFill/>
                </a:ln>
                <a:solidFill>
                  <a:sysClr val="windowText" lastClr="000000"/>
                </a:solidFill>
                <a:effectLst/>
                <a:uLnTx/>
                <a:uFillTx/>
              </a:rPr>
              <a:t>Scripting language with good IDE support</a:t>
            </a:r>
          </a:p>
          <a:p>
            <a:pPr lvl="0"/>
            <a:r>
              <a:rPr lang="en-GB" dirty="0">
                <a:solidFill>
                  <a:sysClr val="windowText" lastClr="000000"/>
                </a:solidFill>
              </a:rPr>
              <a:t>Built for data manipulation </a:t>
            </a:r>
            <a:endParaRPr kumimoji="0" lang="en-GB"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759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rxImport</a:t>
            </a:r>
            <a:endParaRPr lang="en-GB" dirty="0"/>
          </a:p>
        </p:txBody>
      </p:sp>
      <p:sp>
        <p:nvSpPr>
          <p:cNvPr id="5" name="Rectangle 4"/>
          <p:cNvSpPr/>
          <p:nvPr/>
        </p:nvSpPr>
        <p:spPr>
          <a:xfrm>
            <a:off x="838199" y="1690688"/>
            <a:ext cx="7380767" cy="4031873"/>
          </a:xfrm>
          <a:prstGeom prst="rect">
            <a:avLst/>
          </a:prstGeom>
        </p:spPr>
        <p:txBody>
          <a:bodyPr wrap="square">
            <a:spAutoFit/>
          </a:bodyPr>
          <a:lstStyle/>
          <a:p>
            <a:pPr marL="457200" indent="-457200">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Binary file format</a:t>
            </a:r>
          </a:p>
          <a:p>
            <a:pPr marL="457200" indent="-457200">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Optimized for column and row processing</a:t>
            </a:r>
          </a:p>
          <a:p>
            <a:pPr marL="457200" indent="-457200">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Contains associated meta data such as data types and descriptions</a:t>
            </a:r>
          </a:p>
          <a:p>
            <a:pPr marL="457200" indent="-457200">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Supports a rich set of data types </a:t>
            </a:r>
          </a:p>
          <a:p>
            <a:pPr marL="457200" indent="-457200">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Reduces computation time for big data</a:t>
            </a:r>
          </a:p>
          <a:p>
            <a:pPr marL="457200" indent="-457200">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Efficient use of ram</a:t>
            </a:r>
          </a:p>
        </p:txBody>
      </p:sp>
      <p:grpSp>
        <p:nvGrpSpPr>
          <p:cNvPr id="6" name="Group 5"/>
          <p:cNvGrpSpPr>
            <a:grpSpLocks noChangeAspect="1"/>
          </p:cNvGrpSpPr>
          <p:nvPr/>
        </p:nvGrpSpPr>
        <p:grpSpPr>
          <a:xfrm>
            <a:off x="8133908" y="769693"/>
            <a:ext cx="3646970" cy="2286000"/>
            <a:chOff x="6321584" y="1907217"/>
            <a:chExt cx="3518391" cy="2645540"/>
          </a:xfrm>
        </p:grpSpPr>
        <p:grpSp>
          <p:nvGrpSpPr>
            <p:cNvPr id="7" name="Group 6"/>
            <p:cNvGrpSpPr>
              <a:grpSpLocks noChangeAspect="1"/>
            </p:cNvGrpSpPr>
            <p:nvPr/>
          </p:nvGrpSpPr>
          <p:grpSpPr>
            <a:xfrm>
              <a:off x="6321584" y="1907217"/>
              <a:ext cx="3518391" cy="2645540"/>
              <a:chOff x="5856005" y="1886308"/>
              <a:chExt cx="4021017" cy="2752244"/>
            </a:xfrm>
          </p:grpSpPr>
          <p:grpSp>
            <p:nvGrpSpPr>
              <p:cNvPr id="9" name="Group 8"/>
              <p:cNvGrpSpPr/>
              <p:nvPr/>
            </p:nvGrpSpPr>
            <p:grpSpPr>
              <a:xfrm>
                <a:off x="5856005" y="1886308"/>
                <a:ext cx="4021017" cy="2752244"/>
                <a:chOff x="5856004" y="1886308"/>
                <a:chExt cx="4021017" cy="2752244"/>
              </a:xfrm>
            </p:grpSpPr>
            <p:sp>
              <p:nvSpPr>
                <p:cNvPr id="11" name="Rectangle 10"/>
                <p:cNvSpPr/>
                <p:nvPr/>
              </p:nvSpPr>
              <p:spPr bwMode="auto">
                <a:xfrm>
                  <a:off x="5856004" y="1895352"/>
                  <a:ext cx="4009293"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a:p>
                  <a:r>
                    <a:rPr lang="en-US" sz="2000" dirty="0">
                      <a:solidFill>
                        <a:schemeClr val="tx1"/>
                      </a:solidFill>
                      <a:ea typeface="Segoe UI" pitchFamily="34" charset="0"/>
                      <a:cs typeface="Segoe UI" pitchFamily="34" charset="0"/>
                    </a:rPr>
                    <a:t>&gt; </a:t>
                  </a:r>
                  <a:r>
                    <a:rPr lang="en-US" sz="2000" dirty="0" err="1">
                      <a:solidFill>
                        <a:schemeClr val="tx1"/>
                      </a:solidFill>
                      <a:latin typeface="Calibri" panose="020F0502020204030204" pitchFamily="34" charset="0"/>
                      <a:cs typeface="Segoe UI Light" panose="020B0502040204020203" pitchFamily="34" charset="0"/>
                    </a:rPr>
                    <a:t>outFileName</a:t>
                  </a:r>
                  <a:r>
                    <a:rPr lang="en-US" sz="2000" dirty="0">
                      <a:solidFill>
                        <a:schemeClr val="tx1"/>
                      </a:solidFill>
                      <a:latin typeface="Calibri" panose="020F0502020204030204" pitchFamily="34" charset="0"/>
                      <a:cs typeface="Segoe UI Light" panose="020B0502040204020203" pitchFamily="34" charset="0"/>
                    </a:rPr>
                    <a:t> &lt;- </a:t>
                  </a:r>
                  <a:r>
                    <a:rPr lang="en-US" sz="2000" dirty="0" err="1">
                      <a:solidFill>
                        <a:schemeClr val="tx1"/>
                      </a:solidFill>
                      <a:latin typeface="Calibri" panose="020F0502020204030204" pitchFamily="34" charset="0"/>
                      <a:cs typeface="Segoe UI Light" panose="020B0502040204020203" pitchFamily="34" charset="0"/>
                    </a:rPr>
                    <a:t>file.path</a:t>
                  </a:r>
                  <a:r>
                    <a:rPr lang="en-US" sz="2000" dirty="0">
                      <a:solidFill>
                        <a:schemeClr val="tx1"/>
                      </a:solidFill>
                      <a:latin typeface="Calibri" panose="020F0502020204030204" pitchFamily="34" charset="0"/>
                      <a:cs typeface="Segoe UI Light" panose="020B0502040204020203" pitchFamily="34" charset="0"/>
                    </a:rPr>
                    <a:t>(“/iris/”), “iris.dat”)</a:t>
                  </a:r>
                  <a:endParaRPr lang="en-US" sz="2000" dirty="0">
                    <a:solidFill>
                      <a:schemeClr val="tx1"/>
                    </a:solidFill>
                    <a:ea typeface="Segoe UI" pitchFamily="34" charset="0"/>
                    <a:cs typeface="Segoe UI" pitchFamily="34" charset="0"/>
                  </a:endParaRPr>
                </a:p>
                <a:p>
                  <a:r>
                    <a:rPr lang="en-US" sz="2000" dirty="0">
                      <a:solidFill>
                        <a:schemeClr val="tx1"/>
                      </a:solidFill>
                      <a:ea typeface="Segoe UI" pitchFamily="34" charset="0"/>
                      <a:cs typeface="Segoe UI" pitchFamily="34" charset="0"/>
                    </a:rPr>
                    <a:t>&gt; </a:t>
                  </a:r>
                  <a:r>
                    <a:rPr lang="en-US" sz="2000" dirty="0" err="1">
                      <a:solidFill>
                        <a:schemeClr val="tx1"/>
                      </a:solidFill>
                      <a:latin typeface="Calibri" panose="020F0502020204030204" pitchFamily="34" charset="0"/>
                      <a:cs typeface="Segoe UI Light" panose="020B0502040204020203" pitchFamily="34" charset="0"/>
                    </a:rPr>
                    <a:t>irisData</a:t>
                  </a:r>
                  <a:r>
                    <a:rPr lang="en-US" sz="2000" dirty="0">
                      <a:solidFill>
                        <a:schemeClr val="tx1"/>
                      </a:solidFill>
                      <a:latin typeface="Calibri" panose="020F0502020204030204" pitchFamily="34" charset="0"/>
                      <a:cs typeface="Segoe UI Light" panose="020B0502040204020203" pitchFamily="34" charset="0"/>
                    </a:rPr>
                    <a:t> &lt;- </a:t>
                  </a:r>
                  <a:r>
                    <a:rPr lang="en-US" sz="2000" dirty="0" err="1">
                      <a:solidFill>
                        <a:schemeClr val="tx1"/>
                      </a:solidFill>
                      <a:latin typeface="Calibri" panose="020F0502020204030204" pitchFamily="34" charset="0"/>
                      <a:cs typeface="Segoe UI Light" panose="020B0502040204020203" pitchFamily="34" charset="0"/>
                    </a:rPr>
                    <a:t>rxImport</a:t>
                  </a:r>
                  <a:r>
                    <a:rPr lang="en-US" sz="2000" dirty="0">
                      <a:solidFill>
                        <a:schemeClr val="tx1"/>
                      </a:solidFill>
                      <a:latin typeface="Calibri" panose="020F0502020204030204" pitchFamily="34" charset="0"/>
                      <a:cs typeface="Segoe UI Light" panose="020B0502040204020203" pitchFamily="34" charset="0"/>
                    </a:rPr>
                    <a:t>(</a:t>
                  </a:r>
                  <a:r>
                    <a:rPr lang="en-US" sz="2000" dirty="0" err="1">
                      <a:solidFill>
                        <a:schemeClr val="tx1"/>
                      </a:solidFill>
                      <a:latin typeface="Calibri" panose="020F0502020204030204" pitchFamily="34" charset="0"/>
                      <a:cs typeface="Segoe UI Light" panose="020B0502040204020203" pitchFamily="34" charset="0"/>
                    </a:rPr>
                    <a:t>inData</a:t>
                  </a:r>
                  <a:r>
                    <a:rPr lang="en-US" sz="2000" dirty="0">
                      <a:solidFill>
                        <a:schemeClr val="tx1"/>
                      </a:solidFill>
                      <a:latin typeface="Calibri" panose="020F0502020204030204" pitchFamily="34" charset="0"/>
                      <a:cs typeface="Segoe UI Light" panose="020B0502040204020203" pitchFamily="34" charset="0"/>
                    </a:rPr>
                    <a:t> = </a:t>
                  </a:r>
                  <a:r>
                    <a:rPr lang="en-US" sz="2000" dirty="0" err="1">
                      <a:solidFill>
                        <a:schemeClr val="tx1"/>
                      </a:solidFill>
                      <a:latin typeface="Calibri" panose="020F0502020204030204" pitchFamily="34" charset="0"/>
                      <a:cs typeface="Segoe UI Light" panose="020B0502040204020203" pitchFamily="34" charset="0"/>
                    </a:rPr>
                    <a:t>irisDS</a:t>
                  </a:r>
                  <a:r>
                    <a:rPr lang="en-US" sz="2000" dirty="0">
                      <a:solidFill>
                        <a:schemeClr val="tx1"/>
                      </a:solidFill>
                      <a:latin typeface="Calibri" panose="020F0502020204030204" pitchFamily="34" charset="0"/>
                      <a:cs typeface="Segoe UI Light" panose="020B0502040204020203" pitchFamily="34" charset="0"/>
                    </a:rPr>
                    <a:t>, </a:t>
                  </a:r>
                  <a:r>
                    <a:rPr lang="en-US" sz="2000" dirty="0" err="1">
                      <a:solidFill>
                        <a:schemeClr val="tx1"/>
                      </a:solidFill>
                      <a:latin typeface="Calibri" panose="020F0502020204030204" pitchFamily="34" charset="0"/>
                      <a:cs typeface="Segoe UI Light" panose="020B0502040204020203" pitchFamily="34" charset="0"/>
                    </a:rPr>
                    <a:t>outFile</a:t>
                  </a:r>
                  <a:r>
                    <a:rPr lang="en-US" sz="2000" dirty="0">
                      <a:solidFill>
                        <a:schemeClr val="tx1"/>
                      </a:solidFill>
                      <a:latin typeface="Calibri" panose="020F0502020204030204" pitchFamily="34" charset="0"/>
                      <a:cs typeface="Segoe UI Light" panose="020B0502040204020203" pitchFamily="34" charset="0"/>
                    </a:rPr>
                    <a:t> = </a:t>
                  </a:r>
                  <a:r>
                    <a:rPr lang="en-US" sz="2000" dirty="0" err="1">
                      <a:solidFill>
                        <a:schemeClr val="tx1"/>
                      </a:solidFill>
                      <a:latin typeface="Calibri" panose="020F0502020204030204" pitchFamily="34" charset="0"/>
                      <a:cs typeface="Segoe UI Light" panose="020B0502040204020203" pitchFamily="34" charset="0"/>
                    </a:rPr>
                    <a:t>outFileName</a:t>
                  </a:r>
                  <a:r>
                    <a:rPr lang="en-US" sz="2000" dirty="0">
                      <a:solidFill>
                        <a:schemeClr val="tx1"/>
                      </a:solidFill>
                      <a:latin typeface="Calibri" panose="020F0502020204030204" pitchFamily="34" charset="0"/>
                      <a:cs typeface="Segoe UI Light" panose="020B0502040204020203" pitchFamily="34" charset="0"/>
                    </a:rPr>
                    <a:t>)</a:t>
                  </a:r>
                  <a:endParaRPr lang="en-US" sz="2000" dirty="0">
                    <a:solidFill>
                      <a:schemeClr val="tx1"/>
                    </a:solidFill>
                    <a:cs typeface="Segoe UI Light" panose="020B0502040204020203" pitchFamily="34" charset="0"/>
                  </a:endParaRPr>
                </a:p>
              </p:txBody>
            </p:sp>
            <p:sp>
              <p:nvSpPr>
                <p:cNvPr id="12" name="Rectangle 11"/>
                <p:cNvSpPr/>
                <p:nvPr/>
              </p:nvSpPr>
              <p:spPr bwMode="auto">
                <a:xfrm>
                  <a:off x="5867728" y="1886308"/>
                  <a:ext cx="4009293"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a:off x="8580436" y="1996036"/>
                  <a:ext cx="731520" cy="237744"/>
                  <a:chOff x="8580436" y="1996036"/>
                  <a:chExt cx="731520" cy="237744"/>
                </a:xfrm>
              </p:grpSpPr>
              <p:sp>
                <p:nvSpPr>
                  <p:cNvPr id="14" name="Rectangle 13"/>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0" name="Straight Connector 9"/>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8" name="Straight Connector 7"/>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911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rxSplit</a:t>
            </a:r>
            <a:endParaRPr lang="en-GB" dirty="0"/>
          </a:p>
        </p:txBody>
      </p:sp>
      <p:sp>
        <p:nvSpPr>
          <p:cNvPr id="5" name="Rectangle 4"/>
          <p:cNvSpPr/>
          <p:nvPr/>
        </p:nvSpPr>
        <p:spPr>
          <a:xfrm>
            <a:off x="838199" y="1690688"/>
            <a:ext cx="7380767" cy="4524315"/>
          </a:xfrm>
          <a:prstGeom prst="rect">
            <a:avLst/>
          </a:prstGeom>
        </p:spPr>
        <p:txBody>
          <a:bodyPr wrap="square">
            <a:spAutoFit/>
          </a:bodyPr>
          <a:lstStyle/>
          <a:p>
            <a:pPr marL="457200" indent="-457200">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Split file into smaller more manageable files</a:t>
            </a:r>
          </a:p>
          <a:p>
            <a:pPr marL="457200" indent="-457200">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Allows for distributed datasets</a:t>
            </a:r>
          </a:p>
          <a:p>
            <a:pPr marL="457200" indent="-457200">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Split data into training and test samples and use with </a:t>
            </a:r>
            <a:r>
              <a:rPr lang="en-US" sz="3200" dirty="0" err="1">
                <a:latin typeface="Segoe UI Light" panose="020B0502040204020203" pitchFamily="34" charset="0"/>
                <a:cs typeface="Segoe UI Light" panose="020B0502040204020203" pitchFamily="34" charset="0"/>
              </a:rPr>
              <a:t>rxPredict</a:t>
            </a:r>
            <a:endParaRPr lang="en-US" sz="3200" dirty="0">
              <a:latin typeface="Segoe UI Light" panose="020B0502040204020203" pitchFamily="34" charset="0"/>
              <a:cs typeface="Segoe UI Light" panose="020B0502040204020203" pitchFamily="34" charset="0"/>
            </a:endParaRPr>
          </a:p>
          <a:p>
            <a:pPr marL="457200" indent="-457200">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Allows columns to be removed</a:t>
            </a:r>
          </a:p>
          <a:p>
            <a:pPr marL="457200" indent="-457200">
              <a:buFont typeface="Arial" panose="020B0604020202020204" pitchFamily="34" charset="0"/>
              <a:buChar char="•"/>
            </a:pPr>
            <a:r>
              <a:rPr lang="en-US" sz="3200" dirty="0">
                <a:latin typeface="Segoe UI Light" panose="020B0502040204020203" pitchFamily="34" charset="0"/>
                <a:cs typeface="Segoe UI Light" panose="020B0502040204020203" pitchFamily="34" charset="0"/>
              </a:rPr>
              <a:t>Can be used with </a:t>
            </a:r>
            <a:r>
              <a:rPr lang="en-US" sz="3200" dirty="0" err="1">
                <a:latin typeface="Segoe UI Light" panose="020B0502040204020203" pitchFamily="34" charset="0"/>
                <a:cs typeface="Segoe UI Light" panose="020B0502040204020203" pitchFamily="34" charset="0"/>
              </a:rPr>
              <a:t>rxExec</a:t>
            </a:r>
            <a:r>
              <a:rPr lang="en-US" sz="3200" dirty="0">
                <a:latin typeface="Segoe UI Light" panose="020B0502040204020203" pitchFamily="34" charset="0"/>
                <a:cs typeface="Segoe UI Light" panose="020B0502040204020203" pitchFamily="34" charset="0"/>
              </a:rPr>
              <a:t> to transform data</a:t>
            </a:r>
          </a:p>
          <a:p>
            <a:pPr marL="457200" indent="-457200">
              <a:buFont typeface="Arial" panose="020B0604020202020204" pitchFamily="34" charset="0"/>
              <a:buChar char="•"/>
            </a:pPr>
            <a:endParaRPr lang="en-US" sz="3200" dirty="0">
              <a:latin typeface="Segoe UI Light" panose="020B0502040204020203" pitchFamily="34" charset="0"/>
              <a:cs typeface="Segoe UI Light" panose="020B0502040204020203" pitchFamily="34" charset="0"/>
            </a:endParaRPr>
          </a:p>
        </p:txBody>
      </p:sp>
      <p:grpSp>
        <p:nvGrpSpPr>
          <p:cNvPr id="6" name="Group 5"/>
          <p:cNvGrpSpPr>
            <a:grpSpLocks noChangeAspect="1"/>
          </p:cNvGrpSpPr>
          <p:nvPr/>
        </p:nvGrpSpPr>
        <p:grpSpPr>
          <a:xfrm>
            <a:off x="8133908" y="769693"/>
            <a:ext cx="3646970" cy="2286000"/>
            <a:chOff x="6321584" y="1907217"/>
            <a:chExt cx="3518391" cy="2645540"/>
          </a:xfrm>
        </p:grpSpPr>
        <p:grpSp>
          <p:nvGrpSpPr>
            <p:cNvPr id="7" name="Group 6"/>
            <p:cNvGrpSpPr>
              <a:grpSpLocks noChangeAspect="1"/>
            </p:cNvGrpSpPr>
            <p:nvPr/>
          </p:nvGrpSpPr>
          <p:grpSpPr>
            <a:xfrm>
              <a:off x="6321584" y="1907217"/>
              <a:ext cx="3518391" cy="2645540"/>
              <a:chOff x="5856005" y="1886308"/>
              <a:chExt cx="4021017" cy="2752244"/>
            </a:xfrm>
          </p:grpSpPr>
          <p:grpSp>
            <p:nvGrpSpPr>
              <p:cNvPr id="9" name="Group 8"/>
              <p:cNvGrpSpPr/>
              <p:nvPr/>
            </p:nvGrpSpPr>
            <p:grpSpPr>
              <a:xfrm>
                <a:off x="5856005" y="1886308"/>
                <a:ext cx="4021017" cy="2752244"/>
                <a:chOff x="5856004" y="1886308"/>
                <a:chExt cx="4021017" cy="2752244"/>
              </a:xfrm>
            </p:grpSpPr>
            <p:sp>
              <p:nvSpPr>
                <p:cNvPr id="11" name="Rectangle 10"/>
                <p:cNvSpPr/>
                <p:nvPr/>
              </p:nvSpPr>
              <p:spPr bwMode="auto">
                <a:xfrm>
                  <a:off x="5856004" y="1895352"/>
                  <a:ext cx="4009293"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a:p>
                  <a:r>
                    <a:rPr lang="en-US" sz="2000" dirty="0">
                      <a:solidFill>
                        <a:schemeClr val="tx1"/>
                      </a:solidFill>
                      <a:ea typeface="Segoe UI" pitchFamily="34" charset="0"/>
                      <a:cs typeface="Segoe UI" pitchFamily="34" charset="0"/>
                    </a:rPr>
                    <a:t>&gt; </a:t>
                  </a:r>
                  <a:r>
                    <a:rPr lang="en-US" sz="2000" dirty="0" err="1">
                      <a:solidFill>
                        <a:schemeClr val="tx1"/>
                      </a:solidFill>
                      <a:latin typeface="Calibri" panose="020F0502020204030204" pitchFamily="34" charset="0"/>
                      <a:cs typeface="Segoe UI Light" panose="020B0502040204020203" pitchFamily="34" charset="0"/>
                    </a:rPr>
                    <a:t>rxSplit</a:t>
                  </a:r>
                  <a:r>
                    <a:rPr lang="en-US" sz="2000" dirty="0">
                      <a:solidFill>
                        <a:schemeClr val="tx1"/>
                      </a:solidFill>
                      <a:latin typeface="Calibri" panose="020F0502020204030204" pitchFamily="34" charset="0"/>
                      <a:cs typeface="Segoe UI Light" panose="020B0502040204020203" pitchFamily="34" charset="0"/>
                    </a:rPr>
                    <a:t>(</a:t>
                  </a:r>
                  <a:r>
                    <a:rPr lang="en-US" sz="2000" dirty="0" err="1">
                      <a:solidFill>
                        <a:schemeClr val="tx1"/>
                      </a:solidFill>
                      <a:latin typeface="Calibri" panose="020F0502020204030204" pitchFamily="34" charset="0"/>
                      <a:cs typeface="Segoe UI Light" panose="020B0502040204020203" pitchFamily="34" charset="0"/>
                    </a:rPr>
                    <a:t>irisDS</a:t>
                  </a:r>
                  <a:r>
                    <a:rPr lang="en-US" sz="2000" dirty="0">
                      <a:solidFill>
                        <a:schemeClr val="tx1"/>
                      </a:solidFill>
                      <a:latin typeface="Calibri" panose="020F0502020204030204" pitchFamily="34" charset="0"/>
                      <a:cs typeface="Segoe UI Light" panose="020B0502040204020203" pitchFamily="34" charset="0"/>
                    </a:rPr>
                    <a:t>, </a:t>
                  </a:r>
                  <a:r>
                    <a:rPr lang="en-US" sz="2000" dirty="0" err="1">
                      <a:solidFill>
                        <a:schemeClr val="tx1"/>
                      </a:solidFill>
                      <a:latin typeface="Calibri" panose="020F0502020204030204" pitchFamily="34" charset="0"/>
                      <a:cs typeface="Segoe UI Light" panose="020B0502040204020203" pitchFamily="34" charset="0"/>
                    </a:rPr>
                    <a:t>numOutFiles</a:t>
                  </a:r>
                  <a:r>
                    <a:rPr lang="en-US" sz="2000" dirty="0">
                      <a:solidFill>
                        <a:schemeClr val="tx1"/>
                      </a:solidFill>
                      <a:latin typeface="Calibri" panose="020F0502020204030204" pitchFamily="34" charset="0"/>
                      <a:cs typeface="Segoe UI Light" panose="020B0502040204020203" pitchFamily="34" charset="0"/>
                    </a:rPr>
                    <a:t> = 5, </a:t>
                  </a:r>
                  <a:r>
                    <a:rPr lang="en-US" sz="2000" dirty="0" err="1">
                      <a:solidFill>
                        <a:schemeClr val="tx1"/>
                      </a:solidFill>
                      <a:latin typeface="Calibri" panose="020F0502020204030204" pitchFamily="34" charset="0"/>
                      <a:cs typeface="Segoe UI Light" panose="020B0502040204020203" pitchFamily="34" charset="0"/>
                    </a:rPr>
                    <a:t>varsToKeep</a:t>
                  </a:r>
                  <a:r>
                    <a:rPr lang="en-US" sz="2000" dirty="0">
                      <a:solidFill>
                        <a:schemeClr val="tx1"/>
                      </a:solidFill>
                      <a:latin typeface="Calibri" panose="020F0502020204030204" pitchFamily="34" charset="0"/>
                      <a:cs typeface="Segoe UI Light" panose="020B0502040204020203" pitchFamily="34" charset="0"/>
                    </a:rPr>
                    <a:t> = “class, </a:t>
                  </a:r>
                  <a:r>
                    <a:rPr lang="en-US" sz="2000" dirty="0" err="1">
                      <a:solidFill>
                        <a:schemeClr val="tx1"/>
                      </a:solidFill>
                      <a:latin typeface="Calibri" panose="020F0502020204030204" pitchFamily="34" charset="0"/>
                      <a:cs typeface="Segoe UI Light" panose="020B0502040204020203" pitchFamily="34" charset="0"/>
                    </a:rPr>
                    <a:t>petallength</a:t>
                  </a:r>
                  <a:r>
                    <a:rPr lang="en-US" sz="2000" dirty="0">
                      <a:solidFill>
                        <a:schemeClr val="tx1"/>
                      </a:solidFill>
                      <a:latin typeface="Calibri" panose="020F0502020204030204" pitchFamily="34" charset="0"/>
                      <a:cs typeface="Segoe UI Light" panose="020B0502040204020203" pitchFamily="34" charset="0"/>
                    </a:rPr>
                    <a:t>, </a:t>
                  </a:r>
                  <a:r>
                    <a:rPr lang="en-US" sz="2000" dirty="0" err="1">
                      <a:solidFill>
                        <a:schemeClr val="tx1"/>
                      </a:solidFill>
                      <a:latin typeface="Calibri" panose="020F0502020204030204" pitchFamily="34" charset="0"/>
                      <a:cs typeface="Segoe UI Light" panose="020B0502040204020203" pitchFamily="34" charset="0"/>
                    </a:rPr>
                    <a:t>petalwidth</a:t>
                  </a:r>
                  <a:r>
                    <a:rPr lang="en-US" sz="2000">
                      <a:solidFill>
                        <a:schemeClr val="tx1"/>
                      </a:solidFill>
                      <a:latin typeface="Calibri" panose="020F0502020204030204" pitchFamily="34" charset="0"/>
                      <a:cs typeface="Segoe UI Light" panose="020B0502040204020203" pitchFamily="34" charset="0"/>
                    </a:rPr>
                    <a:t>”)</a:t>
                  </a:r>
                  <a:endParaRPr lang="en-US" sz="2000" dirty="0">
                    <a:solidFill>
                      <a:schemeClr val="tx1"/>
                    </a:solidFill>
                    <a:cs typeface="Segoe UI Light" panose="020B0502040204020203" pitchFamily="34" charset="0"/>
                  </a:endParaRPr>
                </a:p>
              </p:txBody>
            </p:sp>
            <p:sp>
              <p:nvSpPr>
                <p:cNvPr id="12" name="Rectangle 11"/>
                <p:cNvSpPr/>
                <p:nvPr/>
              </p:nvSpPr>
              <p:spPr bwMode="auto">
                <a:xfrm>
                  <a:off x="5867728" y="1886308"/>
                  <a:ext cx="4009293"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a:off x="8580436" y="1996036"/>
                  <a:ext cx="731520" cy="237744"/>
                  <a:chOff x="8580436" y="1996036"/>
                  <a:chExt cx="731520" cy="237744"/>
                </a:xfrm>
              </p:grpSpPr>
              <p:sp>
                <p:nvSpPr>
                  <p:cNvPr id="14" name="Rectangle 13"/>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 name="Straight Connector 14"/>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0" name="Straight Connector 9"/>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8" name="Straight Connector 7"/>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435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5" name="Straight Connector 4"/>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3"/>
          <p:cNvSpPr>
            <a:spLocks noGrp="1"/>
          </p:cNvSpPr>
          <p:nvPr>
            <p:ph type="title"/>
          </p:nvPr>
        </p:nvSpPr>
        <p:spPr>
          <a:xfrm>
            <a:off x="608171" y="4468764"/>
            <a:ext cx="11432977" cy="1676400"/>
          </a:xfrm>
        </p:spPr>
        <p:txBody>
          <a:bodyPr anchor="t">
            <a:normAutofit/>
          </a:bodyPr>
          <a:lstStyle/>
          <a:p>
            <a:r>
              <a:rPr lang="en-US" dirty="0"/>
              <a:t>Preparing data at scale</a:t>
            </a:r>
            <a:endParaRPr lang="en-GB"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449181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324218" y="2736724"/>
            <a:ext cx="11524432" cy="10634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t>RxFunctions</a:t>
            </a:r>
            <a:r>
              <a:rPr lang="en-GB" dirty="0"/>
              <a:t> and machine learning</a:t>
            </a:r>
            <a:endParaRPr lang="en-GB"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37805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6"/>
          <p:cNvSpPr txBox="1">
            <a:spLocks/>
          </p:cNvSpPr>
          <p:nvPr/>
        </p:nvSpPr>
        <p:spPr>
          <a:xfrm>
            <a:off x="399291" y="778563"/>
            <a:ext cx="11525250" cy="543291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GB" dirty="0">
                <a:solidFill>
                  <a:sysClr val="windowText" lastClr="000000"/>
                </a:solidFill>
              </a:rPr>
              <a:t>R Server supports many Machine Learning functions through Rx libraries</a:t>
            </a:r>
          </a:p>
          <a:p>
            <a:pPr lvl="0"/>
            <a:r>
              <a:rPr lang="en-GB" dirty="0">
                <a:solidFill>
                  <a:sysClr val="windowText" lastClr="000000"/>
                </a:solidFill>
              </a:rPr>
              <a:t>These include Logistic Regression, Linear Regression models, Decision Trees and </a:t>
            </a:r>
            <a:r>
              <a:rPr lang="en-GB" dirty="0" err="1">
                <a:solidFill>
                  <a:sysClr val="windowText" lastClr="000000"/>
                </a:solidFill>
              </a:rPr>
              <a:t>KMeans</a:t>
            </a:r>
            <a:r>
              <a:rPr lang="en-GB" dirty="0">
                <a:solidFill>
                  <a:sysClr val="windowText" lastClr="000000"/>
                </a:solidFill>
              </a:rPr>
              <a:t> Clustering </a:t>
            </a:r>
          </a:p>
          <a:p>
            <a:pPr lvl="0"/>
            <a:r>
              <a:rPr lang="en-GB" dirty="0">
                <a:solidFill>
                  <a:sysClr val="windowText" lastClr="000000"/>
                </a:solidFill>
              </a:rPr>
              <a:t>Functions are </a:t>
            </a:r>
            <a:r>
              <a:rPr lang="en-GB" dirty="0" err="1">
                <a:solidFill>
                  <a:sysClr val="windowText" lastClr="000000"/>
                </a:solidFill>
              </a:rPr>
              <a:t>rxLogit</a:t>
            </a:r>
            <a:r>
              <a:rPr lang="en-GB" dirty="0">
                <a:solidFill>
                  <a:sysClr val="windowText" lastClr="000000"/>
                </a:solidFill>
              </a:rPr>
              <a:t>, </a:t>
            </a:r>
            <a:r>
              <a:rPr lang="en-GB" dirty="0" err="1">
                <a:solidFill>
                  <a:sysClr val="windowText" lastClr="000000"/>
                </a:solidFill>
              </a:rPr>
              <a:t>rxGlm</a:t>
            </a:r>
            <a:r>
              <a:rPr lang="en-GB" dirty="0">
                <a:solidFill>
                  <a:sysClr val="windowText" lastClr="000000"/>
                </a:solidFill>
              </a:rPr>
              <a:t>, </a:t>
            </a:r>
            <a:r>
              <a:rPr lang="en-GB" dirty="0" err="1">
                <a:solidFill>
                  <a:sysClr val="windowText" lastClr="000000"/>
                </a:solidFill>
              </a:rPr>
              <a:t>rxDTree</a:t>
            </a:r>
            <a:r>
              <a:rPr lang="en-GB" dirty="0">
                <a:solidFill>
                  <a:sysClr val="windowText" lastClr="000000"/>
                </a:solidFill>
              </a:rPr>
              <a:t>, </a:t>
            </a:r>
            <a:r>
              <a:rPr lang="en-GB" dirty="0" err="1">
                <a:solidFill>
                  <a:sysClr val="windowText" lastClr="000000"/>
                </a:solidFill>
              </a:rPr>
              <a:t>rxKmeans</a:t>
            </a:r>
            <a:endParaRPr lang="en-GB" dirty="0">
              <a:solidFill>
                <a:sysClr val="windowText" lastClr="000000"/>
              </a:solidFill>
            </a:endParaRPr>
          </a:p>
          <a:p>
            <a:pPr lvl="0"/>
            <a:r>
              <a:rPr lang="en-GB" dirty="0">
                <a:solidFill>
                  <a:sysClr val="windowText" lastClr="000000"/>
                </a:solidFill>
              </a:rPr>
              <a:t>Results can be gauged through sum of square errors </a:t>
            </a:r>
            <a:r>
              <a:rPr lang="en-GB" dirty="0" err="1">
                <a:solidFill>
                  <a:sysClr val="windowText" lastClr="000000"/>
                </a:solidFill>
              </a:rPr>
              <a:t>rxSSCP</a:t>
            </a:r>
            <a:endParaRPr lang="en-GB" dirty="0">
              <a:solidFill>
                <a:sysClr val="windowText" lastClr="000000"/>
              </a:solidFill>
            </a:endParaRPr>
          </a:p>
          <a:p>
            <a:pPr lvl="0"/>
            <a:r>
              <a:rPr lang="en-GB" dirty="0">
                <a:solidFill>
                  <a:sysClr val="windowText" lastClr="000000"/>
                </a:solidFill>
              </a:rPr>
              <a:t>Classification can be measured through ROC Curve using </a:t>
            </a:r>
            <a:r>
              <a:rPr lang="en-GB" dirty="0" err="1">
                <a:solidFill>
                  <a:sysClr val="windowText" lastClr="000000"/>
                </a:solidFill>
              </a:rPr>
              <a:t>rxRoc</a:t>
            </a:r>
            <a:endParaRPr lang="en-GB" dirty="0">
              <a:solidFill>
                <a:sysClr val="windowText" lastClr="000000"/>
              </a:solidFill>
            </a:endParaRPr>
          </a:p>
          <a:p>
            <a:pPr lvl="0"/>
            <a:endParaRPr lang="en-GB" dirty="0">
              <a:solidFill>
                <a:sysClr val="windowText" lastClr="000000"/>
              </a:solidFill>
            </a:endParaRPr>
          </a:p>
          <a:p>
            <a:pPr lvl="0"/>
            <a:endPar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endPar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endPar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endPar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692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113012" y="678657"/>
            <a:ext cx="8786106" cy="5509200"/>
          </a:xfrm>
          <a:prstGeom prst="rect">
            <a:avLst/>
          </a:prstGeom>
        </p:spPr>
        <p:txBody>
          <a:bodyPr wrap="square">
            <a:spAutoFit/>
          </a:bodyPr>
          <a:lstStyle/>
          <a:p>
            <a:r>
              <a:rPr lang="en-US" sz="3200" b="1" dirty="0">
                <a:latin typeface="Segoe UI Light" panose="020B0502040204020203" pitchFamily="34" charset="0"/>
                <a:cs typeface="Segoe UI Light" panose="020B0502040204020203" pitchFamily="34" charset="0"/>
              </a:rPr>
              <a:t>Linear Regression</a:t>
            </a:r>
          </a:p>
          <a:p>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#single variable</a:t>
            </a:r>
          </a:p>
          <a:p>
            <a:r>
              <a:rPr lang="en-US" sz="3200" dirty="0" err="1">
                <a:latin typeface="Segoe UI Light" panose="020B0502040204020203" pitchFamily="34" charset="0"/>
                <a:cs typeface="Segoe UI Light" panose="020B0502040204020203" pitchFamily="34" charset="0"/>
              </a:rPr>
              <a:t>lengthSepal</a:t>
            </a:r>
            <a:r>
              <a:rPr lang="en-US" sz="3200" dirty="0">
                <a:latin typeface="Segoe UI Light" panose="020B0502040204020203" pitchFamily="34" charset="0"/>
                <a:cs typeface="Segoe UI Light" panose="020B0502040204020203" pitchFamily="34" charset="0"/>
              </a:rPr>
              <a:t> &lt;- </a:t>
            </a:r>
            <a:r>
              <a:rPr lang="en-US" sz="3200" dirty="0" err="1">
                <a:latin typeface="Segoe UI Light" panose="020B0502040204020203" pitchFamily="34" charset="0"/>
                <a:cs typeface="Segoe UI Light" panose="020B0502040204020203" pitchFamily="34" charset="0"/>
              </a:rPr>
              <a:t>rxLinMod</a:t>
            </a:r>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sepallength</a:t>
            </a:r>
            <a:r>
              <a:rPr lang="en-US" sz="3200" dirty="0">
                <a:latin typeface="Segoe UI Light" panose="020B0502040204020203" pitchFamily="34" charset="0"/>
                <a:cs typeface="Segoe UI Light" panose="020B0502040204020203" pitchFamily="34" charset="0"/>
              </a:rPr>
              <a:t> ~ class, data = </a:t>
            </a:r>
            <a:r>
              <a:rPr lang="en-US" sz="3200" dirty="0" err="1">
                <a:latin typeface="Segoe UI Light" panose="020B0502040204020203" pitchFamily="34" charset="0"/>
                <a:cs typeface="Segoe UI Light" panose="020B0502040204020203" pitchFamily="34" charset="0"/>
              </a:rPr>
              <a:t>irisDS</a:t>
            </a:r>
            <a:r>
              <a:rPr lang="en-US" sz="3200" dirty="0">
                <a:latin typeface="Segoe UI Light" panose="020B0502040204020203" pitchFamily="34" charset="0"/>
                <a:cs typeface="Segoe UI Light" panose="020B0502040204020203" pitchFamily="34" charset="0"/>
              </a:rPr>
              <a:t>, cube = TRUE, </a:t>
            </a:r>
            <a:r>
              <a:rPr lang="en-US" sz="3200" dirty="0" err="1">
                <a:latin typeface="Segoe UI Light" panose="020B0502040204020203" pitchFamily="34" charset="0"/>
                <a:cs typeface="Segoe UI Light" panose="020B0502040204020203" pitchFamily="34" charset="0"/>
              </a:rPr>
              <a:t>blocksPerRead</a:t>
            </a:r>
            <a:r>
              <a:rPr lang="en-US" sz="3200" dirty="0">
                <a:latin typeface="Segoe UI Light" panose="020B0502040204020203" pitchFamily="34" charset="0"/>
                <a:cs typeface="Segoe UI Light" panose="020B0502040204020203" pitchFamily="34" charset="0"/>
              </a:rPr>
              <a:t> = 30)</a:t>
            </a:r>
          </a:p>
          <a:p>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#multiple variables</a:t>
            </a:r>
          </a:p>
          <a:p>
            <a:r>
              <a:rPr lang="en-US" sz="3200" dirty="0">
                <a:latin typeface="Segoe UI Light" panose="020B0502040204020203" pitchFamily="34" charset="0"/>
                <a:cs typeface="Segoe UI Light" panose="020B0502040204020203" pitchFamily="34" charset="0"/>
              </a:rPr>
              <a:t>f &lt;- </a:t>
            </a:r>
            <a:r>
              <a:rPr lang="en-US" sz="3200" dirty="0" err="1">
                <a:latin typeface="Segoe UI Light" panose="020B0502040204020203" pitchFamily="34" charset="0"/>
                <a:cs typeface="Segoe UI Light" panose="020B0502040204020203" pitchFamily="34" charset="0"/>
              </a:rPr>
              <a:t>sepallength</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sepalwidth</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petallength</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petalwidth</a:t>
            </a:r>
            <a:r>
              <a:rPr lang="en-US" sz="3200" dirty="0">
                <a:latin typeface="Segoe UI Light" panose="020B0502040204020203" pitchFamily="34" charset="0"/>
                <a:cs typeface="Segoe UI Light" panose="020B0502040204020203" pitchFamily="34" charset="0"/>
              </a:rPr>
              <a:t> + class</a:t>
            </a:r>
          </a:p>
          <a:p>
            <a:r>
              <a:rPr lang="en-US" sz="3200" dirty="0" err="1">
                <a:latin typeface="Segoe UI Light" panose="020B0502040204020203" pitchFamily="34" charset="0"/>
                <a:cs typeface="Segoe UI Light" panose="020B0502040204020203" pitchFamily="34" charset="0"/>
              </a:rPr>
              <a:t>mrAllVar</a:t>
            </a:r>
            <a:r>
              <a:rPr lang="en-US" sz="3200" dirty="0">
                <a:latin typeface="Segoe UI Light" panose="020B0502040204020203" pitchFamily="34" charset="0"/>
                <a:cs typeface="Segoe UI Light" panose="020B0502040204020203" pitchFamily="34" charset="0"/>
              </a:rPr>
              <a:t> &lt;- </a:t>
            </a:r>
            <a:r>
              <a:rPr lang="en-US" sz="3200" dirty="0" err="1">
                <a:latin typeface="Segoe UI Light" panose="020B0502040204020203" pitchFamily="34" charset="0"/>
                <a:cs typeface="Segoe UI Light" panose="020B0502040204020203" pitchFamily="34" charset="0"/>
              </a:rPr>
              <a:t>rxLinMod</a:t>
            </a:r>
            <a:r>
              <a:rPr lang="en-US" sz="3200" dirty="0">
                <a:latin typeface="Segoe UI Light" panose="020B0502040204020203" pitchFamily="34" charset="0"/>
                <a:cs typeface="Segoe UI Light" panose="020B0502040204020203" pitchFamily="34" charset="0"/>
              </a:rPr>
              <a:t>(f , data = </a:t>
            </a:r>
            <a:r>
              <a:rPr lang="en-US" sz="3200" dirty="0" err="1">
                <a:latin typeface="Segoe UI Light" panose="020B0502040204020203" pitchFamily="34" charset="0"/>
                <a:cs typeface="Segoe UI Light" panose="020B0502040204020203" pitchFamily="34" charset="0"/>
              </a:rPr>
              <a:t>irisDS</a:t>
            </a:r>
            <a:r>
              <a:rPr lang="en-US" sz="3200" dirty="0">
                <a:latin typeface="Segoe UI Light" panose="020B0502040204020203" pitchFamily="34" charset="0"/>
                <a:cs typeface="Segoe UI Light" panose="020B0502040204020203" pitchFamily="34" charset="0"/>
              </a:rPr>
              <a:t>)</a:t>
            </a:r>
          </a:p>
          <a:p>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87624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124811" y="354192"/>
            <a:ext cx="8786106" cy="6001643"/>
          </a:xfrm>
          <a:prstGeom prst="rect">
            <a:avLst/>
          </a:prstGeom>
        </p:spPr>
        <p:txBody>
          <a:bodyPr wrap="square">
            <a:spAutoFit/>
          </a:bodyPr>
          <a:lstStyle/>
          <a:p>
            <a:r>
              <a:rPr lang="en-US" sz="3200" b="1" dirty="0" err="1">
                <a:latin typeface="Segoe UI Light" panose="020B0502040204020203" pitchFamily="34" charset="0"/>
                <a:cs typeface="Segoe UI Light" panose="020B0502040204020203" pitchFamily="34" charset="0"/>
              </a:rPr>
              <a:t>Kmeans</a:t>
            </a:r>
            <a:r>
              <a:rPr lang="en-US" sz="3200" b="1" dirty="0">
                <a:latin typeface="Segoe UI Light" panose="020B0502040204020203" pitchFamily="34" charset="0"/>
                <a:cs typeface="Segoe UI Light" panose="020B0502040204020203" pitchFamily="34" charset="0"/>
              </a:rPr>
              <a:t> Clustering</a:t>
            </a:r>
          </a:p>
          <a:p>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Kmeans</a:t>
            </a:r>
            <a:r>
              <a:rPr lang="en-US" sz="3200" dirty="0">
                <a:latin typeface="Segoe UI Light" panose="020B0502040204020203" pitchFamily="34" charset="0"/>
                <a:cs typeface="Segoe UI Light" panose="020B0502040204020203" pitchFamily="34" charset="0"/>
              </a:rPr>
              <a:t> on multiple hyper-parameters</a:t>
            </a:r>
          </a:p>
          <a:p>
            <a:r>
              <a:rPr lang="en-US" sz="3200" dirty="0">
                <a:latin typeface="Segoe UI Light" panose="020B0502040204020203" pitchFamily="34" charset="0"/>
                <a:cs typeface="Segoe UI Light" panose="020B0502040204020203" pitchFamily="34" charset="0"/>
              </a:rPr>
              <a:t>irisCluster1 &lt;- </a:t>
            </a:r>
            <a:r>
              <a:rPr lang="en-US" sz="3200" dirty="0" err="1">
                <a:latin typeface="Segoe UI Light" panose="020B0502040204020203" pitchFamily="34" charset="0"/>
                <a:cs typeface="Segoe UI Light" panose="020B0502040204020203" pitchFamily="34" charset="0"/>
              </a:rPr>
              <a:t>rxKmeans</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sepallength</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sepalwidth</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petallength</a:t>
            </a:r>
            <a:r>
              <a:rPr lang="en-US" sz="3200" dirty="0">
                <a:latin typeface="Segoe UI Light" panose="020B0502040204020203" pitchFamily="34" charset="0"/>
                <a:cs typeface="Segoe UI Light" panose="020B0502040204020203" pitchFamily="34" charset="0"/>
              </a:rPr>
              <a:t>, data = </a:t>
            </a:r>
            <a:r>
              <a:rPr lang="en-US" sz="3200" dirty="0" err="1">
                <a:latin typeface="Segoe UI Light" panose="020B0502040204020203" pitchFamily="34" charset="0"/>
                <a:cs typeface="Segoe UI Light" panose="020B0502040204020203" pitchFamily="34" charset="0"/>
              </a:rPr>
              <a:t>irisDS</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numClusters</a:t>
            </a:r>
            <a:r>
              <a:rPr lang="en-US" sz="3200" dirty="0">
                <a:latin typeface="Segoe UI Light" panose="020B0502040204020203" pitchFamily="34" charset="0"/>
                <a:cs typeface="Segoe UI Light" panose="020B0502040204020203" pitchFamily="34" charset="0"/>
              </a:rPr>
              <a:t> = 3, </a:t>
            </a:r>
            <a:r>
              <a:rPr lang="en-US" sz="3200" dirty="0" err="1">
                <a:latin typeface="Segoe UI Light" panose="020B0502040204020203" pitchFamily="34" charset="0"/>
                <a:cs typeface="Segoe UI Light" panose="020B0502040204020203" pitchFamily="34" charset="0"/>
              </a:rPr>
              <a:t>numStartRows</a:t>
            </a:r>
            <a:r>
              <a:rPr lang="en-US" sz="3200" dirty="0">
                <a:latin typeface="Segoe UI Light" panose="020B0502040204020203" pitchFamily="34" charset="0"/>
                <a:cs typeface="Segoe UI Light" panose="020B0502040204020203" pitchFamily="34" charset="0"/>
              </a:rPr>
              <a:t> = 30,</a:t>
            </a:r>
          </a:p>
          <a:p>
            <a:r>
              <a:rPr lang="en-US" sz="3200" dirty="0" err="1">
                <a:latin typeface="Segoe UI Light" panose="020B0502040204020203" pitchFamily="34" charset="0"/>
                <a:cs typeface="Segoe UI Light" panose="020B0502040204020203" pitchFamily="34" charset="0"/>
              </a:rPr>
              <a:t>maxIterations</a:t>
            </a:r>
            <a:r>
              <a:rPr lang="en-US" sz="3200" dirty="0">
                <a:latin typeface="Segoe UI Light" panose="020B0502040204020203" pitchFamily="34" charset="0"/>
                <a:cs typeface="Segoe UI Light" panose="020B0502040204020203" pitchFamily="34" charset="0"/>
              </a:rPr>
              <a:t> = 50)</a:t>
            </a:r>
          </a:p>
          <a:p>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Kmeans</a:t>
            </a:r>
            <a:r>
              <a:rPr lang="en-US" sz="3200" dirty="0">
                <a:latin typeface="Segoe UI Light" panose="020B0502040204020203" pitchFamily="34" charset="0"/>
                <a:cs typeface="Segoe UI Light" panose="020B0502040204020203" pitchFamily="34" charset="0"/>
              </a:rPr>
              <a:t> with external output</a:t>
            </a:r>
          </a:p>
          <a:p>
            <a:r>
              <a:rPr lang="en-US" sz="3200" dirty="0">
                <a:latin typeface="Segoe UI Light" panose="020B0502040204020203" pitchFamily="34" charset="0"/>
                <a:cs typeface="Segoe UI Light" panose="020B0502040204020203" pitchFamily="34" charset="0"/>
              </a:rPr>
              <a:t>irisCluster2 &lt;- </a:t>
            </a:r>
            <a:r>
              <a:rPr lang="en-US" sz="3200" dirty="0" err="1">
                <a:latin typeface="Segoe UI Light" panose="020B0502040204020203" pitchFamily="34" charset="0"/>
                <a:cs typeface="Segoe UI Light" panose="020B0502040204020203" pitchFamily="34" charset="0"/>
              </a:rPr>
              <a:t>rxKmeans</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sepallength</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sepalwidth</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petallength</a:t>
            </a:r>
            <a:r>
              <a:rPr lang="en-US" sz="3200" dirty="0">
                <a:latin typeface="Segoe UI Light" panose="020B0502040204020203" pitchFamily="34" charset="0"/>
                <a:cs typeface="Segoe UI Light" panose="020B0502040204020203" pitchFamily="34" charset="0"/>
              </a:rPr>
              <a:t>, data = </a:t>
            </a:r>
            <a:r>
              <a:rPr lang="en-US" sz="3200" dirty="0" err="1">
                <a:latin typeface="Segoe UI Light" panose="020B0502040204020203" pitchFamily="34" charset="0"/>
                <a:cs typeface="Segoe UI Light" panose="020B0502040204020203" pitchFamily="34" charset="0"/>
              </a:rPr>
              <a:t>irisDS</a:t>
            </a:r>
            <a:r>
              <a:rPr lang="en-US" sz="3200" dirty="0">
                <a:latin typeface="Segoe UI Light" panose="020B0502040204020203" pitchFamily="34" charset="0"/>
                <a:cs typeface="Segoe UI Light" panose="020B0502040204020203" pitchFamily="34" charset="0"/>
              </a:rPr>
              <a:t>,</a:t>
            </a:r>
          </a:p>
          <a:p>
            <a:r>
              <a:rPr lang="en-US" sz="3200" dirty="0" err="1">
                <a:latin typeface="Segoe UI Light" panose="020B0502040204020203" pitchFamily="34" charset="0"/>
                <a:cs typeface="Segoe UI Light" panose="020B0502040204020203" pitchFamily="34" charset="0"/>
              </a:rPr>
              <a:t>outFile</a:t>
            </a:r>
            <a:r>
              <a:rPr lang="en-US" sz="3200" dirty="0">
                <a:latin typeface="Segoe UI Light" panose="020B0502040204020203" pitchFamily="34" charset="0"/>
                <a:cs typeface="Segoe UI Light" panose="020B0502040204020203" pitchFamily="34" charset="0"/>
              </a:rPr>
              <a:t> = "irisCluster3.xdf", </a:t>
            </a:r>
            <a:r>
              <a:rPr lang="en-US" sz="3200" dirty="0" err="1">
                <a:latin typeface="Segoe UI Light" panose="020B0502040204020203" pitchFamily="34" charset="0"/>
                <a:cs typeface="Segoe UI Light" panose="020B0502040204020203" pitchFamily="34" charset="0"/>
              </a:rPr>
              <a:t>numClusters</a:t>
            </a:r>
            <a:r>
              <a:rPr lang="en-US" sz="3200" dirty="0">
                <a:latin typeface="Segoe UI Light" panose="020B0502040204020203" pitchFamily="34" charset="0"/>
                <a:cs typeface="Segoe UI Light" panose="020B0502040204020203" pitchFamily="34" charset="0"/>
              </a:rPr>
              <a:t> = 3)</a:t>
            </a:r>
          </a:p>
        </p:txBody>
      </p:sp>
    </p:spTree>
    <p:extLst>
      <p:ext uri="{BB962C8B-B14F-4D97-AF65-F5344CB8AC3E}">
        <p14:creationId xmlns:p14="http://schemas.microsoft.com/office/powerpoint/2010/main" val="25842213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124811" y="354192"/>
            <a:ext cx="8786106" cy="5755422"/>
          </a:xfrm>
          <a:prstGeom prst="rect">
            <a:avLst/>
          </a:prstGeom>
        </p:spPr>
        <p:txBody>
          <a:bodyPr wrap="square">
            <a:spAutoFit/>
          </a:bodyPr>
          <a:lstStyle/>
          <a:p>
            <a:r>
              <a:rPr lang="en-US" sz="3200" b="1" dirty="0">
                <a:latin typeface="Segoe UI Light" panose="020B0502040204020203" pitchFamily="34" charset="0"/>
                <a:cs typeface="Segoe UI Light" panose="020B0502040204020203" pitchFamily="34" charset="0"/>
              </a:rPr>
              <a:t>Logistic Regression</a:t>
            </a:r>
          </a:p>
          <a:p>
            <a:endParaRPr lang="en-US" sz="3200" dirty="0">
              <a:latin typeface="Segoe UI Light" panose="020B0502040204020203" pitchFamily="34" charset="0"/>
              <a:cs typeface="Segoe UI Light" panose="020B0502040204020203" pitchFamily="34" charset="0"/>
            </a:endParaRPr>
          </a:p>
          <a:p>
            <a:r>
              <a:rPr lang="en-US" sz="3200" dirty="0" err="1">
                <a:latin typeface="Segoe UI Light" panose="020B0502040204020203" pitchFamily="34" charset="0"/>
                <a:cs typeface="Segoe UI Light" panose="020B0502040204020203" pitchFamily="34" charset="0"/>
              </a:rPr>
              <a:t>logitResults</a:t>
            </a:r>
            <a:r>
              <a:rPr lang="en-US" sz="3200" dirty="0">
                <a:latin typeface="Segoe UI Light" panose="020B0502040204020203" pitchFamily="34" charset="0"/>
                <a:cs typeface="Segoe UI Light" panose="020B0502040204020203" pitchFamily="34" charset="0"/>
              </a:rPr>
              <a:t> &lt;- </a:t>
            </a:r>
            <a:r>
              <a:rPr lang="en-US" sz="3200" dirty="0" err="1">
                <a:latin typeface="Segoe UI Light" panose="020B0502040204020203" pitchFamily="34" charset="0"/>
                <a:cs typeface="Segoe UI Light" panose="020B0502040204020203" pitchFamily="34" charset="0"/>
              </a:rPr>
              <a:t>rxLogit</a:t>
            </a:r>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VeryLate</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DayOfWeek</a:t>
            </a:r>
            <a:r>
              <a:rPr lang="en-US" sz="3200" dirty="0">
                <a:latin typeface="Segoe UI Light" panose="020B0502040204020203" pitchFamily="34" charset="0"/>
                <a:cs typeface="Segoe UI Light" panose="020B0502040204020203" pitchFamily="34" charset="0"/>
              </a:rPr>
              <a:t>, data = </a:t>
            </a:r>
            <a:r>
              <a:rPr lang="en-US" sz="3200" dirty="0" err="1">
                <a:latin typeface="Segoe UI Light" panose="020B0502040204020203" pitchFamily="34" charset="0"/>
                <a:cs typeface="Segoe UI Light" panose="020B0502040204020203" pitchFamily="34" charset="0"/>
              </a:rPr>
              <a:t>airData</a:t>
            </a:r>
            <a:r>
              <a:rPr lang="en-US" sz="3200" dirty="0">
                <a:latin typeface="Segoe UI Light" panose="020B0502040204020203" pitchFamily="34" charset="0"/>
                <a:cs typeface="Segoe UI Light" panose="020B0502040204020203" pitchFamily="34" charset="0"/>
              </a:rPr>
              <a:t>) </a:t>
            </a:r>
          </a:p>
          <a:p>
            <a:r>
              <a:rPr lang="en-US" sz="3200" dirty="0">
                <a:latin typeface="Segoe UI Light" panose="020B0502040204020203" pitchFamily="34" charset="0"/>
                <a:cs typeface="Segoe UI Light" panose="020B0502040204020203" pitchFamily="34" charset="0"/>
              </a:rPr>
              <a:t>summary(</a:t>
            </a:r>
            <a:r>
              <a:rPr lang="en-US" sz="3200" dirty="0" err="1">
                <a:latin typeface="Segoe UI Light" panose="020B0502040204020203" pitchFamily="34" charset="0"/>
                <a:cs typeface="Segoe UI Light" panose="020B0502040204020203" pitchFamily="34" charset="0"/>
              </a:rPr>
              <a:t>logitResults</a:t>
            </a:r>
            <a:r>
              <a:rPr lang="en-US" sz="3200" dirty="0">
                <a:latin typeface="Segoe UI Light" panose="020B0502040204020203" pitchFamily="34" charset="0"/>
                <a:cs typeface="Segoe UI Light" panose="020B0502040204020203" pitchFamily="34" charset="0"/>
              </a:rPr>
              <a:t>)</a:t>
            </a:r>
          </a:p>
          <a:p>
            <a:endParaRPr lang="en-US" sz="3200"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Call: </a:t>
            </a:r>
            <a:r>
              <a:rPr lang="en-US" dirty="0" err="1">
                <a:latin typeface="Segoe UI Light" panose="020B0502040204020203" pitchFamily="34" charset="0"/>
                <a:cs typeface="Segoe UI Light" panose="020B0502040204020203" pitchFamily="34" charset="0"/>
              </a:rPr>
              <a:t>rxLogit</a:t>
            </a:r>
            <a:r>
              <a:rPr lang="en-US" dirty="0">
                <a:latin typeface="Segoe UI Light" panose="020B0502040204020203" pitchFamily="34" charset="0"/>
                <a:cs typeface="Segoe UI Light" panose="020B0502040204020203" pitchFamily="34" charset="0"/>
              </a:rPr>
              <a:t>(formula = </a:t>
            </a:r>
            <a:r>
              <a:rPr lang="en-US" dirty="0" err="1">
                <a:latin typeface="Segoe UI Light" panose="020B0502040204020203" pitchFamily="34" charset="0"/>
                <a:cs typeface="Segoe UI Light" panose="020B0502040204020203" pitchFamily="34" charset="0"/>
              </a:rPr>
              <a:t>VeryLate</a:t>
            </a:r>
            <a:r>
              <a:rPr lang="en-US" dirty="0">
                <a:latin typeface="Segoe UI Light" panose="020B0502040204020203" pitchFamily="34" charset="0"/>
                <a:cs typeface="Segoe UI Light" panose="020B0502040204020203" pitchFamily="34" charset="0"/>
              </a:rPr>
              <a:t> ~ </a:t>
            </a:r>
            <a:r>
              <a:rPr lang="en-US" dirty="0" err="1">
                <a:latin typeface="Segoe UI Light" panose="020B0502040204020203" pitchFamily="34" charset="0"/>
                <a:cs typeface="Segoe UI Light" panose="020B0502040204020203" pitchFamily="34" charset="0"/>
              </a:rPr>
              <a:t>DayOfWeek</a:t>
            </a:r>
            <a:r>
              <a:rPr lang="en-US" dirty="0">
                <a:latin typeface="Segoe UI Light" panose="020B0502040204020203" pitchFamily="34" charset="0"/>
                <a:cs typeface="Segoe UI Light" panose="020B0502040204020203" pitchFamily="34" charset="0"/>
              </a:rPr>
              <a:t> - 1, data = </a:t>
            </a:r>
            <a:r>
              <a:rPr lang="en-US" dirty="0" err="1">
                <a:latin typeface="Segoe UI Light" panose="020B0502040204020203" pitchFamily="34" charset="0"/>
                <a:cs typeface="Segoe UI Light" panose="020B0502040204020203" pitchFamily="34" charset="0"/>
              </a:rPr>
              <a:t>airData</a:t>
            </a:r>
            <a:r>
              <a:rPr lang="en-US" dirty="0">
                <a:latin typeface="Segoe UI Light" panose="020B0502040204020203" pitchFamily="34" charset="0"/>
                <a:cs typeface="Segoe UI Light" panose="020B0502040204020203" pitchFamily="34" charset="0"/>
              </a:rPr>
              <a:t>)  </a:t>
            </a:r>
          </a:p>
          <a:p>
            <a:r>
              <a:rPr lang="en-US" dirty="0">
                <a:latin typeface="Segoe UI Light" panose="020B0502040204020203" pitchFamily="34" charset="0"/>
                <a:cs typeface="Segoe UI Light" panose="020B0502040204020203" pitchFamily="34" charset="0"/>
              </a:rPr>
              <a:t>Logistic Regression Results for: </a:t>
            </a:r>
            <a:r>
              <a:rPr lang="en-US" dirty="0" err="1">
                <a:latin typeface="Segoe UI Light" panose="020B0502040204020203" pitchFamily="34" charset="0"/>
                <a:cs typeface="Segoe UI Light" panose="020B0502040204020203" pitchFamily="34" charset="0"/>
              </a:rPr>
              <a:t>VeryLate</a:t>
            </a:r>
            <a:r>
              <a:rPr lang="en-US" dirty="0">
                <a:latin typeface="Segoe UI Light" panose="020B0502040204020203" pitchFamily="34" charset="0"/>
                <a:cs typeface="Segoe UI Light" panose="020B0502040204020203" pitchFamily="34" charset="0"/>
              </a:rPr>
              <a:t> ~ </a:t>
            </a:r>
            <a:r>
              <a:rPr lang="en-US" dirty="0" err="1">
                <a:latin typeface="Segoe UI Light" panose="020B0502040204020203" pitchFamily="34" charset="0"/>
                <a:cs typeface="Segoe UI Light" panose="020B0502040204020203" pitchFamily="34" charset="0"/>
              </a:rPr>
              <a:t>DayOfWeek</a:t>
            </a:r>
            <a:r>
              <a:rPr lang="en-US" dirty="0">
                <a:latin typeface="Segoe UI Light" panose="020B0502040204020203" pitchFamily="34" charset="0"/>
                <a:cs typeface="Segoe UI Light" panose="020B0502040204020203" pitchFamily="34" charset="0"/>
              </a:rPr>
              <a:t> - 1 </a:t>
            </a:r>
          </a:p>
          <a:p>
            <a:r>
              <a:rPr lang="en-US" dirty="0">
                <a:latin typeface="Segoe UI Light" panose="020B0502040204020203" pitchFamily="34" charset="0"/>
                <a:cs typeface="Segoe UI Light" panose="020B0502040204020203" pitchFamily="34" charset="0"/>
              </a:rPr>
              <a:t>File name:     C:\YourOutputPath\airExample.xdf </a:t>
            </a:r>
          </a:p>
          <a:p>
            <a:r>
              <a:rPr lang="en-US" dirty="0">
                <a:latin typeface="Segoe UI Light" panose="020B0502040204020203" pitchFamily="34" charset="0"/>
                <a:cs typeface="Segoe UI Light" panose="020B0502040204020203" pitchFamily="34" charset="0"/>
              </a:rPr>
              <a:t>Dependent variable(s): </a:t>
            </a:r>
            <a:r>
              <a:rPr lang="en-US" dirty="0" err="1">
                <a:latin typeface="Segoe UI Light" panose="020B0502040204020203" pitchFamily="34" charset="0"/>
                <a:cs typeface="Segoe UI Light" panose="020B0502040204020203" pitchFamily="34" charset="0"/>
              </a:rPr>
              <a:t>VeryLate</a:t>
            </a:r>
            <a:r>
              <a:rPr lang="en-US" dirty="0">
                <a:latin typeface="Segoe UI Light" panose="020B0502040204020203" pitchFamily="34" charset="0"/>
                <a:cs typeface="Segoe UI Light" panose="020B0502040204020203" pitchFamily="34" charset="0"/>
              </a:rPr>
              <a:t> </a:t>
            </a:r>
          </a:p>
          <a:p>
            <a:r>
              <a:rPr lang="en-US" dirty="0">
                <a:latin typeface="Segoe UI Light" panose="020B0502040204020203" pitchFamily="34" charset="0"/>
                <a:cs typeface="Segoe UI Light" panose="020B0502040204020203" pitchFamily="34" charset="0"/>
              </a:rPr>
              <a:t>Total independent variables: 7  </a:t>
            </a:r>
          </a:p>
          <a:p>
            <a:r>
              <a:rPr lang="en-US" dirty="0">
                <a:latin typeface="Segoe UI Light" panose="020B0502040204020203" pitchFamily="34" charset="0"/>
                <a:cs typeface="Segoe UI Light" panose="020B0502040204020203" pitchFamily="34" charset="0"/>
              </a:rPr>
              <a:t>Number of valid observations: 6e+05 </a:t>
            </a:r>
          </a:p>
          <a:p>
            <a:r>
              <a:rPr lang="en-US" dirty="0">
                <a:latin typeface="Segoe UI Light" panose="020B0502040204020203" pitchFamily="34" charset="0"/>
                <a:cs typeface="Segoe UI Light" panose="020B0502040204020203" pitchFamily="34" charset="0"/>
              </a:rPr>
              <a:t>Number of missing observations: 0  -</a:t>
            </a:r>
          </a:p>
          <a:p>
            <a:r>
              <a:rPr lang="en-US" dirty="0">
                <a:latin typeface="Segoe UI Light" panose="020B0502040204020203" pitchFamily="34" charset="0"/>
                <a:cs typeface="Segoe UI Light" panose="020B0502040204020203" pitchFamily="34" charset="0"/>
              </a:rPr>
              <a:t>2*</a:t>
            </a:r>
            <a:r>
              <a:rPr lang="en-US" dirty="0" err="1">
                <a:latin typeface="Segoe UI Light" panose="020B0502040204020203" pitchFamily="34" charset="0"/>
                <a:cs typeface="Segoe UI Light" panose="020B0502040204020203" pitchFamily="34" charset="0"/>
              </a:rPr>
              <a:t>LogLikelihood</a:t>
            </a:r>
            <a:r>
              <a:rPr lang="en-US" dirty="0">
                <a:latin typeface="Segoe UI Light" panose="020B0502040204020203" pitchFamily="34" charset="0"/>
                <a:cs typeface="Segoe UI Light" panose="020B0502040204020203" pitchFamily="34" charset="0"/>
              </a:rPr>
              <a:t>: 251244.7201 (Residual deviance on 599993 degrees of freedom) </a:t>
            </a:r>
          </a:p>
          <a:p>
            <a:r>
              <a:rPr lang="en-US" sz="3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3877890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5" name="Straight Connector 4"/>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3"/>
          <p:cNvSpPr>
            <a:spLocks noGrp="1"/>
          </p:cNvSpPr>
          <p:nvPr>
            <p:ph type="title"/>
          </p:nvPr>
        </p:nvSpPr>
        <p:spPr>
          <a:xfrm>
            <a:off x="608171" y="4468764"/>
            <a:ext cx="11432977" cy="1676400"/>
          </a:xfrm>
        </p:spPr>
        <p:txBody>
          <a:bodyPr anchor="t">
            <a:normAutofit/>
          </a:bodyPr>
          <a:lstStyle/>
          <a:p>
            <a:r>
              <a:rPr lang="en-GB" dirty="0" err="1"/>
              <a:t>RxFunctions</a:t>
            </a:r>
            <a:r>
              <a:rPr lang="en-GB" dirty="0"/>
              <a:t> and machine learning</a:t>
            </a:r>
            <a:endParaRPr lang="en-GB"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68628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6"/>
          <p:cNvSpPr txBox="1">
            <a:spLocks/>
          </p:cNvSpPr>
          <p:nvPr/>
        </p:nvSpPr>
        <p:spPr>
          <a:xfrm>
            <a:off x="399291" y="778563"/>
            <a:ext cx="11525250" cy="5432911"/>
          </a:xfrm>
          <a:prstGeom prst="rect">
            <a:avLst/>
          </a:prstGeom>
        </p:spPr>
        <p:txBody>
          <a:bodyPr>
            <a:normAutofit fontScale="92500"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GB" dirty="0">
                <a:solidFill>
                  <a:sysClr val="windowText" lastClr="000000"/>
                </a:solidFill>
              </a:rPr>
              <a:t>What is R? Why use R? </a:t>
            </a:r>
          </a:p>
          <a:p>
            <a:pPr lvl="0"/>
            <a:r>
              <a:rPr lang="en-GB" dirty="0">
                <a:solidFill>
                  <a:sysClr val="windowText" lastClr="000000"/>
                </a:solidFill>
              </a:rPr>
              <a:t>Deploying R Server on HDInsight and Spark</a:t>
            </a:r>
          </a:p>
          <a:p>
            <a:r>
              <a:rPr lang="en-GB" dirty="0">
                <a:solidFill>
                  <a:sysClr val="windowText" lastClr="000000"/>
                </a:solidFill>
              </a:rPr>
              <a:t>R Server and ScaleR</a:t>
            </a:r>
          </a:p>
          <a:p>
            <a:pPr lvl="0"/>
            <a:r>
              <a:rPr lang="en-GB" dirty="0">
                <a:solidFill>
                  <a:sysClr val="windowText" lastClr="000000"/>
                </a:solidFill>
              </a:rPr>
              <a:t>Using client tools to connect</a:t>
            </a:r>
          </a:p>
          <a:p>
            <a:pPr lvl="0"/>
            <a:r>
              <a:rPr lang="en-GB" dirty="0">
                <a:solidFill>
                  <a:sysClr val="windowText" lastClr="000000"/>
                </a:solidFill>
              </a:rPr>
              <a:t>Summary Statistics with R Server</a:t>
            </a:r>
          </a:p>
          <a:p>
            <a:pPr lvl="0"/>
            <a:r>
              <a:rPr lang="en-GB" dirty="0">
                <a:solidFill>
                  <a:sysClr val="windowText" lastClr="000000"/>
                </a:solidFill>
              </a:rPr>
              <a:t>File System and Map Reduce with R Server </a:t>
            </a:r>
          </a:p>
          <a:p>
            <a:pPr lvl="0"/>
            <a:r>
              <a:rPr lang="en-GB" dirty="0">
                <a:solidFill>
                  <a:sysClr val="windowText" lastClr="000000"/>
                </a:solidFill>
              </a:rPr>
              <a:t>Preparing data at scale</a:t>
            </a:r>
          </a:p>
          <a:p>
            <a:pPr lvl="0"/>
            <a:r>
              <a:rPr lang="en-GB" dirty="0">
                <a:solidFill>
                  <a:sysClr val="windowText" lastClr="000000"/>
                </a:solidFill>
              </a:rPr>
              <a:t>Rx functions and Machine Learning </a:t>
            </a:r>
          </a:p>
          <a:p>
            <a:pPr lvl="0"/>
            <a:r>
              <a:rPr lang="en-GB" dirty="0">
                <a:solidFill>
                  <a:sysClr val="windowText" lastClr="000000"/>
                </a:solidFill>
              </a:rPr>
              <a:t>Conclusion</a:t>
            </a:r>
          </a:p>
          <a:p>
            <a:pPr lvl="0"/>
            <a:endPar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endPar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endPar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a:p>
            <a:pPr marL="342783" marR="0" lvl="0" indent="-342783" algn="l" defTabSz="914088" rtl="0" eaLnBrk="1" fontAlgn="auto" latinLnBrk="0" hangingPunct="1">
              <a:lnSpc>
                <a:spcPct val="100000"/>
              </a:lnSpc>
              <a:spcBef>
                <a:spcPts val="1400"/>
              </a:spcBef>
              <a:spcAft>
                <a:spcPts val="0"/>
              </a:spcAft>
              <a:buClrTx/>
              <a:buSzTx/>
              <a:buFont typeface="Arial" pitchFamily="34" charset="0"/>
              <a:buChar char="•"/>
              <a:tabLst/>
              <a:defRPr/>
            </a:pPr>
            <a:endParaRPr kumimoji="0" lang="en-GB" sz="32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1961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178" y="2875423"/>
            <a:ext cx="11524432" cy="1063487"/>
          </a:xfrm>
        </p:spPr>
        <p:txBody>
          <a:bodyPr>
            <a:noAutofit/>
          </a:bodyPr>
          <a:lstStyle/>
          <a:p>
            <a:pPr algn="ctr"/>
            <a:r>
              <a:rPr lang="en-GB" dirty="0">
                <a:latin typeface="Segoe UI Light" panose="020B0502040204020203" pitchFamily="34" charset="0"/>
                <a:cs typeface="Segoe UI Light" panose="020B0502040204020203" pitchFamily="34" charset="0"/>
              </a:rPr>
              <a:t>Why use R? </a:t>
            </a:r>
          </a:p>
        </p:txBody>
      </p:sp>
    </p:spTree>
    <p:extLst>
      <p:ext uri="{BB962C8B-B14F-4D97-AF65-F5344CB8AC3E}">
        <p14:creationId xmlns:p14="http://schemas.microsoft.com/office/powerpoint/2010/main" val="1253902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op right small rectangle"/>
          <p:cNvSpPr/>
          <p:nvPr/>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94215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379413" y="1003610"/>
            <a:ext cx="5676628" cy="567500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GB" sz="2800" dirty="0">
                <a:solidFill>
                  <a:sysClr val="windowText" lastClr="000000"/>
                </a:solidFill>
              </a:rPr>
              <a:t>Extensible, can write your own module</a:t>
            </a:r>
            <a:endParaRPr kumimoji="0" lang="en-GB"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endParaRPr>
          </a:p>
          <a:p>
            <a:pPr lvl="0"/>
            <a:r>
              <a:rPr lang="en-GB" sz="2800" dirty="0">
                <a:solidFill>
                  <a:sysClr val="windowText" lastClr="000000"/>
                </a:solidFill>
              </a:rPr>
              <a:t>Large community of R programmers </a:t>
            </a:r>
          </a:p>
          <a:p>
            <a:pPr lvl="0"/>
            <a:r>
              <a:rPr lang="en-GB" sz="2800" dirty="0">
                <a:solidFill>
                  <a:sysClr val="windowText" lastClr="000000"/>
                </a:solidFill>
              </a:rPr>
              <a:t>For statistical computing and data mining and machine learning</a:t>
            </a:r>
          </a:p>
          <a:p>
            <a:pPr lvl="0"/>
            <a:r>
              <a:rPr lang="en-GB" sz="2800" dirty="0">
                <a:solidFill>
                  <a:sysClr val="windowText" lastClr="000000"/>
                </a:solidFill>
              </a:rPr>
              <a:t>Thousands of algorithmic packages</a:t>
            </a:r>
          </a:p>
          <a:p>
            <a:pPr lvl="0"/>
            <a:r>
              <a:rPr lang="en-GB" sz="2800" dirty="0">
                <a:solidFill>
                  <a:sysClr val="windowText" lastClr="000000"/>
                </a:solidFill>
              </a:rPr>
              <a:t>Graphical capabilities for data analysis</a:t>
            </a:r>
            <a:endParaRPr kumimoji="0" lang="en-GB" sz="2800" b="0" i="0" u="none" strike="noStrike" kern="0" cap="none" spc="0" normalizeH="0" baseline="0" noProof="0" dirty="0">
              <a:ln>
                <a:noFill/>
              </a:ln>
              <a:solidFill>
                <a:sysClr val="windowText" lastClr="000000"/>
              </a:solidFill>
              <a:effectLst/>
              <a:uLnTx/>
              <a:uFillTx/>
            </a:endParaRPr>
          </a:p>
        </p:txBody>
      </p:sp>
      <p:grpSp>
        <p:nvGrpSpPr>
          <p:cNvPr id="7" name="Group 6"/>
          <p:cNvGrpSpPr>
            <a:grpSpLocks noChangeAspect="1"/>
          </p:cNvGrpSpPr>
          <p:nvPr/>
        </p:nvGrpSpPr>
        <p:grpSpPr>
          <a:xfrm>
            <a:off x="7839131" y="1202635"/>
            <a:ext cx="2765452" cy="2286000"/>
            <a:chOff x="6639572" y="1907217"/>
            <a:chExt cx="3200400" cy="2645540"/>
          </a:xfrm>
        </p:grpSpPr>
        <p:grpSp>
          <p:nvGrpSpPr>
            <p:cNvPr id="8" name="Group 7"/>
            <p:cNvGrpSpPr>
              <a:grpSpLocks noChangeAspect="1"/>
            </p:cNvGrpSpPr>
            <p:nvPr/>
          </p:nvGrpSpPr>
          <p:grpSpPr>
            <a:xfrm>
              <a:off x="6639572" y="1907217"/>
              <a:ext cx="3200400" cy="2645540"/>
              <a:chOff x="6219422" y="1886308"/>
              <a:chExt cx="3657600" cy="2752244"/>
            </a:xfrm>
          </p:grpSpPr>
          <p:grpSp>
            <p:nvGrpSpPr>
              <p:cNvPr id="10" name="Group 9"/>
              <p:cNvGrpSpPr/>
              <p:nvPr/>
            </p:nvGrpSpPr>
            <p:grpSpPr>
              <a:xfrm>
                <a:off x="6219422" y="1886308"/>
                <a:ext cx="3657600" cy="2752244"/>
                <a:chOff x="6219421" y="1886308"/>
                <a:chExt cx="3657600" cy="2752244"/>
              </a:xfrm>
            </p:grpSpPr>
            <p:sp>
              <p:nvSpPr>
                <p:cNvPr id="12" name="Rectangle 11"/>
                <p:cNvSpPr/>
                <p:nvPr/>
              </p:nvSpPr>
              <p:spPr bwMode="auto">
                <a:xfrm>
                  <a:off x="6219421" y="1895352"/>
                  <a:ext cx="3657600"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&gt; data &lt;- read.csv(“iris.csv”)</a:t>
                  </a:r>
                </a:p>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&gt; plot(data)</a:t>
                  </a:r>
                </a:p>
              </p:txBody>
            </p:sp>
            <p:sp>
              <p:nvSpPr>
                <p:cNvPr id="13" name="Rectangle 12"/>
                <p:cNvSpPr/>
                <p:nvPr/>
              </p:nvSpPr>
              <p:spPr bwMode="auto">
                <a:xfrm>
                  <a:off x="6219422" y="1886308"/>
                  <a:ext cx="3657599"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p:cNvGrpSpPr/>
                <p:nvPr/>
              </p:nvGrpSpPr>
              <p:grpSpPr>
                <a:xfrm>
                  <a:off x="8580436" y="1996036"/>
                  <a:ext cx="731520" cy="237744"/>
                  <a:chOff x="8580436" y="1996036"/>
                  <a:chExt cx="731520" cy="237744"/>
                </a:xfrm>
              </p:grpSpPr>
              <p:sp>
                <p:nvSpPr>
                  <p:cNvPr id="15" name="Rectangle 14"/>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Connector 15"/>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1" name="Straight Connector 10"/>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 name="Group 10"/>
          <p:cNvGrpSpPr>
            <a:grpSpLocks noChangeAspect="1"/>
          </p:cNvGrpSpPr>
          <p:nvPr/>
        </p:nvGrpSpPr>
        <p:grpSpPr bwMode="auto">
          <a:xfrm rot="4639085">
            <a:off x="7816126" y="4245340"/>
            <a:ext cx="1455738" cy="1444625"/>
            <a:chOff x="452" y="2766"/>
            <a:chExt cx="917" cy="910"/>
          </a:xfrm>
        </p:grpSpPr>
        <p:sp>
          <p:nvSpPr>
            <p:cNvPr id="18" name="Freeform 11"/>
            <p:cNvSpPr>
              <a:spLocks/>
            </p:cNvSpPr>
            <p:nvPr/>
          </p:nvSpPr>
          <p:spPr bwMode="auto">
            <a:xfrm>
              <a:off x="452" y="2974"/>
              <a:ext cx="915" cy="702"/>
            </a:xfrm>
            <a:custGeom>
              <a:avLst/>
              <a:gdLst>
                <a:gd name="T0" fmla="*/ 17 w 224"/>
                <a:gd name="T1" fmla="*/ 0 h 172"/>
                <a:gd name="T2" fmla="*/ 0 w 224"/>
                <a:gd name="T3" fmla="*/ 60 h 172"/>
                <a:gd name="T4" fmla="*/ 112 w 224"/>
                <a:gd name="T5" fmla="*/ 172 h 172"/>
                <a:gd name="T6" fmla="*/ 224 w 224"/>
                <a:gd name="T7" fmla="*/ 60 h 172"/>
                <a:gd name="T8" fmla="*/ 112 w 224"/>
                <a:gd name="T9" fmla="*/ 60 h 172"/>
                <a:gd name="T10" fmla="*/ 17 w 224"/>
                <a:gd name="T11" fmla="*/ 0 h 172"/>
              </a:gdLst>
              <a:ahLst/>
              <a:cxnLst>
                <a:cxn ang="0">
                  <a:pos x="T0" y="T1"/>
                </a:cxn>
                <a:cxn ang="0">
                  <a:pos x="T2" y="T3"/>
                </a:cxn>
                <a:cxn ang="0">
                  <a:pos x="T4" y="T5"/>
                </a:cxn>
                <a:cxn ang="0">
                  <a:pos x="T6" y="T7"/>
                </a:cxn>
                <a:cxn ang="0">
                  <a:pos x="T8" y="T9"/>
                </a:cxn>
                <a:cxn ang="0">
                  <a:pos x="T10" y="T11"/>
                </a:cxn>
              </a:cxnLst>
              <a:rect l="0" t="0" r="r" b="b"/>
              <a:pathLst>
                <a:path w="224" h="172">
                  <a:moveTo>
                    <a:pt x="17" y="0"/>
                  </a:moveTo>
                  <a:cubicBezTo>
                    <a:pt x="6" y="17"/>
                    <a:pt x="0" y="38"/>
                    <a:pt x="0" y="60"/>
                  </a:cubicBezTo>
                  <a:cubicBezTo>
                    <a:pt x="0" y="121"/>
                    <a:pt x="50" y="172"/>
                    <a:pt x="112" y="172"/>
                  </a:cubicBezTo>
                  <a:cubicBezTo>
                    <a:pt x="174" y="172"/>
                    <a:pt x="224" y="121"/>
                    <a:pt x="224" y="60"/>
                  </a:cubicBezTo>
                  <a:cubicBezTo>
                    <a:pt x="112" y="60"/>
                    <a:pt x="112" y="60"/>
                    <a:pt x="112" y="60"/>
                  </a:cubicBezTo>
                  <a:lnTo>
                    <a:pt x="17" y="0"/>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912" y="2766"/>
              <a:ext cx="457" cy="457"/>
            </a:xfrm>
            <a:custGeom>
              <a:avLst/>
              <a:gdLst>
                <a:gd name="T0" fmla="*/ 0 w 112"/>
                <a:gd name="T1" fmla="*/ 0 h 112"/>
                <a:gd name="T2" fmla="*/ 0 w 112"/>
                <a:gd name="T3" fmla="*/ 112 h 112"/>
                <a:gd name="T4" fmla="*/ 112 w 112"/>
                <a:gd name="T5" fmla="*/ 112 h 112"/>
                <a:gd name="T6" fmla="*/ 0 w 112"/>
                <a:gd name="T7" fmla="*/ 0 h 112"/>
              </a:gdLst>
              <a:ahLst/>
              <a:cxnLst>
                <a:cxn ang="0">
                  <a:pos x="T0" y="T1"/>
                </a:cxn>
                <a:cxn ang="0">
                  <a:pos x="T2" y="T3"/>
                </a:cxn>
                <a:cxn ang="0">
                  <a:pos x="T4" y="T5"/>
                </a:cxn>
                <a:cxn ang="0">
                  <a:pos x="T6" y="T7"/>
                </a:cxn>
              </a:cxnLst>
              <a:rect l="0" t="0" r="r" b="b"/>
              <a:pathLst>
                <a:path w="112" h="112">
                  <a:moveTo>
                    <a:pt x="0" y="0"/>
                  </a:moveTo>
                  <a:cubicBezTo>
                    <a:pt x="0" y="112"/>
                    <a:pt x="0" y="112"/>
                    <a:pt x="0" y="112"/>
                  </a:cubicBezTo>
                  <a:cubicBezTo>
                    <a:pt x="112" y="112"/>
                    <a:pt x="112" y="112"/>
                    <a:pt x="112" y="112"/>
                  </a:cubicBezTo>
                  <a:cubicBezTo>
                    <a:pt x="112" y="50"/>
                    <a:pt x="62" y="0"/>
                    <a:pt x="0" y="0"/>
                  </a:cubicBez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p:nvSpPr>
          <p:spPr bwMode="auto">
            <a:xfrm>
              <a:off x="589" y="2766"/>
              <a:ext cx="323" cy="457"/>
            </a:xfrm>
            <a:custGeom>
              <a:avLst/>
              <a:gdLst>
                <a:gd name="T0" fmla="*/ 79 w 79"/>
                <a:gd name="T1" fmla="*/ 112 h 112"/>
                <a:gd name="T2" fmla="*/ 79 w 79"/>
                <a:gd name="T3" fmla="*/ 0 h 112"/>
                <a:gd name="T4" fmla="*/ 0 w 79"/>
                <a:gd name="T5" fmla="*/ 32 h 112"/>
                <a:gd name="T6" fmla="*/ 79 w 79"/>
                <a:gd name="T7" fmla="*/ 112 h 112"/>
              </a:gdLst>
              <a:ahLst/>
              <a:cxnLst>
                <a:cxn ang="0">
                  <a:pos x="T0" y="T1"/>
                </a:cxn>
                <a:cxn ang="0">
                  <a:pos x="T2" y="T3"/>
                </a:cxn>
                <a:cxn ang="0">
                  <a:pos x="T4" y="T5"/>
                </a:cxn>
                <a:cxn ang="0">
                  <a:pos x="T6" y="T7"/>
                </a:cxn>
              </a:cxnLst>
              <a:rect l="0" t="0" r="r" b="b"/>
              <a:pathLst>
                <a:path w="79" h="112">
                  <a:moveTo>
                    <a:pt x="79" y="112"/>
                  </a:moveTo>
                  <a:cubicBezTo>
                    <a:pt x="79" y="0"/>
                    <a:pt x="79" y="0"/>
                    <a:pt x="79" y="0"/>
                  </a:cubicBezTo>
                  <a:cubicBezTo>
                    <a:pt x="48" y="0"/>
                    <a:pt x="20" y="12"/>
                    <a:pt x="0" y="32"/>
                  </a:cubicBezTo>
                  <a:lnTo>
                    <a:pt x="79" y="11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a:grpSpLocks noChangeAspect="1"/>
          </p:cNvGrpSpPr>
          <p:nvPr/>
        </p:nvGrpSpPr>
        <p:grpSpPr bwMode="auto">
          <a:xfrm>
            <a:off x="9367872" y="4098965"/>
            <a:ext cx="1204130" cy="1592303"/>
            <a:chOff x="3915" y="2947"/>
            <a:chExt cx="456" cy="603"/>
          </a:xfrm>
          <a:solidFill>
            <a:schemeClr val="accent4">
              <a:lumMod val="20000"/>
              <a:lumOff val="80000"/>
            </a:schemeClr>
          </a:solidFill>
        </p:grpSpPr>
        <p:sp>
          <p:nvSpPr>
            <p:cNvPr id="2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cxnSp>
        <p:nvCxnSpPr>
          <p:cNvPr id="24" name="Straight Arrow Connector 23"/>
          <p:cNvCxnSpPr/>
          <p:nvPr/>
        </p:nvCxnSpPr>
        <p:spPr>
          <a:xfrm flipV="1">
            <a:off x="10073641" y="3612874"/>
            <a:ext cx="0" cy="402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41420" y="3612874"/>
            <a:ext cx="0" cy="48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05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5" name="Straight Connector 4"/>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itle 3"/>
          <p:cNvSpPr>
            <a:spLocks noGrp="1"/>
          </p:cNvSpPr>
          <p:nvPr>
            <p:ph type="title"/>
          </p:nvPr>
        </p:nvSpPr>
        <p:spPr>
          <a:xfrm>
            <a:off x="608171" y="4468764"/>
            <a:ext cx="11432977" cy="1676400"/>
          </a:xfrm>
        </p:spPr>
        <p:txBody>
          <a:bodyPr anchor="t">
            <a:normAutofit/>
          </a:bodyPr>
          <a:lstStyle/>
          <a:p>
            <a:r>
              <a:rPr lang="en-US" dirty="0"/>
              <a:t>Manipulating data and deriving statistics in R</a:t>
            </a:r>
            <a:endParaRPr lang="en-GB"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661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406809" y="3143779"/>
            <a:ext cx="11524432" cy="10634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Segoe UI Light" panose="020B0502040204020203" pitchFamily="34" charset="0"/>
                <a:cs typeface="Segoe UI Light" panose="020B0502040204020203" pitchFamily="34" charset="0"/>
              </a:rPr>
              <a:t>Deploying R Server on Spark</a:t>
            </a:r>
          </a:p>
        </p:txBody>
      </p:sp>
    </p:spTree>
    <p:extLst>
      <p:ext uri="{BB962C8B-B14F-4D97-AF65-F5344CB8AC3E}">
        <p14:creationId xmlns:p14="http://schemas.microsoft.com/office/powerpoint/2010/main" val="122339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79413" y="1003610"/>
            <a:ext cx="7786392" cy="567500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kumimoji="0" lang="en-GB" sz="3600" b="0" i="0" u="none" strike="noStrike" kern="0" cap="none" spc="0" normalizeH="0" baseline="0" noProof="0" dirty="0">
                <a:ln>
                  <a:noFill/>
                </a:ln>
                <a:solidFill>
                  <a:sysClr val="windowText" lastClr="000000"/>
                </a:solidFill>
                <a:effectLst/>
                <a:uLnTx/>
                <a:uFillTx/>
              </a:rPr>
              <a:t>Run</a:t>
            </a:r>
            <a:r>
              <a:rPr kumimoji="0" lang="en-GB" sz="3600" b="0" i="0" u="none" strike="noStrike" kern="0" cap="none" spc="0" normalizeH="0" noProof="0" dirty="0">
                <a:ln>
                  <a:noFill/>
                </a:ln>
                <a:solidFill>
                  <a:sysClr val="windowText" lastClr="000000"/>
                </a:solidFill>
                <a:effectLst/>
                <a:uLnTx/>
                <a:uFillTx/>
              </a:rPr>
              <a:t> R on multiple cores</a:t>
            </a:r>
          </a:p>
          <a:p>
            <a:pPr>
              <a:defRPr/>
            </a:pPr>
            <a:r>
              <a:rPr lang="en-GB" sz="3600" baseline="0" dirty="0">
                <a:solidFill>
                  <a:sysClr val="windowText" lastClr="000000"/>
                </a:solidFill>
              </a:rPr>
              <a:t>Run</a:t>
            </a:r>
            <a:r>
              <a:rPr lang="en-GB" sz="3600" dirty="0">
                <a:solidFill>
                  <a:sysClr val="windowText" lastClr="000000"/>
                </a:solidFill>
              </a:rPr>
              <a:t> R on multiple computers</a:t>
            </a:r>
            <a:endParaRPr kumimoji="0" lang="en-GB" sz="3600" b="0" i="0" u="none" strike="noStrike" kern="0" cap="none" spc="0" normalizeH="0" baseline="0" noProof="0" dirty="0">
              <a:ln>
                <a:noFill/>
              </a:ln>
              <a:solidFill>
                <a:sysClr val="windowText" lastClr="000000"/>
              </a:solidFill>
              <a:effectLst/>
              <a:uLnTx/>
              <a:uFillTx/>
            </a:endParaRPr>
          </a:p>
          <a:p>
            <a:pPr>
              <a:defRPr/>
            </a:pPr>
            <a:r>
              <a:rPr kumimoji="0" lang="en-GB" sz="3600" b="0" i="0" u="none" strike="noStrike" kern="0" cap="none" spc="0" normalizeH="0" baseline="0" noProof="0" dirty="0">
                <a:ln>
                  <a:noFill/>
                </a:ln>
                <a:solidFill>
                  <a:sysClr val="windowText" lastClr="000000"/>
                </a:solidFill>
                <a:effectLst/>
                <a:uLnTx/>
                <a:uFillTx/>
              </a:rPr>
              <a:t>Efficient parallelization</a:t>
            </a:r>
            <a:r>
              <a:rPr kumimoji="0" lang="en-GB" sz="3600" b="0" i="0" u="none" strike="noStrike" kern="0" cap="none" spc="0" normalizeH="0" noProof="0" dirty="0">
                <a:ln>
                  <a:noFill/>
                </a:ln>
                <a:solidFill>
                  <a:sysClr val="windowText" lastClr="000000"/>
                </a:solidFill>
                <a:effectLst/>
                <a:uLnTx/>
                <a:uFillTx/>
              </a:rPr>
              <a:t> of statistical and data-mining algorithms</a:t>
            </a:r>
          </a:p>
          <a:p>
            <a:pPr>
              <a:defRPr/>
            </a:pPr>
            <a:r>
              <a:rPr lang="en-GB" sz="3600" noProof="0" dirty="0">
                <a:solidFill>
                  <a:sysClr val="windowText" lastClr="000000"/>
                </a:solidFill>
              </a:rPr>
              <a:t>Read big data at scale – WASB, Hadoop HDFS, Hive, SQL ODBC</a:t>
            </a:r>
          </a:p>
          <a:p>
            <a:pPr>
              <a:defRPr/>
            </a:pPr>
            <a:r>
              <a:rPr lang="en-GB" sz="3600" dirty="0">
                <a:solidFill>
                  <a:sysClr val="windowText" lastClr="000000"/>
                </a:solidFill>
              </a:rPr>
              <a:t>Store data at scale</a:t>
            </a:r>
            <a:endParaRPr lang="en-GB" sz="3600" noProof="0" dirty="0">
              <a:solidFill>
                <a:sysClr val="windowText" lastClr="000000"/>
              </a:solidFill>
            </a:endParaRPr>
          </a:p>
          <a:p>
            <a:pPr>
              <a:defRPr/>
            </a:pPr>
            <a:endParaRPr kumimoji="0" lang="en-GB" sz="2800" b="0" i="0" u="none" strike="noStrike" kern="0" cap="none" spc="0" normalizeH="0" baseline="0" noProof="0" dirty="0">
              <a:ln>
                <a:noFill/>
              </a:ln>
              <a:solidFill>
                <a:sysClr val="windowText" lastClr="000000"/>
              </a:solidFill>
              <a:effectLst/>
              <a:uLnTx/>
              <a:uFillTx/>
            </a:endParaRPr>
          </a:p>
        </p:txBody>
      </p:sp>
      <p:grpSp>
        <p:nvGrpSpPr>
          <p:cNvPr id="3" name="Group 2"/>
          <p:cNvGrpSpPr>
            <a:grpSpLocks noChangeAspect="1"/>
          </p:cNvGrpSpPr>
          <p:nvPr/>
        </p:nvGrpSpPr>
        <p:grpSpPr>
          <a:xfrm>
            <a:off x="8420987" y="876019"/>
            <a:ext cx="3636336" cy="2286000"/>
            <a:chOff x="6331842" y="1907217"/>
            <a:chExt cx="3508132" cy="2645540"/>
          </a:xfrm>
        </p:grpSpPr>
        <p:grpSp>
          <p:nvGrpSpPr>
            <p:cNvPr id="5" name="Group 4"/>
            <p:cNvGrpSpPr>
              <a:grpSpLocks noChangeAspect="1"/>
            </p:cNvGrpSpPr>
            <p:nvPr/>
          </p:nvGrpSpPr>
          <p:grpSpPr>
            <a:xfrm>
              <a:off x="6331842" y="1907217"/>
              <a:ext cx="3508132" cy="2645540"/>
              <a:chOff x="5867729" y="1886308"/>
              <a:chExt cx="4009293" cy="2752244"/>
            </a:xfrm>
          </p:grpSpPr>
          <p:grpSp>
            <p:nvGrpSpPr>
              <p:cNvPr id="7" name="Group 6"/>
              <p:cNvGrpSpPr/>
              <p:nvPr/>
            </p:nvGrpSpPr>
            <p:grpSpPr>
              <a:xfrm>
                <a:off x="5867729" y="1886308"/>
                <a:ext cx="4009293" cy="2752244"/>
                <a:chOff x="5867728" y="1886308"/>
                <a:chExt cx="4009293" cy="2752244"/>
              </a:xfrm>
            </p:grpSpPr>
            <p:sp>
              <p:nvSpPr>
                <p:cNvPr id="9" name="Rectangle 8"/>
                <p:cNvSpPr/>
                <p:nvPr/>
              </p:nvSpPr>
              <p:spPr bwMode="auto">
                <a:xfrm>
                  <a:off x="5867728" y="1895352"/>
                  <a:ext cx="4009293" cy="2743200"/>
                </a:xfrm>
                <a:prstGeom prst="rect">
                  <a:avLst/>
                </a:prstGeom>
                <a:solidFill>
                  <a:schemeClr val="bg1"/>
                </a:solidFill>
                <a:ln w="19050">
                  <a:solidFill>
                    <a:srgbClr val="9B4F9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&gt; </a:t>
                  </a:r>
                  <a:r>
                    <a:rPr lang="en-US" sz="2000" dirty="0" err="1">
                      <a:solidFill>
                        <a:schemeClr val="tx1"/>
                      </a:solidFill>
                      <a:ea typeface="Segoe UI" pitchFamily="34" charset="0"/>
                      <a:cs typeface="Segoe UI" pitchFamily="34" charset="0"/>
                    </a:rPr>
                    <a:t>mySC</a:t>
                  </a:r>
                  <a:r>
                    <a:rPr lang="en-US" sz="2000" dirty="0">
                      <a:solidFill>
                        <a:schemeClr val="tx1"/>
                      </a:solidFill>
                      <a:ea typeface="Segoe UI" pitchFamily="34" charset="0"/>
                      <a:cs typeface="Segoe UI" pitchFamily="34" charset="0"/>
                    </a:rPr>
                    <a:t> &lt;- </a:t>
                  </a:r>
                  <a:r>
                    <a:rPr lang="en-US" sz="2000" dirty="0" err="1">
                      <a:solidFill>
                        <a:schemeClr val="tx1"/>
                      </a:solidFill>
                      <a:ea typeface="Segoe UI" pitchFamily="34" charset="0"/>
                      <a:cs typeface="Segoe UI" pitchFamily="34" charset="0"/>
                    </a:rPr>
                    <a:t>RxSpark</a:t>
                  </a:r>
                  <a:r>
                    <a:rPr lang="en-US" sz="2000" dirty="0">
                      <a:solidFill>
                        <a:schemeClr val="tx1"/>
                      </a:solidFill>
                      <a:ea typeface="Segoe UI" pitchFamily="34" charset="0"/>
                      <a:cs typeface="Segoe UI" pitchFamily="34" charset="0"/>
                    </a:rPr>
                    <a:t>(</a:t>
                  </a:r>
                  <a:r>
                    <a:rPr lang="en-US" sz="2000" dirty="0" err="1">
                      <a:solidFill>
                        <a:schemeClr val="tx1"/>
                      </a:solidFill>
                      <a:ea typeface="Segoe UI" pitchFamily="34" charset="0"/>
                      <a:cs typeface="Segoe UI" pitchFamily="34" charset="0"/>
                    </a:rPr>
                    <a:t>consoleOutput</a:t>
                  </a:r>
                  <a:r>
                    <a:rPr lang="en-US" sz="2000" dirty="0">
                      <a:solidFill>
                        <a:schemeClr val="tx1"/>
                      </a:solidFill>
                      <a:ea typeface="Segoe UI" pitchFamily="34" charset="0"/>
                      <a:cs typeface="Segoe UI" pitchFamily="34" charset="0"/>
                    </a:rPr>
                    <a:t>=TRUE) </a:t>
                  </a:r>
                </a:p>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&gt; </a:t>
                  </a:r>
                  <a:r>
                    <a:rPr lang="en-US" sz="2000" dirty="0" err="1">
                      <a:solidFill>
                        <a:schemeClr val="tx1"/>
                      </a:solidFill>
                      <a:ea typeface="Segoe UI" pitchFamily="34" charset="0"/>
                      <a:cs typeface="Segoe UI" pitchFamily="34" charset="0"/>
                    </a:rPr>
                    <a:t>rxSetComputeContext</a:t>
                  </a:r>
                  <a:r>
                    <a:rPr lang="en-US" sz="2000" dirty="0">
                      <a:solidFill>
                        <a:schemeClr val="tx1"/>
                      </a:solidFill>
                      <a:ea typeface="Segoe UI" pitchFamily="34" charset="0"/>
                      <a:cs typeface="Segoe UI" pitchFamily="34" charset="0"/>
                    </a:rPr>
                    <a:t>(</a:t>
                  </a:r>
                  <a:r>
                    <a:rPr lang="en-US" sz="2000" dirty="0" err="1">
                      <a:solidFill>
                        <a:schemeClr val="tx1"/>
                      </a:solidFill>
                      <a:ea typeface="Segoe UI" pitchFamily="34" charset="0"/>
                      <a:cs typeface="Segoe UI" pitchFamily="34" charset="0"/>
                    </a:rPr>
                    <a:t>mySC</a:t>
                  </a:r>
                  <a:r>
                    <a:rPr lang="en-US" sz="2000" dirty="0">
                      <a:solidFill>
                        <a:schemeClr val="tx1"/>
                      </a:solidFill>
                      <a:ea typeface="Segoe UI" pitchFamily="34" charset="0"/>
                      <a:cs typeface="Segoe UI" pitchFamily="34" charset="0"/>
                    </a:rPr>
                    <a:t>)</a:t>
                  </a:r>
                </a:p>
              </p:txBody>
            </p:sp>
            <p:sp>
              <p:nvSpPr>
                <p:cNvPr id="10" name="Rectangle 9"/>
                <p:cNvSpPr/>
                <p:nvPr/>
              </p:nvSpPr>
              <p:spPr bwMode="auto">
                <a:xfrm>
                  <a:off x="5867728" y="1886308"/>
                  <a:ext cx="4009293" cy="45720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8580436" y="1996036"/>
                  <a:ext cx="731520" cy="237744"/>
                  <a:chOff x="8580436" y="1996036"/>
                  <a:chExt cx="731520" cy="237744"/>
                </a:xfrm>
              </p:grpSpPr>
              <p:sp>
                <p:nvSpPr>
                  <p:cNvPr id="12" name="Rectangle 11"/>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 name="Straight Connector 12"/>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8" name="Straight Connector 7"/>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 name="Straight Connector 5"/>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flipV="1">
            <a:off x="11421047" y="2932007"/>
            <a:ext cx="0" cy="4025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9182" y="3334542"/>
            <a:ext cx="1023730" cy="1897645"/>
          </a:xfrm>
          <a:prstGeom prst="rect">
            <a:avLst/>
          </a:prstGeom>
        </p:spPr>
      </p:pic>
      <p:cxnSp>
        <p:nvCxnSpPr>
          <p:cNvPr id="15" name="Straight Arrow Connector 14"/>
          <p:cNvCxnSpPr/>
          <p:nvPr/>
        </p:nvCxnSpPr>
        <p:spPr>
          <a:xfrm flipV="1">
            <a:off x="10169511" y="2932007"/>
            <a:ext cx="0" cy="4025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646" y="3334542"/>
            <a:ext cx="1023730" cy="1897645"/>
          </a:xfrm>
          <a:prstGeom prst="rect">
            <a:avLst/>
          </a:prstGeom>
        </p:spPr>
      </p:pic>
      <p:cxnSp>
        <p:nvCxnSpPr>
          <p:cNvPr id="19" name="Straight Arrow Connector 18"/>
          <p:cNvCxnSpPr/>
          <p:nvPr/>
        </p:nvCxnSpPr>
        <p:spPr>
          <a:xfrm flipV="1">
            <a:off x="8932852" y="2932007"/>
            <a:ext cx="0" cy="4025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0987" y="3334542"/>
            <a:ext cx="1023730" cy="1897645"/>
          </a:xfrm>
          <a:prstGeom prst="rect">
            <a:avLst/>
          </a:prstGeom>
        </p:spPr>
      </p:pic>
    </p:spTree>
    <p:extLst>
      <p:ext uri="{BB962C8B-B14F-4D97-AF65-F5344CB8AC3E}">
        <p14:creationId xmlns:p14="http://schemas.microsoft.com/office/powerpoint/2010/main" val="62460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2404</TotalTime>
  <Words>1598</Words>
  <Application>Microsoft Office PowerPoint</Application>
  <PresentationFormat>Widescreen</PresentationFormat>
  <Paragraphs>320</Paragraphs>
  <Slides>50</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50</vt:i4>
      </vt:variant>
    </vt:vector>
  </HeadingPairs>
  <TitlesOfParts>
    <vt:vector size="58" baseType="lpstr">
      <vt:lpstr>Arial</vt:lpstr>
      <vt:lpstr>Calibri</vt:lpstr>
      <vt:lpstr>Calibri Light</vt:lpstr>
      <vt:lpstr>Segoe</vt:lpstr>
      <vt:lpstr>Segoe UI</vt:lpstr>
      <vt:lpstr>Segoe UI Light</vt:lpstr>
      <vt:lpstr>Office Theme</vt:lpstr>
      <vt:lpstr>1_Office Theme</vt:lpstr>
      <vt:lpstr>Introduction to Machine Learning on Apache Spark  04 | Machine Learning with R Server on HDInsight</vt:lpstr>
      <vt:lpstr>PowerPoint Presentation</vt:lpstr>
      <vt:lpstr>What is R? </vt:lpstr>
      <vt:lpstr>PowerPoint Presentation</vt:lpstr>
      <vt:lpstr>Why use R? </vt:lpstr>
      <vt:lpstr>PowerPoint Presentation</vt:lpstr>
      <vt:lpstr>Manipulating data and deriving statistics in R</vt:lpstr>
      <vt:lpstr>PowerPoint Presentation</vt:lpstr>
      <vt:lpstr>PowerPoint Presentation</vt:lpstr>
      <vt:lpstr>R Server on Spark deployment</vt:lpstr>
      <vt:lpstr>R Server and ScaleR</vt:lpstr>
      <vt:lpstr>PowerPoint Presentation</vt:lpstr>
      <vt:lpstr>PowerPoint Presentation</vt:lpstr>
      <vt:lpstr>ScaleR function examples</vt:lpstr>
      <vt:lpstr>PowerPoint Presentation</vt:lpstr>
      <vt:lpstr>PowerPoint Presentation</vt:lpstr>
      <vt:lpstr>Running Scale functions with R Server </vt:lpstr>
      <vt:lpstr>PowerPoint Presentation</vt:lpstr>
      <vt:lpstr>PowerPoint Presentation</vt:lpstr>
      <vt:lpstr>PowerPoint Presentation</vt:lpstr>
      <vt:lpstr>R for Visual Studio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statistics with R server</vt:lpstr>
      <vt:lpstr>PowerPoint Presentation</vt:lpstr>
      <vt:lpstr>PowerPoint Presentation</vt:lpstr>
      <vt:lpstr>PowerPoint Presentation</vt:lpstr>
      <vt:lpstr>Using HDFS/WASB with R Server</vt:lpstr>
      <vt:lpstr>PowerPoint Presentation</vt:lpstr>
      <vt:lpstr>PowerPoint Presentation</vt:lpstr>
      <vt:lpstr>PowerPoint Presentation</vt:lpstr>
      <vt:lpstr>PowerPoint Presentation</vt:lpstr>
      <vt:lpstr>A map reduce scenario with R Server</vt:lpstr>
      <vt:lpstr>PowerPoint Presentation</vt:lpstr>
      <vt:lpstr>rxImport</vt:lpstr>
      <vt:lpstr>rxSplit</vt:lpstr>
      <vt:lpstr>Preparing data at scale</vt:lpstr>
      <vt:lpstr>PowerPoint Presentation</vt:lpstr>
      <vt:lpstr>PowerPoint Presentation</vt:lpstr>
      <vt:lpstr>PowerPoint Presentation</vt:lpstr>
      <vt:lpstr>PowerPoint Presentation</vt:lpstr>
      <vt:lpstr>PowerPoint Presentation</vt:lpstr>
      <vt:lpstr>RxFunctions and machine learning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Brand</dc:creator>
  <cp:lastModifiedBy>Richard Conway</cp:lastModifiedBy>
  <cp:revision>101</cp:revision>
  <dcterms:created xsi:type="dcterms:W3CDTF">2016-06-09T15:02:23Z</dcterms:created>
  <dcterms:modified xsi:type="dcterms:W3CDTF">2016-06-30T06:26:12Z</dcterms:modified>
</cp:coreProperties>
</file>