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0"/>
  </p:notesMasterIdLst>
  <p:handoutMasterIdLst>
    <p:handoutMasterId r:id="rId41"/>
  </p:handoutMasterIdLst>
  <p:sldIdLst>
    <p:sldId id="256" r:id="rId5"/>
    <p:sldId id="336" r:id="rId6"/>
    <p:sldId id="337" r:id="rId7"/>
    <p:sldId id="358" r:id="rId8"/>
    <p:sldId id="359" r:id="rId9"/>
    <p:sldId id="360" r:id="rId10"/>
    <p:sldId id="361" r:id="rId11"/>
    <p:sldId id="350" r:id="rId12"/>
    <p:sldId id="362" r:id="rId13"/>
    <p:sldId id="363" r:id="rId14"/>
    <p:sldId id="364" r:id="rId15"/>
    <p:sldId id="374" r:id="rId16"/>
    <p:sldId id="365" r:id="rId17"/>
    <p:sldId id="366" r:id="rId18"/>
    <p:sldId id="379" r:id="rId19"/>
    <p:sldId id="380" r:id="rId20"/>
    <p:sldId id="381" r:id="rId21"/>
    <p:sldId id="382" r:id="rId22"/>
    <p:sldId id="385" r:id="rId23"/>
    <p:sldId id="352" r:id="rId24"/>
    <p:sldId id="371" r:id="rId25"/>
    <p:sldId id="372" r:id="rId26"/>
    <p:sldId id="378" r:id="rId27"/>
    <p:sldId id="389" r:id="rId28"/>
    <p:sldId id="390" r:id="rId29"/>
    <p:sldId id="391" r:id="rId30"/>
    <p:sldId id="392" r:id="rId31"/>
    <p:sldId id="393" r:id="rId32"/>
    <p:sldId id="394" r:id="rId33"/>
    <p:sldId id="395" r:id="rId34"/>
    <p:sldId id="396" r:id="rId35"/>
    <p:sldId id="397" r:id="rId36"/>
    <p:sldId id="398" r:id="rId37"/>
    <p:sldId id="387" r:id="rId38"/>
    <p:sldId id="34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aeme Malcolm" initials="GM" lastIdx="1" clrIdx="0">
    <p:extLst>
      <p:ext uri="{19B8F6BF-5375-455C-9EA6-DF929625EA0E}">
        <p15:presenceInfo xmlns:p15="http://schemas.microsoft.com/office/powerpoint/2012/main" userId="S-1-5-21-2127521184-1604012920-1887927527-56565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0000"/>
    <a:srgbClr val="00BCF2"/>
    <a:srgbClr val="FFFFFF"/>
    <a:srgbClr val="E6E0EC"/>
    <a:srgbClr val="C6D9F1"/>
    <a:srgbClr val="4F81BD"/>
    <a:srgbClr val="002050"/>
    <a:srgbClr val="007233"/>
    <a:srgbClr val="86C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55452" autoAdjust="0"/>
  </p:normalViewPr>
  <p:slideViewPr>
    <p:cSldViewPr snapToGrid="0">
      <p:cViewPr varScale="1">
        <p:scale>
          <a:sx n="52" d="100"/>
          <a:sy n="52" d="100"/>
        </p:scale>
        <p:origin x="1452" y="48"/>
      </p:cViewPr>
      <p:guideLst/>
    </p:cSldViewPr>
  </p:slideViewPr>
  <p:outlineViewPr>
    <p:cViewPr>
      <p:scale>
        <a:sx n="33" d="100"/>
        <a:sy n="33" d="100"/>
      </p:scale>
      <p:origin x="0" y="-2400"/>
    </p:cViewPr>
  </p:outlineViewPr>
  <p:notesTextViewPr>
    <p:cViewPr>
      <p:scale>
        <a:sx n="125" d="100"/>
        <a:sy n="125" d="100"/>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4/12/2016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4/12/2016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week will be an introduction to Machine Learning.  We’ll</a:t>
            </a:r>
            <a:r>
              <a:rPr lang="en-GB" baseline="0" dirty="0"/>
              <a:t> walk through a number of concepts you will need to know in order to get the most from the weeks to come.  We will also do some demos around Machine learning using Spark on HDInsight.</a:t>
            </a:r>
          </a:p>
          <a:p>
            <a:endParaRPr lang="en-GB" baseline="0" dirty="0"/>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a:t>
            </a:fld>
            <a:endParaRPr lang="en-US"/>
          </a:p>
        </p:txBody>
      </p:sp>
    </p:spTree>
    <p:extLst>
      <p:ext uri="{BB962C8B-B14F-4D97-AF65-F5344CB8AC3E}">
        <p14:creationId xmlns:p14="http://schemas.microsoft.com/office/powerpoint/2010/main" val="2600282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programming model is similar to how would normally</a:t>
            </a:r>
            <a:r>
              <a:rPr lang="en-US" baseline="0" dirty="0"/>
              <a:t> use Spark </a:t>
            </a:r>
          </a:p>
          <a:p>
            <a:r>
              <a:rPr lang="en-US" baseline="0" dirty="0"/>
              <a:t>Inevitably you can end up with RDD containing all of the data and you can process the RDD in the same way and build complex datasets and manipulate and transform things </a:t>
            </a:r>
          </a:p>
          <a:p>
            <a:r>
              <a:rPr lang="en-US" baseline="0" dirty="0"/>
              <a:t>Sliding windows are important in that they allow a view of the data across a time window </a:t>
            </a:r>
          </a:p>
          <a:p>
            <a:r>
              <a:rPr lang="en-US" baseline="0" dirty="0"/>
              <a:t>- This is important for applications in machine learning – for example we considered the idea of anomaly detection earlier – in order to receive events and understand whether there are changing patterns we need to have the data over a set time period – in a network attack – when we’re looking at intrusion detection this is evident even more because we need to understand attack patterns over time – if an attack uses “zombies” we could be in a position where many IP addresses need to be correlated over time for a machine learning algorithm to give us an assessment of anomalous behavior across a set of data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3087272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 this code is Scala!</a:t>
            </a:r>
          </a:p>
          <a:p>
            <a:endParaRPr lang="en-US" dirty="0"/>
          </a:p>
          <a:p>
            <a:r>
              <a:rPr lang="en-US" dirty="0"/>
              <a:t>In this example let’s look at the flow of messages in a Spark Stream application </a:t>
            </a:r>
          </a:p>
          <a:p>
            <a:pPr marL="228600" indent="-228600">
              <a:buAutoNum type="arabicPeriod"/>
            </a:pPr>
            <a:r>
              <a:rPr lang="en-US" dirty="0"/>
              <a:t>Set a </a:t>
            </a:r>
            <a:r>
              <a:rPr lang="en-US" dirty="0" err="1"/>
              <a:t>SparkConf</a:t>
            </a:r>
            <a:r>
              <a:rPr lang="en-US" dirty="0"/>
              <a:t> so that you can set the application name and then build a </a:t>
            </a:r>
            <a:r>
              <a:rPr lang="en-US" dirty="0" err="1"/>
              <a:t>SparkContext</a:t>
            </a:r>
            <a:endParaRPr lang="en-US" dirty="0"/>
          </a:p>
          <a:p>
            <a:pPr marL="228600" indent="-228600">
              <a:buAutoNum type="arabicPeriod"/>
            </a:pPr>
            <a:r>
              <a:rPr lang="en-US" dirty="0"/>
              <a:t>From there you can build a </a:t>
            </a:r>
            <a:r>
              <a:rPr lang="en-US" dirty="0" err="1"/>
              <a:t>StreamingContext</a:t>
            </a:r>
            <a:r>
              <a:rPr lang="en-US" baseline="0" dirty="0"/>
              <a:t> with a Sliding Window </a:t>
            </a:r>
          </a:p>
          <a:p>
            <a:pPr marL="228600" indent="-228600">
              <a:buAutoNum type="arabicPeriod"/>
            </a:pPr>
            <a:r>
              <a:rPr lang="en-US" baseline="0" dirty="0"/>
              <a:t>Next you’ll need to checkpoint the stream – in the event of failure it will pick up from where it left off with the checkpoint</a:t>
            </a:r>
          </a:p>
          <a:p>
            <a:pPr marL="228600" indent="-228600">
              <a:buAutoNum type="arabicPeriod"/>
            </a:pPr>
            <a:r>
              <a:rPr lang="en-US" baseline="0" dirty="0"/>
              <a:t>With the </a:t>
            </a:r>
            <a:r>
              <a:rPr lang="en-US" baseline="0" dirty="0" err="1"/>
              <a:t>EventHub</a:t>
            </a:r>
            <a:r>
              <a:rPr lang="en-US" baseline="0" dirty="0"/>
              <a:t> you need to union streams from many data nodes </a:t>
            </a:r>
          </a:p>
          <a:p>
            <a:pPr marL="228600" indent="-228600">
              <a:buAutoNum type="arabicPeriod"/>
            </a:pPr>
            <a:r>
              <a:rPr lang="en-US" baseline="0" dirty="0"/>
              <a:t>You can also look at a larger window as a aggregation of the various streams and apply an operation on this </a:t>
            </a:r>
          </a:p>
          <a:p>
            <a:pPr marL="228600" indent="-228600">
              <a:buAutoNum type="arabicPeriod"/>
            </a:pPr>
            <a:r>
              <a:rPr lang="en-US" baseline="0" dirty="0"/>
              <a:t>Then you can operate any function over this such as map or reduce or filter – or in this case count – you also have to have an output of some kind which in this case is printing the values to the stream which will take place when the window is complete and on each update </a:t>
            </a:r>
          </a:p>
          <a:p>
            <a:pPr marL="228600" indent="-228600">
              <a:buAutoNum type="arabicPeriod"/>
            </a:pPr>
            <a:r>
              <a:rPr lang="en-US" baseline="0" dirty="0"/>
              <a:t>We need to then start and then we need to block to ensure that we’re waiting for events to come </a:t>
            </a:r>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4070471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2200429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each </a:t>
            </a:r>
            <a:r>
              <a:rPr lang="en-US" dirty="0" err="1"/>
              <a:t>Dstream</a:t>
            </a:r>
            <a:r>
              <a:rPr lang="en-US" dirty="0"/>
              <a:t> we’ll find a time Window with a collection of RDDs – in these we’ll find that we can enumerate the number of RDDs and even pull out the individual messages </a:t>
            </a:r>
          </a:p>
          <a:p>
            <a:r>
              <a:rPr lang="en-US" dirty="0"/>
              <a:t>This we’ll find is a powerful technique for unpacking each</a:t>
            </a:r>
            <a:r>
              <a:rPr lang="en-US" baseline="0" dirty="0"/>
              <a:t> messages and using a machine learning pattern </a:t>
            </a:r>
          </a:p>
          <a:p>
            <a:r>
              <a:rPr lang="en-US" baseline="0" dirty="0"/>
              <a:t>In other types of view we can see that we can end up with a time series approach where we can unpack messages and use the </a:t>
            </a:r>
            <a:r>
              <a:rPr lang="en-US" baseline="0" dirty="0" err="1"/>
              <a:t>DStream</a:t>
            </a:r>
            <a:r>
              <a:rPr lang="en-US" baseline="0" dirty="0"/>
              <a:t> as a way to unpack messages to build in predictions of a time series window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66658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&lt;CLICK&gt;</a:t>
            </a:r>
          </a:p>
          <a:p>
            <a:r>
              <a:rPr lang="en-US" dirty="0"/>
              <a:t>One</a:t>
            </a:r>
            <a:r>
              <a:rPr lang="en-US" baseline="0" dirty="0"/>
              <a:t> of the key features of the usage of </a:t>
            </a:r>
            <a:r>
              <a:rPr lang="en-US" baseline="0" dirty="0" err="1"/>
              <a:t>DStreams</a:t>
            </a:r>
            <a:r>
              <a:rPr lang="en-US" baseline="0" dirty="0"/>
              <a:t> is the ability to build in windowed operations </a:t>
            </a:r>
          </a:p>
          <a:p>
            <a:r>
              <a:rPr lang="en-US" baseline="0" dirty="0"/>
              <a:t>We’ve looked at building a sliding window but what if we wanted to look at using a greater window of data </a:t>
            </a:r>
          </a:p>
          <a:p>
            <a:r>
              <a:rPr lang="en-US" baseline="0" dirty="0"/>
              <a:t>&lt;CLICK&gt;</a:t>
            </a:r>
          </a:p>
          <a:p>
            <a:r>
              <a:rPr lang="en-US" baseline="0" dirty="0"/>
              <a:t>Apache Spark allows use of windowed operations – given that all of the RDDs are stored across the cluster memory we should be able just define using this higher level interface the window duration that we want to look at and we can receive the collection of RDDs over this period</a:t>
            </a:r>
          </a:p>
          <a:p>
            <a:r>
              <a:rPr lang="en-US" baseline="0" dirty="0"/>
              <a:t>When you looked at the code earlier you should have noticed that all of this was written in such as way that there were anonymous functions which were invoked when the time window occurs – this allows us to have precise control over the window and read and aggregate the data for that duration </a:t>
            </a:r>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2476386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2245531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23003574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Term</a:t>
            </a:r>
            <a:r>
              <a:rPr lang="en-US" baseline="0" dirty="0"/>
              <a:t> Frequency hashing turn words into features </a:t>
            </a:r>
          </a:p>
          <a:p>
            <a:r>
              <a:rPr lang="en-US" baseline="0" dirty="0"/>
              <a:t>Also support Inverse Document Frequency to see the relative appearances of the term in a corpus </a:t>
            </a:r>
          </a:p>
          <a:p>
            <a:r>
              <a:rPr lang="en-US" baseline="0" dirty="0"/>
              <a:t>Word2vec allows the terms that close to each other in a word space to appear in close proximity in multi-dimensional space -&gt; this is especially useful for things like machine translation, or named-entity recognition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a:p>
        </p:txBody>
      </p:sp>
    </p:spTree>
    <p:extLst>
      <p:ext uri="{BB962C8B-B14F-4D97-AF65-F5344CB8AC3E}">
        <p14:creationId xmlns:p14="http://schemas.microsoft.com/office/powerpoint/2010/main" val="4116111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&lt;CLICK&gt;</a:t>
            </a:r>
          </a:p>
          <a:p>
            <a:r>
              <a:rPr lang="en-US" dirty="0"/>
              <a:t>Import</a:t>
            </a:r>
            <a:r>
              <a:rPr lang="en-US" baseline="0" dirty="0"/>
              <a:t> the relevant namespaces into Spark </a:t>
            </a:r>
          </a:p>
          <a:p>
            <a:r>
              <a:rPr lang="en-US" baseline="0" dirty="0"/>
              <a:t>&lt;CLICK&gt;</a:t>
            </a:r>
          </a:p>
          <a:p>
            <a:r>
              <a:rPr lang="en-US" baseline="0" dirty="0"/>
              <a:t>Get the document corpus and split these as individual strings as we’re interested in the terms</a:t>
            </a:r>
          </a:p>
          <a:p>
            <a:r>
              <a:rPr lang="en-US" baseline="0" dirty="0"/>
              <a:t>&lt;CLICK&gt;</a:t>
            </a:r>
          </a:p>
          <a:p>
            <a:r>
              <a:rPr lang="en-US" baseline="0" dirty="0"/>
              <a:t>Create a hashing Term Frequency </a:t>
            </a:r>
          </a:p>
          <a:p>
            <a:r>
              <a:rPr lang="en-US" baseline="0" dirty="0"/>
              <a:t>&lt;CLICK&gt;</a:t>
            </a:r>
          </a:p>
          <a:p>
            <a:r>
              <a:rPr lang="en-US" baseline="0" dirty="0"/>
              <a:t>Then create the IDF and with a set of calculations returned for each term as a relative proportion to its appearance in </a:t>
            </a:r>
            <a:r>
              <a:rPr lang="en-US" baseline="0"/>
              <a:t>the document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3526172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4182328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6531597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&lt;CLICK&gt;</a:t>
            </a:r>
          </a:p>
          <a:p>
            <a:r>
              <a:rPr lang="en-GB" dirty="0"/>
              <a:t>We make an input stream of vectors for training, as well as a stream of </a:t>
            </a:r>
            <a:r>
              <a:rPr lang="en-GB" dirty="0" err="1"/>
              <a:t>labeled</a:t>
            </a:r>
            <a:r>
              <a:rPr lang="en-GB" dirty="0"/>
              <a:t> data points for testing - this isn't shown in the code segment below. We assume a </a:t>
            </a:r>
            <a:r>
              <a:rPr lang="en-GB" dirty="0" err="1"/>
              <a:t>StreamingContext</a:t>
            </a:r>
            <a:r>
              <a:rPr lang="en-GB" dirty="0"/>
              <a:t> </a:t>
            </a:r>
            <a:r>
              <a:rPr lang="en-GB" dirty="0" err="1"/>
              <a:t>ssc</a:t>
            </a:r>
            <a:r>
              <a:rPr lang="en-GB" dirty="0"/>
              <a:t> has been created already.</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a:t>&lt;CLICK&gt;</a:t>
            </a:r>
          </a:p>
          <a:p>
            <a:r>
              <a:rPr lang="en-GB" dirty="0"/>
              <a:t>We create a model with random clusters and specify the number of clusters to find where </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a:t>&lt;CLICK&gt;</a:t>
            </a:r>
          </a:p>
          <a:p>
            <a:r>
              <a:rPr lang="en-GB" dirty="0"/>
              <a:t>Now register the streams for training and testing and start the job, printing the predicted cluster assignments on new data points as they arrive.</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a:t>&lt;CLICK&gt;</a:t>
            </a:r>
          </a:p>
          <a:p>
            <a:r>
              <a:rPr lang="en-GB" dirty="0"/>
              <a:t>As you add new text files with data the cluster </a:t>
            </a:r>
            <a:r>
              <a:rPr lang="en-GB" dirty="0" err="1"/>
              <a:t>centers</a:t>
            </a:r>
            <a:r>
              <a:rPr lang="en-GB" dirty="0"/>
              <a:t> will update. Each training point should be formatted as [x1, x2, x3], and each test data point should be formatted as (y, [x1, x2, x3]), where y is some useful label or identifier (e.g. a cluster assignment). Anytime a text file is placed in training </a:t>
            </a:r>
            <a:r>
              <a:rPr lang="en-GB" dirty="0" err="1"/>
              <a:t>dir</a:t>
            </a:r>
            <a:r>
              <a:rPr lang="en-GB" dirty="0"/>
              <a:t> the model will update. Anytime a text file is placed in test </a:t>
            </a:r>
            <a:r>
              <a:rPr lang="en-GB" dirty="0" err="1"/>
              <a:t>dir</a:t>
            </a:r>
            <a:r>
              <a:rPr lang="en-GB" dirty="0"/>
              <a:t> you will see predictions. With new data, the cluster </a:t>
            </a:r>
            <a:r>
              <a:rPr lang="en-GB" dirty="0" err="1"/>
              <a:t>centers</a:t>
            </a:r>
            <a:r>
              <a:rPr lang="en-GB" dirty="0"/>
              <a:t> will change.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414974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a:p>
        </p:txBody>
      </p:sp>
    </p:spTree>
    <p:extLst>
      <p:ext uri="{BB962C8B-B14F-4D97-AF65-F5344CB8AC3E}">
        <p14:creationId xmlns:p14="http://schemas.microsoft.com/office/powerpoint/2010/main" val="1978893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a:p>
        </p:txBody>
      </p:sp>
    </p:spTree>
    <p:extLst>
      <p:ext uri="{BB962C8B-B14F-4D97-AF65-F5344CB8AC3E}">
        <p14:creationId xmlns:p14="http://schemas.microsoft.com/office/powerpoint/2010/main" val="21282881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Serial correlation – when one period is related to the previous</a:t>
            </a:r>
            <a:r>
              <a:rPr lang="en-US" baseline="0" dirty="0"/>
              <a:t> period</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3637924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a company that wants to determine how much energy</a:t>
            </a:r>
            <a:r>
              <a:rPr lang="en-US" baseline="0" dirty="0"/>
              <a:t> it will use in the future during the day </a:t>
            </a:r>
          </a:p>
          <a:p>
            <a:r>
              <a:rPr lang="en-US" baseline="0" dirty="0"/>
              <a:t>It will need to do the following to be effective:</a:t>
            </a:r>
          </a:p>
          <a:p>
            <a:pPr marL="171450" indent="-171450">
              <a:buFontTx/>
              <a:buChar char="-"/>
            </a:pPr>
            <a:r>
              <a:rPr lang="en-US" baseline="0" dirty="0"/>
              <a:t>Calculate the energy used so far and see whether it can extrapolate using moving averages </a:t>
            </a:r>
          </a:p>
          <a:p>
            <a:pPr marL="171450" indent="-171450">
              <a:buFontTx/>
              <a:buChar char="-"/>
            </a:pPr>
            <a:r>
              <a:rPr lang="en-US" baseline="0" dirty="0"/>
              <a:t>Look at using some type of extra information to see whether it can correlate a better relationship between the previous time series data and this information – for example weather data 6 hours in advance may be useful a will employee </a:t>
            </a:r>
            <a:r>
              <a:rPr lang="en-US" baseline="0" dirty="0" err="1"/>
              <a:t>behaviours</a:t>
            </a:r>
            <a:r>
              <a:rPr lang="en-US" baseline="0" dirty="0"/>
              <a:t> – i.e. special day early, holiday etc. anything can be </a:t>
            </a:r>
            <a:r>
              <a:rPr lang="en-US" baseline="0" dirty="0" err="1"/>
              <a:t>featurised</a:t>
            </a:r>
            <a:r>
              <a:rPr lang="en-US" baseline="0" dirty="0"/>
              <a:t>  </a:t>
            </a:r>
          </a:p>
          <a:p>
            <a:pPr marL="0" indent="0">
              <a:buFontTx/>
              <a:buNone/>
            </a:pPr>
            <a:r>
              <a:rPr lang="en-US" baseline="0" dirty="0"/>
              <a:t>&lt;CLICK&gt;</a:t>
            </a:r>
          </a:p>
          <a:p>
            <a:pPr marL="0" indent="0">
              <a:buFontTx/>
              <a:buNone/>
            </a:pPr>
            <a:r>
              <a:rPr lang="en-US" baseline="0" dirty="0"/>
              <a:t>This will inevitably lead to being able to use Linear Regression which will allow you to determine whether you can continuously make predictions using Machine Learning </a:t>
            </a:r>
          </a:p>
          <a:p>
            <a:pPr marL="0" indent="0">
              <a:buFontTx/>
              <a:buNone/>
            </a:pPr>
            <a:r>
              <a:rPr lang="en-US" baseline="0" dirty="0"/>
              <a:t>Time series analysis is usually coupled with linear regression to enable greater precision predictions </a:t>
            </a:r>
          </a:p>
        </p:txBody>
      </p:sp>
      <p:sp>
        <p:nvSpPr>
          <p:cNvPr id="4" name="Slide Number Placeholder 3"/>
          <p:cNvSpPr>
            <a:spLocks noGrp="1"/>
          </p:cNvSpPr>
          <p:nvPr>
            <p:ph type="sldNum" sz="quarter" idx="10"/>
          </p:nvPr>
        </p:nvSpPr>
        <p:spPr/>
        <p:txBody>
          <a:bodyPr/>
          <a:lstStyle/>
          <a:p>
            <a:fld id="{4CFD207A-07DF-40AD-A916-9872E089CE7A}" type="slidenum">
              <a:rPr lang="en-US" smtClean="0"/>
              <a:t>26</a:t>
            </a:fld>
            <a:endParaRPr lang="en-US"/>
          </a:p>
        </p:txBody>
      </p:sp>
    </p:spTree>
    <p:extLst>
      <p:ext uri="{BB962C8B-B14F-4D97-AF65-F5344CB8AC3E}">
        <p14:creationId xmlns:p14="http://schemas.microsoft.com/office/powerpoint/2010/main" val="11206694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about time series – a very topical usage of analytics is the ability to predict things in a time series of data points by using the previous time series data to predict the future</a:t>
            </a:r>
            <a:r>
              <a:rPr lang="en-US" baseline="0" dirty="0"/>
              <a:t> </a:t>
            </a:r>
            <a:endParaRPr lang="en-US" dirty="0"/>
          </a:p>
          <a:p>
            <a:r>
              <a:rPr lang="en-US" dirty="0"/>
              <a:t>&lt;CLICK&gt;</a:t>
            </a:r>
          </a:p>
          <a:p>
            <a:r>
              <a:rPr lang="en-US" dirty="0"/>
              <a:t>In this instance we can use a Cloudera</a:t>
            </a:r>
            <a:r>
              <a:rPr lang="en-US" baseline="0" dirty="0"/>
              <a:t> library called spark-</a:t>
            </a:r>
            <a:r>
              <a:rPr lang="en-US" baseline="0" dirty="0" err="1"/>
              <a:t>ts</a:t>
            </a:r>
            <a:r>
              <a:rPr lang="en-US" baseline="0" dirty="0"/>
              <a:t> which presents a time series capability – so we can take an input from a </a:t>
            </a:r>
            <a:r>
              <a:rPr lang="en-US" baseline="0" dirty="0" err="1"/>
              <a:t>DStream</a:t>
            </a:r>
            <a:r>
              <a:rPr lang="en-US" baseline="0" dirty="0"/>
              <a:t> window operation and then use </a:t>
            </a:r>
          </a:p>
          <a:p>
            <a:r>
              <a:rPr lang="en-US" baseline="0" dirty="0"/>
              <a:t>We can translate this into an understanding and therefore use regression (or prediction if you prefer) to predict the data points in the future of the time series</a:t>
            </a:r>
          </a:p>
          <a:p>
            <a:r>
              <a:rPr lang="en-US" baseline="0" dirty="0"/>
              <a:t>So this can be closely linked to the streaming capability of Azure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27</a:t>
            </a:fld>
            <a:endParaRPr lang="en-US"/>
          </a:p>
        </p:txBody>
      </p:sp>
    </p:spTree>
    <p:extLst>
      <p:ext uri="{BB962C8B-B14F-4D97-AF65-F5344CB8AC3E}">
        <p14:creationId xmlns:p14="http://schemas.microsoft.com/office/powerpoint/2010/main" val="3732231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&lt;CLICK&gt;</a:t>
            </a:r>
          </a:p>
          <a:p>
            <a:r>
              <a:rPr lang="en-US" dirty="0"/>
              <a:t>In the first instance</a:t>
            </a:r>
            <a:r>
              <a:rPr lang="en-US" baseline="0" dirty="0"/>
              <a:t> we can load device data from a </a:t>
            </a:r>
            <a:r>
              <a:rPr lang="en-US" baseline="0" dirty="0" err="1"/>
              <a:t>dstream</a:t>
            </a:r>
            <a:r>
              <a:rPr lang="en-US" baseline="0" dirty="0"/>
              <a:t> from a window </a:t>
            </a:r>
          </a:p>
          <a:p>
            <a:r>
              <a:rPr lang="en-US" baseline="0" dirty="0"/>
              <a:t>&lt;CLICK&gt;</a:t>
            </a:r>
          </a:p>
          <a:p>
            <a:r>
              <a:rPr lang="en-US" baseline="0" dirty="0"/>
              <a:t>We then turn this into an RDD that we can load into a specialist RDD</a:t>
            </a:r>
          </a:p>
          <a:p>
            <a:r>
              <a:rPr lang="en-US" baseline="0" dirty="0"/>
              <a:t>&lt;CLICK&gt;</a:t>
            </a:r>
          </a:p>
          <a:p>
            <a:r>
              <a:rPr lang="en-US" baseline="0" dirty="0"/>
              <a:t>We can create a date time index between two observation dates at an interval of a day (this is for a month in this instance)</a:t>
            </a:r>
          </a:p>
          <a:p>
            <a:r>
              <a:rPr lang="en-US" baseline="0" dirty="0"/>
              <a:t>&lt;CLICK&gt;</a:t>
            </a:r>
          </a:p>
          <a:p>
            <a:r>
              <a:rPr lang="en-US" dirty="0"/>
              <a:t>Get the observations</a:t>
            </a:r>
            <a:r>
              <a:rPr lang="en-US" baseline="0" dirty="0"/>
              <a:t> and munge them with the times so that you have a time series </a:t>
            </a:r>
          </a:p>
          <a:p>
            <a:r>
              <a:rPr lang="en-US" baseline="0" dirty="0"/>
              <a:t>&lt;CLICK&gt;</a:t>
            </a:r>
          </a:p>
          <a:p>
            <a:r>
              <a:rPr lang="en-US" baseline="0" dirty="0"/>
              <a:t>You can now treat this time series RDD like a standard RDD – in this case caching on the driver node</a:t>
            </a:r>
          </a:p>
          <a:p>
            <a:r>
              <a:rPr lang="en-US" baseline="0" dirty="0"/>
              <a:t>&lt;CLICK&gt;</a:t>
            </a:r>
          </a:p>
          <a:p>
            <a:r>
              <a:rPr lang="en-US" baseline="0" dirty="0"/>
              <a:t>You can use linear interpolation if you have missing values and an incomplete series </a:t>
            </a:r>
          </a:p>
          <a:p>
            <a:r>
              <a:rPr lang="en-US" baseline="0" dirty="0"/>
              <a:t>You can now work out if you have a seasonal model with periodicity or you can determine whether you have an autoregressive model and have a relationship between successive periods – very interesting because you find patterns in the cycle of the time series outside of the periodicity – this you can do with input from the </a:t>
            </a:r>
            <a:r>
              <a:rPr lang="en-US" baseline="0" dirty="0" err="1"/>
              <a:t>DStream</a:t>
            </a:r>
            <a:r>
              <a:rPr lang="en-US" baseline="0" dirty="0"/>
              <a:t> window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28</a:t>
            </a:fld>
            <a:endParaRPr lang="en-US"/>
          </a:p>
        </p:txBody>
      </p:sp>
    </p:spTree>
    <p:extLst>
      <p:ext uri="{BB962C8B-B14F-4D97-AF65-F5344CB8AC3E}">
        <p14:creationId xmlns:p14="http://schemas.microsoft.com/office/powerpoint/2010/main" val="15067418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30</a:t>
            </a:fld>
            <a:endParaRPr lang="en-US"/>
          </a:p>
        </p:txBody>
      </p:sp>
    </p:spTree>
    <p:extLst>
      <p:ext uri="{BB962C8B-B14F-4D97-AF65-F5344CB8AC3E}">
        <p14:creationId xmlns:p14="http://schemas.microsoft.com/office/powerpoint/2010/main" val="27680264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&lt;CLICK&gt;</a:t>
            </a:r>
          </a:p>
          <a:p>
            <a:r>
              <a:rPr lang="en-US" dirty="0"/>
              <a:t>This patterns show a common way to enrich messages from a </a:t>
            </a:r>
            <a:r>
              <a:rPr lang="en-US" dirty="0" err="1"/>
              <a:t>Dstream</a:t>
            </a:r>
            <a:r>
              <a:rPr lang="en-US" dirty="0"/>
              <a:t> with Machine Learning </a:t>
            </a:r>
          </a:p>
          <a:p>
            <a:r>
              <a:rPr lang="en-US" dirty="0"/>
              <a:t>In this instance you take the </a:t>
            </a:r>
            <a:r>
              <a:rPr lang="en-US" dirty="0" err="1"/>
              <a:t>DStream</a:t>
            </a:r>
            <a:r>
              <a:rPr lang="en-US" dirty="0"/>
              <a:t> and iterate through each of the underlying RDDs </a:t>
            </a:r>
          </a:p>
          <a:p>
            <a:r>
              <a:rPr lang="en-US" dirty="0"/>
              <a:t>We call the function here which does some machine learning such as anomaly detection </a:t>
            </a:r>
          </a:p>
          <a:p>
            <a:r>
              <a:rPr lang="en-US" dirty="0"/>
              <a:t>This will lead to a transformed RDD whereby you can push out an</a:t>
            </a:r>
            <a:r>
              <a:rPr lang="en-US" baseline="0" dirty="0"/>
              <a:t> event hub message containing the new RDD data which will be enriched with the machine learning output – in this case it may be a binary classification value which will return whether or not a credit transaction is a fraud (for example)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31</a:t>
            </a:fld>
            <a:endParaRPr lang="en-US"/>
          </a:p>
        </p:txBody>
      </p:sp>
    </p:spTree>
    <p:extLst>
      <p:ext uri="{BB962C8B-B14F-4D97-AF65-F5344CB8AC3E}">
        <p14:creationId xmlns:p14="http://schemas.microsoft.com/office/powerpoint/2010/main" val="35203088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&lt;CLICK&gt;</a:t>
            </a:r>
          </a:p>
          <a:p>
            <a:r>
              <a:rPr lang="en-US" dirty="0"/>
              <a:t>The </a:t>
            </a:r>
            <a:r>
              <a:rPr lang="en-US" dirty="0" err="1"/>
              <a:t>updateStateBy</a:t>
            </a:r>
            <a:r>
              <a:rPr lang="en-US" baseline="0" dirty="0" err="1"/>
              <a:t>Key</a:t>
            </a:r>
            <a:r>
              <a:rPr lang="en-US" baseline="0" dirty="0"/>
              <a:t> function allows us to execute a function with a key and keep a running total of an operation </a:t>
            </a:r>
          </a:p>
          <a:p>
            <a:r>
              <a:rPr lang="en-US" dirty="0"/>
              <a:t>This is only used on pairs</a:t>
            </a:r>
          </a:p>
        </p:txBody>
      </p:sp>
      <p:sp>
        <p:nvSpPr>
          <p:cNvPr id="4" name="Slide Number Placeholder 3"/>
          <p:cNvSpPr>
            <a:spLocks noGrp="1"/>
          </p:cNvSpPr>
          <p:nvPr>
            <p:ph type="sldNum" sz="quarter" idx="10"/>
          </p:nvPr>
        </p:nvSpPr>
        <p:spPr/>
        <p:txBody>
          <a:bodyPr/>
          <a:lstStyle/>
          <a:p>
            <a:fld id="{4CFD207A-07DF-40AD-A916-9872E089CE7A}" type="slidenum">
              <a:rPr lang="en-US" smtClean="0"/>
              <a:t>32</a:t>
            </a:fld>
            <a:endParaRPr lang="en-US"/>
          </a:p>
        </p:txBody>
      </p:sp>
    </p:spTree>
    <p:extLst>
      <p:ext uri="{BB962C8B-B14F-4D97-AF65-F5344CB8AC3E}">
        <p14:creationId xmlns:p14="http://schemas.microsoft.com/office/powerpoint/2010/main" val="51993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14990633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the state function with machine learning in a number of ways but the important</a:t>
            </a:r>
            <a:r>
              <a:rPr lang="en-US" baseline="0" dirty="0"/>
              <a:t> thing here is that we use this in a way that can build a state table for incoming value that can be updated through a machine learning operation </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33</a:t>
            </a:fld>
            <a:endParaRPr lang="en-US"/>
          </a:p>
        </p:txBody>
      </p:sp>
    </p:spTree>
    <p:extLst>
      <p:ext uri="{BB962C8B-B14F-4D97-AF65-F5344CB8AC3E}">
        <p14:creationId xmlns:p14="http://schemas.microsoft.com/office/powerpoint/2010/main" val="884546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34</a:t>
            </a:fld>
            <a:endParaRPr lang="en-US" dirty="0"/>
          </a:p>
        </p:txBody>
      </p:sp>
    </p:spTree>
    <p:extLst>
      <p:ext uri="{BB962C8B-B14F-4D97-AF65-F5344CB8AC3E}">
        <p14:creationId xmlns:p14="http://schemas.microsoft.com/office/powerpoint/2010/main" val="2108326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 Hub support for Microsoft is endemic – it’s baked into the platform – all of the SDKs are available </a:t>
            </a:r>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2541531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Event Hub has many partitions to allow messages to be delivered faster and more resiliently across partitions</a:t>
            </a:r>
          </a:p>
          <a:p>
            <a:pPr marL="171450" indent="-171450">
              <a:buFontTx/>
              <a:buChar char="-"/>
            </a:pPr>
            <a:r>
              <a:rPr lang="en-US" baseline="0" dirty="0"/>
              <a:t>In this case you can see that the Event Hub has 8 partitions and this means that the we can safely send messages to 8 hosts concurrently </a:t>
            </a:r>
          </a:p>
          <a:p>
            <a:pPr marL="171450" indent="-171450">
              <a:buFontTx/>
              <a:buChar char="-"/>
            </a:pPr>
            <a:r>
              <a:rPr lang="en-US" baseline="0" dirty="0"/>
              <a:t>The Microsoft SDKs allow partitions to be received automatically on individual hosts without even knowing about the partitions </a:t>
            </a:r>
          </a:p>
          <a:p>
            <a:pPr marL="171450" indent="-171450">
              <a:buFontTx/>
              <a:buChar char="-"/>
            </a:pPr>
            <a:r>
              <a:rPr lang="en-US" baseline="0" dirty="0"/>
              <a:t>Event Hub performance is measured in throughput units in units of 1MB/sec or 1000 messages per seconds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1686666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event hub partition is</a:t>
            </a:r>
            <a:r>
              <a:rPr lang="en-US" baseline="0" dirty="0"/>
              <a:t> a sequence of messages – like a commit log </a:t>
            </a:r>
          </a:p>
          <a:p>
            <a:r>
              <a:rPr lang="en-US" baseline="0" dirty="0"/>
              <a:t>The messages can be </a:t>
            </a:r>
            <a:r>
              <a:rPr lang="en-US" baseline="0" dirty="0" err="1"/>
              <a:t>checkpointed</a:t>
            </a:r>
            <a:r>
              <a:rPr lang="en-US" baseline="0" dirty="0"/>
              <a:t> at intervals so that the position within the commit log is known </a:t>
            </a:r>
          </a:p>
          <a:p>
            <a:r>
              <a:rPr lang="en-US" baseline="0" dirty="0"/>
              <a:t>This also means that the messages can be replayed as well </a:t>
            </a:r>
          </a:p>
          <a:p>
            <a:r>
              <a:rPr lang="en-US" baseline="0" dirty="0"/>
              <a:t>Event Data contains:</a:t>
            </a:r>
          </a:p>
          <a:p>
            <a:pPr marL="171450" indent="-171450">
              <a:buFontTx/>
              <a:buChar char="-"/>
            </a:pPr>
            <a:r>
              <a:rPr lang="en-US" baseline="0" dirty="0"/>
              <a:t>Offset</a:t>
            </a:r>
          </a:p>
          <a:p>
            <a:pPr marL="171450" indent="-171450">
              <a:buFontTx/>
              <a:buChar char="-"/>
            </a:pPr>
            <a:r>
              <a:rPr lang="en-US" baseline="0" dirty="0"/>
              <a:t>Sequence Number</a:t>
            </a:r>
          </a:p>
          <a:p>
            <a:pPr marL="171450" indent="-171450">
              <a:buFontTx/>
              <a:buChar char="-"/>
            </a:pPr>
            <a:r>
              <a:rPr lang="en-US" baseline="0" dirty="0"/>
              <a:t>Body</a:t>
            </a:r>
          </a:p>
          <a:p>
            <a:pPr marL="171450" indent="-171450">
              <a:buFontTx/>
              <a:buChar char="-"/>
            </a:pPr>
            <a:r>
              <a:rPr lang="en-US" baseline="0" dirty="0"/>
              <a:t>User Properties</a:t>
            </a:r>
          </a:p>
          <a:p>
            <a:pPr marL="171450" indent="-171450">
              <a:buFontTx/>
              <a:buChar char="-"/>
            </a:pPr>
            <a:r>
              <a:rPr lang="en-US" baseline="0" dirty="0"/>
              <a:t>System Properties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1206291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 Hubs have a concept called consumer groups so that many consumers can receive the messages at</a:t>
            </a:r>
            <a:r>
              <a:rPr lang="en-US" baseline="0" dirty="0"/>
              <a:t> different rates </a:t>
            </a:r>
          </a:p>
          <a:p>
            <a:r>
              <a:rPr lang="en-US" baseline="0" dirty="0"/>
              <a:t>In this case there may be 4 different applications which need to process the 4 message streams – here the streams are consumed </a:t>
            </a:r>
          </a:p>
          <a:p>
            <a:r>
              <a:rPr lang="en-US" baseline="0" dirty="0"/>
              <a:t>The Event Hub starts with a single consumer group called $default and each additional group can be named</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1062886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2371922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Spark Streaming works by taking in a set of sources</a:t>
            </a:r>
            <a:r>
              <a:rPr lang="en-US" baseline="0" dirty="0"/>
              <a:t>.</a:t>
            </a:r>
          </a:p>
          <a:p>
            <a:endParaRPr lang="en-US" baseline="0" dirty="0"/>
          </a:p>
          <a:p>
            <a:r>
              <a:rPr lang="en-US" baseline="0" dirty="0"/>
              <a:t>Amongst others it supports Kafka, Azure Storage (</a:t>
            </a:r>
            <a:r>
              <a:rPr lang="en-US" baseline="0" dirty="0" err="1"/>
              <a:t>wasb</a:t>
            </a:r>
            <a:r>
              <a:rPr lang="en-US" baseline="0" dirty="0"/>
              <a:t>), Kinesis and the Event Hub</a:t>
            </a:r>
          </a:p>
          <a:p>
            <a:r>
              <a:rPr lang="en-US" baseline="0" dirty="0"/>
              <a:t>Windows of events from these sources are passed to Spark Streaming and then Spark Streaming passes these events to Kafka, Azure Storage or back on the </a:t>
            </a:r>
            <a:r>
              <a:rPr lang="en-US" baseline="0" dirty="0" err="1"/>
              <a:t>EventHub</a:t>
            </a:r>
            <a:r>
              <a:rPr lang="en-US" baseline="0" dirty="0"/>
              <a:t> after the events have been transformed and queries across a window</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33202434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a:t>Richard Conway | Microsoft Azure MVP, Elastacloud</a:t>
            </a:r>
          </a:p>
        </p:txBody>
      </p:sp>
      <p:sp>
        <p:nvSpPr>
          <p:cNvPr id="3" name="Title 2"/>
          <p:cNvSpPr>
            <a:spLocks noGrp="1"/>
          </p:cNvSpPr>
          <p:nvPr>
            <p:ph type="ctrTitle"/>
          </p:nvPr>
        </p:nvSpPr>
        <p:spPr/>
        <p:txBody>
          <a:bodyPr/>
          <a:lstStyle/>
          <a:p>
            <a:r>
              <a:rPr lang="en-GB" sz="4700" dirty="0"/>
              <a:t>Introduction to Machine Learning</a:t>
            </a:r>
            <a:br>
              <a:rPr lang="en-GB" sz="4700" dirty="0"/>
            </a:br>
            <a:r>
              <a:rPr lang="en-GB" sz="4700" dirty="0"/>
              <a:t>on Apache Spark</a:t>
            </a:r>
            <a:br>
              <a:rPr lang="en-GB" sz="4700" dirty="0"/>
            </a:br>
            <a:br>
              <a:rPr lang="en-GB" sz="4700" dirty="0"/>
            </a:br>
            <a:r>
              <a:rPr lang="en-GB" sz="2800" dirty="0"/>
              <a:t>03 | Machine Learning with Streaming</a:t>
            </a:r>
          </a:p>
        </p:txBody>
      </p:sp>
    </p:spTree>
    <p:extLst>
      <p:ext uri="{BB962C8B-B14F-4D97-AF65-F5344CB8AC3E}">
        <p14:creationId xmlns:p14="http://schemas.microsoft.com/office/powerpoint/2010/main" val="1962970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ght Arrow 5"/>
          <p:cNvSpPr/>
          <p:nvPr/>
        </p:nvSpPr>
        <p:spPr>
          <a:xfrm rot="5400000">
            <a:off x="10047475" y="2331553"/>
            <a:ext cx="679372" cy="61174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9535708" y="3401409"/>
            <a:ext cx="1702906" cy="594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Batch</a:t>
            </a:r>
          </a:p>
        </p:txBody>
      </p:sp>
      <p:sp>
        <p:nvSpPr>
          <p:cNvPr id="10" name="Rounded Rectangle 9"/>
          <p:cNvSpPr/>
          <p:nvPr/>
        </p:nvSpPr>
        <p:spPr>
          <a:xfrm>
            <a:off x="9535708" y="1484801"/>
            <a:ext cx="1702906" cy="594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Batch</a:t>
            </a:r>
          </a:p>
        </p:txBody>
      </p:sp>
      <p:sp>
        <p:nvSpPr>
          <p:cNvPr id="11" name="Content Placeholder 2"/>
          <p:cNvSpPr>
            <a:spLocks noGrp="1"/>
          </p:cNvSpPr>
          <p:nvPr/>
        </p:nvSpPr>
        <p:spPr>
          <a:xfrm>
            <a:off x="1553642" y="578764"/>
            <a:ext cx="5809888" cy="565270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a:t>Spark Streaming processes data in micro-batches</a:t>
            </a:r>
          </a:p>
          <a:p>
            <a:r>
              <a:rPr lang="en-GB" dirty="0"/>
              <a:t>The “streams” can be received across many nodes</a:t>
            </a:r>
          </a:p>
          <a:p>
            <a:r>
              <a:rPr lang="en-GB" dirty="0"/>
              <a:t>You enable a “Receiver” on each data node to receive messages</a:t>
            </a:r>
          </a:p>
          <a:p>
            <a:r>
              <a:rPr lang="en-GB" dirty="0"/>
              <a:t>Messages received in sliding windows</a:t>
            </a:r>
          </a:p>
          <a:p>
            <a:endParaRPr lang="en-GB" dirty="0"/>
          </a:p>
        </p:txBody>
      </p:sp>
      <p:cxnSp>
        <p:nvCxnSpPr>
          <p:cNvPr id="13" name="Straight Connector 12"/>
          <p:cNvCxnSpPr/>
          <p:nvPr/>
        </p:nvCxnSpPr>
        <p:spPr>
          <a:xfrm>
            <a:off x="8930500" y="3132101"/>
            <a:ext cx="2913321" cy="10632"/>
          </a:xfrm>
          <a:prstGeom prst="line">
            <a:avLst/>
          </a:prstGeom>
        </p:spPr>
        <p:style>
          <a:lnRef idx="2">
            <a:schemeClr val="accent2"/>
          </a:lnRef>
          <a:fillRef idx="0">
            <a:schemeClr val="accent2"/>
          </a:fillRef>
          <a:effectRef idx="1">
            <a:schemeClr val="accent2"/>
          </a:effectRef>
          <a:fontRef idx="minor">
            <a:schemeClr val="tx1"/>
          </a:fontRef>
        </p:style>
      </p:cxnSp>
      <p:cxnSp>
        <p:nvCxnSpPr>
          <p:cNvPr id="14" name="Straight Connector 13"/>
          <p:cNvCxnSpPr/>
          <p:nvPr/>
        </p:nvCxnSpPr>
        <p:spPr>
          <a:xfrm>
            <a:off x="8930500" y="4243608"/>
            <a:ext cx="2913321" cy="10632"/>
          </a:xfrm>
          <a:prstGeom prst="line">
            <a:avLst/>
          </a:prstGeom>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8250865" y="3698486"/>
            <a:ext cx="10100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8250865" y="3698486"/>
            <a:ext cx="21265" cy="1245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261497" y="4944140"/>
            <a:ext cx="9994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535708" y="4476307"/>
            <a:ext cx="2128208" cy="769441"/>
          </a:xfrm>
          <a:prstGeom prst="rect">
            <a:avLst/>
          </a:prstGeom>
          <a:noFill/>
        </p:spPr>
        <p:txBody>
          <a:bodyPr wrap="square" rtlCol="0">
            <a:spAutoFit/>
          </a:bodyPr>
          <a:lstStyle/>
          <a:p>
            <a:pPr algn="ctr"/>
            <a:r>
              <a:rPr lang="en-US" sz="2200" dirty="0">
                <a:latin typeface="Segoe UI Light" panose="020B0502040204020203" pitchFamily="34" charset="0"/>
                <a:cs typeface="Segoe UI Light" panose="020B0502040204020203" pitchFamily="34" charset="0"/>
              </a:rPr>
              <a:t>Sliding Window (n secs)</a:t>
            </a:r>
          </a:p>
        </p:txBody>
      </p:sp>
    </p:spTree>
    <p:extLst>
      <p:ext uri="{BB962C8B-B14F-4D97-AF65-F5344CB8AC3E}">
        <p14:creationId xmlns:p14="http://schemas.microsoft.com/office/powerpoint/2010/main" val="175763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18707" y="632453"/>
            <a:ext cx="11663916" cy="6001643"/>
          </a:xfrm>
          <a:prstGeom prst="rect">
            <a:avLst/>
          </a:prstGeom>
        </p:spPr>
        <p:txBody>
          <a:bodyPr wrap="square">
            <a:spAutoFit/>
          </a:bodyPr>
          <a:lstStyle/>
          <a:p>
            <a:r>
              <a:rPr lang="en-US" sz="2400" dirty="0" err="1">
                <a:latin typeface="Segoe UI Light" panose="020B0502040204020203" pitchFamily="34" charset="0"/>
                <a:cs typeface="Segoe UI Light" panose="020B0502040204020203" pitchFamily="34" charset="0"/>
              </a:rPr>
              <a:t>val</a:t>
            </a:r>
            <a:r>
              <a:rPr lang="en-US" sz="2400" dirty="0">
                <a:latin typeface="Segoe UI Light" panose="020B0502040204020203" pitchFamily="34" charset="0"/>
                <a:cs typeface="Segoe UI Light" panose="020B0502040204020203" pitchFamily="34" charset="0"/>
              </a:rPr>
              <a:t> </a:t>
            </a:r>
            <a:r>
              <a:rPr lang="en-US" sz="2400" dirty="0" err="1">
                <a:latin typeface="Segoe UI Light" panose="020B0502040204020203" pitchFamily="34" charset="0"/>
                <a:cs typeface="Segoe UI Light" panose="020B0502040204020203" pitchFamily="34" charset="0"/>
              </a:rPr>
              <a:t>sparkConfiguration</a:t>
            </a:r>
            <a:r>
              <a:rPr lang="en-US" sz="2400" dirty="0">
                <a:latin typeface="Segoe UI Light" panose="020B0502040204020203" pitchFamily="34" charset="0"/>
                <a:cs typeface="Segoe UI Light" panose="020B0502040204020203" pitchFamily="34" charset="0"/>
              </a:rPr>
              <a:t> = new </a:t>
            </a:r>
            <a:r>
              <a:rPr lang="en-US" sz="2400" dirty="0" err="1">
                <a:latin typeface="Segoe UI Light" panose="020B0502040204020203" pitchFamily="34" charset="0"/>
                <a:cs typeface="Segoe UI Light" panose="020B0502040204020203" pitchFamily="34" charset="0"/>
              </a:rPr>
              <a:t>SparkConf</a:t>
            </a:r>
            <a:r>
              <a:rPr lang="en-US" sz="2400" dirty="0">
                <a:latin typeface="Segoe UI Light" panose="020B0502040204020203" pitchFamily="34" charset="0"/>
                <a:cs typeface="Segoe UI Light" panose="020B0502040204020203" pitchFamily="34" charset="0"/>
              </a:rPr>
              <a:t>().</a:t>
            </a:r>
            <a:r>
              <a:rPr lang="en-US" sz="2400" dirty="0" err="1">
                <a:latin typeface="Segoe UI Light" panose="020B0502040204020203" pitchFamily="34" charset="0"/>
                <a:cs typeface="Segoe UI Light" panose="020B0502040204020203" pitchFamily="34" charset="0"/>
              </a:rPr>
              <a:t>setAppName</a:t>
            </a:r>
            <a:r>
              <a:rPr lang="en-US" sz="2400" dirty="0">
                <a:latin typeface="Segoe UI Light" panose="020B0502040204020203" pitchFamily="34" charset="0"/>
                <a:cs typeface="Segoe UI Light" panose="020B0502040204020203" pitchFamily="34" charset="0"/>
              </a:rPr>
              <a:t>(“</a:t>
            </a:r>
            <a:r>
              <a:rPr lang="en-US" sz="2400" dirty="0" err="1">
                <a:latin typeface="Segoe UI Light" panose="020B0502040204020203" pitchFamily="34" charset="0"/>
                <a:cs typeface="Segoe UI Light" panose="020B0502040204020203" pitchFamily="34" charset="0"/>
              </a:rPr>
              <a:t>edX</a:t>
            </a:r>
            <a:r>
              <a:rPr lang="en-US" sz="2400" dirty="0">
                <a:latin typeface="Segoe UI Light" panose="020B0502040204020203" pitchFamily="34" charset="0"/>
                <a:cs typeface="Segoe UI Light" panose="020B0502040204020203" pitchFamily="34" charset="0"/>
              </a:rPr>
              <a:t> Courses are the best!”)</a:t>
            </a:r>
          </a:p>
          <a:p>
            <a:r>
              <a:rPr lang="en-US" sz="2400" dirty="0" err="1">
                <a:latin typeface="Segoe UI Light" panose="020B0502040204020203" pitchFamily="34" charset="0"/>
                <a:cs typeface="Segoe UI Light" panose="020B0502040204020203" pitchFamily="34" charset="0"/>
              </a:rPr>
              <a:t>val</a:t>
            </a:r>
            <a:r>
              <a:rPr lang="en-US" sz="2400" dirty="0">
                <a:latin typeface="Segoe UI Light" panose="020B0502040204020203" pitchFamily="34" charset="0"/>
                <a:cs typeface="Segoe UI Light" panose="020B0502040204020203" pitchFamily="34" charset="0"/>
              </a:rPr>
              <a:t> </a:t>
            </a:r>
            <a:r>
              <a:rPr lang="en-US" sz="2400" dirty="0" err="1">
                <a:latin typeface="Segoe UI Light" panose="020B0502040204020203" pitchFamily="34" charset="0"/>
                <a:cs typeface="Segoe UI Light" panose="020B0502040204020203" pitchFamily="34" charset="0"/>
              </a:rPr>
              <a:t>sparkContext</a:t>
            </a:r>
            <a:r>
              <a:rPr lang="en-US" sz="2400" dirty="0">
                <a:latin typeface="Segoe UI Light" panose="020B0502040204020203" pitchFamily="34" charset="0"/>
                <a:cs typeface="Segoe UI Light" panose="020B0502040204020203" pitchFamily="34" charset="0"/>
              </a:rPr>
              <a:t> = new </a:t>
            </a:r>
            <a:r>
              <a:rPr lang="en-US" sz="2400" dirty="0" err="1">
                <a:latin typeface="Segoe UI Light" panose="020B0502040204020203" pitchFamily="34" charset="0"/>
                <a:cs typeface="Segoe UI Light" panose="020B0502040204020203" pitchFamily="34" charset="0"/>
              </a:rPr>
              <a:t>SparkContext</a:t>
            </a:r>
            <a:r>
              <a:rPr lang="en-US" sz="2400" dirty="0">
                <a:latin typeface="Segoe UI Light" panose="020B0502040204020203" pitchFamily="34" charset="0"/>
                <a:cs typeface="Segoe UI Light" panose="020B0502040204020203" pitchFamily="34" charset="0"/>
              </a:rPr>
              <a:t>(</a:t>
            </a:r>
            <a:r>
              <a:rPr lang="en-US" sz="2400" dirty="0" err="1">
                <a:latin typeface="Segoe UI Light" panose="020B0502040204020203" pitchFamily="34" charset="0"/>
                <a:cs typeface="Segoe UI Light" panose="020B0502040204020203" pitchFamily="34" charset="0"/>
              </a:rPr>
              <a:t>sparkConfiguration</a:t>
            </a:r>
            <a:r>
              <a:rPr lang="en-US" sz="2400" dirty="0">
                <a:latin typeface="Segoe UI Light" panose="020B0502040204020203" pitchFamily="34" charset="0"/>
                <a:cs typeface="Segoe UI Light" panose="020B0502040204020203" pitchFamily="34" charset="0"/>
              </a:rPr>
              <a:t>)</a:t>
            </a:r>
          </a:p>
          <a:p>
            <a:endParaRPr lang="en-US" sz="2400" dirty="0">
              <a:latin typeface="Segoe UI Light" panose="020B0502040204020203" pitchFamily="34" charset="0"/>
              <a:cs typeface="Segoe UI Light" panose="020B0502040204020203" pitchFamily="34" charset="0"/>
            </a:endParaRPr>
          </a:p>
          <a:p>
            <a:r>
              <a:rPr lang="en-US" sz="2400" dirty="0" err="1">
                <a:latin typeface="Segoe UI Light" panose="020B0502040204020203" pitchFamily="34" charset="0"/>
                <a:cs typeface="Segoe UI Light" panose="020B0502040204020203" pitchFamily="34" charset="0"/>
              </a:rPr>
              <a:t>val</a:t>
            </a:r>
            <a:r>
              <a:rPr lang="en-US" sz="2400" dirty="0">
                <a:latin typeface="Segoe UI Light" panose="020B0502040204020203" pitchFamily="34" charset="0"/>
                <a:cs typeface="Segoe UI Light" panose="020B0502040204020203" pitchFamily="34" charset="0"/>
              </a:rPr>
              <a:t> </a:t>
            </a:r>
            <a:r>
              <a:rPr lang="en-US" sz="2400" dirty="0" err="1">
                <a:latin typeface="Segoe UI Light" panose="020B0502040204020203" pitchFamily="34" charset="0"/>
                <a:cs typeface="Segoe UI Light" panose="020B0502040204020203" pitchFamily="34" charset="0"/>
              </a:rPr>
              <a:t>streamingContext</a:t>
            </a:r>
            <a:r>
              <a:rPr lang="en-US" sz="2400" dirty="0">
                <a:latin typeface="Segoe UI Light" panose="020B0502040204020203" pitchFamily="34" charset="0"/>
                <a:cs typeface="Segoe UI Light" panose="020B0502040204020203" pitchFamily="34" charset="0"/>
              </a:rPr>
              <a:t> = new </a:t>
            </a:r>
            <a:r>
              <a:rPr lang="en-US" sz="2400" dirty="0" err="1">
                <a:latin typeface="Segoe UI Light" panose="020B0502040204020203" pitchFamily="34" charset="0"/>
                <a:cs typeface="Segoe UI Light" panose="020B0502040204020203" pitchFamily="34" charset="0"/>
              </a:rPr>
              <a:t>StreamingContext</a:t>
            </a:r>
            <a:r>
              <a:rPr lang="en-US" sz="2400" dirty="0">
                <a:latin typeface="Segoe UI Light" panose="020B0502040204020203" pitchFamily="34" charset="0"/>
                <a:cs typeface="Segoe UI Light" panose="020B0502040204020203" pitchFamily="34" charset="0"/>
              </a:rPr>
              <a:t>(</a:t>
            </a:r>
            <a:r>
              <a:rPr lang="en-US" sz="2400" dirty="0" err="1">
                <a:latin typeface="Segoe UI Light" panose="020B0502040204020203" pitchFamily="34" charset="0"/>
                <a:cs typeface="Segoe UI Light" panose="020B0502040204020203" pitchFamily="34" charset="0"/>
              </a:rPr>
              <a:t>sparkContext</a:t>
            </a:r>
            <a:r>
              <a:rPr lang="en-US" sz="2400" dirty="0">
                <a:latin typeface="Segoe UI Light" panose="020B0502040204020203" pitchFamily="34" charset="0"/>
                <a:cs typeface="Segoe UI Light" panose="020B0502040204020203" pitchFamily="34" charset="0"/>
              </a:rPr>
              <a:t>, Seconds(5))</a:t>
            </a:r>
          </a:p>
          <a:p>
            <a:r>
              <a:rPr lang="en-US" sz="2400" dirty="0" err="1">
                <a:latin typeface="Segoe UI Light" panose="020B0502040204020203" pitchFamily="34" charset="0"/>
                <a:cs typeface="Segoe UI Light" panose="020B0502040204020203" pitchFamily="34" charset="0"/>
              </a:rPr>
              <a:t>streamingContext.checkpoint</a:t>
            </a:r>
            <a:r>
              <a:rPr lang="en-US" sz="2400" dirty="0">
                <a:latin typeface="Segoe UI Light" panose="020B0502040204020203" pitchFamily="34" charset="0"/>
                <a:cs typeface="Segoe UI Light" panose="020B0502040204020203" pitchFamily="34" charset="0"/>
              </a:rPr>
              <a:t>(“/</a:t>
            </a:r>
            <a:r>
              <a:rPr lang="en-US" sz="2400" dirty="0" err="1">
                <a:latin typeface="Segoe UI Light" panose="020B0502040204020203" pitchFamily="34" charset="0"/>
                <a:cs typeface="Segoe UI Light" panose="020B0502040204020203" pitchFamily="34" charset="0"/>
              </a:rPr>
              <a:t>usr</a:t>
            </a:r>
            <a:r>
              <a:rPr lang="en-US" sz="2400" dirty="0">
                <a:latin typeface="Segoe UI Light" panose="020B0502040204020203" pitchFamily="34" charset="0"/>
                <a:cs typeface="Segoe UI Light" panose="020B0502040204020203" pitchFamily="34" charset="0"/>
              </a:rPr>
              <a:t>/checkpoint”))</a:t>
            </a:r>
          </a:p>
          <a:p>
            <a:endParaRPr lang="en-US" sz="2400" dirty="0">
              <a:latin typeface="Segoe UI Light" panose="020B0502040204020203" pitchFamily="34" charset="0"/>
              <a:cs typeface="Segoe UI Light" panose="020B0502040204020203" pitchFamily="34" charset="0"/>
            </a:endParaRPr>
          </a:p>
          <a:p>
            <a:r>
              <a:rPr lang="en-US" sz="2400" dirty="0" err="1">
                <a:latin typeface="Segoe UI Light" panose="020B0502040204020203" pitchFamily="34" charset="0"/>
                <a:cs typeface="Segoe UI Light" panose="020B0502040204020203" pitchFamily="34" charset="0"/>
              </a:rPr>
              <a:t>val</a:t>
            </a:r>
            <a:r>
              <a:rPr lang="en-US" sz="2400" dirty="0">
                <a:latin typeface="Segoe UI Light" panose="020B0502040204020203" pitchFamily="34" charset="0"/>
                <a:cs typeface="Segoe UI Light" panose="020B0502040204020203" pitchFamily="34" charset="0"/>
              </a:rPr>
              <a:t> </a:t>
            </a:r>
            <a:r>
              <a:rPr lang="en-US" sz="2400" dirty="0" err="1">
                <a:latin typeface="Segoe UI Light" panose="020B0502040204020203" pitchFamily="34" charset="0"/>
                <a:cs typeface="Segoe UI Light" panose="020B0502040204020203" pitchFamily="34" charset="0"/>
              </a:rPr>
              <a:t>eventHubsStream</a:t>
            </a:r>
            <a:r>
              <a:rPr lang="en-US" sz="2400" dirty="0">
                <a:latin typeface="Segoe UI Light" panose="020B0502040204020203" pitchFamily="34" charset="0"/>
                <a:cs typeface="Segoe UI Light" panose="020B0502040204020203" pitchFamily="34" charset="0"/>
              </a:rPr>
              <a:t> = </a:t>
            </a:r>
            <a:r>
              <a:rPr lang="en-US" sz="2400" dirty="0" err="1">
                <a:latin typeface="Segoe UI Light" panose="020B0502040204020203" pitchFamily="34" charset="0"/>
                <a:cs typeface="Segoe UI Light" panose="020B0502040204020203" pitchFamily="34" charset="0"/>
              </a:rPr>
              <a:t>EventHubsUtils.createUnionStream</a:t>
            </a:r>
            <a:r>
              <a:rPr lang="en-US" sz="2400" dirty="0">
                <a:latin typeface="Segoe UI Light" panose="020B0502040204020203" pitchFamily="34" charset="0"/>
                <a:cs typeface="Segoe UI Light" panose="020B0502040204020203" pitchFamily="34" charset="0"/>
              </a:rPr>
              <a:t>(</a:t>
            </a:r>
            <a:r>
              <a:rPr lang="en-US" sz="2400" dirty="0" err="1">
                <a:latin typeface="Segoe UI Light" panose="020B0502040204020203" pitchFamily="34" charset="0"/>
                <a:cs typeface="Segoe UI Light" panose="020B0502040204020203" pitchFamily="34" charset="0"/>
              </a:rPr>
              <a:t>streamingContext</a:t>
            </a:r>
            <a:r>
              <a:rPr lang="en-US" sz="2400" dirty="0">
                <a:latin typeface="Segoe UI Light" panose="020B0502040204020203" pitchFamily="34" charset="0"/>
                <a:cs typeface="Segoe UI Light" panose="020B0502040204020203" pitchFamily="34" charset="0"/>
              </a:rPr>
              <a:t>, </a:t>
            </a:r>
            <a:r>
              <a:rPr lang="en-US" sz="2400" dirty="0" err="1">
                <a:latin typeface="Segoe UI Light" panose="020B0502040204020203" pitchFamily="34" charset="0"/>
                <a:cs typeface="Segoe UI Light" panose="020B0502040204020203" pitchFamily="34" charset="0"/>
              </a:rPr>
              <a:t>eventHubsParameters</a:t>
            </a:r>
            <a:r>
              <a:rPr lang="en-US" sz="2400" dirty="0">
                <a:latin typeface="Segoe UI Light" panose="020B0502040204020203" pitchFamily="34" charset="0"/>
                <a:cs typeface="Segoe UI Light" panose="020B0502040204020203" pitchFamily="34" charset="0"/>
              </a:rPr>
              <a:t>)</a:t>
            </a:r>
          </a:p>
          <a:p>
            <a:endParaRPr lang="en-US" sz="2400" dirty="0">
              <a:latin typeface="Segoe UI Light" panose="020B0502040204020203" pitchFamily="34" charset="0"/>
              <a:cs typeface="Segoe UI Light" panose="020B0502040204020203" pitchFamily="34" charset="0"/>
            </a:endParaRPr>
          </a:p>
          <a:p>
            <a:r>
              <a:rPr lang="en-US" sz="2400" dirty="0" err="1">
                <a:latin typeface="Segoe UI Light" panose="020B0502040204020203" pitchFamily="34" charset="0"/>
                <a:cs typeface="Segoe UI Light" panose="020B0502040204020203" pitchFamily="34" charset="0"/>
              </a:rPr>
              <a:t>val</a:t>
            </a:r>
            <a:r>
              <a:rPr lang="en-US" sz="2400" dirty="0">
                <a:latin typeface="Segoe UI Light" panose="020B0502040204020203" pitchFamily="34" charset="0"/>
                <a:cs typeface="Segoe UI Light" panose="020B0502040204020203" pitchFamily="34" charset="0"/>
              </a:rPr>
              <a:t> </a:t>
            </a:r>
            <a:r>
              <a:rPr lang="en-US" sz="2400" dirty="0" err="1">
                <a:latin typeface="Segoe UI Light" panose="020B0502040204020203" pitchFamily="34" charset="0"/>
                <a:cs typeface="Segoe UI Light" panose="020B0502040204020203" pitchFamily="34" charset="0"/>
              </a:rPr>
              <a:t>eventHubsWindowedStream</a:t>
            </a:r>
            <a:r>
              <a:rPr lang="en-US" sz="2400" dirty="0">
                <a:latin typeface="Segoe UI Light" panose="020B0502040204020203" pitchFamily="34" charset="0"/>
                <a:cs typeface="Segoe UI Light" panose="020B0502040204020203" pitchFamily="34" charset="0"/>
              </a:rPr>
              <a:t> = </a:t>
            </a:r>
            <a:r>
              <a:rPr lang="en-US" sz="2400" dirty="0" err="1">
                <a:latin typeface="Segoe UI Light" panose="020B0502040204020203" pitchFamily="34" charset="0"/>
                <a:cs typeface="Segoe UI Light" panose="020B0502040204020203" pitchFamily="34" charset="0"/>
              </a:rPr>
              <a:t>eventHubsStream.window</a:t>
            </a:r>
            <a:r>
              <a:rPr lang="en-US" sz="2400" dirty="0">
                <a:latin typeface="Segoe UI Light" panose="020B0502040204020203" pitchFamily="34" charset="0"/>
                <a:cs typeface="Segoe UI Light" panose="020B0502040204020203" pitchFamily="34" charset="0"/>
              </a:rPr>
              <a:t>(Seconds(10))</a:t>
            </a:r>
          </a:p>
          <a:p>
            <a:endParaRPr lang="en-US" sz="2400" dirty="0">
              <a:latin typeface="Segoe UI Light" panose="020B0502040204020203" pitchFamily="34" charset="0"/>
              <a:cs typeface="Segoe UI Light" panose="020B0502040204020203" pitchFamily="34" charset="0"/>
            </a:endParaRPr>
          </a:p>
          <a:p>
            <a:r>
              <a:rPr lang="en-US" sz="2400" dirty="0" err="1">
                <a:latin typeface="Segoe UI Light" panose="020B0502040204020203" pitchFamily="34" charset="0"/>
                <a:cs typeface="Segoe UI Light" panose="020B0502040204020203" pitchFamily="34" charset="0"/>
              </a:rPr>
              <a:t>val</a:t>
            </a:r>
            <a:r>
              <a:rPr lang="en-US" sz="2400" dirty="0">
                <a:latin typeface="Segoe UI Light" panose="020B0502040204020203" pitchFamily="34" charset="0"/>
                <a:cs typeface="Segoe UI Light" panose="020B0502040204020203" pitchFamily="34" charset="0"/>
              </a:rPr>
              <a:t> </a:t>
            </a:r>
            <a:r>
              <a:rPr lang="en-US" sz="2400" dirty="0" err="1">
                <a:latin typeface="Segoe UI Light" panose="020B0502040204020203" pitchFamily="34" charset="0"/>
                <a:cs typeface="Segoe UI Light" panose="020B0502040204020203" pitchFamily="34" charset="0"/>
              </a:rPr>
              <a:t>batchEventCount</a:t>
            </a:r>
            <a:r>
              <a:rPr lang="en-US" sz="2400" dirty="0">
                <a:latin typeface="Segoe UI Light" panose="020B0502040204020203" pitchFamily="34" charset="0"/>
                <a:cs typeface="Segoe UI Light" panose="020B0502040204020203" pitchFamily="34" charset="0"/>
              </a:rPr>
              <a:t> = </a:t>
            </a:r>
            <a:r>
              <a:rPr lang="en-US" sz="2400" dirty="0" err="1">
                <a:latin typeface="Segoe UI Light" panose="020B0502040204020203" pitchFamily="34" charset="0"/>
                <a:cs typeface="Segoe UI Light" panose="020B0502040204020203" pitchFamily="34" charset="0"/>
              </a:rPr>
              <a:t>eventHubsWindowedStream.count</a:t>
            </a:r>
            <a:r>
              <a:rPr lang="en-US" sz="2400" dirty="0">
                <a:latin typeface="Segoe UI Light" panose="020B0502040204020203" pitchFamily="34" charset="0"/>
                <a:cs typeface="Segoe UI Light" panose="020B0502040204020203" pitchFamily="34" charset="0"/>
              </a:rPr>
              <a:t>()</a:t>
            </a:r>
          </a:p>
          <a:p>
            <a:r>
              <a:rPr lang="en-US" sz="2400" dirty="0" err="1">
                <a:latin typeface="Segoe UI Light" panose="020B0502040204020203" pitchFamily="34" charset="0"/>
                <a:cs typeface="Segoe UI Light" panose="020B0502040204020203" pitchFamily="34" charset="0"/>
              </a:rPr>
              <a:t>batchEventCount.print</a:t>
            </a:r>
            <a:r>
              <a:rPr lang="en-US" sz="2400" dirty="0">
                <a:latin typeface="Segoe UI Light" panose="020B0502040204020203" pitchFamily="34" charset="0"/>
                <a:cs typeface="Segoe UI Light" panose="020B0502040204020203" pitchFamily="34" charset="0"/>
              </a:rPr>
              <a:t>()</a:t>
            </a:r>
          </a:p>
          <a:p>
            <a:endParaRPr lang="en-US" sz="2400" dirty="0">
              <a:latin typeface="Segoe UI Light" panose="020B0502040204020203" pitchFamily="34" charset="0"/>
              <a:cs typeface="Segoe UI Light" panose="020B0502040204020203" pitchFamily="34" charset="0"/>
            </a:endParaRPr>
          </a:p>
          <a:p>
            <a:r>
              <a:rPr lang="en-US" sz="2400" dirty="0" err="1">
                <a:latin typeface="Segoe UI Light" panose="020B0502040204020203" pitchFamily="34" charset="0"/>
                <a:cs typeface="Segoe UI Light" panose="020B0502040204020203" pitchFamily="34" charset="0"/>
              </a:rPr>
              <a:t>streamingContext.start</a:t>
            </a:r>
            <a:r>
              <a:rPr lang="en-US" sz="2400" dirty="0">
                <a:latin typeface="Segoe UI Light" panose="020B0502040204020203" pitchFamily="34" charset="0"/>
                <a:cs typeface="Segoe UI Light" panose="020B0502040204020203" pitchFamily="34" charset="0"/>
              </a:rPr>
              <a:t>()</a:t>
            </a:r>
          </a:p>
          <a:p>
            <a:r>
              <a:rPr lang="en-US" sz="2400" dirty="0" err="1">
                <a:latin typeface="Segoe UI Light" panose="020B0502040204020203" pitchFamily="34" charset="0"/>
                <a:cs typeface="Segoe UI Light" panose="020B0502040204020203" pitchFamily="34" charset="0"/>
              </a:rPr>
              <a:t>streamingContext.awaitTermination</a:t>
            </a:r>
            <a:r>
              <a:rPr lang="en-US" sz="24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26989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fade">
                                      <p:cBhvr>
                                        <p:cTn id="20" dur="500"/>
                                        <p:tgtEl>
                                          <p:spTgt spid="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animEffect transition="in" filter="fade">
                                      <p:cBhvr>
                                        <p:cTn id="35" dur="500"/>
                                        <p:tgtEl>
                                          <p:spTgt spid="4">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animEffect transition="in" filter="fade">
                                      <p:cBhvr>
                                        <p:cTn id="38" dur="500"/>
                                        <p:tgtEl>
                                          <p:spTgt spid="4">
                                            <p:txEl>
                                              <p:pRg st="11" end="1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animEffect transition="in" filter="fade">
                                      <p:cBhvr>
                                        <p:cTn id="43" dur="500"/>
                                        <p:tgtEl>
                                          <p:spTgt spid="4">
                                            <p:txEl>
                                              <p:pRg st="13" end="13"/>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4" end="14"/>
                                            </p:txEl>
                                          </p:spTgt>
                                        </p:tgtEl>
                                        <p:attrNameLst>
                                          <p:attrName>style.visibility</p:attrName>
                                        </p:attrNameLst>
                                      </p:cBhvr>
                                      <p:to>
                                        <p:strVal val="visible"/>
                                      </p:to>
                                    </p:set>
                                    <p:animEffect transition="in" filter="fade">
                                      <p:cBhvr>
                                        <p:cTn id="46"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How do I use </a:t>
            </a:r>
            <a:r>
              <a:rPr lang="en-GB" dirty="0" err="1"/>
              <a:t>DStreams</a:t>
            </a:r>
            <a:r>
              <a:rPr lang="en-GB" dirty="0"/>
              <a:t> and sliding windows?</a:t>
            </a:r>
          </a:p>
        </p:txBody>
      </p:sp>
    </p:spTree>
    <p:extLst>
      <p:ext uri="{BB962C8B-B14F-4D97-AF65-F5344CB8AC3E}">
        <p14:creationId xmlns:p14="http://schemas.microsoft.com/office/powerpoint/2010/main" val="1977187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3"/>
          <p:cNvSpPr/>
          <p:nvPr/>
        </p:nvSpPr>
        <p:spPr>
          <a:xfrm>
            <a:off x="962526" y="1732547"/>
            <a:ext cx="10419348" cy="56548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974558" y="4664242"/>
            <a:ext cx="10419348" cy="56548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1708484" y="1636294"/>
            <a:ext cx="1395663" cy="757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DStream</a:t>
            </a:r>
            <a:endParaRPr lang="en-US" dirty="0"/>
          </a:p>
        </p:txBody>
      </p:sp>
      <p:sp>
        <p:nvSpPr>
          <p:cNvPr id="7" name="Rounded Rectangle 6"/>
          <p:cNvSpPr/>
          <p:nvPr/>
        </p:nvSpPr>
        <p:spPr>
          <a:xfrm>
            <a:off x="3653589" y="1636294"/>
            <a:ext cx="1395663" cy="757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DStream</a:t>
            </a:r>
            <a:endParaRPr lang="en-US" dirty="0"/>
          </a:p>
        </p:txBody>
      </p:sp>
      <p:sp>
        <p:nvSpPr>
          <p:cNvPr id="8" name="Rounded Rectangle 7"/>
          <p:cNvSpPr/>
          <p:nvPr/>
        </p:nvSpPr>
        <p:spPr>
          <a:xfrm>
            <a:off x="5572626" y="1636293"/>
            <a:ext cx="1395663" cy="757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DStream</a:t>
            </a:r>
            <a:endParaRPr lang="en-US" dirty="0"/>
          </a:p>
        </p:txBody>
      </p:sp>
      <p:sp>
        <p:nvSpPr>
          <p:cNvPr id="9" name="Rounded Rectangle 8"/>
          <p:cNvSpPr/>
          <p:nvPr/>
        </p:nvSpPr>
        <p:spPr>
          <a:xfrm>
            <a:off x="7491663" y="1636292"/>
            <a:ext cx="1395663" cy="757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DStream</a:t>
            </a:r>
            <a:endParaRPr lang="en-US" dirty="0"/>
          </a:p>
        </p:txBody>
      </p:sp>
      <p:sp>
        <p:nvSpPr>
          <p:cNvPr id="10" name="Rounded Rectangle 9"/>
          <p:cNvSpPr/>
          <p:nvPr/>
        </p:nvSpPr>
        <p:spPr>
          <a:xfrm>
            <a:off x="9320462" y="1636291"/>
            <a:ext cx="1395663" cy="757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DStream</a:t>
            </a:r>
            <a:endParaRPr lang="en-US" dirty="0"/>
          </a:p>
        </p:txBody>
      </p:sp>
      <p:sp>
        <p:nvSpPr>
          <p:cNvPr id="11" name="Rounded Rectangle 10"/>
          <p:cNvSpPr/>
          <p:nvPr/>
        </p:nvSpPr>
        <p:spPr>
          <a:xfrm>
            <a:off x="1708484" y="4519860"/>
            <a:ext cx="1395663" cy="757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 – 1 period</a:t>
            </a:r>
          </a:p>
        </p:txBody>
      </p:sp>
      <p:sp>
        <p:nvSpPr>
          <p:cNvPr id="12" name="Rounded Rectangle 11"/>
          <p:cNvSpPr/>
          <p:nvPr/>
        </p:nvSpPr>
        <p:spPr>
          <a:xfrm>
            <a:off x="3653589" y="4519860"/>
            <a:ext cx="1395663" cy="757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 2 period</a:t>
            </a:r>
          </a:p>
        </p:txBody>
      </p:sp>
      <p:sp>
        <p:nvSpPr>
          <p:cNvPr id="13" name="Rounded Rectangle 12"/>
          <p:cNvSpPr/>
          <p:nvPr/>
        </p:nvSpPr>
        <p:spPr>
          <a:xfrm>
            <a:off x="5572626" y="4519859"/>
            <a:ext cx="1395663" cy="757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 3 period</a:t>
            </a:r>
          </a:p>
        </p:txBody>
      </p:sp>
      <p:sp>
        <p:nvSpPr>
          <p:cNvPr id="14" name="Rounded Rectangle 13"/>
          <p:cNvSpPr/>
          <p:nvPr/>
        </p:nvSpPr>
        <p:spPr>
          <a:xfrm>
            <a:off x="7491663" y="4519858"/>
            <a:ext cx="1395663" cy="757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 4 period</a:t>
            </a:r>
          </a:p>
        </p:txBody>
      </p:sp>
      <p:sp>
        <p:nvSpPr>
          <p:cNvPr id="15" name="Rounded Rectangle 14"/>
          <p:cNvSpPr/>
          <p:nvPr/>
        </p:nvSpPr>
        <p:spPr>
          <a:xfrm>
            <a:off x="9320462" y="4519857"/>
            <a:ext cx="1395663" cy="757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 5 period</a:t>
            </a:r>
          </a:p>
        </p:txBody>
      </p:sp>
      <p:sp>
        <p:nvSpPr>
          <p:cNvPr id="16" name="Down Arrow 15"/>
          <p:cNvSpPr/>
          <p:nvPr/>
        </p:nvSpPr>
        <p:spPr>
          <a:xfrm>
            <a:off x="2225842" y="2550687"/>
            <a:ext cx="409074" cy="187692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4146883" y="2550687"/>
            <a:ext cx="409074" cy="187692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6065920" y="2546674"/>
            <a:ext cx="409074" cy="187692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8021052" y="2546674"/>
            <a:ext cx="409074" cy="187692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9813756" y="2546674"/>
            <a:ext cx="409074" cy="187692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371600" y="3015544"/>
            <a:ext cx="10479505" cy="707886"/>
          </a:xfrm>
          <a:prstGeom prst="rect">
            <a:avLst/>
          </a:prstGeom>
          <a:noFill/>
        </p:spPr>
        <p:txBody>
          <a:bodyPr wrap="square" rtlCol="0">
            <a:spAutoFit/>
          </a:bodyPr>
          <a:lstStyle/>
          <a:p>
            <a:r>
              <a:rPr lang="en-US" sz="4000" b="1" dirty="0">
                <a:latin typeface="Segoe UI Light" panose="020B0502040204020203" pitchFamily="34" charset="0"/>
                <a:cs typeface="Segoe UI Light" panose="020B0502040204020203" pitchFamily="34" charset="0"/>
              </a:rPr>
              <a:t>Count the number of words in each </a:t>
            </a:r>
            <a:r>
              <a:rPr lang="en-US" sz="4000" b="1" dirty="0" err="1">
                <a:latin typeface="Segoe UI Light" panose="020B0502040204020203" pitchFamily="34" charset="0"/>
                <a:cs typeface="Segoe UI Light" panose="020B0502040204020203" pitchFamily="34" charset="0"/>
              </a:rPr>
              <a:t>DStream</a:t>
            </a:r>
            <a:endParaRPr lang="en-US" sz="4000"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45956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par>
                          <p:cTn id="43" fill="hold">
                            <p:stCondLst>
                              <p:cond delay="3000"/>
                            </p:stCondLst>
                            <p:childTnLst>
                              <p:par>
                                <p:cTn id="44" presetID="10" presetClass="entr" presetSubtype="0" fill="hold" grpId="0" nodeType="after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3"/>
          <p:cNvSpPr/>
          <p:nvPr/>
        </p:nvSpPr>
        <p:spPr>
          <a:xfrm>
            <a:off x="962526" y="1732547"/>
            <a:ext cx="10419348" cy="56548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974558" y="4664242"/>
            <a:ext cx="10419348" cy="56548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1708484" y="1636294"/>
            <a:ext cx="1395663" cy="757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DStream</a:t>
            </a:r>
            <a:endParaRPr lang="en-US" dirty="0"/>
          </a:p>
        </p:txBody>
      </p:sp>
      <p:sp>
        <p:nvSpPr>
          <p:cNvPr id="7" name="Rounded Rectangle 6"/>
          <p:cNvSpPr/>
          <p:nvPr/>
        </p:nvSpPr>
        <p:spPr>
          <a:xfrm>
            <a:off x="3653589" y="1636294"/>
            <a:ext cx="1395663" cy="757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DStream</a:t>
            </a:r>
            <a:endParaRPr lang="en-US" dirty="0"/>
          </a:p>
        </p:txBody>
      </p:sp>
      <p:sp>
        <p:nvSpPr>
          <p:cNvPr id="8" name="Rounded Rectangle 7"/>
          <p:cNvSpPr/>
          <p:nvPr/>
        </p:nvSpPr>
        <p:spPr>
          <a:xfrm>
            <a:off x="5572626" y="1636293"/>
            <a:ext cx="1395663" cy="757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DStream</a:t>
            </a:r>
            <a:endParaRPr lang="en-US" dirty="0"/>
          </a:p>
        </p:txBody>
      </p:sp>
      <p:sp>
        <p:nvSpPr>
          <p:cNvPr id="9" name="Rounded Rectangle 8"/>
          <p:cNvSpPr/>
          <p:nvPr/>
        </p:nvSpPr>
        <p:spPr>
          <a:xfrm>
            <a:off x="7491663" y="1636292"/>
            <a:ext cx="1395663" cy="757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DStream</a:t>
            </a:r>
            <a:endParaRPr lang="en-US" dirty="0"/>
          </a:p>
        </p:txBody>
      </p:sp>
      <p:sp>
        <p:nvSpPr>
          <p:cNvPr id="10" name="Rounded Rectangle 9"/>
          <p:cNvSpPr/>
          <p:nvPr/>
        </p:nvSpPr>
        <p:spPr>
          <a:xfrm>
            <a:off x="9320462" y="1636291"/>
            <a:ext cx="1395663" cy="757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DStream</a:t>
            </a:r>
            <a:endParaRPr lang="en-US" dirty="0"/>
          </a:p>
        </p:txBody>
      </p:sp>
      <p:sp>
        <p:nvSpPr>
          <p:cNvPr id="11" name="Rounded Rectangle 10"/>
          <p:cNvSpPr/>
          <p:nvPr/>
        </p:nvSpPr>
        <p:spPr>
          <a:xfrm>
            <a:off x="1708484" y="4519860"/>
            <a:ext cx="1395663" cy="757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 – 1 period</a:t>
            </a:r>
          </a:p>
        </p:txBody>
      </p:sp>
      <p:sp>
        <p:nvSpPr>
          <p:cNvPr id="12" name="Rounded Rectangle 11"/>
          <p:cNvSpPr/>
          <p:nvPr/>
        </p:nvSpPr>
        <p:spPr>
          <a:xfrm>
            <a:off x="3653589" y="4519860"/>
            <a:ext cx="1395663" cy="757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 2 period</a:t>
            </a:r>
          </a:p>
        </p:txBody>
      </p:sp>
      <p:sp>
        <p:nvSpPr>
          <p:cNvPr id="13" name="Rounded Rectangle 12"/>
          <p:cNvSpPr/>
          <p:nvPr/>
        </p:nvSpPr>
        <p:spPr>
          <a:xfrm>
            <a:off x="5572626" y="4519859"/>
            <a:ext cx="1395663" cy="757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 3 period</a:t>
            </a:r>
          </a:p>
        </p:txBody>
      </p:sp>
      <p:sp>
        <p:nvSpPr>
          <p:cNvPr id="14" name="Rounded Rectangle 13"/>
          <p:cNvSpPr/>
          <p:nvPr/>
        </p:nvSpPr>
        <p:spPr>
          <a:xfrm>
            <a:off x="7491663" y="4519858"/>
            <a:ext cx="1395663" cy="757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 4 period</a:t>
            </a:r>
          </a:p>
        </p:txBody>
      </p:sp>
      <p:sp>
        <p:nvSpPr>
          <p:cNvPr id="15" name="Rounded Rectangle 14"/>
          <p:cNvSpPr/>
          <p:nvPr/>
        </p:nvSpPr>
        <p:spPr>
          <a:xfrm>
            <a:off x="9320462" y="4519857"/>
            <a:ext cx="1395663" cy="757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 5 period</a:t>
            </a:r>
          </a:p>
        </p:txBody>
      </p:sp>
      <p:sp>
        <p:nvSpPr>
          <p:cNvPr id="16" name="Down Arrow 15"/>
          <p:cNvSpPr/>
          <p:nvPr/>
        </p:nvSpPr>
        <p:spPr>
          <a:xfrm>
            <a:off x="2225842" y="2550687"/>
            <a:ext cx="409074" cy="187692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4146883" y="2550687"/>
            <a:ext cx="409074" cy="187692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6065920" y="2546674"/>
            <a:ext cx="409074" cy="187692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8021052" y="2546674"/>
            <a:ext cx="409074" cy="187692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9813756" y="2546674"/>
            <a:ext cx="409074" cy="187692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5473874" y="1453019"/>
            <a:ext cx="5373666" cy="1093655"/>
          </a:xfrm>
          <a:prstGeom prst="roundRect">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9142514" y="5682120"/>
            <a:ext cx="1751556" cy="1093655"/>
          </a:xfrm>
          <a:prstGeom prst="roundRect">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9320461" y="5849954"/>
            <a:ext cx="1395663" cy="757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 5 period</a:t>
            </a:r>
          </a:p>
        </p:txBody>
      </p:sp>
      <p:cxnSp>
        <p:nvCxnSpPr>
          <p:cNvPr id="26" name="Straight Connector 25"/>
          <p:cNvCxnSpPr>
            <a:stCxn id="15" idx="2"/>
            <a:endCxn id="24" idx="0"/>
          </p:cNvCxnSpPr>
          <p:nvPr/>
        </p:nvCxnSpPr>
        <p:spPr>
          <a:xfrm flipH="1">
            <a:off x="10018293" y="5277846"/>
            <a:ext cx="1" cy="572108"/>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221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childTnLst>
                          </p:cTn>
                        </p:par>
                        <p:par>
                          <p:cTn id="48" fill="hold">
                            <p:stCondLst>
                              <p:cond delay="500"/>
                            </p:stCondLst>
                            <p:childTnLst>
                              <p:par>
                                <p:cTn id="49" presetID="10" presetClass="entr" presetSubtype="0" fill="hold"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500"/>
                                        <p:tgtEl>
                                          <p:spTgt spid="26"/>
                                        </p:tgtEl>
                                      </p:cBhvr>
                                    </p:animEffect>
                                  </p:childTnLst>
                                </p:cTn>
                              </p:par>
                            </p:childTnLst>
                          </p:cTn>
                        </p:par>
                        <p:par>
                          <p:cTn id="52" fill="hold">
                            <p:stCondLst>
                              <p:cond delay="1000"/>
                            </p:stCondLst>
                            <p:childTnLst>
                              <p:par>
                                <p:cTn id="53" presetID="10" presetClass="entr" presetSubtype="0"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par>
                          <p:cTn id="56" fill="hold">
                            <p:stCondLst>
                              <p:cond delay="1500"/>
                            </p:stCondLst>
                            <p:childTnLst>
                              <p:par>
                                <p:cTn id="57" presetID="10" presetClass="entr" presetSubtype="0"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2" grpId="0" animBg="1"/>
      <p:bldP spid="23" grpId="0" animBg="1"/>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How do I use </a:t>
            </a:r>
            <a:r>
              <a:rPr lang="en-GB" dirty="0" err="1"/>
              <a:t>DataFrames</a:t>
            </a:r>
            <a:r>
              <a:rPr lang="en-GB" dirty="0"/>
              <a:t> to manipulate data?</a:t>
            </a:r>
          </a:p>
        </p:txBody>
      </p:sp>
    </p:spTree>
    <p:extLst>
      <p:ext uri="{BB962C8B-B14F-4D97-AF65-F5344CB8AC3E}">
        <p14:creationId xmlns:p14="http://schemas.microsoft.com/office/powerpoint/2010/main" val="1006616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Content Placeholder 2"/>
          <p:cNvSpPr>
            <a:spLocks noGrp="1"/>
          </p:cNvSpPr>
          <p:nvPr/>
        </p:nvSpPr>
        <p:spPr>
          <a:xfrm>
            <a:off x="1553642" y="578764"/>
            <a:ext cx="5809888" cy="565270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a:t>Perform joins between </a:t>
            </a:r>
            <a:r>
              <a:rPr lang="en-GB" dirty="0" err="1"/>
              <a:t>DataFrames</a:t>
            </a:r>
            <a:endParaRPr lang="en-GB" dirty="0"/>
          </a:p>
          <a:p>
            <a:r>
              <a:rPr lang="en-GB" dirty="0"/>
              <a:t>Enrich </a:t>
            </a:r>
            <a:r>
              <a:rPr lang="en-GB" dirty="0" err="1"/>
              <a:t>DataFrames</a:t>
            </a:r>
            <a:r>
              <a:rPr lang="en-GB" dirty="0"/>
              <a:t> with columns from other DFs </a:t>
            </a:r>
          </a:p>
          <a:p>
            <a:r>
              <a:rPr lang="en-GB" dirty="0"/>
              <a:t>Execute UDFs on </a:t>
            </a:r>
            <a:r>
              <a:rPr lang="en-GB" dirty="0" err="1"/>
              <a:t>DataFrames</a:t>
            </a:r>
            <a:endParaRPr lang="en-GB" dirty="0"/>
          </a:p>
          <a:p>
            <a:r>
              <a:rPr lang="en-GB" dirty="0"/>
              <a:t>Build in continuous aggregation using streaming</a:t>
            </a:r>
          </a:p>
          <a:p>
            <a:r>
              <a:rPr lang="en-GB" dirty="0"/>
              <a:t>All kinds of aggregations possible</a:t>
            </a:r>
          </a:p>
          <a:p>
            <a:r>
              <a:rPr lang="en-GB" dirty="0"/>
              <a:t>Persistence and caching </a:t>
            </a:r>
          </a:p>
          <a:p>
            <a:endParaRPr lang="en-GB" dirty="0"/>
          </a:p>
        </p:txBody>
      </p:sp>
      <p:grpSp>
        <p:nvGrpSpPr>
          <p:cNvPr id="69" name="Group 68"/>
          <p:cNvGrpSpPr>
            <a:grpSpLocks noChangeAspect="1"/>
          </p:cNvGrpSpPr>
          <p:nvPr/>
        </p:nvGrpSpPr>
        <p:grpSpPr>
          <a:xfrm>
            <a:off x="8069951" y="1402171"/>
            <a:ext cx="1103589" cy="497946"/>
            <a:chOff x="2904848" y="2885814"/>
            <a:chExt cx="1681162" cy="959376"/>
          </a:xfrm>
        </p:grpSpPr>
        <p:sp>
          <p:nvSpPr>
            <p:cNvPr id="70" name="Flowchart: Magnetic Disk 69"/>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2" name="Group 71"/>
          <p:cNvGrpSpPr>
            <a:grpSpLocks noChangeAspect="1"/>
          </p:cNvGrpSpPr>
          <p:nvPr/>
        </p:nvGrpSpPr>
        <p:grpSpPr>
          <a:xfrm>
            <a:off x="9429519" y="1402171"/>
            <a:ext cx="1103589" cy="497946"/>
            <a:chOff x="2904848" y="2885814"/>
            <a:chExt cx="1681162" cy="959376"/>
          </a:xfrm>
        </p:grpSpPr>
        <p:sp>
          <p:nvSpPr>
            <p:cNvPr id="73" name="Flowchart: Magnetic Disk 72"/>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5" name="Group 74"/>
          <p:cNvGrpSpPr>
            <a:grpSpLocks noChangeAspect="1"/>
          </p:cNvGrpSpPr>
          <p:nvPr/>
        </p:nvGrpSpPr>
        <p:grpSpPr>
          <a:xfrm>
            <a:off x="8779814" y="2761740"/>
            <a:ext cx="1103589" cy="497946"/>
            <a:chOff x="2904848" y="2885814"/>
            <a:chExt cx="1681162" cy="959376"/>
          </a:xfrm>
        </p:grpSpPr>
        <p:sp>
          <p:nvSpPr>
            <p:cNvPr id="76" name="Flowchart: Magnetic Disk 75"/>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8" name="Group 77"/>
          <p:cNvGrpSpPr>
            <a:grpSpLocks noChangeAspect="1"/>
          </p:cNvGrpSpPr>
          <p:nvPr/>
        </p:nvGrpSpPr>
        <p:grpSpPr>
          <a:xfrm>
            <a:off x="8800571" y="3259686"/>
            <a:ext cx="1103589" cy="497946"/>
            <a:chOff x="2904848" y="2885814"/>
            <a:chExt cx="1681162" cy="959376"/>
          </a:xfrm>
        </p:grpSpPr>
        <p:sp>
          <p:nvSpPr>
            <p:cNvPr id="79" name="Flowchart: Magnetic Disk 78"/>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82" name="Straight Arrow Connector 81"/>
          <p:cNvCxnSpPr>
            <a:stCxn id="70" idx="3"/>
            <a:endCxn id="77" idx="0"/>
          </p:cNvCxnSpPr>
          <p:nvPr/>
        </p:nvCxnSpPr>
        <p:spPr>
          <a:xfrm>
            <a:off x="8621746" y="1900117"/>
            <a:ext cx="706825" cy="861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73" idx="3"/>
            <a:endCxn id="76" idx="1"/>
          </p:cNvCxnSpPr>
          <p:nvPr/>
        </p:nvCxnSpPr>
        <p:spPr>
          <a:xfrm flipH="1">
            <a:off x="9331609" y="1900117"/>
            <a:ext cx="649705" cy="861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10094495" y="2129589"/>
            <a:ext cx="1816768" cy="461665"/>
          </a:xfrm>
          <a:prstGeom prst="rect">
            <a:avLst/>
          </a:prstGeom>
          <a:noFill/>
        </p:spPr>
        <p:txBody>
          <a:bodyPr wrap="square" rtlCol="0">
            <a:spAutoFit/>
          </a:bodyPr>
          <a:lstStyle/>
          <a:p>
            <a:r>
              <a:rPr lang="en-US" sz="2400" dirty="0" err="1">
                <a:latin typeface="Segoe UI Light" panose="020B0502040204020203" pitchFamily="34" charset="0"/>
                <a:cs typeface="Segoe UI Light" panose="020B0502040204020203" pitchFamily="34" charset="0"/>
              </a:rPr>
              <a:t>df.join</a:t>
            </a:r>
            <a:r>
              <a:rPr lang="en-US" sz="2400" dirty="0">
                <a:latin typeface="Segoe UI Light" panose="020B0502040204020203" pitchFamily="34" charset="0"/>
                <a:cs typeface="Segoe UI Light" panose="020B0502040204020203" pitchFamily="34" charset="0"/>
              </a:rPr>
              <a:t>(df1)</a:t>
            </a:r>
          </a:p>
        </p:txBody>
      </p:sp>
      <p:cxnSp>
        <p:nvCxnSpPr>
          <p:cNvPr id="87" name="Straight Arrow Connector 86"/>
          <p:cNvCxnSpPr>
            <a:stCxn id="79" idx="3"/>
          </p:cNvCxnSpPr>
          <p:nvPr/>
        </p:nvCxnSpPr>
        <p:spPr>
          <a:xfrm flipH="1">
            <a:off x="9328571" y="3757632"/>
            <a:ext cx="23795" cy="1091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8" name="Group 87"/>
          <p:cNvGrpSpPr>
            <a:grpSpLocks noChangeAspect="1"/>
          </p:cNvGrpSpPr>
          <p:nvPr/>
        </p:nvGrpSpPr>
        <p:grpSpPr>
          <a:xfrm>
            <a:off x="8788673" y="4932083"/>
            <a:ext cx="1103589" cy="497946"/>
            <a:chOff x="2904848" y="2885814"/>
            <a:chExt cx="1681162" cy="959376"/>
          </a:xfrm>
        </p:grpSpPr>
        <p:sp>
          <p:nvSpPr>
            <p:cNvPr id="89" name="Flowchart: Magnetic Disk 88"/>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1" name="TextBox 90"/>
          <p:cNvSpPr txBox="1"/>
          <p:nvPr/>
        </p:nvSpPr>
        <p:spPr>
          <a:xfrm>
            <a:off x="9851815" y="4070912"/>
            <a:ext cx="2302128" cy="369332"/>
          </a:xfrm>
          <a:prstGeom prst="rect">
            <a:avLst/>
          </a:prstGeom>
          <a:noFill/>
        </p:spPr>
        <p:txBody>
          <a:bodyPr wrap="square" rtlCol="0">
            <a:spAutoFit/>
          </a:bodyPr>
          <a:lstStyle/>
          <a:p>
            <a:r>
              <a:rPr lang="en-US" dirty="0" err="1">
                <a:latin typeface="Segoe UI Light" panose="020B0502040204020203" pitchFamily="34" charset="0"/>
                <a:cs typeface="Segoe UI Light" panose="020B0502040204020203" pitchFamily="34" charset="0"/>
              </a:rPr>
              <a:t>df.select</a:t>
            </a:r>
            <a:r>
              <a:rPr lang="en-US" dirty="0">
                <a:latin typeface="Segoe UI Light" panose="020B0502040204020203" pitchFamily="34" charset="0"/>
                <a:cs typeface="Segoe UI Light" panose="020B0502040204020203" pitchFamily="34" charset="0"/>
              </a:rPr>
              <a:t>(“id”,”</a:t>
            </a:r>
            <a:r>
              <a:rPr lang="en-US" dirty="0" err="1">
                <a:latin typeface="Segoe UI Light" panose="020B0502040204020203" pitchFamily="34" charset="0"/>
                <a:cs typeface="Segoe UI Light" panose="020B0502040204020203" pitchFamily="34" charset="0"/>
              </a:rPr>
              <a:t>newcol</a:t>
            </a:r>
            <a:r>
              <a:rPr lang="en-US"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1909464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normAutofit fontScale="90000"/>
          </a:bodyPr>
          <a:lstStyle/>
          <a:p>
            <a:pPr algn="ctr"/>
            <a:r>
              <a:rPr lang="en-GB" dirty="0"/>
              <a:t>How do I use Machine Learning with a text input?</a:t>
            </a:r>
          </a:p>
        </p:txBody>
      </p:sp>
    </p:spTree>
    <p:extLst>
      <p:ext uri="{BB962C8B-B14F-4D97-AF65-F5344CB8AC3E}">
        <p14:creationId xmlns:p14="http://schemas.microsoft.com/office/powerpoint/2010/main" val="4004492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nvSpPr>
        <p:spPr>
          <a:xfrm>
            <a:off x="1553642" y="578764"/>
            <a:ext cx="5809888" cy="565270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a:t>Uses a document corpus as input</a:t>
            </a:r>
          </a:p>
          <a:p>
            <a:r>
              <a:rPr lang="en-GB" dirty="0"/>
              <a:t>Support TF-hashing  </a:t>
            </a:r>
          </a:p>
          <a:p>
            <a:r>
              <a:rPr lang="en-GB" dirty="0"/>
              <a:t>Supports IDF as well</a:t>
            </a:r>
          </a:p>
          <a:p>
            <a:r>
              <a:rPr lang="en-GB" dirty="0"/>
              <a:t>Separated so can be used together or apart</a:t>
            </a:r>
          </a:p>
          <a:p>
            <a:r>
              <a:rPr lang="en-GB" dirty="0"/>
              <a:t>Supported independently or through pipelines</a:t>
            </a:r>
          </a:p>
          <a:p>
            <a:r>
              <a:rPr lang="en-GB" dirty="0"/>
              <a:t>Support word2vec</a:t>
            </a:r>
          </a:p>
          <a:p>
            <a:endParaRPr lang="en-GB" dirty="0"/>
          </a:p>
        </p:txBody>
      </p:sp>
      <p:grpSp>
        <p:nvGrpSpPr>
          <p:cNvPr id="24" name="Group 40"/>
          <p:cNvGrpSpPr>
            <a:grpSpLocks noChangeAspect="1"/>
          </p:cNvGrpSpPr>
          <p:nvPr/>
        </p:nvGrpSpPr>
        <p:grpSpPr bwMode="auto">
          <a:xfrm>
            <a:off x="8703468" y="796156"/>
            <a:ext cx="1199674" cy="1586411"/>
            <a:chOff x="3177" y="2910"/>
            <a:chExt cx="456" cy="603"/>
          </a:xfrm>
        </p:grpSpPr>
        <p:sp>
          <p:nvSpPr>
            <p:cNvPr id="25" name="Freeform 41"/>
            <p:cNvSpPr>
              <a:spLocks/>
            </p:cNvSpPr>
            <p:nvPr/>
          </p:nvSpPr>
          <p:spPr bwMode="auto">
            <a:xfrm>
              <a:off x="3177" y="2910"/>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rgbClr val="FFFFFF"/>
            </a:solidFill>
            <a:ln w="19050">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42"/>
            <p:cNvSpPr>
              <a:spLocks/>
            </p:cNvSpPr>
            <p:nvPr/>
          </p:nvSpPr>
          <p:spPr bwMode="auto">
            <a:xfrm>
              <a:off x="3177" y="2910"/>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43"/>
            <p:cNvSpPr>
              <a:spLocks/>
            </p:cNvSpPr>
            <p:nvPr/>
          </p:nvSpPr>
          <p:spPr bwMode="auto">
            <a:xfrm>
              <a:off x="3225" y="3075"/>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44"/>
            <p:cNvSpPr>
              <a:spLocks/>
            </p:cNvSpPr>
            <p:nvPr/>
          </p:nvSpPr>
          <p:spPr bwMode="auto">
            <a:xfrm>
              <a:off x="3225" y="3125"/>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45"/>
            <p:cNvSpPr>
              <a:spLocks/>
            </p:cNvSpPr>
            <p:nvPr/>
          </p:nvSpPr>
          <p:spPr bwMode="auto">
            <a:xfrm>
              <a:off x="3225" y="3173"/>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6"/>
            <p:cNvSpPr>
              <a:spLocks/>
            </p:cNvSpPr>
            <p:nvPr/>
          </p:nvSpPr>
          <p:spPr bwMode="auto">
            <a:xfrm>
              <a:off x="3225" y="3224"/>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47"/>
            <p:cNvSpPr>
              <a:spLocks/>
            </p:cNvSpPr>
            <p:nvPr/>
          </p:nvSpPr>
          <p:spPr bwMode="auto">
            <a:xfrm>
              <a:off x="3225" y="3370"/>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48"/>
            <p:cNvSpPr>
              <a:spLocks/>
            </p:cNvSpPr>
            <p:nvPr/>
          </p:nvSpPr>
          <p:spPr bwMode="auto">
            <a:xfrm>
              <a:off x="3225" y="3420"/>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49"/>
            <p:cNvSpPr>
              <a:spLocks/>
            </p:cNvSpPr>
            <p:nvPr/>
          </p:nvSpPr>
          <p:spPr bwMode="auto">
            <a:xfrm>
              <a:off x="3436" y="3027"/>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50"/>
            <p:cNvSpPr>
              <a:spLocks/>
            </p:cNvSpPr>
            <p:nvPr/>
          </p:nvSpPr>
          <p:spPr bwMode="auto">
            <a:xfrm>
              <a:off x="3436" y="2979"/>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51"/>
            <p:cNvSpPr>
              <a:spLocks/>
            </p:cNvSpPr>
            <p:nvPr/>
          </p:nvSpPr>
          <p:spPr bwMode="auto">
            <a:xfrm>
              <a:off x="3436" y="3224"/>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52"/>
            <p:cNvSpPr>
              <a:spLocks/>
            </p:cNvSpPr>
            <p:nvPr/>
          </p:nvSpPr>
          <p:spPr bwMode="auto">
            <a:xfrm>
              <a:off x="3436" y="3271"/>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53"/>
            <p:cNvSpPr>
              <a:spLocks/>
            </p:cNvSpPr>
            <p:nvPr/>
          </p:nvSpPr>
          <p:spPr bwMode="auto">
            <a:xfrm>
              <a:off x="3436" y="3322"/>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54"/>
            <p:cNvSpPr>
              <a:spLocks/>
            </p:cNvSpPr>
            <p:nvPr/>
          </p:nvSpPr>
          <p:spPr bwMode="auto">
            <a:xfrm>
              <a:off x="3436" y="3370"/>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55"/>
            <p:cNvSpPr>
              <a:spLocks/>
            </p:cNvSpPr>
            <p:nvPr/>
          </p:nvSpPr>
          <p:spPr bwMode="auto">
            <a:xfrm>
              <a:off x="3436" y="3420"/>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56"/>
            <p:cNvSpPr>
              <a:spLocks noChangeArrowheads="1"/>
            </p:cNvSpPr>
            <p:nvPr/>
          </p:nvSpPr>
          <p:spPr bwMode="auto">
            <a:xfrm>
              <a:off x="3441" y="3056"/>
              <a:ext cx="144" cy="14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57"/>
            <p:cNvSpPr>
              <a:spLocks noChangeArrowheads="1"/>
            </p:cNvSpPr>
            <p:nvPr/>
          </p:nvSpPr>
          <p:spPr bwMode="auto">
            <a:xfrm>
              <a:off x="3225" y="3252"/>
              <a:ext cx="149" cy="98"/>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2" name="Group 41"/>
          <p:cNvGrpSpPr>
            <a:grpSpLocks noChangeAspect="1"/>
          </p:cNvGrpSpPr>
          <p:nvPr/>
        </p:nvGrpSpPr>
        <p:grpSpPr>
          <a:xfrm>
            <a:off x="10228763" y="814221"/>
            <a:ext cx="1152683" cy="1572300"/>
            <a:chOff x="6215063" y="4678363"/>
            <a:chExt cx="723900" cy="957262"/>
          </a:xfrm>
        </p:grpSpPr>
        <p:grpSp>
          <p:nvGrpSpPr>
            <p:cNvPr id="43" name="Group 20"/>
            <p:cNvGrpSpPr>
              <a:grpSpLocks noChangeAspect="1"/>
            </p:cNvGrpSpPr>
            <p:nvPr/>
          </p:nvGrpSpPr>
          <p:grpSpPr bwMode="auto">
            <a:xfrm>
              <a:off x="6215063" y="4678363"/>
              <a:ext cx="723900" cy="957262"/>
              <a:chOff x="3915" y="2947"/>
              <a:chExt cx="456" cy="603"/>
            </a:xfrm>
            <a:solidFill>
              <a:schemeClr val="accent4">
                <a:lumMod val="20000"/>
                <a:lumOff val="80000"/>
              </a:schemeClr>
            </a:solidFill>
          </p:grpSpPr>
          <p:sp>
            <p:nvSpPr>
              <p:cNvPr id="45"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6" name="Rectangle 36"/>
              <p:cNvSpPr>
                <a:spLocks noChangeArrowheads="1"/>
              </p:cNvSpPr>
              <p:nvPr/>
            </p:nvSpPr>
            <p:spPr bwMode="auto">
              <a:xfrm>
                <a:off x="4179" y="3093"/>
                <a:ext cx="144" cy="148"/>
              </a:xfrm>
              <a:prstGeom prst="rect">
                <a:avLst/>
              </a:prstGeom>
              <a:solidFill>
                <a:schemeClr val="bg1">
                  <a:lumMod val="75000"/>
                </a:schemeClr>
              </a:solidFill>
              <a:ln w="9525">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p:nvSpPr>
            <p:spPr bwMode="auto">
              <a:xfrm>
                <a:off x="3963" y="3112"/>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p:nvSpPr>
            <p:spPr bwMode="auto">
              <a:xfrm>
                <a:off x="3963" y="3162"/>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p:nvSpPr>
            <p:spPr bwMode="auto">
              <a:xfrm>
                <a:off x="3963" y="3210"/>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p:cNvSpPr>
              <p:nvPr/>
            </p:nvSpPr>
            <p:spPr bwMode="auto">
              <a:xfrm>
                <a:off x="3963" y="3261"/>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p:nvSpPr>
            <p:spPr bwMode="auto">
              <a:xfrm>
                <a:off x="3963" y="340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p:nvSpPr>
            <p:spPr bwMode="auto">
              <a:xfrm>
                <a:off x="3963" y="345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p:nvSpPr>
            <p:spPr bwMode="auto">
              <a:xfrm>
                <a:off x="4174" y="3064"/>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p:nvSpPr>
            <p:spPr bwMode="auto">
              <a:xfrm>
                <a:off x="4174" y="3016"/>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6" name="Freeform 31"/>
              <p:cNvSpPr>
                <a:spLocks/>
              </p:cNvSpPr>
              <p:nvPr/>
            </p:nvSpPr>
            <p:spPr bwMode="auto">
              <a:xfrm>
                <a:off x="4174" y="3261"/>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7" name="Freeform 32"/>
              <p:cNvSpPr>
                <a:spLocks/>
              </p:cNvSpPr>
              <p:nvPr/>
            </p:nvSpPr>
            <p:spPr bwMode="auto">
              <a:xfrm>
                <a:off x="4174" y="3308"/>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8" name="Freeform 33"/>
              <p:cNvSpPr>
                <a:spLocks/>
              </p:cNvSpPr>
              <p:nvPr/>
            </p:nvSpPr>
            <p:spPr bwMode="auto">
              <a:xfrm>
                <a:off x="4174" y="3359"/>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9" name="Freeform 34"/>
              <p:cNvSpPr>
                <a:spLocks/>
              </p:cNvSpPr>
              <p:nvPr/>
            </p:nvSpPr>
            <p:spPr bwMode="auto">
              <a:xfrm>
                <a:off x="4174" y="340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0" name="Freeform 35"/>
              <p:cNvSpPr>
                <a:spLocks/>
              </p:cNvSpPr>
              <p:nvPr/>
            </p:nvSpPr>
            <p:spPr bwMode="auto">
              <a:xfrm>
                <a:off x="4174" y="345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1" name="Rectangle 37"/>
              <p:cNvSpPr>
                <a:spLocks noChangeArrowheads="1"/>
              </p:cNvSpPr>
              <p:nvPr/>
            </p:nvSpPr>
            <p:spPr bwMode="auto">
              <a:xfrm>
                <a:off x="3963" y="3289"/>
                <a:ext cx="149" cy="98"/>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4" name="Freeform 42"/>
            <p:cNvSpPr>
              <a:spLocks/>
            </p:cNvSpPr>
            <p:nvPr/>
          </p:nvSpPr>
          <p:spPr bwMode="auto">
            <a:xfrm>
              <a:off x="6215063" y="4679950"/>
              <a:ext cx="228600" cy="215900"/>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2" name="TextBox 61"/>
          <p:cNvSpPr txBox="1"/>
          <p:nvPr/>
        </p:nvSpPr>
        <p:spPr>
          <a:xfrm>
            <a:off x="8910590" y="3356810"/>
            <a:ext cx="2636346" cy="369332"/>
          </a:xfrm>
          <a:prstGeom prst="rect">
            <a:avLst/>
          </a:prstGeom>
          <a:noFill/>
        </p:spPr>
        <p:txBody>
          <a:bodyPr wrap="square" rtlCol="0">
            <a:spAutoFit/>
          </a:bodyPr>
          <a:lstStyle/>
          <a:p>
            <a:r>
              <a:rPr lang="en-US" b="1" dirty="0">
                <a:latin typeface="Segoe UI Light" panose="020B0502040204020203" pitchFamily="34" charset="0"/>
                <a:cs typeface="Segoe UI Light" panose="020B0502040204020203" pitchFamily="34" charset="0"/>
              </a:rPr>
              <a:t>################</a:t>
            </a:r>
          </a:p>
        </p:txBody>
      </p:sp>
      <p:cxnSp>
        <p:nvCxnSpPr>
          <p:cNvPr id="64" name="Straight Arrow Connector 63"/>
          <p:cNvCxnSpPr/>
          <p:nvPr/>
        </p:nvCxnSpPr>
        <p:spPr>
          <a:xfrm>
            <a:off x="10094495" y="2526632"/>
            <a:ext cx="0" cy="830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9398016" y="4696467"/>
            <a:ext cx="1682178" cy="461665"/>
          </a:xfrm>
          <a:prstGeom prst="rect">
            <a:avLst/>
          </a:prstGeom>
          <a:noFill/>
        </p:spPr>
        <p:txBody>
          <a:bodyPr wrap="square" rtlCol="0">
            <a:spAutoFit/>
          </a:bodyPr>
          <a:lstStyle/>
          <a:p>
            <a:r>
              <a:rPr lang="en-US" sz="2400" dirty="0">
                <a:latin typeface="Segoe UI Light" panose="020B0502040204020203" pitchFamily="34" charset="0"/>
                <a:cs typeface="Segoe UI Light" panose="020B0502040204020203" pitchFamily="34" charset="0"/>
              </a:rPr>
              <a:t>n Features</a:t>
            </a:r>
          </a:p>
        </p:txBody>
      </p:sp>
      <p:cxnSp>
        <p:nvCxnSpPr>
          <p:cNvPr id="66" name="Straight Arrow Connector 65"/>
          <p:cNvCxnSpPr/>
          <p:nvPr/>
        </p:nvCxnSpPr>
        <p:spPr>
          <a:xfrm>
            <a:off x="10078453" y="3866289"/>
            <a:ext cx="0" cy="830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4477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54244" y="1185844"/>
            <a:ext cx="10515598" cy="4524315"/>
          </a:xfrm>
          <a:prstGeom prst="rect">
            <a:avLst/>
          </a:prstGeom>
        </p:spPr>
        <p:txBody>
          <a:bodyPr wrap="square">
            <a:spAutoFit/>
          </a:bodyPr>
          <a:lstStyle/>
          <a:p>
            <a:r>
              <a:rPr lang="en-US" sz="3200" dirty="0">
                <a:latin typeface="Segoe UI Light" panose="020B0502040204020203" pitchFamily="34" charset="0"/>
                <a:cs typeface="Segoe UI Light" panose="020B0502040204020203" pitchFamily="34" charset="0"/>
              </a:rPr>
              <a:t>import </a:t>
            </a:r>
            <a:r>
              <a:rPr lang="en-US" sz="3200" dirty="0" err="1">
                <a:latin typeface="Segoe UI Light" panose="020B0502040204020203" pitchFamily="34" charset="0"/>
                <a:cs typeface="Segoe UI Light" panose="020B0502040204020203" pitchFamily="34" charset="0"/>
              </a:rPr>
              <a:t>org.apache.spark.mllib.feature.HashingTF</a:t>
            </a:r>
            <a:endParaRPr lang="en-US" sz="3200" dirty="0">
              <a:latin typeface="Segoe UI Light" panose="020B0502040204020203" pitchFamily="34" charset="0"/>
              <a:cs typeface="Segoe UI Light" panose="020B0502040204020203" pitchFamily="34" charset="0"/>
            </a:endParaRPr>
          </a:p>
          <a:p>
            <a:r>
              <a:rPr lang="en-US" sz="3200" dirty="0">
                <a:latin typeface="Segoe UI Light" panose="020B0502040204020203" pitchFamily="34" charset="0"/>
                <a:cs typeface="Segoe UI Light" panose="020B0502040204020203" pitchFamily="34" charset="0"/>
              </a:rPr>
              <a:t>import </a:t>
            </a:r>
            <a:r>
              <a:rPr lang="en-US" sz="3200" dirty="0" err="1">
                <a:latin typeface="Segoe UI Light" panose="020B0502040204020203" pitchFamily="34" charset="0"/>
                <a:cs typeface="Segoe UI Light" panose="020B0502040204020203" pitchFamily="34" charset="0"/>
              </a:rPr>
              <a:t>org.apache.spark.mllib.feature.IDF</a:t>
            </a:r>
            <a:endParaRPr lang="en-US" sz="3200" dirty="0">
              <a:latin typeface="Segoe UI Light" panose="020B0502040204020203" pitchFamily="34" charset="0"/>
              <a:cs typeface="Segoe UI Light" panose="020B0502040204020203" pitchFamily="34" charset="0"/>
            </a:endParaRPr>
          </a:p>
          <a:p>
            <a:endParaRPr lang="en-US" sz="3200" dirty="0">
              <a:latin typeface="Segoe UI Light" panose="020B0502040204020203" pitchFamily="34" charset="0"/>
              <a:cs typeface="Segoe UI Light" panose="020B0502040204020203" pitchFamily="34" charset="0"/>
            </a:endParaRPr>
          </a:p>
          <a:p>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documents = </a:t>
            </a:r>
            <a:r>
              <a:rPr lang="en-US" sz="3200" dirty="0" err="1">
                <a:latin typeface="Segoe UI Light" panose="020B0502040204020203" pitchFamily="34" charset="0"/>
                <a:cs typeface="Segoe UI Light" panose="020B0502040204020203" pitchFamily="34" charset="0"/>
              </a:rPr>
              <a:t>sc.textFile</a:t>
            </a:r>
            <a:r>
              <a:rPr lang="en-US" sz="3200" dirty="0">
                <a:latin typeface="Segoe UI Light" panose="020B0502040204020203" pitchFamily="34" charset="0"/>
                <a:cs typeface="Segoe UI Light" panose="020B0502040204020203" pitchFamily="34" charset="0"/>
              </a:rPr>
              <a:t>("/tweets").map(_.split(" ").</a:t>
            </a:r>
            <a:r>
              <a:rPr lang="en-US" sz="3200" dirty="0" err="1">
                <a:latin typeface="Segoe UI Light" panose="020B0502040204020203" pitchFamily="34" charset="0"/>
                <a:cs typeface="Segoe UI Light" panose="020B0502040204020203" pitchFamily="34" charset="0"/>
              </a:rPr>
              <a:t>toSeq</a:t>
            </a:r>
            <a:endParaRPr lang="en-US" sz="3200" dirty="0">
              <a:latin typeface="Segoe UI Light" panose="020B0502040204020203" pitchFamily="34" charset="0"/>
              <a:cs typeface="Segoe UI Light" panose="020B0502040204020203" pitchFamily="34" charset="0"/>
            </a:endParaRPr>
          </a:p>
          <a:p>
            <a:endParaRPr lang="en-US" sz="3200" dirty="0">
              <a:latin typeface="Segoe UI Light" panose="020B0502040204020203" pitchFamily="34" charset="0"/>
              <a:cs typeface="Segoe UI Light" panose="020B0502040204020203" pitchFamily="34" charset="0"/>
            </a:endParaRPr>
          </a:p>
          <a:p>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hashingTF</a:t>
            </a:r>
            <a:r>
              <a:rPr lang="en-US" sz="3200" dirty="0">
                <a:latin typeface="Segoe UI Light" panose="020B0502040204020203" pitchFamily="34" charset="0"/>
                <a:cs typeface="Segoe UI Light" panose="020B0502040204020203" pitchFamily="34" charset="0"/>
              </a:rPr>
              <a:t> = new </a:t>
            </a:r>
            <a:r>
              <a:rPr lang="en-US" sz="3200" dirty="0" err="1">
                <a:latin typeface="Segoe UI Light" panose="020B0502040204020203" pitchFamily="34" charset="0"/>
                <a:cs typeface="Segoe UI Light" panose="020B0502040204020203" pitchFamily="34" charset="0"/>
              </a:rPr>
              <a:t>HashingTF</a:t>
            </a:r>
            <a:r>
              <a:rPr lang="en-US" sz="3200" dirty="0">
                <a:latin typeface="Segoe UI Light" panose="020B0502040204020203" pitchFamily="34" charset="0"/>
                <a:cs typeface="Segoe UI Light" panose="020B0502040204020203" pitchFamily="34" charset="0"/>
              </a:rPr>
              <a:t>()</a:t>
            </a:r>
          </a:p>
          <a:p>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tf</a:t>
            </a:r>
            <a:r>
              <a:rPr lang="en-US" sz="3200" dirty="0">
                <a:latin typeface="Segoe UI Light" panose="020B0502040204020203" pitchFamily="34" charset="0"/>
                <a:cs typeface="Segoe UI Light" panose="020B0502040204020203" pitchFamily="34" charset="0"/>
              </a:rPr>
              <a:t> = </a:t>
            </a:r>
            <a:r>
              <a:rPr lang="en-US" sz="3200" dirty="0" err="1">
                <a:latin typeface="Segoe UI Light" panose="020B0502040204020203" pitchFamily="34" charset="0"/>
                <a:cs typeface="Segoe UI Light" panose="020B0502040204020203" pitchFamily="34" charset="0"/>
              </a:rPr>
              <a:t>hashingTF.transform</a:t>
            </a:r>
            <a:r>
              <a:rPr lang="en-US" sz="3200" dirty="0">
                <a:latin typeface="Segoe UI Light" panose="020B0502040204020203" pitchFamily="34" charset="0"/>
                <a:cs typeface="Segoe UI Light" panose="020B0502040204020203" pitchFamily="34" charset="0"/>
              </a:rPr>
              <a:t>(documents)</a:t>
            </a:r>
          </a:p>
          <a:p>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idf</a:t>
            </a:r>
            <a:r>
              <a:rPr lang="en-US" sz="3200" dirty="0">
                <a:latin typeface="Segoe UI Light" panose="020B0502040204020203" pitchFamily="34" charset="0"/>
                <a:cs typeface="Segoe UI Light" panose="020B0502040204020203" pitchFamily="34" charset="0"/>
              </a:rPr>
              <a:t> = new IDF().fit(</a:t>
            </a:r>
            <a:r>
              <a:rPr lang="en-US" sz="3200" dirty="0" err="1">
                <a:latin typeface="Segoe UI Light" panose="020B0502040204020203" pitchFamily="34" charset="0"/>
                <a:cs typeface="Segoe UI Light" panose="020B0502040204020203" pitchFamily="34" charset="0"/>
              </a:rPr>
              <a:t>tf</a:t>
            </a:r>
            <a:r>
              <a:rPr lang="en-US" sz="3200" dirty="0">
                <a:latin typeface="Segoe UI Light" panose="020B0502040204020203" pitchFamily="34" charset="0"/>
                <a:cs typeface="Segoe UI Light" panose="020B0502040204020203" pitchFamily="34" charset="0"/>
              </a:rPr>
              <a:t>)</a:t>
            </a:r>
          </a:p>
          <a:p>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tfidf</a:t>
            </a:r>
            <a:r>
              <a:rPr lang="en-US" sz="3200" dirty="0">
                <a:latin typeface="Segoe UI Light" panose="020B0502040204020203" pitchFamily="34" charset="0"/>
                <a:cs typeface="Segoe UI Light" panose="020B0502040204020203" pitchFamily="34" charset="0"/>
              </a:rPr>
              <a:t> = </a:t>
            </a:r>
            <a:r>
              <a:rPr lang="en-US" sz="3200" dirty="0" err="1">
                <a:latin typeface="Segoe UI Light" panose="020B0502040204020203" pitchFamily="34" charset="0"/>
                <a:cs typeface="Segoe UI Light" panose="020B0502040204020203" pitchFamily="34" charset="0"/>
              </a:rPr>
              <a:t>idf.transform</a:t>
            </a:r>
            <a:r>
              <a:rPr lang="en-US" sz="3200" dirty="0">
                <a:latin typeface="Segoe UI Light" panose="020B0502040204020203" pitchFamily="34" charset="0"/>
                <a:cs typeface="Segoe UI Light" panose="020B0502040204020203" pitchFamily="34" charset="0"/>
              </a:rPr>
              <a:t>(</a:t>
            </a:r>
            <a:r>
              <a:rPr lang="en-US" sz="3200" dirty="0" err="1">
                <a:latin typeface="Segoe UI Light" panose="020B0502040204020203" pitchFamily="34" charset="0"/>
                <a:cs typeface="Segoe UI Light" panose="020B0502040204020203" pitchFamily="34" charset="0"/>
              </a:rPr>
              <a:t>tf</a:t>
            </a:r>
            <a:r>
              <a:rPr lang="en-US" sz="3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93139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93061" y="645200"/>
            <a:ext cx="11525250" cy="5432911"/>
          </a:xfrm>
        </p:spPr>
        <p:txBody>
          <a:bodyPr>
            <a:normAutofit fontScale="92500" lnSpcReduction="10000"/>
          </a:bodyPr>
          <a:lstStyle/>
          <a:p>
            <a:r>
              <a:rPr lang="en-GB" dirty="0"/>
              <a:t>Working with the Event Hub</a:t>
            </a:r>
          </a:p>
          <a:p>
            <a:r>
              <a:rPr lang="en-GB" dirty="0"/>
              <a:t>How does Spark Streaming work?</a:t>
            </a:r>
          </a:p>
          <a:p>
            <a:r>
              <a:rPr lang="en-GB" dirty="0"/>
              <a:t>How do I use </a:t>
            </a:r>
            <a:r>
              <a:rPr lang="en-GB" dirty="0" err="1"/>
              <a:t>DStreams</a:t>
            </a:r>
            <a:r>
              <a:rPr lang="en-GB" dirty="0"/>
              <a:t> and sliding windows?</a:t>
            </a:r>
          </a:p>
          <a:p>
            <a:r>
              <a:rPr lang="en-GB" dirty="0"/>
              <a:t>How do I use </a:t>
            </a:r>
            <a:r>
              <a:rPr lang="en-GB" dirty="0" err="1"/>
              <a:t>DataFrames</a:t>
            </a:r>
            <a:r>
              <a:rPr lang="en-GB" dirty="0"/>
              <a:t> to manipulate data?</a:t>
            </a:r>
          </a:p>
          <a:p>
            <a:r>
              <a:rPr lang="en-GB" dirty="0"/>
              <a:t>How do I use Machine Learning with a text input?</a:t>
            </a:r>
          </a:p>
          <a:p>
            <a:r>
              <a:rPr lang="en-GB" dirty="0"/>
              <a:t>How do you build a Machine Learning state machine?</a:t>
            </a:r>
          </a:p>
          <a:p>
            <a:r>
              <a:rPr lang="en-GB" dirty="0"/>
              <a:t>How do you Stream file updates to </a:t>
            </a:r>
            <a:r>
              <a:rPr lang="en-GB" dirty="0" err="1"/>
              <a:t>MLLib</a:t>
            </a:r>
            <a:r>
              <a:rPr lang="en-GB" dirty="0"/>
              <a:t>? </a:t>
            </a:r>
          </a:p>
          <a:p>
            <a:r>
              <a:rPr lang="en-GB" dirty="0"/>
              <a:t>How do I use time series analysis with Spark Streaming?</a:t>
            </a:r>
          </a:p>
          <a:p>
            <a:r>
              <a:rPr lang="en-GB" dirty="0">
                <a:solidFill>
                  <a:schemeClr val="bg1"/>
                </a:solidFill>
              </a:rPr>
              <a:t>How do you execute code remotely in Apache Spark?</a:t>
            </a:r>
          </a:p>
          <a:p>
            <a:endParaRPr lang="en-GB" dirty="0"/>
          </a:p>
          <a:p>
            <a:endParaRPr lang="en-GB" dirty="0"/>
          </a:p>
          <a:p>
            <a:endParaRPr lang="en-GB" dirty="0"/>
          </a:p>
        </p:txBody>
      </p:sp>
    </p:spTree>
    <p:extLst>
      <p:ext uri="{BB962C8B-B14F-4D97-AF65-F5344CB8AC3E}">
        <p14:creationId xmlns:p14="http://schemas.microsoft.com/office/powerpoint/2010/main" val="3212031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normAutofit/>
          </a:bodyPr>
          <a:lstStyle/>
          <a:p>
            <a:pPr algn="ctr"/>
            <a:r>
              <a:rPr lang="en-GB" dirty="0"/>
              <a:t>How do you stream file updates to </a:t>
            </a:r>
            <a:r>
              <a:rPr lang="en-GB" dirty="0" err="1"/>
              <a:t>MLLib</a:t>
            </a:r>
            <a:r>
              <a:rPr lang="en-GB" dirty="0"/>
              <a:t>?</a:t>
            </a:r>
          </a:p>
        </p:txBody>
      </p:sp>
    </p:spTree>
    <p:extLst>
      <p:ext uri="{BB962C8B-B14F-4D97-AF65-F5344CB8AC3E}">
        <p14:creationId xmlns:p14="http://schemas.microsoft.com/office/powerpoint/2010/main" val="2773116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noChangeAspect="1"/>
          </p:cNvGrpSpPr>
          <p:nvPr/>
        </p:nvGrpSpPr>
        <p:grpSpPr>
          <a:xfrm>
            <a:off x="9477041" y="1336298"/>
            <a:ext cx="1573198" cy="1589758"/>
            <a:chOff x="5121275" y="1295400"/>
            <a:chExt cx="1508125" cy="1524000"/>
          </a:xfrm>
        </p:grpSpPr>
        <p:grpSp>
          <p:nvGrpSpPr>
            <p:cNvPr id="5" name="Group 4"/>
            <p:cNvGrpSpPr/>
            <p:nvPr/>
          </p:nvGrpSpPr>
          <p:grpSpPr>
            <a:xfrm>
              <a:off x="5264150" y="1295400"/>
              <a:ext cx="1365250" cy="1370012"/>
              <a:chOff x="5264150" y="1295400"/>
              <a:chExt cx="1365250" cy="1370012"/>
            </a:xfrm>
          </p:grpSpPr>
          <p:grpSp>
            <p:nvGrpSpPr>
              <p:cNvPr id="19" name="Group 18"/>
              <p:cNvGrpSpPr/>
              <p:nvPr/>
            </p:nvGrpSpPr>
            <p:grpSpPr>
              <a:xfrm>
                <a:off x="5264150" y="2057400"/>
                <a:ext cx="1365250" cy="608012"/>
                <a:chOff x="5264150" y="2057400"/>
                <a:chExt cx="1365250" cy="608012"/>
              </a:xfrm>
            </p:grpSpPr>
            <p:grpSp>
              <p:nvGrpSpPr>
                <p:cNvPr id="37" name="Group 36"/>
                <p:cNvGrpSpPr/>
                <p:nvPr/>
              </p:nvGrpSpPr>
              <p:grpSpPr>
                <a:xfrm>
                  <a:off x="5410200" y="2057400"/>
                  <a:ext cx="1219200" cy="457200"/>
                  <a:chOff x="5257800" y="1447800"/>
                  <a:chExt cx="1219200" cy="457200"/>
                </a:xfrm>
              </p:grpSpPr>
              <p:sp>
                <p:nvSpPr>
                  <p:cNvPr id="42" name="Cube 41"/>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ube 42"/>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ube 43"/>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p:cNvGrpSpPr/>
                <p:nvPr/>
              </p:nvGrpSpPr>
              <p:grpSpPr>
                <a:xfrm>
                  <a:off x="5264150" y="2208212"/>
                  <a:ext cx="1219200" cy="457200"/>
                  <a:chOff x="5257800" y="1447800"/>
                  <a:chExt cx="1219200" cy="457200"/>
                </a:xfrm>
              </p:grpSpPr>
              <p:sp>
                <p:nvSpPr>
                  <p:cNvPr id="39" name="Cube 38"/>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ube 39"/>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be 40"/>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0" name="Group 19"/>
              <p:cNvGrpSpPr/>
              <p:nvPr/>
            </p:nvGrpSpPr>
            <p:grpSpPr>
              <a:xfrm>
                <a:off x="5264150" y="1295400"/>
                <a:ext cx="1365250" cy="990600"/>
                <a:chOff x="5264150" y="1295400"/>
                <a:chExt cx="1365250" cy="990600"/>
              </a:xfrm>
            </p:grpSpPr>
            <p:grpSp>
              <p:nvGrpSpPr>
                <p:cNvPr id="21" name="Group 20"/>
                <p:cNvGrpSpPr/>
                <p:nvPr/>
              </p:nvGrpSpPr>
              <p:grpSpPr>
                <a:xfrm>
                  <a:off x="5410200" y="1676400"/>
                  <a:ext cx="1219200" cy="457200"/>
                  <a:chOff x="5257800" y="1447800"/>
                  <a:chExt cx="1219200" cy="457200"/>
                </a:xfrm>
              </p:grpSpPr>
              <p:sp>
                <p:nvSpPr>
                  <p:cNvPr id="34" name="Cube 33"/>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ube 34"/>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ube 35"/>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5410200" y="1295400"/>
                  <a:ext cx="1219200" cy="457200"/>
                  <a:chOff x="5257800" y="1447800"/>
                  <a:chExt cx="1219200" cy="457200"/>
                </a:xfrm>
              </p:grpSpPr>
              <p:sp>
                <p:nvSpPr>
                  <p:cNvPr id="31" name="Cube 30"/>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ube 31"/>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ube 32"/>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5264150" y="1828800"/>
                  <a:ext cx="1219200" cy="457200"/>
                  <a:chOff x="5257800" y="1447800"/>
                  <a:chExt cx="1219200" cy="457200"/>
                </a:xfrm>
              </p:grpSpPr>
              <p:sp>
                <p:nvSpPr>
                  <p:cNvPr id="28" name="Cube 27"/>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ube 28"/>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ube 29"/>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5264150" y="1447800"/>
                  <a:ext cx="1219200" cy="457200"/>
                  <a:chOff x="5257800" y="1447800"/>
                  <a:chExt cx="1219200" cy="457200"/>
                </a:xfrm>
              </p:grpSpPr>
              <p:sp>
                <p:nvSpPr>
                  <p:cNvPr id="25" name="Cube 24"/>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ube 25"/>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ube 26"/>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6" name="Group 5"/>
            <p:cNvGrpSpPr/>
            <p:nvPr/>
          </p:nvGrpSpPr>
          <p:grpSpPr>
            <a:xfrm>
              <a:off x="5121275" y="1600200"/>
              <a:ext cx="1222375" cy="1219200"/>
              <a:chOff x="5121275" y="1600200"/>
              <a:chExt cx="1222375" cy="1219200"/>
            </a:xfrm>
          </p:grpSpPr>
          <p:grpSp>
            <p:nvGrpSpPr>
              <p:cNvPr id="7" name="Group 6"/>
              <p:cNvGrpSpPr/>
              <p:nvPr/>
            </p:nvGrpSpPr>
            <p:grpSpPr>
              <a:xfrm>
                <a:off x="5121275" y="2362200"/>
                <a:ext cx="1219200" cy="457200"/>
                <a:chOff x="5257800" y="1447800"/>
                <a:chExt cx="1219200" cy="457200"/>
              </a:xfrm>
            </p:grpSpPr>
            <p:sp>
              <p:nvSpPr>
                <p:cNvPr id="16" name="Cube 15"/>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ube 16"/>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ube 17"/>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5121275" y="1978025"/>
                <a:ext cx="1219200" cy="457200"/>
                <a:chOff x="5257800" y="1447800"/>
                <a:chExt cx="1219200" cy="457200"/>
              </a:xfrm>
            </p:grpSpPr>
            <p:sp>
              <p:nvSpPr>
                <p:cNvPr id="13" name="Cube 12"/>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be 13"/>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be 14"/>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5124450" y="1600200"/>
                <a:ext cx="1219200" cy="457200"/>
                <a:chOff x="5257800" y="1447800"/>
                <a:chExt cx="1219200" cy="457200"/>
              </a:xfrm>
            </p:grpSpPr>
            <p:sp>
              <p:nvSpPr>
                <p:cNvPr id="10" name="Cube 9"/>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be 10"/>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be 11"/>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45" name="Group 44"/>
          <p:cNvGrpSpPr/>
          <p:nvPr/>
        </p:nvGrpSpPr>
        <p:grpSpPr>
          <a:xfrm>
            <a:off x="7633704" y="821851"/>
            <a:ext cx="958917" cy="3254555"/>
            <a:chOff x="9459830" y="1890286"/>
            <a:chExt cx="958917" cy="3254555"/>
          </a:xfrm>
        </p:grpSpPr>
        <p:grpSp>
          <p:nvGrpSpPr>
            <p:cNvPr id="46" name="Group 45"/>
            <p:cNvGrpSpPr/>
            <p:nvPr/>
          </p:nvGrpSpPr>
          <p:grpSpPr>
            <a:xfrm>
              <a:off x="9459830" y="1890286"/>
              <a:ext cx="958917" cy="1053947"/>
              <a:chOff x="9459830" y="1672965"/>
              <a:chExt cx="958917" cy="1053947"/>
            </a:xfrm>
          </p:grpSpPr>
          <p:sp>
            <p:nvSpPr>
              <p:cNvPr id="57" name="Rectangle 56"/>
              <p:cNvSpPr/>
              <p:nvPr/>
            </p:nvSpPr>
            <p:spPr>
              <a:xfrm>
                <a:off x="9528807" y="1672965"/>
                <a:ext cx="848261" cy="7153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58" name="TextBox 57"/>
              <p:cNvSpPr txBox="1"/>
              <p:nvPr/>
            </p:nvSpPr>
            <p:spPr>
              <a:xfrm>
                <a:off x="9459830" y="2388358"/>
                <a:ext cx="958917" cy="338554"/>
              </a:xfrm>
              <a:prstGeom prst="rect">
                <a:avLst/>
              </a:prstGeom>
              <a:noFill/>
            </p:spPr>
            <p:txBody>
              <a:bodyPr wrap="none" rtlCol="0">
                <a:spAutoFit/>
              </a:bodyPr>
              <a:lstStyle/>
              <a:p>
                <a:r>
                  <a:rPr lang="en-GB" sz="1600" dirty="0">
                    <a:latin typeface="Segoe" panose="020B0502040504020203" pitchFamily="34" charset="0"/>
                  </a:rPr>
                  <a:t>Executor</a:t>
                </a:r>
              </a:p>
            </p:txBody>
          </p:sp>
          <p:sp>
            <p:nvSpPr>
              <p:cNvPr id="59" name="TextBox 58"/>
              <p:cNvSpPr txBox="1"/>
              <p:nvPr/>
            </p:nvSpPr>
            <p:spPr>
              <a:xfrm>
                <a:off x="9634227" y="2092047"/>
                <a:ext cx="637419" cy="338554"/>
              </a:xfrm>
              <a:prstGeom prst="rect">
                <a:avLst/>
              </a:prstGeom>
              <a:noFill/>
            </p:spPr>
            <p:txBody>
              <a:bodyPr wrap="none" rtlCol="0">
                <a:spAutoFit/>
              </a:bodyPr>
              <a:lstStyle/>
              <a:p>
                <a:r>
                  <a:rPr lang="en-GB" sz="1600" dirty="0">
                    <a:latin typeface="Segoe" panose="020B0502040504020203" pitchFamily="34" charset="0"/>
                  </a:rPr>
                  <a:t>Tasks</a:t>
                </a:r>
              </a:p>
            </p:txBody>
          </p:sp>
          <p:grpSp>
            <p:nvGrpSpPr>
              <p:cNvPr id="60" name="Group 59"/>
              <p:cNvGrpSpPr/>
              <p:nvPr/>
            </p:nvGrpSpPr>
            <p:grpSpPr>
              <a:xfrm>
                <a:off x="9592548" y="1756136"/>
                <a:ext cx="324797" cy="357461"/>
                <a:chOff x="9266085" y="2591742"/>
                <a:chExt cx="1050039" cy="1155641"/>
              </a:xfrm>
            </p:grpSpPr>
            <p:sp>
              <p:nvSpPr>
                <p:cNvPr id="64" name="Freeform 10"/>
                <p:cNvSpPr>
                  <a:spLocks noEditPoints="1"/>
                </p:cNvSpPr>
                <p:nvPr/>
              </p:nvSpPr>
              <p:spPr bwMode="auto">
                <a:xfrm>
                  <a:off x="9491236" y="2924487"/>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2"/>
                <p:cNvSpPr>
                  <a:spLocks noEditPoints="1"/>
                </p:cNvSpPr>
                <p:nvPr/>
              </p:nvSpPr>
              <p:spPr bwMode="auto">
                <a:xfrm>
                  <a:off x="9266085" y="2591742"/>
                  <a:ext cx="488158"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1" name="Group 60"/>
              <p:cNvGrpSpPr/>
              <p:nvPr/>
            </p:nvGrpSpPr>
            <p:grpSpPr>
              <a:xfrm>
                <a:off x="9949668" y="1758408"/>
                <a:ext cx="324797" cy="357461"/>
                <a:chOff x="9266085" y="2591742"/>
                <a:chExt cx="1050039" cy="1155641"/>
              </a:xfrm>
            </p:grpSpPr>
            <p:sp>
              <p:nvSpPr>
                <p:cNvPr id="62" name="Freeform 10"/>
                <p:cNvSpPr>
                  <a:spLocks noEditPoints="1"/>
                </p:cNvSpPr>
                <p:nvPr/>
              </p:nvSpPr>
              <p:spPr bwMode="auto">
                <a:xfrm>
                  <a:off x="9491236" y="2924487"/>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2"/>
                <p:cNvSpPr>
                  <a:spLocks noEditPoints="1"/>
                </p:cNvSpPr>
                <p:nvPr/>
              </p:nvSpPr>
              <p:spPr bwMode="auto">
                <a:xfrm>
                  <a:off x="9266085" y="2591742"/>
                  <a:ext cx="488158"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7" name="Group 46"/>
            <p:cNvGrpSpPr/>
            <p:nvPr/>
          </p:nvGrpSpPr>
          <p:grpSpPr>
            <a:xfrm>
              <a:off x="9459830" y="4090894"/>
              <a:ext cx="958917" cy="1053947"/>
              <a:chOff x="9459830" y="1672965"/>
              <a:chExt cx="958917" cy="1053947"/>
            </a:xfrm>
          </p:grpSpPr>
          <p:sp>
            <p:nvSpPr>
              <p:cNvPr id="48" name="Rectangle 47"/>
              <p:cNvSpPr/>
              <p:nvPr/>
            </p:nvSpPr>
            <p:spPr>
              <a:xfrm>
                <a:off x="9528807" y="1672965"/>
                <a:ext cx="848261" cy="7153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49" name="TextBox 48"/>
              <p:cNvSpPr txBox="1"/>
              <p:nvPr/>
            </p:nvSpPr>
            <p:spPr>
              <a:xfrm>
                <a:off x="9459830" y="2388358"/>
                <a:ext cx="958917" cy="338554"/>
              </a:xfrm>
              <a:prstGeom prst="rect">
                <a:avLst/>
              </a:prstGeom>
              <a:noFill/>
            </p:spPr>
            <p:txBody>
              <a:bodyPr wrap="none" rtlCol="0">
                <a:spAutoFit/>
              </a:bodyPr>
              <a:lstStyle/>
              <a:p>
                <a:r>
                  <a:rPr lang="en-GB" sz="1600" dirty="0">
                    <a:latin typeface="Segoe" panose="020B0502040504020203" pitchFamily="34" charset="0"/>
                  </a:rPr>
                  <a:t>Executor</a:t>
                </a:r>
              </a:p>
            </p:txBody>
          </p:sp>
          <p:sp>
            <p:nvSpPr>
              <p:cNvPr id="50" name="TextBox 49"/>
              <p:cNvSpPr txBox="1"/>
              <p:nvPr/>
            </p:nvSpPr>
            <p:spPr>
              <a:xfrm>
                <a:off x="9634227" y="2092047"/>
                <a:ext cx="637419" cy="338554"/>
              </a:xfrm>
              <a:prstGeom prst="rect">
                <a:avLst/>
              </a:prstGeom>
              <a:noFill/>
            </p:spPr>
            <p:txBody>
              <a:bodyPr wrap="none" rtlCol="0">
                <a:spAutoFit/>
              </a:bodyPr>
              <a:lstStyle/>
              <a:p>
                <a:r>
                  <a:rPr lang="en-GB" sz="1600" dirty="0">
                    <a:latin typeface="Segoe" panose="020B0502040504020203" pitchFamily="34" charset="0"/>
                  </a:rPr>
                  <a:t>Tasks</a:t>
                </a:r>
              </a:p>
            </p:txBody>
          </p:sp>
          <p:grpSp>
            <p:nvGrpSpPr>
              <p:cNvPr id="51" name="Group 50"/>
              <p:cNvGrpSpPr/>
              <p:nvPr/>
            </p:nvGrpSpPr>
            <p:grpSpPr>
              <a:xfrm>
                <a:off x="9592548" y="1756136"/>
                <a:ext cx="324797" cy="357461"/>
                <a:chOff x="9266085" y="2591742"/>
                <a:chExt cx="1050039" cy="1155641"/>
              </a:xfrm>
            </p:grpSpPr>
            <p:sp>
              <p:nvSpPr>
                <p:cNvPr id="55" name="Freeform 10"/>
                <p:cNvSpPr>
                  <a:spLocks noEditPoints="1"/>
                </p:cNvSpPr>
                <p:nvPr/>
              </p:nvSpPr>
              <p:spPr bwMode="auto">
                <a:xfrm>
                  <a:off x="9491236" y="2924487"/>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2"/>
                <p:cNvSpPr>
                  <a:spLocks noEditPoints="1"/>
                </p:cNvSpPr>
                <p:nvPr/>
              </p:nvSpPr>
              <p:spPr bwMode="auto">
                <a:xfrm>
                  <a:off x="9266085" y="2591742"/>
                  <a:ext cx="488158"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2" name="Group 51"/>
              <p:cNvGrpSpPr/>
              <p:nvPr/>
            </p:nvGrpSpPr>
            <p:grpSpPr>
              <a:xfrm>
                <a:off x="9949668" y="1758408"/>
                <a:ext cx="324797" cy="357461"/>
                <a:chOff x="9266085" y="2591742"/>
                <a:chExt cx="1050039" cy="1155641"/>
              </a:xfrm>
            </p:grpSpPr>
            <p:sp>
              <p:nvSpPr>
                <p:cNvPr id="53" name="Freeform 10"/>
                <p:cNvSpPr>
                  <a:spLocks noEditPoints="1"/>
                </p:cNvSpPr>
                <p:nvPr/>
              </p:nvSpPr>
              <p:spPr bwMode="auto">
                <a:xfrm>
                  <a:off x="9491236" y="2924487"/>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2"/>
                <p:cNvSpPr>
                  <a:spLocks noEditPoints="1"/>
                </p:cNvSpPr>
                <p:nvPr/>
              </p:nvSpPr>
              <p:spPr bwMode="auto">
                <a:xfrm>
                  <a:off x="9266085" y="2591742"/>
                  <a:ext cx="488158"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71" name="Straight Arrow Connector 70"/>
          <p:cNvCxnSpPr>
            <a:stCxn id="13" idx="2"/>
            <a:endCxn id="57" idx="3"/>
          </p:cNvCxnSpPr>
          <p:nvPr/>
        </p:nvCxnSpPr>
        <p:spPr>
          <a:xfrm flipH="1" flipV="1">
            <a:off x="8550942" y="1179548"/>
            <a:ext cx="926099" cy="1166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3" idx="2"/>
            <a:endCxn id="48" idx="3"/>
          </p:cNvCxnSpPr>
          <p:nvPr/>
        </p:nvCxnSpPr>
        <p:spPr>
          <a:xfrm flipH="1">
            <a:off x="8550942" y="2346456"/>
            <a:ext cx="926099" cy="1033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9874480" y="794316"/>
            <a:ext cx="1271806" cy="461665"/>
          </a:xfrm>
          <a:prstGeom prst="rect">
            <a:avLst/>
          </a:prstGeom>
          <a:noFill/>
        </p:spPr>
        <p:txBody>
          <a:bodyPr wrap="square" rtlCol="0">
            <a:spAutoFit/>
          </a:bodyPr>
          <a:lstStyle/>
          <a:p>
            <a:r>
              <a:rPr lang="en-US" sz="2400" dirty="0">
                <a:latin typeface="Segoe UI Light" panose="020B0502040204020203" pitchFamily="34" charset="0"/>
                <a:cs typeface="Segoe UI Light" panose="020B0502040204020203" pitchFamily="34" charset="0"/>
              </a:rPr>
              <a:t>wasb://</a:t>
            </a:r>
          </a:p>
        </p:txBody>
      </p:sp>
      <p:sp>
        <p:nvSpPr>
          <p:cNvPr id="75" name="Content Placeholder 2"/>
          <p:cNvSpPr>
            <a:spLocks noGrp="1"/>
          </p:cNvSpPr>
          <p:nvPr/>
        </p:nvSpPr>
        <p:spPr>
          <a:xfrm>
            <a:off x="1553642" y="578764"/>
            <a:ext cx="5809888" cy="565270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a:t>Direct streaming integration from </a:t>
            </a:r>
            <a:r>
              <a:rPr lang="en-GB" dirty="0" err="1"/>
              <a:t>MLLib</a:t>
            </a:r>
            <a:endParaRPr lang="en-GB" dirty="0"/>
          </a:p>
          <a:p>
            <a:r>
              <a:rPr lang="en-GB" dirty="0"/>
              <a:t>Streams all new files from HDFS (WASB) or local file system</a:t>
            </a:r>
          </a:p>
          <a:p>
            <a:r>
              <a:rPr lang="en-GB" dirty="0"/>
              <a:t>No streaming (Receiver) code needed</a:t>
            </a:r>
          </a:p>
          <a:p>
            <a:r>
              <a:rPr lang="en-GB" dirty="0"/>
              <a:t>Supports Linear Regression and </a:t>
            </a:r>
            <a:r>
              <a:rPr lang="en-GB" dirty="0" err="1"/>
              <a:t>KMeans</a:t>
            </a:r>
            <a:endParaRPr lang="en-GB" dirty="0"/>
          </a:p>
          <a:p>
            <a:endParaRPr lang="en-GB" dirty="0"/>
          </a:p>
        </p:txBody>
      </p:sp>
    </p:spTree>
    <p:extLst>
      <p:ext uri="{BB962C8B-B14F-4D97-AF65-F5344CB8AC3E}">
        <p14:creationId xmlns:p14="http://schemas.microsoft.com/office/powerpoint/2010/main" val="234764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745958"/>
            <a:ext cx="11069052" cy="5970865"/>
          </a:xfrm>
          <a:prstGeom prst="rect">
            <a:avLst/>
          </a:prstGeom>
          <a:noFill/>
        </p:spPr>
        <p:txBody>
          <a:bodyPr wrap="square" rtlCol="0">
            <a:spAutoFit/>
          </a:bodyPr>
          <a:lstStyle/>
          <a:p>
            <a:r>
              <a:rPr lang="en-US" sz="2800" dirty="0" err="1">
                <a:latin typeface="Segoe UI Light" panose="020B0502040204020203" pitchFamily="34" charset="0"/>
                <a:cs typeface="Segoe UI Light" panose="020B0502040204020203" pitchFamily="34" charset="0"/>
              </a:rPr>
              <a:t>val</a:t>
            </a:r>
            <a:r>
              <a:rPr lang="en-US" sz="2800" dirty="0">
                <a:latin typeface="Segoe UI Light" panose="020B0502040204020203" pitchFamily="34" charset="0"/>
                <a:cs typeface="Segoe UI Light" panose="020B0502040204020203" pitchFamily="34" charset="0"/>
              </a:rPr>
              <a:t> train = </a:t>
            </a:r>
            <a:r>
              <a:rPr lang="en-US" sz="2800" dirty="0" err="1">
                <a:latin typeface="Segoe UI Light" panose="020B0502040204020203" pitchFamily="34" charset="0"/>
                <a:cs typeface="Segoe UI Light" panose="020B0502040204020203" pitchFamily="34" charset="0"/>
              </a:rPr>
              <a:t>ssc.textFileStream</a:t>
            </a:r>
            <a:r>
              <a:rPr lang="en-US" sz="2800" dirty="0">
                <a:latin typeface="Segoe UI Light" panose="020B0502040204020203" pitchFamily="34" charset="0"/>
                <a:cs typeface="Segoe UI Light" panose="020B0502040204020203" pitchFamily="34" charset="0"/>
              </a:rPr>
              <a:t>("</a:t>
            </a:r>
            <a:r>
              <a:rPr lang="en-US" sz="2800" dirty="0" err="1">
                <a:latin typeface="Segoe UI Light" panose="020B0502040204020203" pitchFamily="34" charset="0"/>
                <a:cs typeface="Segoe UI Light" panose="020B0502040204020203" pitchFamily="34" charset="0"/>
              </a:rPr>
              <a:t>wasb</a:t>
            </a:r>
            <a:r>
              <a:rPr lang="en-US" sz="2800" dirty="0">
                <a:latin typeface="Segoe UI Light" panose="020B0502040204020203" pitchFamily="34" charset="0"/>
                <a:cs typeface="Segoe UI Light" panose="020B0502040204020203" pitchFamily="34" charset="0"/>
              </a:rPr>
              <a:t>:///iris-train").map(</a:t>
            </a:r>
            <a:r>
              <a:rPr lang="en-US" sz="2800" dirty="0" err="1">
                <a:latin typeface="Segoe UI Light" panose="020B0502040204020203" pitchFamily="34" charset="0"/>
                <a:cs typeface="Segoe UI Light" panose="020B0502040204020203" pitchFamily="34" charset="0"/>
              </a:rPr>
              <a:t>Vectors.parse</a:t>
            </a:r>
            <a:r>
              <a:rPr lang="en-US" sz="2800" dirty="0">
                <a:latin typeface="Segoe UI Light" panose="020B0502040204020203" pitchFamily="34" charset="0"/>
                <a:cs typeface="Segoe UI Light" panose="020B0502040204020203" pitchFamily="34" charset="0"/>
              </a:rPr>
              <a:t>)</a:t>
            </a:r>
          </a:p>
          <a:p>
            <a:r>
              <a:rPr lang="en-US" sz="2800" dirty="0" err="1">
                <a:latin typeface="Segoe UI Light" panose="020B0502040204020203" pitchFamily="34" charset="0"/>
                <a:cs typeface="Segoe UI Light" panose="020B0502040204020203" pitchFamily="34" charset="0"/>
              </a:rPr>
              <a:t>val</a:t>
            </a:r>
            <a:r>
              <a:rPr lang="en-US" sz="2800" dirty="0">
                <a:latin typeface="Segoe UI Light" panose="020B0502040204020203" pitchFamily="34" charset="0"/>
                <a:cs typeface="Segoe UI Light" panose="020B0502040204020203" pitchFamily="34" charset="0"/>
              </a:rPr>
              <a:t> test = </a:t>
            </a:r>
            <a:r>
              <a:rPr lang="en-US" sz="2800" dirty="0" err="1">
                <a:latin typeface="Segoe UI Light" panose="020B0502040204020203" pitchFamily="34" charset="0"/>
                <a:cs typeface="Segoe UI Light" panose="020B0502040204020203" pitchFamily="34" charset="0"/>
              </a:rPr>
              <a:t>ssc.textFileStream</a:t>
            </a:r>
            <a:r>
              <a:rPr lang="en-US" sz="2800" dirty="0">
                <a:latin typeface="Segoe UI Light" panose="020B0502040204020203" pitchFamily="34" charset="0"/>
                <a:cs typeface="Segoe UI Light" panose="020B0502040204020203" pitchFamily="34" charset="0"/>
              </a:rPr>
              <a:t>("</a:t>
            </a:r>
            <a:r>
              <a:rPr lang="en-US" sz="2800" dirty="0" err="1">
                <a:latin typeface="Segoe UI Light" panose="020B0502040204020203" pitchFamily="34" charset="0"/>
                <a:cs typeface="Segoe UI Light" panose="020B0502040204020203" pitchFamily="34" charset="0"/>
              </a:rPr>
              <a:t>wasb</a:t>
            </a:r>
            <a:r>
              <a:rPr lang="en-US" sz="2800" dirty="0">
                <a:latin typeface="Segoe UI Light" panose="020B0502040204020203" pitchFamily="34" charset="0"/>
                <a:cs typeface="Segoe UI Light" panose="020B0502040204020203" pitchFamily="34" charset="0"/>
              </a:rPr>
              <a:t>:///iris-test").map(</a:t>
            </a:r>
            <a:r>
              <a:rPr lang="en-US" sz="2800" dirty="0" err="1">
                <a:latin typeface="Segoe UI Light" panose="020B0502040204020203" pitchFamily="34" charset="0"/>
                <a:cs typeface="Segoe UI Light" panose="020B0502040204020203" pitchFamily="34" charset="0"/>
              </a:rPr>
              <a:t>LabeledPoint.parse</a:t>
            </a:r>
            <a:r>
              <a:rPr lang="en-US" sz="2800" dirty="0">
                <a:latin typeface="Segoe UI Light" panose="020B0502040204020203" pitchFamily="34" charset="0"/>
                <a:cs typeface="Segoe UI Light" panose="020B0502040204020203" pitchFamily="34" charset="0"/>
              </a:rPr>
              <a:t>)</a:t>
            </a:r>
          </a:p>
          <a:p>
            <a:endParaRPr lang="en-US" sz="2800" dirty="0">
              <a:latin typeface="Segoe UI Light" panose="020B0502040204020203" pitchFamily="34" charset="0"/>
              <a:cs typeface="Segoe UI Light" panose="020B0502040204020203" pitchFamily="34" charset="0"/>
            </a:endParaRPr>
          </a:p>
          <a:p>
            <a:r>
              <a:rPr lang="en-US" sz="2800" dirty="0" err="1">
                <a:latin typeface="Segoe UI Light" panose="020B0502040204020203" pitchFamily="34" charset="0"/>
                <a:cs typeface="Segoe UI Light" panose="020B0502040204020203" pitchFamily="34" charset="0"/>
              </a:rPr>
              <a:t>val</a:t>
            </a:r>
            <a:r>
              <a:rPr lang="en-US" sz="2800" dirty="0">
                <a:latin typeface="Segoe UI Light" panose="020B0502040204020203" pitchFamily="34" charset="0"/>
                <a:cs typeface="Segoe UI Light" panose="020B0502040204020203" pitchFamily="34" charset="0"/>
              </a:rPr>
              <a:t> model = new </a:t>
            </a:r>
            <a:r>
              <a:rPr lang="en-US" sz="2800" dirty="0" err="1">
                <a:latin typeface="Segoe UI Light" panose="020B0502040204020203" pitchFamily="34" charset="0"/>
                <a:cs typeface="Segoe UI Light" panose="020B0502040204020203" pitchFamily="34" charset="0"/>
              </a:rPr>
              <a:t>StreamingKMeans</a:t>
            </a:r>
            <a:r>
              <a:rPr lang="en-US" sz="2800" dirty="0">
                <a:latin typeface="Segoe UI Light" panose="020B0502040204020203" pitchFamily="34" charset="0"/>
                <a:cs typeface="Segoe UI Light" panose="020B0502040204020203" pitchFamily="34" charset="0"/>
              </a:rPr>
              <a:t>()</a:t>
            </a:r>
          </a:p>
          <a:p>
            <a:r>
              <a:rPr lang="en-US" sz="2800" dirty="0">
                <a:latin typeface="Segoe UI Light" panose="020B0502040204020203" pitchFamily="34" charset="0"/>
                <a:cs typeface="Segoe UI Light" panose="020B0502040204020203" pitchFamily="34" charset="0"/>
              </a:rPr>
              <a:t>  .</a:t>
            </a:r>
            <a:r>
              <a:rPr lang="en-US" sz="2800" dirty="0" err="1">
                <a:latin typeface="Segoe UI Light" panose="020B0502040204020203" pitchFamily="34" charset="0"/>
                <a:cs typeface="Segoe UI Light" panose="020B0502040204020203" pitchFamily="34" charset="0"/>
              </a:rPr>
              <a:t>setK</a:t>
            </a:r>
            <a:r>
              <a:rPr lang="en-US" sz="2800" dirty="0">
                <a:latin typeface="Segoe UI Light" panose="020B0502040204020203" pitchFamily="34" charset="0"/>
                <a:cs typeface="Segoe UI Light" panose="020B0502040204020203" pitchFamily="34" charset="0"/>
              </a:rPr>
              <a:t>(2)</a:t>
            </a:r>
          </a:p>
          <a:p>
            <a:r>
              <a:rPr lang="en-US" sz="2800" dirty="0">
                <a:latin typeface="Segoe UI Light" panose="020B0502040204020203" pitchFamily="34" charset="0"/>
                <a:cs typeface="Segoe UI Light" panose="020B0502040204020203" pitchFamily="34" charset="0"/>
              </a:rPr>
              <a:t>  .</a:t>
            </a:r>
            <a:r>
              <a:rPr lang="en-US" sz="2800" dirty="0" err="1">
                <a:latin typeface="Segoe UI Light" panose="020B0502040204020203" pitchFamily="34" charset="0"/>
                <a:cs typeface="Segoe UI Light" panose="020B0502040204020203" pitchFamily="34" charset="0"/>
              </a:rPr>
              <a:t>setDecayFactor</a:t>
            </a:r>
            <a:r>
              <a:rPr lang="en-US" sz="2800" dirty="0">
                <a:latin typeface="Segoe UI Light" panose="020B0502040204020203" pitchFamily="34" charset="0"/>
                <a:cs typeface="Segoe UI Light" panose="020B0502040204020203" pitchFamily="34" charset="0"/>
              </a:rPr>
              <a:t>(1.0)</a:t>
            </a:r>
          </a:p>
          <a:p>
            <a:r>
              <a:rPr lang="en-US" sz="2800" dirty="0">
                <a:latin typeface="Segoe UI Light" panose="020B0502040204020203" pitchFamily="34" charset="0"/>
                <a:cs typeface="Segoe UI Light" panose="020B0502040204020203" pitchFamily="34" charset="0"/>
              </a:rPr>
              <a:t>  .</a:t>
            </a:r>
            <a:r>
              <a:rPr lang="en-US" sz="2800" dirty="0" err="1">
                <a:latin typeface="Segoe UI Light" panose="020B0502040204020203" pitchFamily="34" charset="0"/>
                <a:cs typeface="Segoe UI Light" panose="020B0502040204020203" pitchFamily="34" charset="0"/>
              </a:rPr>
              <a:t>setRandomCenters</a:t>
            </a:r>
            <a:r>
              <a:rPr lang="en-US" sz="2800" dirty="0">
                <a:latin typeface="Segoe UI Light" panose="020B0502040204020203" pitchFamily="34" charset="0"/>
                <a:cs typeface="Segoe UI Light" panose="020B0502040204020203" pitchFamily="34" charset="0"/>
              </a:rPr>
              <a:t>(3, 0.0)</a:t>
            </a:r>
          </a:p>
          <a:p>
            <a:endParaRPr lang="en-US" sz="2800" dirty="0">
              <a:latin typeface="Segoe UI Light" panose="020B0502040204020203" pitchFamily="34" charset="0"/>
              <a:cs typeface="Segoe UI Light" panose="020B0502040204020203" pitchFamily="34" charset="0"/>
            </a:endParaRPr>
          </a:p>
          <a:p>
            <a:r>
              <a:rPr lang="en-US" sz="2800" dirty="0" err="1">
                <a:latin typeface="Segoe UI Light" panose="020B0502040204020203" pitchFamily="34" charset="0"/>
                <a:cs typeface="Segoe UI Light" panose="020B0502040204020203" pitchFamily="34" charset="0"/>
              </a:rPr>
              <a:t>model.trainOn</a:t>
            </a:r>
            <a:r>
              <a:rPr lang="en-US" sz="2800" dirty="0">
                <a:latin typeface="Segoe UI Light" panose="020B0502040204020203" pitchFamily="34" charset="0"/>
                <a:cs typeface="Segoe UI Light" panose="020B0502040204020203" pitchFamily="34" charset="0"/>
              </a:rPr>
              <a:t>(train)</a:t>
            </a:r>
          </a:p>
          <a:p>
            <a:r>
              <a:rPr lang="en-US" sz="2800" dirty="0" err="1">
                <a:latin typeface="Segoe UI Light" panose="020B0502040204020203" pitchFamily="34" charset="0"/>
                <a:cs typeface="Segoe UI Light" panose="020B0502040204020203" pitchFamily="34" charset="0"/>
              </a:rPr>
              <a:t>model.predictOnValues</a:t>
            </a:r>
            <a:r>
              <a:rPr lang="en-US" sz="2800" dirty="0">
                <a:latin typeface="Segoe UI Light" panose="020B0502040204020203" pitchFamily="34" charset="0"/>
                <a:cs typeface="Segoe UI Light" panose="020B0502040204020203" pitchFamily="34" charset="0"/>
              </a:rPr>
              <a:t>(</a:t>
            </a:r>
            <a:r>
              <a:rPr lang="en-US" sz="2800" dirty="0" err="1">
                <a:latin typeface="Segoe UI Light" panose="020B0502040204020203" pitchFamily="34" charset="0"/>
                <a:cs typeface="Segoe UI Light" panose="020B0502040204020203" pitchFamily="34" charset="0"/>
              </a:rPr>
              <a:t>train.map</a:t>
            </a:r>
            <a:r>
              <a:rPr lang="en-US" sz="2800" dirty="0">
                <a:latin typeface="Segoe UI Light" panose="020B0502040204020203" pitchFamily="34" charset="0"/>
                <a:cs typeface="Segoe UI Light" panose="020B0502040204020203" pitchFamily="34" charset="0"/>
              </a:rPr>
              <a:t>(</a:t>
            </a:r>
            <a:r>
              <a:rPr lang="en-US" sz="2800" dirty="0" err="1">
                <a:latin typeface="Segoe UI Light" panose="020B0502040204020203" pitchFamily="34" charset="0"/>
                <a:cs typeface="Segoe UI Light" panose="020B0502040204020203" pitchFamily="34" charset="0"/>
              </a:rPr>
              <a:t>lp</a:t>
            </a:r>
            <a:r>
              <a:rPr lang="en-US" sz="2800" dirty="0">
                <a:latin typeface="Segoe UI Light" panose="020B0502040204020203" pitchFamily="34" charset="0"/>
                <a:cs typeface="Segoe UI Light" panose="020B0502040204020203" pitchFamily="34" charset="0"/>
              </a:rPr>
              <a:t> =&gt; (</a:t>
            </a:r>
            <a:r>
              <a:rPr lang="en-US" sz="2800" dirty="0" err="1">
                <a:latin typeface="Segoe UI Light" panose="020B0502040204020203" pitchFamily="34" charset="0"/>
                <a:cs typeface="Segoe UI Light" panose="020B0502040204020203" pitchFamily="34" charset="0"/>
              </a:rPr>
              <a:t>lp.label</a:t>
            </a:r>
            <a:r>
              <a:rPr lang="en-US" sz="2800" dirty="0">
                <a:latin typeface="Segoe UI Light" panose="020B0502040204020203" pitchFamily="34" charset="0"/>
                <a:cs typeface="Segoe UI Light" panose="020B0502040204020203" pitchFamily="34" charset="0"/>
              </a:rPr>
              <a:t>, </a:t>
            </a:r>
            <a:r>
              <a:rPr lang="en-US" sz="2800" dirty="0" err="1">
                <a:latin typeface="Segoe UI Light" panose="020B0502040204020203" pitchFamily="34" charset="0"/>
                <a:cs typeface="Segoe UI Light" panose="020B0502040204020203" pitchFamily="34" charset="0"/>
              </a:rPr>
              <a:t>lp.features</a:t>
            </a:r>
            <a:r>
              <a:rPr lang="en-US" sz="2800" dirty="0">
                <a:latin typeface="Segoe UI Light" panose="020B0502040204020203" pitchFamily="34" charset="0"/>
                <a:cs typeface="Segoe UI Light" panose="020B0502040204020203" pitchFamily="34" charset="0"/>
              </a:rPr>
              <a:t>))).print()</a:t>
            </a:r>
          </a:p>
          <a:p>
            <a:endParaRPr lang="en-US" sz="2800" dirty="0">
              <a:latin typeface="Segoe UI Light" panose="020B0502040204020203" pitchFamily="34" charset="0"/>
              <a:cs typeface="Segoe UI Light" panose="020B0502040204020203" pitchFamily="34" charset="0"/>
            </a:endParaRPr>
          </a:p>
          <a:p>
            <a:r>
              <a:rPr lang="en-US" sz="2800" dirty="0" err="1">
                <a:latin typeface="Segoe UI Light" panose="020B0502040204020203" pitchFamily="34" charset="0"/>
                <a:cs typeface="Segoe UI Light" panose="020B0502040204020203" pitchFamily="34" charset="0"/>
              </a:rPr>
              <a:t>ssc.start</a:t>
            </a:r>
            <a:r>
              <a:rPr lang="en-US" sz="2800" dirty="0">
                <a:latin typeface="Segoe UI Light" panose="020B0502040204020203" pitchFamily="34" charset="0"/>
                <a:cs typeface="Segoe UI Light" panose="020B0502040204020203" pitchFamily="34" charset="0"/>
              </a:rPr>
              <a:t>()</a:t>
            </a:r>
          </a:p>
          <a:p>
            <a:r>
              <a:rPr lang="en-US" sz="2800" dirty="0" err="1">
                <a:latin typeface="Segoe UI Light" panose="020B0502040204020203" pitchFamily="34" charset="0"/>
                <a:cs typeface="Segoe UI Light" panose="020B0502040204020203" pitchFamily="34" charset="0"/>
              </a:rPr>
              <a:t>ssc.awaitTermination</a:t>
            </a:r>
            <a:r>
              <a:rPr lang="en-US" sz="2800" dirty="0">
                <a:latin typeface="Segoe UI Light" panose="020B0502040204020203" pitchFamily="34" charset="0"/>
                <a:cs typeface="Segoe UI Light" panose="020B0502040204020203" pitchFamily="34" charset="0"/>
              </a:rPr>
              <a:t>()</a:t>
            </a:r>
          </a:p>
          <a:p>
            <a:endParaRPr lang="en-US" dirty="0"/>
          </a:p>
        </p:txBody>
      </p:sp>
    </p:spTree>
    <p:extLst>
      <p:ext uri="{BB962C8B-B14F-4D97-AF65-F5344CB8AC3E}">
        <p14:creationId xmlns:p14="http://schemas.microsoft.com/office/powerpoint/2010/main" val="105427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500"/>
                                        <p:tgtEl>
                                          <p:spTgt spid="6">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animEffect transition="in" filter="fade">
                                      <p:cBhvr>
                                        <p:cTn id="24" dur="500"/>
                                        <p:tgtEl>
                                          <p:spTgt spid="6">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Effect transition="in" filter="fade">
                                      <p:cBhvr>
                                        <p:cTn id="29" dur="500"/>
                                        <p:tgtEl>
                                          <p:spTgt spid="6">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fade">
                                      <p:cBhvr>
                                        <p:cTn id="34" dur="500"/>
                                        <p:tgtEl>
                                          <p:spTgt spid="6">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animEffect transition="in" filter="fade">
                                      <p:cBhvr>
                                        <p:cTn id="39" dur="500"/>
                                        <p:tgtEl>
                                          <p:spTgt spid="6">
                                            <p:txEl>
                                              <p:pRg st="11" end="1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6">
                                            <p:txEl>
                                              <p:pRg st="12" end="12"/>
                                            </p:txEl>
                                          </p:spTgt>
                                        </p:tgtEl>
                                        <p:attrNameLst>
                                          <p:attrName>style.visibility</p:attrName>
                                        </p:attrNameLst>
                                      </p:cBhvr>
                                      <p:to>
                                        <p:strVal val="visible"/>
                                      </p:to>
                                    </p:set>
                                    <p:animEffect transition="in" filter="fade">
                                      <p:cBhvr>
                                        <p:cTn id="42"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Streaming Machine Learning with </a:t>
            </a:r>
            <a:r>
              <a:rPr lang="en-GB" dirty="0" err="1"/>
              <a:t>Wasb</a:t>
            </a:r>
            <a:endParaRPr lang="en-GB" dirty="0"/>
          </a:p>
        </p:txBody>
      </p:sp>
    </p:spTree>
    <p:extLst>
      <p:ext uri="{BB962C8B-B14F-4D97-AF65-F5344CB8AC3E}">
        <p14:creationId xmlns:p14="http://schemas.microsoft.com/office/powerpoint/2010/main" val="3716061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normAutofit fontScale="90000"/>
          </a:bodyPr>
          <a:lstStyle/>
          <a:p>
            <a:pPr algn="ctr"/>
            <a:r>
              <a:rPr lang="en-GB" dirty="0"/>
              <a:t>How do I use time series analysis with Spark Streaming?</a:t>
            </a:r>
          </a:p>
        </p:txBody>
      </p:sp>
    </p:spTree>
    <p:extLst>
      <p:ext uri="{BB962C8B-B14F-4D97-AF65-F5344CB8AC3E}">
        <p14:creationId xmlns:p14="http://schemas.microsoft.com/office/powerpoint/2010/main" val="1575769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dirty="0"/>
              <a:t>Time series analysis is a very useful statistical technique</a:t>
            </a:r>
          </a:p>
          <a:p>
            <a:r>
              <a:rPr lang="en-US" dirty="0"/>
              <a:t>It looks at continuous ranges of time </a:t>
            </a:r>
          </a:p>
          <a:p>
            <a:r>
              <a:rPr lang="en-US" dirty="0"/>
              <a:t>It removes the “periodicity” of the series</a:t>
            </a:r>
          </a:p>
          <a:p>
            <a:r>
              <a:rPr lang="en-US" dirty="0"/>
              <a:t>It allows for a calculation of a “Moving Average” to highlight changes</a:t>
            </a:r>
          </a:p>
          <a:p>
            <a:r>
              <a:rPr lang="en-US" dirty="0"/>
              <a:t>With Time Series you can check serial correlation</a:t>
            </a:r>
          </a:p>
          <a:p>
            <a:r>
              <a:rPr lang="en-US" dirty="0"/>
              <a:t>You can make predictions on the future of the series by “</a:t>
            </a:r>
            <a:r>
              <a:rPr lang="en-US" dirty="0" err="1"/>
              <a:t>featurizing</a:t>
            </a:r>
            <a:r>
              <a:rPr lang="en-US" dirty="0"/>
              <a:t>” related details  </a:t>
            </a:r>
          </a:p>
        </p:txBody>
      </p:sp>
    </p:spTree>
    <p:extLst>
      <p:ext uri="{BB962C8B-B14F-4D97-AF65-F5344CB8AC3E}">
        <p14:creationId xmlns:p14="http://schemas.microsoft.com/office/powerpoint/2010/main" val="1534357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p:cNvCxnSpPr/>
          <p:nvPr/>
        </p:nvCxnSpPr>
        <p:spPr>
          <a:xfrm flipV="1">
            <a:off x="1263316" y="1155032"/>
            <a:ext cx="12031" cy="4740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263316" y="5895474"/>
            <a:ext cx="87950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601201" y="5991726"/>
            <a:ext cx="685800" cy="369332"/>
          </a:xfrm>
          <a:prstGeom prst="rect">
            <a:avLst/>
          </a:prstGeom>
          <a:noFill/>
        </p:spPr>
        <p:txBody>
          <a:bodyPr wrap="square" rtlCol="0">
            <a:spAutoFit/>
          </a:bodyPr>
          <a:lstStyle/>
          <a:p>
            <a:r>
              <a:rPr lang="en-US" dirty="0"/>
              <a:t>time</a:t>
            </a:r>
          </a:p>
        </p:txBody>
      </p:sp>
      <p:sp>
        <p:nvSpPr>
          <p:cNvPr id="11" name="TextBox 10"/>
          <p:cNvSpPr txBox="1"/>
          <p:nvPr/>
        </p:nvSpPr>
        <p:spPr>
          <a:xfrm rot="16200000">
            <a:off x="-18047" y="3063861"/>
            <a:ext cx="1828803" cy="369332"/>
          </a:xfrm>
          <a:prstGeom prst="rect">
            <a:avLst/>
          </a:prstGeom>
          <a:noFill/>
        </p:spPr>
        <p:txBody>
          <a:bodyPr wrap="square" rtlCol="0">
            <a:spAutoFit/>
          </a:bodyPr>
          <a:lstStyle/>
          <a:p>
            <a:r>
              <a:rPr lang="en-US" dirty="0"/>
              <a:t>Energy usage</a:t>
            </a:r>
          </a:p>
        </p:txBody>
      </p:sp>
      <p:sp>
        <p:nvSpPr>
          <p:cNvPr id="19" name="Freeform 18"/>
          <p:cNvSpPr/>
          <p:nvPr/>
        </p:nvSpPr>
        <p:spPr>
          <a:xfrm>
            <a:off x="1287379" y="2057400"/>
            <a:ext cx="7712242" cy="3826042"/>
          </a:xfrm>
          <a:custGeom>
            <a:avLst/>
            <a:gdLst>
              <a:gd name="connsiteX0" fmla="*/ 0 w 7712242"/>
              <a:gd name="connsiteY0" fmla="*/ 3826042 h 3826042"/>
              <a:gd name="connsiteX1" fmla="*/ 1371600 w 7712242"/>
              <a:gd name="connsiteY1" fmla="*/ 204537 h 3826042"/>
              <a:gd name="connsiteX2" fmla="*/ 3272589 w 7712242"/>
              <a:gd name="connsiteY2" fmla="*/ 1672389 h 3826042"/>
              <a:gd name="connsiteX3" fmla="*/ 5486400 w 7712242"/>
              <a:gd name="connsiteY3" fmla="*/ 3260558 h 3826042"/>
              <a:gd name="connsiteX4" fmla="*/ 7712242 w 7712242"/>
              <a:gd name="connsiteY4" fmla="*/ 0 h 3826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2242" h="3826042">
                <a:moveTo>
                  <a:pt x="0" y="3826042"/>
                </a:moveTo>
                <a:cubicBezTo>
                  <a:pt x="413084" y="2194760"/>
                  <a:pt x="826169" y="563479"/>
                  <a:pt x="1371600" y="204537"/>
                </a:cubicBezTo>
                <a:cubicBezTo>
                  <a:pt x="1917031" y="-154405"/>
                  <a:pt x="2586789" y="1163052"/>
                  <a:pt x="3272589" y="1672389"/>
                </a:cubicBezTo>
                <a:cubicBezTo>
                  <a:pt x="3958389" y="2181726"/>
                  <a:pt x="4746458" y="3539289"/>
                  <a:pt x="5486400" y="3260558"/>
                </a:cubicBezTo>
                <a:cubicBezTo>
                  <a:pt x="6226342" y="2981827"/>
                  <a:pt x="6969292" y="1490913"/>
                  <a:pt x="771224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a:stCxn id="19" idx="4"/>
          </p:cNvCxnSpPr>
          <p:nvPr/>
        </p:nvCxnSpPr>
        <p:spPr>
          <a:xfrm flipV="1">
            <a:off x="8999621" y="854242"/>
            <a:ext cx="601580" cy="1203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062537" y="385011"/>
            <a:ext cx="2995863" cy="43434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2342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1836031" y="3405723"/>
            <a:ext cx="8017205" cy="2556042"/>
          </a:xfrm>
          <a:custGeom>
            <a:avLst/>
            <a:gdLst>
              <a:gd name="connsiteX0" fmla="*/ 0 w 6011056"/>
              <a:gd name="connsiteY0" fmla="*/ 2503402 h 2556042"/>
              <a:gd name="connsiteX1" fmla="*/ 569626 w 6011056"/>
              <a:gd name="connsiteY1" fmla="*/ 45 h 2556042"/>
              <a:gd name="connsiteX2" fmla="*/ 1866275 w 6011056"/>
              <a:gd name="connsiteY2" fmla="*/ 2555868 h 2556042"/>
              <a:gd name="connsiteX3" fmla="*/ 2893101 w 6011056"/>
              <a:gd name="connsiteY3" fmla="*/ 142451 h 2556042"/>
              <a:gd name="connsiteX4" fmla="*/ 3740046 w 6011056"/>
              <a:gd name="connsiteY4" fmla="*/ 2346005 h 2556042"/>
              <a:gd name="connsiteX5" fmla="*/ 4534524 w 6011056"/>
              <a:gd name="connsiteY5" fmla="*/ 1978746 h 2556042"/>
              <a:gd name="connsiteX6" fmla="*/ 5516380 w 6011056"/>
              <a:gd name="connsiteY6" fmla="*/ 2173618 h 2556042"/>
              <a:gd name="connsiteX7" fmla="*/ 6011056 w 6011056"/>
              <a:gd name="connsiteY7" fmla="*/ 539691 h 2556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1056" h="2556042">
                <a:moveTo>
                  <a:pt x="0" y="2503402"/>
                </a:moveTo>
                <a:cubicBezTo>
                  <a:pt x="129290" y="1247351"/>
                  <a:pt x="258580" y="-8699"/>
                  <a:pt x="569626" y="45"/>
                </a:cubicBezTo>
                <a:cubicBezTo>
                  <a:pt x="880672" y="8789"/>
                  <a:pt x="1479029" y="2532134"/>
                  <a:pt x="1866275" y="2555868"/>
                </a:cubicBezTo>
                <a:cubicBezTo>
                  <a:pt x="2253521" y="2579602"/>
                  <a:pt x="2580806" y="177428"/>
                  <a:pt x="2893101" y="142451"/>
                </a:cubicBezTo>
                <a:cubicBezTo>
                  <a:pt x="3205396" y="107474"/>
                  <a:pt x="3466476" y="2039956"/>
                  <a:pt x="3740046" y="2346005"/>
                </a:cubicBezTo>
                <a:cubicBezTo>
                  <a:pt x="4013616" y="2652054"/>
                  <a:pt x="4238468" y="2007477"/>
                  <a:pt x="4534524" y="1978746"/>
                </a:cubicBezTo>
                <a:cubicBezTo>
                  <a:pt x="4830580" y="1950015"/>
                  <a:pt x="5270291" y="2413460"/>
                  <a:pt x="5516380" y="2173618"/>
                </a:cubicBezTo>
                <a:cubicBezTo>
                  <a:pt x="5762469" y="1933776"/>
                  <a:pt x="5943600" y="830750"/>
                  <a:pt x="6011056" y="53969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flipV="1">
            <a:off x="1603685" y="6373820"/>
            <a:ext cx="8510809"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1603685" y="2642729"/>
            <a:ext cx="0" cy="3731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164957" y="2642729"/>
            <a:ext cx="0" cy="359822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823051" y="2642729"/>
            <a:ext cx="0" cy="359822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9447498" y="2642729"/>
            <a:ext cx="0" cy="359822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46670" y="2624336"/>
            <a:ext cx="1070141" cy="369332"/>
          </a:xfrm>
          <a:prstGeom prst="rect">
            <a:avLst/>
          </a:prstGeom>
          <a:noFill/>
        </p:spPr>
        <p:txBody>
          <a:bodyPr wrap="square" rtlCol="0">
            <a:spAutoFit/>
          </a:bodyPr>
          <a:lstStyle/>
          <a:p>
            <a:r>
              <a:rPr lang="en-US" dirty="0">
                <a:solidFill>
                  <a:schemeClr val="accent1"/>
                </a:solidFill>
              </a:rPr>
              <a:t>Thursday</a:t>
            </a:r>
          </a:p>
        </p:txBody>
      </p:sp>
      <p:sp>
        <p:nvSpPr>
          <p:cNvPr id="11" name="TextBox 10"/>
          <p:cNvSpPr txBox="1"/>
          <p:nvPr/>
        </p:nvSpPr>
        <p:spPr>
          <a:xfrm>
            <a:off x="5196110" y="2624336"/>
            <a:ext cx="1070141" cy="369332"/>
          </a:xfrm>
          <a:prstGeom prst="rect">
            <a:avLst/>
          </a:prstGeom>
          <a:noFill/>
        </p:spPr>
        <p:txBody>
          <a:bodyPr wrap="square" rtlCol="0">
            <a:spAutoFit/>
          </a:bodyPr>
          <a:lstStyle/>
          <a:p>
            <a:r>
              <a:rPr lang="en-US" dirty="0">
                <a:solidFill>
                  <a:schemeClr val="accent1"/>
                </a:solidFill>
              </a:rPr>
              <a:t>Friday</a:t>
            </a:r>
          </a:p>
        </p:txBody>
      </p:sp>
      <p:sp>
        <p:nvSpPr>
          <p:cNvPr id="12" name="TextBox 11"/>
          <p:cNvSpPr txBox="1"/>
          <p:nvPr/>
        </p:nvSpPr>
        <p:spPr>
          <a:xfrm>
            <a:off x="7592585" y="2624336"/>
            <a:ext cx="1070141" cy="369332"/>
          </a:xfrm>
          <a:prstGeom prst="rect">
            <a:avLst/>
          </a:prstGeom>
          <a:noFill/>
        </p:spPr>
        <p:txBody>
          <a:bodyPr wrap="square" rtlCol="0">
            <a:spAutoFit/>
          </a:bodyPr>
          <a:lstStyle/>
          <a:p>
            <a:r>
              <a:rPr lang="en-US" dirty="0">
                <a:solidFill>
                  <a:schemeClr val="accent1"/>
                </a:solidFill>
              </a:rPr>
              <a:t>Weekend</a:t>
            </a:r>
          </a:p>
        </p:txBody>
      </p:sp>
      <p:sp>
        <p:nvSpPr>
          <p:cNvPr id="13" name="Freeform 12"/>
          <p:cNvSpPr/>
          <p:nvPr/>
        </p:nvSpPr>
        <p:spPr>
          <a:xfrm>
            <a:off x="9473227" y="3082372"/>
            <a:ext cx="1935678" cy="2410435"/>
          </a:xfrm>
          <a:custGeom>
            <a:avLst/>
            <a:gdLst>
              <a:gd name="connsiteX0" fmla="*/ 0 w 1935678"/>
              <a:gd name="connsiteY0" fmla="*/ 2149178 h 2410435"/>
              <a:gd name="connsiteX1" fmla="*/ 938151 w 1935678"/>
              <a:gd name="connsiteY1" fmla="*/ 11619 h 2410435"/>
              <a:gd name="connsiteX2" fmla="*/ 1294410 w 1935678"/>
              <a:gd name="connsiteY2" fmla="*/ 1294154 h 2410435"/>
              <a:gd name="connsiteX3" fmla="*/ 1496291 w 1935678"/>
              <a:gd name="connsiteY3" fmla="*/ 1294154 h 2410435"/>
              <a:gd name="connsiteX4" fmla="*/ 1935678 w 1935678"/>
              <a:gd name="connsiteY4" fmla="*/ 2410435 h 2410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5678" h="2410435">
                <a:moveTo>
                  <a:pt x="0" y="2149178"/>
                </a:moveTo>
                <a:cubicBezTo>
                  <a:pt x="361208" y="1151650"/>
                  <a:pt x="722416" y="154123"/>
                  <a:pt x="938151" y="11619"/>
                </a:cubicBezTo>
                <a:cubicBezTo>
                  <a:pt x="1153886" y="-130885"/>
                  <a:pt x="1201387" y="1080398"/>
                  <a:pt x="1294410" y="1294154"/>
                </a:cubicBezTo>
                <a:cubicBezTo>
                  <a:pt x="1387433" y="1507910"/>
                  <a:pt x="1389413" y="1108107"/>
                  <a:pt x="1496291" y="1294154"/>
                </a:cubicBezTo>
                <a:cubicBezTo>
                  <a:pt x="1603169" y="1480201"/>
                  <a:pt x="1769423" y="1945318"/>
                  <a:pt x="1935678" y="2410435"/>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817288" y="555090"/>
            <a:ext cx="10419348" cy="56548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1563246" y="458837"/>
            <a:ext cx="1395663" cy="757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DStream</a:t>
            </a:r>
            <a:endParaRPr lang="en-US" dirty="0"/>
          </a:p>
        </p:txBody>
      </p:sp>
      <p:sp>
        <p:nvSpPr>
          <p:cNvPr id="16" name="Rounded Rectangle 15"/>
          <p:cNvSpPr/>
          <p:nvPr/>
        </p:nvSpPr>
        <p:spPr>
          <a:xfrm>
            <a:off x="3508351" y="458837"/>
            <a:ext cx="1395663" cy="757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DStream</a:t>
            </a:r>
            <a:endParaRPr lang="en-US" dirty="0"/>
          </a:p>
        </p:txBody>
      </p:sp>
      <p:sp>
        <p:nvSpPr>
          <p:cNvPr id="17" name="Rounded Rectangle 16"/>
          <p:cNvSpPr/>
          <p:nvPr/>
        </p:nvSpPr>
        <p:spPr>
          <a:xfrm>
            <a:off x="5427388" y="458836"/>
            <a:ext cx="1395663" cy="757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DStream</a:t>
            </a:r>
            <a:endParaRPr lang="en-US" dirty="0"/>
          </a:p>
        </p:txBody>
      </p:sp>
      <p:sp>
        <p:nvSpPr>
          <p:cNvPr id="18" name="Rounded Rectangle 17"/>
          <p:cNvSpPr/>
          <p:nvPr/>
        </p:nvSpPr>
        <p:spPr>
          <a:xfrm>
            <a:off x="7346425" y="458835"/>
            <a:ext cx="1395663" cy="757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DStream</a:t>
            </a:r>
            <a:endParaRPr lang="en-US" dirty="0"/>
          </a:p>
        </p:txBody>
      </p:sp>
      <p:sp>
        <p:nvSpPr>
          <p:cNvPr id="19" name="Rounded Rectangle 18"/>
          <p:cNvSpPr/>
          <p:nvPr/>
        </p:nvSpPr>
        <p:spPr>
          <a:xfrm>
            <a:off x="9175224" y="458834"/>
            <a:ext cx="1395663" cy="757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DStream</a:t>
            </a:r>
            <a:endParaRPr lang="en-US" dirty="0"/>
          </a:p>
        </p:txBody>
      </p:sp>
      <p:sp>
        <p:nvSpPr>
          <p:cNvPr id="20" name="Down Arrow 19"/>
          <p:cNvSpPr/>
          <p:nvPr/>
        </p:nvSpPr>
        <p:spPr>
          <a:xfrm>
            <a:off x="5763500" y="1510054"/>
            <a:ext cx="1005502" cy="67377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2930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par>
                          <p:cTn id="31" fill="hold">
                            <p:stCondLst>
                              <p:cond delay="1500"/>
                            </p:stCondLst>
                            <p:childTnLst>
                              <p:par>
                                <p:cTn id="32" presetID="10"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par>
                          <p:cTn id="43" fill="hold">
                            <p:stCondLst>
                              <p:cond delay="3000"/>
                            </p:stCondLst>
                            <p:childTnLst>
                              <p:par>
                                <p:cTn id="44" presetID="10" presetClass="entr" presetSubtype="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childTnLst>
                          </p:cTn>
                        </p:par>
                        <p:par>
                          <p:cTn id="47" fill="hold">
                            <p:stCondLst>
                              <p:cond delay="3500"/>
                            </p:stCondLst>
                            <p:childTnLst>
                              <p:par>
                                <p:cTn id="48" presetID="10" presetClass="entr" presetSubtype="0" fill="hold" grpId="0" nodeType="after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childTnLst>
                                </p:cTn>
                              </p:par>
                            </p:childTnLst>
                          </p:cTn>
                        </p:par>
                        <p:par>
                          <p:cTn id="51" fill="hold">
                            <p:stCondLst>
                              <p:cond delay="4000"/>
                            </p:stCondLst>
                            <p:childTnLst>
                              <p:par>
                                <p:cTn id="52" presetID="10" presetClass="entr" presetSubtype="0" fill="hold" grpId="0"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500"/>
                                        <p:tgtEl>
                                          <p:spTgt spid="13"/>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fade">
                                      <p:cBhvr>
                                        <p:cTn id="58" dur="500"/>
                                        <p:tgtEl>
                                          <p:spTgt spid="4"/>
                                        </p:tgtEl>
                                      </p:cBhvr>
                                    </p:animEffect>
                                  </p:childTnLst>
                                </p:cTn>
                              </p:par>
                            </p:childTnLst>
                          </p:cTn>
                        </p:par>
                        <p:par>
                          <p:cTn id="59" fill="hold">
                            <p:stCondLst>
                              <p:cond delay="5000"/>
                            </p:stCondLst>
                            <p:childTnLst>
                              <p:par>
                                <p:cTn id="60" presetID="10" presetClass="entr" presetSubtype="0" fill="hold" nodeType="after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500"/>
                                        <p:tgtEl>
                                          <p:spTgt spid="5"/>
                                        </p:tgtEl>
                                      </p:cBhvr>
                                    </p:animEffect>
                                  </p:childTnLst>
                                </p:cTn>
                              </p:par>
                            </p:childTnLst>
                          </p:cTn>
                        </p:par>
                        <p:par>
                          <p:cTn id="63" fill="hold">
                            <p:stCondLst>
                              <p:cond delay="5500"/>
                            </p:stCondLst>
                            <p:childTnLst>
                              <p:par>
                                <p:cTn id="64" presetID="10" presetClass="entr" presetSubtype="0" fill="hold" nodeType="afterEffect">
                                  <p:stCondLst>
                                    <p:cond delay="0"/>
                                  </p:stCondLst>
                                  <p:childTnLst>
                                    <p:set>
                                      <p:cBhvr>
                                        <p:cTn id="65" dur="1" fill="hold">
                                          <p:stCondLst>
                                            <p:cond delay="0"/>
                                          </p:stCondLst>
                                        </p:cTn>
                                        <p:tgtEl>
                                          <p:spTgt spid="6"/>
                                        </p:tgtEl>
                                        <p:attrNameLst>
                                          <p:attrName>style.visibility</p:attrName>
                                        </p:attrNameLst>
                                      </p:cBhvr>
                                      <p:to>
                                        <p:strVal val="visible"/>
                                      </p:to>
                                    </p:set>
                                    <p:animEffect transition="in" filter="fade">
                                      <p:cBhvr>
                                        <p:cTn id="6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p:bldP spid="11" grpId="0"/>
      <p:bldP spid="12" grpId="0"/>
      <p:bldP spid="13" grpId="0" animBg="1"/>
      <p:bldP spid="14" grpId="0" animBg="1"/>
      <p:bldP spid="15" grpId="0" animBg="1"/>
      <p:bldP spid="16" grpId="0" animBg="1"/>
      <p:bldP spid="17" grpId="0" animBg="1"/>
      <p:bldP spid="18" grpId="0" animBg="1"/>
      <p:bldP spid="19"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61737" y="673549"/>
            <a:ext cx="10876547" cy="5693866"/>
          </a:xfrm>
          <a:prstGeom prst="rect">
            <a:avLst/>
          </a:prstGeom>
        </p:spPr>
        <p:txBody>
          <a:bodyPr wrap="square">
            <a:spAutoFit/>
          </a:bodyPr>
          <a:lstStyle/>
          <a:p>
            <a:r>
              <a:rPr lang="en-US" sz="2800" dirty="0" err="1">
                <a:latin typeface="Segoe UI Light" panose="020B0502040204020203" pitchFamily="34" charset="0"/>
                <a:cs typeface="Segoe UI Light" panose="020B0502040204020203" pitchFamily="34" charset="0"/>
              </a:rPr>
              <a:t>val</a:t>
            </a:r>
            <a:r>
              <a:rPr lang="en-US" sz="2800" dirty="0">
                <a:latin typeface="Segoe UI Light" panose="020B0502040204020203" pitchFamily="34" charset="0"/>
                <a:cs typeface="Segoe UI Light" panose="020B0502040204020203" pitchFamily="34" charset="0"/>
              </a:rPr>
              <a:t> </a:t>
            </a:r>
            <a:r>
              <a:rPr lang="en-US" sz="2800" dirty="0" err="1">
                <a:latin typeface="Segoe UI Light" panose="020B0502040204020203" pitchFamily="34" charset="0"/>
                <a:cs typeface="Segoe UI Light" panose="020B0502040204020203" pitchFamily="34" charset="0"/>
              </a:rPr>
              <a:t>eventHubsWindowedStream</a:t>
            </a:r>
            <a:r>
              <a:rPr lang="en-US" sz="2800" dirty="0">
                <a:latin typeface="Segoe UI Light" panose="020B0502040204020203" pitchFamily="34" charset="0"/>
                <a:cs typeface="Segoe UI Light" panose="020B0502040204020203" pitchFamily="34" charset="0"/>
              </a:rPr>
              <a:t> = </a:t>
            </a:r>
            <a:r>
              <a:rPr lang="en-US" sz="2800" dirty="0" err="1">
                <a:latin typeface="Segoe UI Light" panose="020B0502040204020203" pitchFamily="34" charset="0"/>
                <a:cs typeface="Segoe UI Light" panose="020B0502040204020203" pitchFamily="34" charset="0"/>
              </a:rPr>
              <a:t>eventHubsStream.window</a:t>
            </a:r>
            <a:r>
              <a:rPr lang="en-US" sz="2800" dirty="0">
                <a:latin typeface="Segoe UI Light" panose="020B0502040204020203" pitchFamily="34" charset="0"/>
                <a:cs typeface="Segoe UI Light" panose="020B0502040204020203" pitchFamily="34" charset="0"/>
              </a:rPr>
              <a:t>(Minutes(10))</a:t>
            </a:r>
          </a:p>
          <a:p>
            <a:r>
              <a:rPr lang="en-US" sz="2800" dirty="0" err="1">
                <a:latin typeface="Segoe UI Light" panose="020B0502040204020203" pitchFamily="34" charset="0"/>
                <a:cs typeface="Segoe UI Light" panose="020B0502040204020203" pitchFamily="34" charset="0"/>
              </a:rPr>
              <a:t>val</a:t>
            </a:r>
            <a:r>
              <a:rPr lang="en-US" sz="2800" dirty="0">
                <a:latin typeface="Segoe UI Light" panose="020B0502040204020203" pitchFamily="34" charset="0"/>
                <a:cs typeface="Segoe UI Light" panose="020B0502040204020203" pitchFamily="34" charset="0"/>
              </a:rPr>
              <a:t> </a:t>
            </a:r>
            <a:r>
              <a:rPr lang="en-US" sz="2800" dirty="0" err="1">
                <a:latin typeface="Segoe UI Light" panose="020B0502040204020203" pitchFamily="34" charset="0"/>
                <a:cs typeface="Segoe UI Light" panose="020B0502040204020203" pitchFamily="34" charset="0"/>
              </a:rPr>
              <a:t>deviceObs</a:t>
            </a:r>
            <a:r>
              <a:rPr lang="en-US" sz="2800" dirty="0">
                <a:latin typeface="Segoe UI Light" panose="020B0502040204020203" pitchFamily="34" charset="0"/>
                <a:cs typeface="Segoe UI Light" panose="020B0502040204020203" pitchFamily="34" charset="0"/>
              </a:rPr>
              <a:t>= </a:t>
            </a:r>
            <a:r>
              <a:rPr lang="en-US" sz="2800" dirty="0" err="1">
                <a:latin typeface="Segoe UI Light" panose="020B0502040204020203" pitchFamily="34" charset="0"/>
                <a:cs typeface="Segoe UI Light" panose="020B0502040204020203" pitchFamily="34" charset="0"/>
              </a:rPr>
              <a:t>loadDeviceData</a:t>
            </a:r>
            <a:r>
              <a:rPr lang="en-US" sz="2800" dirty="0">
                <a:latin typeface="Segoe UI Light" panose="020B0502040204020203" pitchFamily="34" charset="0"/>
                <a:cs typeface="Segoe UI Light" panose="020B0502040204020203" pitchFamily="34" charset="0"/>
              </a:rPr>
              <a:t>(</a:t>
            </a:r>
            <a:r>
              <a:rPr lang="en-US" sz="2800" dirty="0" err="1">
                <a:latin typeface="Segoe UI Light" panose="020B0502040204020203" pitchFamily="34" charset="0"/>
                <a:cs typeface="Segoe UI Light" panose="020B0502040204020203" pitchFamily="34" charset="0"/>
              </a:rPr>
              <a:t>eventHubsWindowedStream</a:t>
            </a:r>
            <a:r>
              <a:rPr lang="en-US" sz="2800" dirty="0">
                <a:latin typeface="Segoe UI Light" panose="020B0502040204020203" pitchFamily="34" charset="0"/>
                <a:cs typeface="Segoe UI Light" panose="020B0502040204020203" pitchFamily="34" charset="0"/>
              </a:rPr>
              <a:t>)</a:t>
            </a:r>
          </a:p>
          <a:p>
            <a:endParaRPr lang="en-US" sz="2800" dirty="0">
              <a:latin typeface="Segoe UI Light" panose="020B0502040204020203" pitchFamily="34" charset="0"/>
              <a:cs typeface="Segoe UI Light" panose="020B0502040204020203" pitchFamily="34" charset="0"/>
            </a:endParaRPr>
          </a:p>
          <a:p>
            <a:r>
              <a:rPr lang="en-US" sz="2800" dirty="0" err="1">
                <a:latin typeface="Segoe UI Light" panose="020B0502040204020203" pitchFamily="34" charset="0"/>
                <a:cs typeface="Segoe UI Light" panose="020B0502040204020203" pitchFamily="34" charset="0"/>
              </a:rPr>
              <a:t>dtIndex</a:t>
            </a:r>
            <a:r>
              <a:rPr lang="en-US" sz="2800" dirty="0">
                <a:latin typeface="Segoe UI Light" panose="020B0502040204020203" pitchFamily="34" charset="0"/>
                <a:cs typeface="Segoe UI Light" panose="020B0502040204020203" pitchFamily="34" charset="0"/>
              </a:rPr>
              <a:t> = </a:t>
            </a:r>
            <a:r>
              <a:rPr lang="en-US" sz="2800" dirty="0" err="1">
                <a:latin typeface="Segoe UI Light" panose="020B0502040204020203" pitchFamily="34" charset="0"/>
                <a:cs typeface="Segoe UI Light" panose="020B0502040204020203" pitchFamily="34" charset="0"/>
              </a:rPr>
              <a:t>DateTimeIndex.uniform</a:t>
            </a:r>
            <a:r>
              <a:rPr lang="en-US" sz="2800" dirty="0">
                <a:latin typeface="Segoe UI Light" panose="020B0502040204020203" pitchFamily="34" charset="0"/>
                <a:cs typeface="Segoe UI Light" panose="020B0502040204020203" pitchFamily="34" charset="0"/>
              </a:rPr>
              <a:t>(</a:t>
            </a:r>
          </a:p>
          <a:p>
            <a:r>
              <a:rPr lang="en-US" sz="2800" dirty="0" err="1">
                <a:latin typeface="Segoe UI Light" panose="020B0502040204020203" pitchFamily="34" charset="0"/>
                <a:cs typeface="Segoe UI Light" panose="020B0502040204020203" pitchFamily="34" charset="0"/>
              </a:rPr>
              <a:t>DateTime</a:t>
            </a:r>
            <a:r>
              <a:rPr lang="en-US" sz="2800" dirty="0">
                <a:latin typeface="Segoe UI Light" panose="020B0502040204020203" pitchFamily="34" charset="0"/>
                <a:cs typeface="Segoe UI Light" panose="020B0502040204020203" pitchFamily="34" charset="0"/>
              </a:rPr>
              <a:t>("2016-02-03"), new </a:t>
            </a:r>
            <a:r>
              <a:rPr lang="en-US" sz="2800" dirty="0" err="1">
                <a:latin typeface="Segoe UI Light" panose="020B0502040204020203" pitchFamily="34" charset="0"/>
                <a:cs typeface="Segoe UI Light" panose="020B0502040204020203" pitchFamily="34" charset="0"/>
              </a:rPr>
              <a:t>DateTime</a:t>
            </a:r>
            <a:r>
              <a:rPr lang="en-US" sz="2800" dirty="0">
                <a:latin typeface="Segoe UI Light" panose="020B0502040204020203" pitchFamily="34" charset="0"/>
                <a:cs typeface="Segoe UI Light" panose="020B0502040204020203" pitchFamily="34" charset="0"/>
              </a:rPr>
              <a:t>("2016-03-03"), new </a:t>
            </a:r>
            <a:r>
              <a:rPr lang="en-US" sz="2800" dirty="0" err="1">
                <a:latin typeface="Segoe UI Light" panose="020B0502040204020203" pitchFamily="34" charset="0"/>
                <a:cs typeface="Segoe UI Light" panose="020B0502040204020203" pitchFamily="34" charset="0"/>
              </a:rPr>
              <a:t>BusinessDayFrequency</a:t>
            </a:r>
            <a:r>
              <a:rPr lang="en-US" sz="2800" dirty="0">
                <a:latin typeface="Segoe UI Light" panose="020B0502040204020203" pitchFamily="34" charset="0"/>
                <a:cs typeface="Segoe UI Light" panose="020B0502040204020203" pitchFamily="34" charset="0"/>
              </a:rPr>
              <a:t>(1))</a:t>
            </a:r>
          </a:p>
          <a:p>
            <a:r>
              <a:rPr lang="en-US" sz="2800" dirty="0">
                <a:latin typeface="Segoe UI Light" panose="020B0502040204020203" pitchFamily="34" charset="0"/>
                <a:cs typeface="Segoe UI Light" panose="020B0502040204020203" pitchFamily="34" charset="0"/>
              </a:rPr>
              <a:t> </a:t>
            </a:r>
          </a:p>
          <a:p>
            <a:r>
              <a:rPr lang="en-US" sz="2800" dirty="0" err="1">
                <a:latin typeface="Segoe UI Light" panose="020B0502040204020203" pitchFamily="34" charset="0"/>
                <a:cs typeface="Segoe UI Light" panose="020B0502040204020203" pitchFamily="34" charset="0"/>
              </a:rPr>
              <a:t>val</a:t>
            </a:r>
            <a:r>
              <a:rPr lang="en-US" sz="2800" dirty="0">
                <a:latin typeface="Segoe UI Light" panose="020B0502040204020203" pitchFamily="34" charset="0"/>
                <a:cs typeface="Segoe UI Light" panose="020B0502040204020203" pitchFamily="34" charset="0"/>
              </a:rPr>
              <a:t> </a:t>
            </a:r>
            <a:r>
              <a:rPr lang="en-US" sz="2800" dirty="0" err="1">
                <a:latin typeface="Segoe UI Light" panose="020B0502040204020203" pitchFamily="34" charset="0"/>
                <a:cs typeface="Segoe UI Light" panose="020B0502040204020203" pitchFamily="34" charset="0"/>
              </a:rPr>
              <a:t>drdd</a:t>
            </a:r>
            <a:r>
              <a:rPr lang="en-US" sz="2800" dirty="0">
                <a:latin typeface="Segoe UI Light" panose="020B0502040204020203" pitchFamily="34" charset="0"/>
                <a:cs typeface="Segoe UI Light" panose="020B0502040204020203" pitchFamily="34" charset="0"/>
              </a:rPr>
              <a:t> = </a:t>
            </a:r>
            <a:r>
              <a:rPr lang="en-US" sz="2800" dirty="0" err="1">
                <a:latin typeface="Segoe UI Light" panose="020B0502040204020203" pitchFamily="34" charset="0"/>
                <a:cs typeface="Segoe UI Light" panose="020B0502040204020203" pitchFamily="34" charset="0"/>
              </a:rPr>
              <a:t>TimeSeriesRDD.timeSeriesRDDFromObservations</a:t>
            </a:r>
            <a:r>
              <a:rPr lang="en-US" sz="2800" dirty="0">
                <a:latin typeface="Segoe UI Light" panose="020B0502040204020203" pitchFamily="34" charset="0"/>
                <a:cs typeface="Segoe UI Light" panose="020B0502040204020203" pitchFamily="34" charset="0"/>
              </a:rPr>
              <a:t>(</a:t>
            </a:r>
            <a:r>
              <a:rPr lang="en-US" sz="2800" dirty="0" err="1">
                <a:latin typeface="Segoe UI Light" panose="020B0502040204020203" pitchFamily="34" charset="0"/>
                <a:cs typeface="Segoe UI Light" panose="020B0502040204020203" pitchFamily="34" charset="0"/>
              </a:rPr>
              <a:t>dtIndex</a:t>
            </a:r>
            <a:r>
              <a:rPr lang="en-US" sz="2800" dirty="0">
                <a:latin typeface="Segoe UI Light" panose="020B0502040204020203" pitchFamily="34" charset="0"/>
                <a:cs typeface="Segoe UI Light" panose="020B0502040204020203" pitchFamily="34" charset="0"/>
              </a:rPr>
              <a:t>, </a:t>
            </a:r>
            <a:r>
              <a:rPr lang="en-US" sz="2800" dirty="0" err="1">
                <a:latin typeface="Segoe UI Light" panose="020B0502040204020203" pitchFamily="34" charset="0"/>
                <a:cs typeface="Segoe UI Light" panose="020B0502040204020203" pitchFamily="34" charset="0"/>
              </a:rPr>
              <a:t>deviceObs</a:t>
            </a:r>
            <a:r>
              <a:rPr lang="en-US" sz="2800" dirty="0">
                <a:latin typeface="Segoe UI Light" panose="020B0502040204020203" pitchFamily="34" charset="0"/>
                <a:cs typeface="Segoe UI Light" panose="020B0502040204020203" pitchFamily="34" charset="0"/>
              </a:rPr>
              <a:t>, "timestamp", "</a:t>
            </a:r>
            <a:r>
              <a:rPr lang="en-US" sz="2800" dirty="0" err="1">
                <a:latin typeface="Segoe UI Light" panose="020B0502040204020203" pitchFamily="34" charset="0"/>
                <a:cs typeface="Segoe UI Light" panose="020B0502040204020203" pitchFamily="34" charset="0"/>
              </a:rPr>
              <a:t>devicetype</a:t>
            </a:r>
            <a:r>
              <a:rPr lang="en-US" sz="2800" dirty="0">
                <a:latin typeface="Segoe UI Light" panose="020B0502040204020203" pitchFamily="34" charset="0"/>
                <a:cs typeface="Segoe UI Light" panose="020B0502040204020203" pitchFamily="34" charset="0"/>
              </a:rPr>
              <a:t>", "voltage")</a:t>
            </a:r>
          </a:p>
          <a:p>
            <a:endParaRPr lang="en-US" sz="2800" dirty="0">
              <a:latin typeface="Segoe UI Light" panose="020B0502040204020203" pitchFamily="34" charset="0"/>
              <a:cs typeface="Segoe UI Light" panose="020B0502040204020203" pitchFamily="34" charset="0"/>
            </a:endParaRPr>
          </a:p>
          <a:p>
            <a:r>
              <a:rPr lang="en-US" sz="2800" dirty="0" err="1">
                <a:latin typeface="Segoe UI Light" panose="020B0502040204020203" pitchFamily="34" charset="0"/>
                <a:cs typeface="Segoe UI Light" panose="020B0502040204020203" pitchFamily="34" charset="0"/>
              </a:rPr>
              <a:t>drdd.cache</a:t>
            </a:r>
            <a:r>
              <a:rPr lang="en-US" sz="2800" dirty="0">
                <a:latin typeface="Segoe UI Light" panose="020B0502040204020203" pitchFamily="34" charset="0"/>
                <a:cs typeface="Segoe UI Light" panose="020B0502040204020203" pitchFamily="34" charset="0"/>
              </a:rPr>
              <a:t>()</a:t>
            </a:r>
          </a:p>
          <a:p>
            <a:r>
              <a:rPr lang="en-US" sz="2800" dirty="0" err="1">
                <a:latin typeface="Segoe UI Light" panose="020B0502040204020203" pitchFamily="34" charset="0"/>
                <a:cs typeface="Segoe UI Light" panose="020B0502040204020203" pitchFamily="34" charset="0"/>
              </a:rPr>
              <a:t>val</a:t>
            </a:r>
            <a:r>
              <a:rPr lang="en-US" sz="2800" dirty="0">
                <a:latin typeface="Segoe UI Light" panose="020B0502040204020203" pitchFamily="34" charset="0"/>
                <a:cs typeface="Segoe UI Light" panose="020B0502040204020203" pitchFamily="34" charset="0"/>
              </a:rPr>
              <a:t> filled = </a:t>
            </a:r>
            <a:r>
              <a:rPr lang="en-US" sz="2800" dirty="0" err="1">
                <a:latin typeface="Segoe UI Light" panose="020B0502040204020203" pitchFamily="34" charset="0"/>
                <a:cs typeface="Segoe UI Light" panose="020B0502040204020203" pitchFamily="34" charset="0"/>
              </a:rPr>
              <a:t>drdd.fill</a:t>
            </a:r>
            <a:r>
              <a:rPr lang="en-US" sz="2800" dirty="0">
                <a:latin typeface="Segoe UI Light" panose="020B0502040204020203" pitchFamily="34" charset="0"/>
                <a:cs typeface="Segoe UI Light" panose="020B0502040204020203" pitchFamily="34" charset="0"/>
              </a:rPr>
              <a:t>("linear")</a:t>
            </a:r>
          </a:p>
        </p:txBody>
      </p:sp>
    </p:spTree>
    <p:extLst>
      <p:ext uri="{BB962C8B-B14F-4D97-AF65-F5344CB8AC3E}">
        <p14:creationId xmlns:p14="http://schemas.microsoft.com/office/powerpoint/2010/main" val="3568548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fade">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fade">
                                      <p:cBhvr>
                                        <p:cTn id="25" dur="500"/>
                                        <p:tgtEl>
                                          <p:spTgt spid="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xEl>
                                              <p:pRg st="8" end="8"/>
                                            </p:txEl>
                                          </p:spTgt>
                                        </p:tgtEl>
                                        <p:attrNameLst>
                                          <p:attrName>style.visibility</p:attrName>
                                        </p:attrNameLst>
                                      </p:cBhvr>
                                      <p:to>
                                        <p:strVal val="visible"/>
                                      </p:to>
                                    </p:set>
                                    <p:animEffect transition="in" filter="fade">
                                      <p:cBhvr>
                                        <p:cTn id="30" dur="500"/>
                                        <p:tgtEl>
                                          <p:spTgt spid="5">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animEffect transition="in" filter="fade">
                                      <p:cBhvr>
                                        <p:cTn id="35"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t>There are several usage patterns with Spark Streaming and machine learning</a:t>
            </a:r>
          </a:p>
          <a:p>
            <a:pPr lvl="1"/>
            <a:r>
              <a:rPr lang="en-US" dirty="0"/>
              <a:t>Time series analysis</a:t>
            </a:r>
          </a:p>
          <a:p>
            <a:pPr lvl="1"/>
            <a:r>
              <a:rPr lang="en-US" dirty="0" err="1"/>
              <a:t>DStream</a:t>
            </a:r>
            <a:r>
              <a:rPr lang="en-US" dirty="0"/>
              <a:t> to RDD message inspection</a:t>
            </a:r>
          </a:p>
          <a:p>
            <a:pPr lvl="1"/>
            <a:r>
              <a:rPr lang="en-US" dirty="0" err="1"/>
              <a:t>UpdateStateByKey</a:t>
            </a:r>
            <a:r>
              <a:rPr lang="en-US" dirty="0"/>
              <a:t> functions </a:t>
            </a:r>
          </a:p>
          <a:p>
            <a:pPr lvl="1"/>
            <a:r>
              <a:rPr lang="en-US" dirty="0" err="1"/>
              <a:t>DStream</a:t>
            </a:r>
            <a:r>
              <a:rPr lang="en-US" dirty="0"/>
              <a:t> transforms and predictive enrichment</a:t>
            </a:r>
          </a:p>
          <a:p>
            <a:pPr lvl="1"/>
            <a:endParaRPr lang="en-US" dirty="0"/>
          </a:p>
        </p:txBody>
      </p:sp>
    </p:spTree>
    <p:extLst>
      <p:ext uri="{BB962C8B-B14F-4D97-AF65-F5344CB8AC3E}">
        <p14:creationId xmlns:p14="http://schemas.microsoft.com/office/powerpoint/2010/main" val="502786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Working with the Event Hub</a:t>
            </a:r>
          </a:p>
        </p:txBody>
      </p:sp>
    </p:spTree>
    <p:extLst>
      <p:ext uri="{BB962C8B-B14F-4D97-AF65-F5344CB8AC3E}">
        <p14:creationId xmlns:p14="http://schemas.microsoft.com/office/powerpoint/2010/main" val="1448448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normAutofit fontScale="90000"/>
          </a:bodyPr>
          <a:lstStyle/>
          <a:p>
            <a:pPr algn="ctr"/>
            <a:r>
              <a:rPr lang="en-GB" dirty="0"/>
              <a:t>How do you build a Machine Learning state machine?</a:t>
            </a:r>
          </a:p>
        </p:txBody>
      </p:sp>
    </p:spTree>
    <p:extLst>
      <p:ext uri="{BB962C8B-B14F-4D97-AF65-F5344CB8AC3E}">
        <p14:creationId xmlns:p14="http://schemas.microsoft.com/office/powerpoint/2010/main" val="2918273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ght Arrow 2"/>
          <p:cNvSpPr/>
          <p:nvPr/>
        </p:nvSpPr>
        <p:spPr>
          <a:xfrm>
            <a:off x="962526" y="685800"/>
            <a:ext cx="10419348" cy="56548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708484" y="589547"/>
            <a:ext cx="1395663" cy="757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DStream</a:t>
            </a:r>
            <a:endParaRPr lang="en-US" dirty="0"/>
          </a:p>
        </p:txBody>
      </p:sp>
      <p:sp>
        <p:nvSpPr>
          <p:cNvPr id="5" name="Rounded Rectangle 4"/>
          <p:cNvSpPr/>
          <p:nvPr/>
        </p:nvSpPr>
        <p:spPr>
          <a:xfrm>
            <a:off x="3653589" y="589547"/>
            <a:ext cx="1395663" cy="757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DStream</a:t>
            </a:r>
            <a:endParaRPr lang="en-US" dirty="0"/>
          </a:p>
        </p:txBody>
      </p:sp>
      <p:sp>
        <p:nvSpPr>
          <p:cNvPr id="6" name="Rounded Rectangle 5"/>
          <p:cNvSpPr/>
          <p:nvPr/>
        </p:nvSpPr>
        <p:spPr>
          <a:xfrm>
            <a:off x="5572626" y="589546"/>
            <a:ext cx="1395663" cy="757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DStream</a:t>
            </a:r>
            <a:endParaRPr lang="en-US" dirty="0"/>
          </a:p>
        </p:txBody>
      </p:sp>
      <p:sp>
        <p:nvSpPr>
          <p:cNvPr id="7" name="Rounded Rectangle 6"/>
          <p:cNvSpPr/>
          <p:nvPr/>
        </p:nvSpPr>
        <p:spPr>
          <a:xfrm>
            <a:off x="7491663" y="589545"/>
            <a:ext cx="1395663" cy="757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DStream</a:t>
            </a:r>
            <a:endParaRPr lang="en-US" dirty="0"/>
          </a:p>
        </p:txBody>
      </p:sp>
      <p:sp>
        <p:nvSpPr>
          <p:cNvPr id="8" name="Rounded Rectangle 7"/>
          <p:cNvSpPr/>
          <p:nvPr/>
        </p:nvSpPr>
        <p:spPr>
          <a:xfrm>
            <a:off x="9320462" y="589544"/>
            <a:ext cx="1395663" cy="757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DStream</a:t>
            </a:r>
            <a:endParaRPr lang="en-US" dirty="0"/>
          </a:p>
        </p:txBody>
      </p:sp>
      <p:sp>
        <p:nvSpPr>
          <p:cNvPr id="9" name="Down Arrow 8"/>
          <p:cNvSpPr/>
          <p:nvPr/>
        </p:nvSpPr>
        <p:spPr>
          <a:xfrm>
            <a:off x="5767706" y="1594272"/>
            <a:ext cx="1005502" cy="67377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3920285" y="2500092"/>
            <a:ext cx="1395663" cy="757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RDD</a:t>
            </a:r>
          </a:p>
        </p:txBody>
      </p:sp>
      <p:sp>
        <p:nvSpPr>
          <p:cNvPr id="11" name="Rounded Rectangle 10"/>
          <p:cNvSpPr/>
          <p:nvPr/>
        </p:nvSpPr>
        <p:spPr>
          <a:xfrm>
            <a:off x="5532516" y="2500093"/>
            <a:ext cx="1395663" cy="757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RDD</a:t>
            </a:r>
          </a:p>
        </p:txBody>
      </p:sp>
      <p:sp>
        <p:nvSpPr>
          <p:cNvPr id="12" name="Rounded Rectangle 11"/>
          <p:cNvSpPr/>
          <p:nvPr/>
        </p:nvSpPr>
        <p:spPr>
          <a:xfrm>
            <a:off x="7120683" y="2500092"/>
            <a:ext cx="1395663" cy="757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RDD</a:t>
            </a:r>
          </a:p>
        </p:txBody>
      </p:sp>
      <p:sp>
        <p:nvSpPr>
          <p:cNvPr id="13" name="Down Arrow 12"/>
          <p:cNvSpPr/>
          <p:nvPr/>
        </p:nvSpPr>
        <p:spPr>
          <a:xfrm rot="16200000">
            <a:off x="8553015" y="2542198"/>
            <a:ext cx="1005502" cy="67377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9595186" y="2500091"/>
            <a:ext cx="1395663" cy="757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RDD</a:t>
            </a:r>
          </a:p>
        </p:txBody>
      </p:sp>
      <p:sp>
        <p:nvSpPr>
          <p:cNvPr id="15" name="TextBox 14"/>
          <p:cNvSpPr txBox="1"/>
          <p:nvPr/>
        </p:nvSpPr>
        <p:spPr>
          <a:xfrm>
            <a:off x="8045114" y="1898716"/>
            <a:ext cx="1973179" cy="369332"/>
          </a:xfrm>
          <a:prstGeom prst="rect">
            <a:avLst/>
          </a:prstGeom>
          <a:noFill/>
        </p:spPr>
        <p:txBody>
          <a:bodyPr wrap="square" rtlCol="0">
            <a:spAutoFit/>
          </a:bodyPr>
          <a:lstStyle/>
          <a:p>
            <a:r>
              <a:rPr lang="en-US" dirty="0">
                <a:latin typeface="Segoe UI Light" panose="020B0502040204020203" pitchFamily="34" charset="0"/>
                <a:cs typeface="Segoe UI Light" panose="020B0502040204020203" pitchFamily="34" charset="0"/>
              </a:rPr>
              <a:t>Machine Learning</a:t>
            </a:r>
          </a:p>
        </p:txBody>
      </p:sp>
      <p:sp>
        <p:nvSpPr>
          <p:cNvPr id="16" name="Rectangle 15"/>
          <p:cNvSpPr/>
          <p:nvPr/>
        </p:nvSpPr>
        <p:spPr>
          <a:xfrm>
            <a:off x="2573754" y="3782322"/>
            <a:ext cx="8789070" cy="2677656"/>
          </a:xfrm>
          <a:prstGeom prst="rect">
            <a:avLst/>
          </a:prstGeom>
        </p:spPr>
        <p:txBody>
          <a:bodyPr wrap="square">
            <a:spAutoFit/>
          </a:bodyPr>
          <a:lstStyle/>
          <a:p>
            <a:r>
              <a:rPr lang="en-US" sz="2800" dirty="0" err="1">
                <a:latin typeface="Segoe UI Light" panose="020B0502040204020203" pitchFamily="34" charset="0"/>
                <a:cs typeface="Segoe UI Light" panose="020B0502040204020203" pitchFamily="34" charset="0"/>
              </a:rPr>
              <a:t>dstream.foreachRDD</a:t>
            </a:r>
            <a:r>
              <a:rPr lang="en-US" sz="2800" dirty="0">
                <a:latin typeface="Segoe UI Light" panose="020B0502040204020203" pitchFamily="34" charset="0"/>
                <a:cs typeface="Segoe UI Light" panose="020B0502040204020203" pitchFamily="34" charset="0"/>
              </a:rPr>
              <a:t> { </a:t>
            </a:r>
            <a:r>
              <a:rPr lang="en-US" sz="2800" dirty="0" err="1">
                <a:latin typeface="Segoe UI Light" panose="020B0502040204020203" pitchFamily="34" charset="0"/>
                <a:cs typeface="Segoe UI Light" panose="020B0502040204020203" pitchFamily="34" charset="0"/>
              </a:rPr>
              <a:t>rdd</a:t>
            </a:r>
            <a:r>
              <a:rPr lang="en-US" sz="2800" dirty="0">
                <a:latin typeface="Segoe UI Light" panose="020B0502040204020203" pitchFamily="34" charset="0"/>
                <a:cs typeface="Segoe UI Light" panose="020B0502040204020203" pitchFamily="34" charset="0"/>
              </a:rPr>
              <a:t> =&gt;</a:t>
            </a:r>
          </a:p>
          <a:p>
            <a:r>
              <a:rPr lang="en-US" sz="2800" dirty="0">
                <a:latin typeface="Segoe UI Light" panose="020B0502040204020203" pitchFamily="34" charset="0"/>
                <a:cs typeface="Segoe UI Light" panose="020B0502040204020203" pitchFamily="34" charset="0"/>
              </a:rPr>
              <a:t>  </a:t>
            </a:r>
            <a:r>
              <a:rPr lang="en-US" sz="2800" dirty="0" err="1">
                <a:latin typeface="Segoe UI Light" panose="020B0502040204020203" pitchFamily="34" charset="0"/>
                <a:cs typeface="Segoe UI Light" panose="020B0502040204020203" pitchFamily="34" charset="0"/>
              </a:rPr>
              <a:t>rdd.foreach</a:t>
            </a:r>
            <a:r>
              <a:rPr lang="en-US" sz="2800" dirty="0">
                <a:latin typeface="Segoe UI Light" panose="020B0502040204020203" pitchFamily="34" charset="0"/>
                <a:cs typeface="Segoe UI Light" panose="020B0502040204020203" pitchFamily="34" charset="0"/>
              </a:rPr>
              <a:t> { record =&gt;</a:t>
            </a:r>
          </a:p>
          <a:p>
            <a:r>
              <a:rPr lang="en-US" sz="2800" dirty="0">
                <a:latin typeface="Segoe UI Light" panose="020B0502040204020203" pitchFamily="34" charset="0"/>
                <a:cs typeface="Segoe UI Light" panose="020B0502040204020203" pitchFamily="34" charset="0"/>
              </a:rPr>
              <a:t>    </a:t>
            </a:r>
            <a:r>
              <a:rPr lang="en-US" sz="2800" dirty="0" err="1">
                <a:latin typeface="Segoe UI Light" panose="020B0502040204020203" pitchFamily="34" charset="0"/>
                <a:cs typeface="Segoe UI Light" panose="020B0502040204020203" pitchFamily="34" charset="0"/>
              </a:rPr>
              <a:t>val</a:t>
            </a:r>
            <a:r>
              <a:rPr lang="en-US" sz="2800" dirty="0">
                <a:latin typeface="Segoe UI Light" panose="020B0502040204020203" pitchFamily="34" charset="0"/>
                <a:cs typeface="Segoe UI Light" panose="020B0502040204020203" pitchFamily="34" charset="0"/>
              </a:rPr>
              <a:t> </a:t>
            </a:r>
            <a:r>
              <a:rPr lang="en-US" sz="2800" dirty="0" err="1">
                <a:latin typeface="Segoe UI Light" panose="020B0502040204020203" pitchFamily="34" charset="0"/>
                <a:cs typeface="Segoe UI Light" panose="020B0502040204020203" pitchFamily="34" charset="0"/>
              </a:rPr>
              <a:t>anom</a:t>
            </a:r>
            <a:r>
              <a:rPr lang="en-US" sz="2800" dirty="0">
                <a:latin typeface="Segoe UI Light" panose="020B0502040204020203" pitchFamily="34" charset="0"/>
                <a:cs typeface="Segoe UI Light" panose="020B0502040204020203" pitchFamily="34" charset="0"/>
              </a:rPr>
              <a:t> = </a:t>
            </a:r>
            <a:r>
              <a:rPr lang="en-US" sz="2800" dirty="0" err="1">
                <a:latin typeface="Segoe UI Light" panose="020B0502040204020203" pitchFamily="34" charset="0"/>
                <a:cs typeface="Segoe UI Light" panose="020B0502040204020203" pitchFamily="34" charset="0"/>
              </a:rPr>
              <a:t>checkForAnomaliesViaKMeans</a:t>
            </a:r>
            <a:r>
              <a:rPr lang="en-US" sz="2800" dirty="0">
                <a:latin typeface="Segoe UI Light" panose="020B0502040204020203" pitchFamily="34" charset="0"/>
                <a:cs typeface="Segoe UI Light" panose="020B0502040204020203" pitchFamily="34" charset="0"/>
              </a:rPr>
              <a:t>(record)</a:t>
            </a:r>
          </a:p>
          <a:p>
            <a:r>
              <a:rPr lang="en-US" sz="2800" dirty="0">
                <a:latin typeface="Segoe UI Light" panose="020B0502040204020203" pitchFamily="34" charset="0"/>
                <a:cs typeface="Segoe UI Light" panose="020B0502040204020203" pitchFamily="34" charset="0"/>
              </a:rPr>
              <a:t>    </a:t>
            </a:r>
            <a:r>
              <a:rPr lang="en-US" sz="2800" dirty="0" err="1">
                <a:latin typeface="Segoe UI Light" panose="020B0502040204020203" pitchFamily="34" charset="0"/>
                <a:cs typeface="Segoe UI Light" panose="020B0502040204020203" pitchFamily="34" charset="0"/>
              </a:rPr>
              <a:t>sendEventHubMessage</a:t>
            </a:r>
            <a:r>
              <a:rPr lang="en-US" sz="2800" dirty="0">
                <a:latin typeface="Segoe UI Light" panose="020B0502040204020203" pitchFamily="34" charset="0"/>
                <a:cs typeface="Segoe UI Light" panose="020B0502040204020203" pitchFamily="34" charset="0"/>
              </a:rPr>
              <a:t>(</a:t>
            </a:r>
            <a:r>
              <a:rPr lang="en-US" sz="2800" dirty="0" err="1">
                <a:latin typeface="Segoe UI Light" panose="020B0502040204020203" pitchFamily="34" charset="0"/>
                <a:cs typeface="Segoe UI Light" panose="020B0502040204020203" pitchFamily="34" charset="0"/>
              </a:rPr>
              <a:t>anom</a:t>
            </a:r>
            <a:r>
              <a:rPr lang="en-US" sz="2800" dirty="0">
                <a:latin typeface="Segoe UI Light" panose="020B0502040204020203" pitchFamily="34" charset="0"/>
                <a:cs typeface="Segoe UI Light" panose="020B0502040204020203" pitchFamily="34" charset="0"/>
              </a:rPr>
              <a:t>)</a:t>
            </a:r>
          </a:p>
          <a:p>
            <a:r>
              <a:rPr lang="en-US" sz="2800" dirty="0">
                <a:latin typeface="Segoe UI Light" panose="020B0502040204020203" pitchFamily="34" charset="0"/>
                <a:cs typeface="Segoe UI Light" panose="020B0502040204020203" pitchFamily="34" charset="0"/>
              </a:rPr>
              <a:t>  }</a:t>
            </a:r>
          </a:p>
          <a:p>
            <a:r>
              <a:rPr lang="en-US" sz="28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176563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childTnLst>
                          </p:cTn>
                        </p:par>
                        <p:par>
                          <p:cTn id="49" fill="hold">
                            <p:stCondLst>
                              <p:cond delay="3000"/>
                            </p:stCondLst>
                            <p:childTnLst>
                              <p:par>
                                <p:cTn id="50" presetID="10"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ght Arrow 2"/>
          <p:cNvSpPr/>
          <p:nvPr/>
        </p:nvSpPr>
        <p:spPr>
          <a:xfrm>
            <a:off x="962526" y="1732547"/>
            <a:ext cx="10419348" cy="56548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Arrow 3"/>
          <p:cNvSpPr/>
          <p:nvPr/>
        </p:nvSpPr>
        <p:spPr>
          <a:xfrm>
            <a:off x="974558" y="4664242"/>
            <a:ext cx="10419348" cy="56548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1708484" y="1636294"/>
            <a:ext cx="1395663" cy="757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DStream</a:t>
            </a:r>
            <a:endParaRPr lang="en-US" dirty="0"/>
          </a:p>
        </p:txBody>
      </p:sp>
      <p:sp>
        <p:nvSpPr>
          <p:cNvPr id="6" name="Rounded Rectangle 5"/>
          <p:cNvSpPr/>
          <p:nvPr/>
        </p:nvSpPr>
        <p:spPr>
          <a:xfrm>
            <a:off x="3653589" y="1636294"/>
            <a:ext cx="1395663" cy="757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DStream</a:t>
            </a:r>
            <a:endParaRPr lang="en-US" dirty="0"/>
          </a:p>
        </p:txBody>
      </p:sp>
      <p:sp>
        <p:nvSpPr>
          <p:cNvPr id="7" name="Rounded Rectangle 6"/>
          <p:cNvSpPr/>
          <p:nvPr/>
        </p:nvSpPr>
        <p:spPr>
          <a:xfrm>
            <a:off x="5572626" y="1636293"/>
            <a:ext cx="1395663" cy="757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DStream</a:t>
            </a:r>
            <a:endParaRPr lang="en-US" dirty="0"/>
          </a:p>
        </p:txBody>
      </p:sp>
      <p:sp>
        <p:nvSpPr>
          <p:cNvPr id="8" name="Rounded Rectangle 7"/>
          <p:cNvSpPr/>
          <p:nvPr/>
        </p:nvSpPr>
        <p:spPr>
          <a:xfrm>
            <a:off x="7491663" y="1636292"/>
            <a:ext cx="1395663" cy="757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DStream</a:t>
            </a:r>
            <a:endParaRPr lang="en-US" dirty="0"/>
          </a:p>
        </p:txBody>
      </p:sp>
      <p:sp>
        <p:nvSpPr>
          <p:cNvPr id="9" name="Rounded Rectangle 8"/>
          <p:cNvSpPr/>
          <p:nvPr/>
        </p:nvSpPr>
        <p:spPr>
          <a:xfrm>
            <a:off x="9320462" y="1636291"/>
            <a:ext cx="1395663" cy="757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DStream</a:t>
            </a:r>
            <a:endParaRPr lang="en-US" dirty="0"/>
          </a:p>
        </p:txBody>
      </p:sp>
      <p:sp>
        <p:nvSpPr>
          <p:cNvPr id="10" name="Rounded Rectangle 9"/>
          <p:cNvSpPr/>
          <p:nvPr/>
        </p:nvSpPr>
        <p:spPr>
          <a:xfrm>
            <a:off x="1708484" y="4519860"/>
            <a:ext cx="1395663" cy="757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1" name="Rounded Rectangle 10"/>
          <p:cNvSpPr/>
          <p:nvPr/>
        </p:nvSpPr>
        <p:spPr>
          <a:xfrm>
            <a:off x="3653589" y="4519860"/>
            <a:ext cx="1395663" cy="757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2" name="Rounded Rectangle 11"/>
          <p:cNvSpPr/>
          <p:nvPr/>
        </p:nvSpPr>
        <p:spPr>
          <a:xfrm>
            <a:off x="5572626" y="4519859"/>
            <a:ext cx="1395663" cy="757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3" name="Rounded Rectangle 12"/>
          <p:cNvSpPr/>
          <p:nvPr/>
        </p:nvSpPr>
        <p:spPr>
          <a:xfrm>
            <a:off x="7491663" y="4519858"/>
            <a:ext cx="1395663" cy="757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sp>
        <p:nvSpPr>
          <p:cNvPr id="14" name="Rounded Rectangle 13"/>
          <p:cNvSpPr/>
          <p:nvPr/>
        </p:nvSpPr>
        <p:spPr>
          <a:xfrm>
            <a:off x="9320462" y="4519857"/>
            <a:ext cx="1395663" cy="757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46</a:t>
            </a:r>
          </a:p>
        </p:txBody>
      </p:sp>
      <p:sp>
        <p:nvSpPr>
          <p:cNvPr id="15" name="Down Arrow 14"/>
          <p:cNvSpPr/>
          <p:nvPr/>
        </p:nvSpPr>
        <p:spPr>
          <a:xfrm>
            <a:off x="2225842" y="2550687"/>
            <a:ext cx="409074" cy="187692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4146883" y="2550687"/>
            <a:ext cx="409074" cy="187692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6065920" y="2546674"/>
            <a:ext cx="409074" cy="187692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8021052" y="2546674"/>
            <a:ext cx="409074" cy="187692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9813756" y="2546674"/>
            <a:ext cx="409074" cy="187692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9"/>
          <p:cNvSpPr>
            <a:spLocks noGrp="1"/>
          </p:cNvSpPr>
          <p:nvPr>
            <p:ph type="title"/>
          </p:nvPr>
        </p:nvSpPr>
        <p:spPr>
          <a:xfrm>
            <a:off x="3761502" y="2996819"/>
            <a:ext cx="4845459" cy="1063487"/>
          </a:xfrm>
        </p:spPr>
        <p:txBody>
          <a:bodyPr>
            <a:noAutofit/>
          </a:bodyPr>
          <a:lstStyle/>
          <a:p>
            <a:r>
              <a:rPr lang="en-US" sz="4800" dirty="0" err="1"/>
              <a:t>updateStateByKey</a:t>
            </a:r>
            <a:endParaRPr lang="en-US" sz="4800" dirty="0"/>
          </a:p>
        </p:txBody>
      </p:sp>
    </p:spTree>
    <p:extLst>
      <p:ext uri="{BB962C8B-B14F-4D97-AF65-F5344CB8AC3E}">
        <p14:creationId xmlns:p14="http://schemas.microsoft.com/office/powerpoint/2010/main" val="150962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5432" y="1757753"/>
            <a:ext cx="11646568" cy="3539430"/>
          </a:xfrm>
          <a:prstGeom prst="rect">
            <a:avLst/>
          </a:prstGeom>
        </p:spPr>
        <p:txBody>
          <a:bodyPr wrap="square">
            <a:spAutoFit/>
          </a:bodyPr>
          <a:lstStyle/>
          <a:p>
            <a:r>
              <a:rPr lang="en-US" sz="2800" dirty="0" err="1">
                <a:latin typeface="Segoe UI Light" panose="020B0502040204020203" pitchFamily="34" charset="0"/>
                <a:cs typeface="Segoe UI Light" panose="020B0502040204020203" pitchFamily="34" charset="0"/>
              </a:rPr>
              <a:t>def</a:t>
            </a:r>
            <a:r>
              <a:rPr lang="en-US" sz="2800" dirty="0">
                <a:latin typeface="Segoe UI Light" panose="020B0502040204020203" pitchFamily="34" charset="0"/>
                <a:cs typeface="Segoe UI Light" panose="020B0502040204020203" pitchFamily="34" charset="0"/>
              </a:rPr>
              <a:t> </a:t>
            </a:r>
            <a:r>
              <a:rPr lang="en-US" sz="2800" dirty="0" err="1">
                <a:latin typeface="Segoe UI Light" panose="020B0502040204020203" pitchFamily="34" charset="0"/>
                <a:cs typeface="Segoe UI Light" panose="020B0502040204020203" pitchFamily="34" charset="0"/>
              </a:rPr>
              <a:t>updateProbability</a:t>
            </a:r>
            <a:r>
              <a:rPr lang="en-US" sz="2800" dirty="0">
                <a:latin typeface="Segoe UI Light" panose="020B0502040204020203" pitchFamily="34" charset="0"/>
                <a:cs typeface="Segoe UI Light" panose="020B0502040204020203" pitchFamily="34" charset="0"/>
              </a:rPr>
              <a:t>(key: </a:t>
            </a:r>
            <a:r>
              <a:rPr lang="en-US" sz="2800" dirty="0" err="1">
                <a:latin typeface="Segoe UI Light" panose="020B0502040204020203" pitchFamily="34" charset="0"/>
                <a:cs typeface="Segoe UI Light" panose="020B0502040204020203" pitchFamily="34" charset="0"/>
              </a:rPr>
              <a:t>Int</a:t>
            </a:r>
            <a:r>
              <a:rPr lang="en-US" sz="2800" dirty="0">
                <a:latin typeface="Segoe UI Light" panose="020B0502040204020203" pitchFamily="34" charset="0"/>
                <a:cs typeface="Segoe UI Light" panose="020B0502040204020203" pitchFamily="34" charset="0"/>
              </a:rPr>
              <a:t>, </a:t>
            </a:r>
            <a:r>
              <a:rPr lang="en-US" sz="2800" dirty="0" err="1">
                <a:latin typeface="Segoe UI Light" panose="020B0502040204020203" pitchFamily="34" charset="0"/>
                <a:cs typeface="Segoe UI Light" panose="020B0502040204020203" pitchFamily="34" charset="0"/>
              </a:rPr>
              <a:t>ticksPlusValues</a:t>
            </a:r>
            <a:r>
              <a:rPr lang="en-US" sz="2800" dirty="0">
                <a:latin typeface="Segoe UI Light" panose="020B0502040204020203" pitchFamily="34" charset="0"/>
                <a:cs typeface="Segoe UI Light" panose="020B0502040204020203" pitchFamily="34" charset="0"/>
              </a:rPr>
              <a:t>: (long, </a:t>
            </a:r>
            <a:r>
              <a:rPr lang="en-US" sz="2800" dirty="0" err="1">
                <a:latin typeface="Segoe UI Light" panose="020B0502040204020203" pitchFamily="34" charset="0"/>
                <a:cs typeface="Segoe UI Light" panose="020B0502040204020203" pitchFamily="34" charset="0"/>
              </a:rPr>
              <a:t>Seq</a:t>
            </a:r>
            <a:r>
              <a:rPr lang="en-US" sz="2800" dirty="0">
                <a:latin typeface="Segoe UI Light" panose="020B0502040204020203" pitchFamily="34" charset="0"/>
                <a:cs typeface="Segoe UI Light" panose="020B0502040204020203" pitchFamily="34" charset="0"/>
              </a:rPr>
              <a:t>[</a:t>
            </a:r>
            <a:r>
              <a:rPr lang="en-US" sz="2800" dirty="0" err="1">
                <a:latin typeface="Segoe UI Light" panose="020B0502040204020203" pitchFamily="34" charset="0"/>
                <a:cs typeface="Segoe UI Light" panose="020B0502040204020203" pitchFamily="34" charset="0"/>
              </a:rPr>
              <a:t>Int</a:t>
            </a:r>
            <a:r>
              <a:rPr lang="en-US" sz="2800" dirty="0">
                <a:latin typeface="Segoe UI Light" panose="020B0502040204020203" pitchFamily="34" charset="0"/>
                <a:cs typeface="Segoe UI Light" panose="020B0502040204020203" pitchFamily="34" charset="0"/>
              </a:rPr>
              <a:t>]), probability: Option[</a:t>
            </a:r>
            <a:r>
              <a:rPr lang="en-US" sz="2800" dirty="0" err="1">
                <a:latin typeface="Segoe UI Light" panose="020B0502040204020203" pitchFamily="34" charset="0"/>
                <a:cs typeface="Segoe UI Light" panose="020B0502040204020203" pitchFamily="34" charset="0"/>
              </a:rPr>
              <a:t>Int</a:t>
            </a:r>
            <a:r>
              <a:rPr lang="en-US" sz="2800" dirty="0">
                <a:latin typeface="Segoe UI Light" panose="020B0502040204020203" pitchFamily="34" charset="0"/>
                <a:cs typeface="Segoe UI Light" panose="020B0502040204020203" pitchFamily="34" charset="0"/>
              </a:rPr>
              <a:t>]): Option[</a:t>
            </a:r>
            <a:r>
              <a:rPr lang="en-US" sz="2800" dirty="0" err="1">
                <a:latin typeface="Segoe UI Light" panose="020B0502040204020203" pitchFamily="34" charset="0"/>
                <a:cs typeface="Segoe UI Light" panose="020B0502040204020203" pitchFamily="34" charset="0"/>
              </a:rPr>
              <a:t>Int</a:t>
            </a:r>
            <a:r>
              <a:rPr lang="en-US" sz="2800" dirty="0">
                <a:latin typeface="Segoe UI Light" panose="020B0502040204020203" pitchFamily="34" charset="0"/>
                <a:cs typeface="Segoe UI Light" panose="020B0502040204020203" pitchFamily="34" charset="0"/>
              </a:rPr>
              <a:t>] = {</a:t>
            </a:r>
          </a:p>
          <a:p>
            <a:r>
              <a:rPr lang="en-US" sz="2800" dirty="0">
                <a:latin typeface="Segoe UI Light" panose="020B0502040204020203" pitchFamily="34" charset="0"/>
                <a:cs typeface="Segoe UI Light" panose="020B0502040204020203" pitchFamily="34" charset="0"/>
              </a:rPr>
              <a:t>    </a:t>
            </a:r>
            <a:r>
              <a:rPr lang="en-US" sz="2800" dirty="0" err="1">
                <a:latin typeface="Segoe UI Light" panose="020B0502040204020203" pitchFamily="34" charset="0"/>
                <a:cs typeface="Segoe UI Light" panose="020B0502040204020203" pitchFamily="34" charset="0"/>
              </a:rPr>
              <a:t>val</a:t>
            </a:r>
            <a:r>
              <a:rPr lang="en-US" sz="2800" dirty="0">
                <a:latin typeface="Segoe UI Light" panose="020B0502040204020203" pitchFamily="34" charset="0"/>
                <a:cs typeface="Segoe UI Light" panose="020B0502040204020203" pitchFamily="34" charset="0"/>
              </a:rPr>
              <a:t> </a:t>
            </a:r>
            <a:r>
              <a:rPr lang="en-US" sz="2800" dirty="0" err="1">
                <a:latin typeface="Segoe UI Light" panose="020B0502040204020203" pitchFamily="34" charset="0"/>
                <a:cs typeface="Segoe UI Light" panose="020B0502040204020203" pitchFamily="34" charset="0"/>
              </a:rPr>
              <a:t>newCount</a:t>
            </a:r>
            <a:r>
              <a:rPr lang="en-US" sz="2800" dirty="0">
                <a:latin typeface="Segoe UI Light" panose="020B0502040204020203" pitchFamily="34" charset="0"/>
                <a:cs typeface="Segoe UI Light" panose="020B0502040204020203" pitchFamily="34" charset="0"/>
              </a:rPr>
              <a:t> = </a:t>
            </a:r>
            <a:r>
              <a:rPr lang="en-US" sz="2800" dirty="0" err="1">
                <a:latin typeface="Segoe UI Light" panose="020B0502040204020203" pitchFamily="34" charset="0"/>
                <a:cs typeface="Segoe UI Light" panose="020B0502040204020203" pitchFamily="34" charset="0"/>
              </a:rPr>
              <a:t>getNewProbability</a:t>
            </a:r>
            <a:r>
              <a:rPr lang="en-US" sz="2800" dirty="0">
                <a:latin typeface="Segoe UI Light" panose="020B0502040204020203" pitchFamily="34" charset="0"/>
                <a:cs typeface="Segoe UI Light" panose="020B0502040204020203" pitchFamily="34" charset="0"/>
              </a:rPr>
              <a:t>(ticksPlusValues._1, </a:t>
            </a:r>
            <a:r>
              <a:rPr lang="en-US" sz="2800" dirty="0" err="1">
                <a:latin typeface="Segoe UI Light" panose="020B0502040204020203" pitchFamily="34" charset="0"/>
                <a:cs typeface="Segoe UI Light" panose="020B0502040204020203" pitchFamily="34" charset="0"/>
              </a:rPr>
              <a:t>runningCount.getOrElse</a:t>
            </a:r>
            <a:r>
              <a:rPr lang="en-US" sz="2800" dirty="0">
                <a:latin typeface="Segoe UI Light" panose="020B0502040204020203" pitchFamily="34" charset="0"/>
                <a:cs typeface="Segoe UI Light" panose="020B0502040204020203" pitchFamily="34" charset="0"/>
              </a:rPr>
              <a:t>(0) + ticksPlusValues._2.sum)</a:t>
            </a:r>
          </a:p>
          <a:p>
            <a:r>
              <a:rPr lang="en-US" sz="2800" dirty="0">
                <a:latin typeface="Segoe UI Light" panose="020B0502040204020203" pitchFamily="34" charset="0"/>
                <a:cs typeface="Segoe UI Light" panose="020B0502040204020203" pitchFamily="34" charset="0"/>
              </a:rPr>
              <a:t>    Some(</a:t>
            </a:r>
            <a:r>
              <a:rPr lang="en-US" sz="2800" dirty="0" err="1">
                <a:latin typeface="Segoe UI Light" panose="020B0502040204020203" pitchFamily="34" charset="0"/>
                <a:cs typeface="Segoe UI Light" panose="020B0502040204020203" pitchFamily="34" charset="0"/>
              </a:rPr>
              <a:t>newCount</a:t>
            </a:r>
            <a:r>
              <a:rPr lang="en-US" sz="2800" dirty="0">
                <a:latin typeface="Segoe UI Light" panose="020B0502040204020203" pitchFamily="34" charset="0"/>
                <a:cs typeface="Segoe UI Light" panose="020B0502040204020203" pitchFamily="34" charset="0"/>
              </a:rPr>
              <a:t>)</a:t>
            </a:r>
          </a:p>
          <a:p>
            <a:r>
              <a:rPr lang="en-US" sz="2800" dirty="0">
                <a:latin typeface="Segoe UI Light" panose="020B0502040204020203" pitchFamily="34" charset="0"/>
                <a:cs typeface="Segoe UI Light" panose="020B0502040204020203" pitchFamily="34" charset="0"/>
              </a:rPr>
              <a:t>}</a:t>
            </a:r>
          </a:p>
          <a:p>
            <a:endParaRPr lang="en-US" sz="2800" dirty="0">
              <a:latin typeface="Segoe UI Light" panose="020B0502040204020203" pitchFamily="34" charset="0"/>
              <a:cs typeface="Segoe UI Light" panose="020B0502040204020203" pitchFamily="34" charset="0"/>
            </a:endParaRPr>
          </a:p>
          <a:p>
            <a:r>
              <a:rPr lang="en-US" sz="2800" dirty="0" err="1">
                <a:latin typeface="Segoe UI Light" panose="020B0502040204020203" pitchFamily="34" charset="0"/>
                <a:cs typeface="Segoe UI Light" panose="020B0502040204020203" pitchFamily="34" charset="0"/>
              </a:rPr>
              <a:t>val</a:t>
            </a:r>
            <a:r>
              <a:rPr lang="en-US" sz="2800" dirty="0">
                <a:latin typeface="Segoe UI Light" panose="020B0502040204020203" pitchFamily="34" charset="0"/>
                <a:cs typeface="Segoe UI Light" panose="020B0502040204020203" pitchFamily="34" charset="0"/>
              </a:rPr>
              <a:t> </a:t>
            </a:r>
            <a:r>
              <a:rPr lang="en-US" sz="2800" dirty="0" err="1">
                <a:latin typeface="Segoe UI Light" panose="020B0502040204020203" pitchFamily="34" charset="0"/>
                <a:cs typeface="Segoe UI Light" panose="020B0502040204020203" pitchFamily="34" charset="0"/>
              </a:rPr>
              <a:t>runningProbability</a:t>
            </a:r>
            <a:r>
              <a:rPr lang="en-US" sz="2800" dirty="0">
                <a:latin typeface="Segoe UI Light" panose="020B0502040204020203" pitchFamily="34" charset="0"/>
                <a:cs typeface="Segoe UI Light" panose="020B0502040204020203" pitchFamily="34" charset="0"/>
              </a:rPr>
              <a:t> = </a:t>
            </a:r>
            <a:r>
              <a:rPr lang="en-US" sz="2800" dirty="0" err="1">
                <a:latin typeface="Segoe UI Light" panose="020B0502040204020203" pitchFamily="34" charset="0"/>
                <a:cs typeface="Segoe UI Light" panose="020B0502040204020203" pitchFamily="34" charset="0"/>
              </a:rPr>
              <a:t>pairs.updateStateByKey</a:t>
            </a:r>
            <a:r>
              <a:rPr lang="en-US" sz="2800" dirty="0">
                <a:latin typeface="Segoe UI Light" panose="020B0502040204020203" pitchFamily="34" charset="0"/>
                <a:cs typeface="Segoe UI Light" panose="020B0502040204020203" pitchFamily="34" charset="0"/>
              </a:rPr>
              <a:t>[</a:t>
            </a:r>
            <a:r>
              <a:rPr lang="en-US" sz="2800" dirty="0" err="1">
                <a:latin typeface="Segoe UI Light" panose="020B0502040204020203" pitchFamily="34" charset="0"/>
                <a:cs typeface="Segoe UI Light" panose="020B0502040204020203" pitchFamily="34" charset="0"/>
              </a:rPr>
              <a:t>Int</a:t>
            </a:r>
            <a:r>
              <a:rPr lang="en-US" sz="2800" dirty="0">
                <a:latin typeface="Segoe UI Light" panose="020B0502040204020203" pitchFamily="34" charset="0"/>
                <a:cs typeface="Segoe UI Light" panose="020B0502040204020203" pitchFamily="34" charset="0"/>
              </a:rPr>
              <a:t>](</a:t>
            </a:r>
            <a:r>
              <a:rPr lang="en-US" sz="2800" dirty="0" err="1">
                <a:latin typeface="Segoe UI Light" panose="020B0502040204020203" pitchFamily="34" charset="0"/>
                <a:cs typeface="Segoe UI Light" panose="020B0502040204020203" pitchFamily="34" charset="0"/>
              </a:rPr>
              <a:t>updateProbability</a:t>
            </a:r>
            <a:r>
              <a:rPr lang="en-US" sz="2800" dirty="0">
                <a:latin typeface="Segoe UI Light" panose="020B0502040204020203" pitchFamily="34" charset="0"/>
                <a:cs typeface="Segoe UI Light" panose="020B0502040204020203" pitchFamily="34" charset="0"/>
              </a:rPr>
              <a:t> _)</a:t>
            </a:r>
          </a:p>
        </p:txBody>
      </p:sp>
    </p:spTree>
    <p:extLst>
      <p:ext uri="{BB962C8B-B14F-4D97-AF65-F5344CB8AC3E}">
        <p14:creationId xmlns:p14="http://schemas.microsoft.com/office/powerpoint/2010/main" val="177867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93061" y="645200"/>
            <a:ext cx="11525250" cy="5432911"/>
          </a:xfrm>
        </p:spPr>
        <p:txBody>
          <a:bodyPr>
            <a:normAutofit fontScale="92500" lnSpcReduction="10000"/>
          </a:bodyPr>
          <a:lstStyle/>
          <a:p>
            <a:r>
              <a:rPr lang="en-GB" dirty="0"/>
              <a:t>Working with the Event Hub</a:t>
            </a:r>
          </a:p>
          <a:p>
            <a:r>
              <a:rPr lang="en-GB" dirty="0"/>
              <a:t>How does Spark Streaming work?</a:t>
            </a:r>
          </a:p>
          <a:p>
            <a:r>
              <a:rPr lang="en-GB" dirty="0"/>
              <a:t>How do I use </a:t>
            </a:r>
            <a:r>
              <a:rPr lang="en-GB" dirty="0" err="1"/>
              <a:t>DStreams</a:t>
            </a:r>
            <a:r>
              <a:rPr lang="en-GB" dirty="0"/>
              <a:t> and sliding windows?</a:t>
            </a:r>
          </a:p>
          <a:p>
            <a:r>
              <a:rPr lang="en-GB" dirty="0"/>
              <a:t>How do I use </a:t>
            </a:r>
            <a:r>
              <a:rPr lang="en-GB" dirty="0" err="1"/>
              <a:t>DataFrames</a:t>
            </a:r>
            <a:r>
              <a:rPr lang="en-GB" dirty="0"/>
              <a:t> to manipulate data?</a:t>
            </a:r>
          </a:p>
          <a:p>
            <a:r>
              <a:rPr lang="en-GB" dirty="0"/>
              <a:t>How do I use Machine Learning with a text input?</a:t>
            </a:r>
          </a:p>
          <a:p>
            <a:r>
              <a:rPr lang="en-GB" dirty="0"/>
              <a:t>How do you build a Machine Learning state machine?</a:t>
            </a:r>
          </a:p>
          <a:p>
            <a:r>
              <a:rPr lang="en-GB" dirty="0"/>
              <a:t>How do you Stream file updates to </a:t>
            </a:r>
            <a:r>
              <a:rPr lang="en-GB" dirty="0" err="1"/>
              <a:t>MLLib</a:t>
            </a:r>
            <a:r>
              <a:rPr lang="en-GB" dirty="0"/>
              <a:t>? </a:t>
            </a:r>
          </a:p>
          <a:p>
            <a:r>
              <a:rPr lang="en-GB" dirty="0"/>
              <a:t>How do you execute code remotely in Apache Spark?</a:t>
            </a:r>
          </a:p>
          <a:p>
            <a:r>
              <a:rPr lang="en-GB" dirty="0"/>
              <a:t>How do I use time series analysis with Spark Streaming?</a:t>
            </a:r>
          </a:p>
          <a:p>
            <a:endParaRPr lang="en-GB" dirty="0"/>
          </a:p>
          <a:p>
            <a:endParaRPr lang="en-GB" dirty="0"/>
          </a:p>
          <a:p>
            <a:endParaRPr lang="en-GB" dirty="0"/>
          </a:p>
        </p:txBody>
      </p:sp>
    </p:spTree>
    <p:extLst>
      <p:ext uri="{BB962C8B-B14F-4D97-AF65-F5344CB8AC3E}">
        <p14:creationId xmlns:p14="http://schemas.microsoft.com/office/powerpoint/2010/main" val="2442817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258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dirty="0"/>
              <a:t>Process millions of messages into Azure</a:t>
            </a:r>
          </a:p>
          <a:p>
            <a:r>
              <a:rPr lang="en-US" dirty="0"/>
              <a:t>Time-based event buffering </a:t>
            </a:r>
          </a:p>
          <a:p>
            <a:r>
              <a:rPr lang="en-US" dirty="0"/>
              <a:t>Perform real-time analytics in Azure using a variety of mechanisms</a:t>
            </a:r>
          </a:p>
          <a:p>
            <a:r>
              <a:rPr lang="en-US" dirty="0"/>
              <a:t>Supports HTTP sending of messages</a:t>
            </a:r>
          </a:p>
          <a:p>
            <a:r>
              <a:rPr lang="en-US" dirty="0"/>
              <a:t>Supports Advanced Message Queuing Protocol (AMQP)</a:t>
            </a:r>
          </a:p>
          <a:p>
            <a:r>
              <a:rPr lang="en-US" dirty="0"/>
              <a:t>Scale clients with consumer groups</a:t>
            </a:r>
          </a:p>
          <a:p>
            <a:r>
              <a:rPr lang="en-US" dirty="0"/>
              <a:t>Manage scale through partitions</a:t>
            </a:r>
          </a:p>
        </p:txBody>
      </p:sp>
    </p:spTree>
    <p:extLst>
      <p:ext uri="{BB962C8B-B14F-4D97-AF65-F5344CB8AC3E}">
        <p14:creationId xmlns:p14="http://schemas.microsoft.com/office/powerpoint/2010/main" val="419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3675" y="4493966"/>
            <a:ext cx="1023730" cy="189764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5507" y="4493966"/>
            <a:ext cx="1023730" cy="189764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7339" y="4493966"/>
            <a:ext cx="1023730" cy="189764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469" y="4493966"/>
            <a:ext cx="1023730" cy="189764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4377" y="4493966"/>
            <a:ext cx="1023730" cy="189764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6209" y="4493966"/>
            <a:ext cx="1023730" cy="1897645"/>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8041" y="4493966"/>
            <a:ext cx="1023730" cy="1897645"/>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9171" y="4493966"/>
            <a:ext cx="1023730" cy="1897645"/>
          </a:xfrm>
          <a:prstGeom prst="rect">
            <a:avLst/>
          </a:prstGeom>
        </p:spPr>
      </p:pic>
      <p:sp>
        <p:nvSpPr>
          <p:cNvPr id="12" name="Rectangle 11"/>
          <p:cNvSpPr/>
          <p:nvPr/>
        </p:nvSpPr>
        <p:spPr>
          <a:xfrm>
            <a:off x="698469" y="1023582"/>
            <a:ext cx="10553302" cy="1228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rPr>
              <a:t>Event Hub Producer</a:t>
            </a:r>
          </a:p>
        </p:txBody>
      </p:sp>
      <p:cxnSp>
        <p:nvCxnSpPr>
          <p:cNvPr id="14" name="Straight Arrow Connector 13"/>
          <p:cNvCxnSpPr/>
          <p:nvPr/>
        </p:nvCxnSpPr>
        <p:spPr>
          <a:xfrm flipH="1">
            <a:off x="1210334" y="2251881"/>
            <a:ext cx="17965" cy="2242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2527575" y="2251881"/>
            <a:ext cx="17965" cy="2242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914002" y="2251881"/>
            <a:ext cx="17965" cy="2242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5300429" y="2251880"/>
            <a:ext cx="17965" cy="2242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6599705" y="2251879"/>
            <a:ext cx="17965" cy="2242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7968167" y="2251878"/>
            <a:ext cx="17965" cy="2242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9303373" y="2251877"/>
            <a:ext cx="17965" cy="2242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10693866" y="2251876"/>
            <a:ext cx="17965" cy="2242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93832" y="3295514"/>
            <a:ext cx="334467" cy="369332"/>
          </a:xfrm>
          <a:prstGeom prst="rect">
            <a:avLst/>
          </a:prstGeom>
          <a:noFill/>
        </p:spPr>
        <p:txBody>
          <a:bodyPr wrap="square" rtlCol="0">
            <a:spAutoFit/>
          </a:bodyPr>
          <a:lstStyle/>
          <a:p>
            <a:r>
              <a:rPr lang="en-US" dirty="0">
                <a:solidFill>
                  <a:srgbClr val="00BCF2"/>
                </a:solidFill>
              </a:rPr>
              <a:t>1</a:t>
            </a:r>
          </a:p>
        </p:txBody>
      </p:sp>
      <p:sp>
        <p:nvSpPr>
          <p:cNvPr id="23" name="TextBox 22"/>
          <p:cNvSpPr txBox="1"/>
          <p:nvPr/>
        </p:nvSpPr>
        <p:spPr>
          <a:xfrm>
            <a:off x="2225668" y="3313802"/>
            <a:ext cx="334467" cy="369332"/>
          </a:xfrm>
          <a:prstGeom prst="rect">
            <a:avLst/>
          </a:prstGeom>
          <a:noFill/>
        </p:spPr>
        <p:txBody>
          <a:bodyPr wrap="square" rtlCol="0">
            <a:spAutoFit/>
          </a:bodyPr>
          <a:lstStyle/>
          <a:p>
            <a:r>
              <a:rPr lang="en-US" dirty="0">
                <a:solidFill>
                  <a:srgbClr val="00BCF2"/>
                </a:solidFill>
              </a:rPr>
              <a:t>2</a:t>
            </a:r>
          </a:p>
        </p:txBody>
      </p:sp>
      <p:sp>
        <p:nvSpPr>
          <p:cNvPr id="24" name="TextBox 23"/>
          <p:cNvSpPr txBox="1"/>
          <p:nvPr/>
        </p:nvSpPr>
        <p:spPr>
          <a:xfrm>
            <a:off x="3615465" y="3325819"/>
            <a:ext cx="334467" cy="369332"/>
          </a:xfrm>
          <a:prstGeom prst="rect">
            <a:avLst/>
          </a:prstGeom>
          <a:noFill/>
        </p:spPr>
        <p:txBody>
          <a:bodyPr wrap="square" rtlCol="0">
            <a:spAutoFit/>
          </a:bodyPr>
          <a:lstStyle/>
          <a:p>
            <a:r>
              <a:rPr lang="en-US" dirty="0">
                <a:solidFill>
                  <a:srgbClr val="00BCF2"/>
                </a:solidFill>
              </a:rPr>
              <a:t>3</a:t>
            </a:r>
          </a:p>
        </p:txBody>
      </p:sp>
      <p:sp>
        <p:nvSpPr>
          <p:cNvPr id="25" name="TextBox 24"/>
          <p:cNvSpPr txBox="1"/>
          <p:nvPr/>
        </p:nvSpPr>
        <p:spPr>
          <a:xfrm>
            <a:off x="5059943" y="3319262"/>
            <a:ext cx="334467" cy="369332"/>
          </a:xfrm>
          <a:prstGeom prst="rect">
            <a:avLst/>
          </a:prstGeom>
          <a:noFill/>
        </p:spPr>
        <p:txBody>
          <a:bodyPr wrap="square" rtlCol="0">
            <a:spAutoFit/>
          </a:bodyPr>
          <a:lstStyle/>
          <a:p>
            <a:r>
              <a:rPr lang="en-US" dirty="0">
                <a:solidFill>
                  <a:srgbClr val="00BCF2"/>
                </a:solidFill>
              </a:rPr>
              <a:t>4</a:t>
            </a:r>
          </a:p>
        </p:txBody>
      </p:sp>
      <p:sp>
        <p:nvSpPr>
          <p:cNvPr id="26" name="TextBox 25"/>
          <p:cNvSpPr txBox="1"/>
          <p:nvPr/>
        </p:nvSpPr>
        <p:spPr>
          <a:xfrm>
            <a:off x="6297798" y="3313802"/>
            <a:ext cx="334467" cy="369332"/>
          </a:xfrm>
          <a:prstGeom prst="rect">
            <a:avLst/>
          </a:prstGeom>
          <a:noFill/>
        </p:spPr>
        <p:txBody>
          <a:bodyPr wrap="square" rtlCol="0">
            <a:spAutoFit/>
          </a:bodyPr>
          <a:lstStyle/>
          <a:p>
            <a:r>
              <a:rPr lang="en-US" dirty="0">
                <a:solidFill>
                  <a:srgbClr val="00BCF2"/>
                </a:solidFill>
              </a:rPr>
              <a:t>5</a:t>
            </a:r>
          </a:p>
        </p:txBody>
      </p:sp>
      <p:sp>
        <p:nvSpPr>
          <p:cNvPr id="27" name="TextBox 26"/>
          <p:cNvSpPr txBox="1"/>
          <p:nvPr/>
        </p:nvSpPr>
        <p:spPr>
          <a:xfrm>
            <a:off x="7690598" y="3295511"/>
            <a:ext cx="334467" cy="369332"/>
          </a:xfrm>
          <a:prstGeom prst="rect">
            <a:avLst/>
          </a:prstGeom>
          <a:noFill/>
        </p:spPr>
        <p:txBody>
          <a:bodyPr wrap="square" rtlCol="0">
            <a:spAutoFit/>
          </a:bodyPr>
          <a:lstStyle/>
          <a:p>
            <a:r>
              <a:rPr lang="en-US" dirty="0">
                <a:solidFill>
                  <a:srgbClr val="00BCF2"/>
                </a:solidFill>
              </a:rPr>
              <a:t>6</a:t>
            </a:r>
          </a:p>
        </p:txBody>
      </p:sp>
      <p:sp>
        <p:nvSpPr>
          <p:cNvPr id="28" name="TextBox 27"/>
          <p:cNvSpPr txBox="1"/>
          <p:nvPr/>
        </p:nvSpPr>
        <p:spPr>
          <a:xfrm>
            <a:off x="8972972" y="3295511"/>
            <a:ext cx="334467" cy="369332"/>
          </a:xfrm>
          <a:prstGeom prst="rect">
            <a:avLst/>
          </a:prstGeom>
          <a:noFill/>
        </p:spPr>
        <p:txBody>
          <a:bodyPr wrap="square" rtlCol="0">
            <a:spAutoFit/>
          </a:bodyPr>
          <a:lstStyle/>
          <a:p>
            <a:r>
              <a:rPr lang="en-US" dirty="0">
                <a:solidFill>
                  <a:srgbClr val="00BCF2"/>
                </a:solidFill>
              </a:rPr>
              <a:t>7</a:t>
            </a:r>
          </a:p>
        </p:txBody>
      </p:sp>
      <p:sp>
        <p:nvSpPr>
          <p:cNvPr id="30" name="TextBox 29"/>
          <p:cNvSpPr txBox="1"/>
          <p:nvPr/>
        </p:nvSpPr>
        <p:spPr>
          <a:xfrm>
            <a:off x="10350860" y="3295511"/>
            <a:ext cx="334467" cy="369332"/>
          </a:xfrm>
          <a:prstGeom prst="rect">
            <a:avLst/>
          </a:prstGeom>
          <a:noFill/>
        </p:spPr>
        <p:txBody>
          <a:bodyPr wrap="square" rtlCol="0">
            <a:spAutoFit/>
          </a:bodyPr>
          <a:lstStyle/>
          <a:p>
            <a:r>
              <a:rPr lang="en-US" dirty="0">
                <a:solidFill>
                  <a:srgbClr val="00BCF2"/>
                </a:solidFill>
              </a:rPr>
              <a:t>8</a:t>
            </a:r>
          </a:p>
        </p:txBody>
      </p:sp>
    </p:spTree>
    <p:extLst>
      <p:ext uri="{BB962C8B-B14F-4D97-AF65-F5344CB8AC3E}">
        <p14:creationId xmlns:p14="http://schemas.microsoft.com/office/powerpoint/2010/main" val="566877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par>
                          <p:cTn id="34" fill="hold">
                            <p:stCondLst>
                              <p:cond delay="1500"/>
                            </p:stCondLst>
                            <p:childTnLst>
                              <p:par>
                                <p:cTn id="35" presetID="10" presetClass="entr" presetSubtype="0"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par>
                                <p:cTn id="38" presetID="10" presetClass="entr" presetSubtype="0"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childTnLst>
                          </p:cTn>
                        </p:par>
                        <p:par>
                          <p:cTn id="44" fill="hold">
                            <p:stCondLst>
                              <p:cond delay="2000"/>
                            </p:stCondLst>
                            <p:childTnLst>
                              <p:par>
                                <p:cTn id="45" presetID="10" presetClass="entr" presetSubtype="0" fill="hold"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par>
                          <p:cTn id="54" fill="hold">
                            <p:stCondLst>
                              <p:cond delay="2500"/>
                            </p:stCondLst>
                            <p:childTnLst>
                              <p:par>
                                <p:cTn id="55" presetID="10" presetClass="entr" presetSubtype="0" fill="hold" nodeType="after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500"/>
                                        <p:tgtEl>
                                          <p:spTgt spid="8"/>
                                        </p:tgtEl>
                                      </p:cBhvr>
                                    </p:animEffect>
                                  </p:childTnLst>
                                </p:cTn>
                              </p:par>
                              <p:par>
                                <p:cTn id="58" presetID="10" presetClass="entr" presetSubtype="0" fill="hold"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500"/>
                                        <p:tgtEl>
                                          <p:spTgt spid="2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500"/>
                                        <p:tgtEl>
                                          <p:spTgt spid="27"/>
                                        </p:tgtEl>
                                      </p:cBhvr>
                                    </p:animEffect>
                                  </p:childTnLst>
                                </p:cTn>
                              </p:par>
                            </p:childTnLst>
                          </p:cTn>
                        </p:par>
                        <p:par>
                          <p:cTn id="64" fill="hold">
                            <p:stCondLst>
                              <p:cond delay="3000"/>
                            </p:stCondLst>
                            <p:childTnLst>
                              <p:par>
                                <p:cTn id="65" presetID="10" presetClass="entr" presetSubtype="0" fill="hold" nodeType="after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fade">
                                      <p:cBhvr>
                                        <p:cTn id="67" dur="500"/>
                                        <p:tgtEl>
                                          <p:spTgt spid="9"/>
                                        </p:tgtEl>
                                      </p:cBhvr>
                                    </p:animEffect>
                                  </p:childTnLst>
                                </p:cTn>
                              </p:par>
                              <p:par>
                                <p:cTn id="68" presetID="10" presetClass="entr" presetSubtype="0" fill="hold" nodeType="with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500"/>
                                        <p:tgtEl>
                                          <p:spTgt spid="2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fade">
                                      <p:cBhvr>
                                        <p:cTn id="73" dur="500"/>
                                        <p:tgtEl>
                                          <p:spTgt spid="28"/>
                                        </p:tgtEl>
                                      </p:cBhvr>
                                    </p:animEffect>
                                  </p:childTnLst>
                                </p:cTn>
                              </p:par>
                            </p:childTnLst>
                          </p:cTn>
                        </p:par>
                        <p:par>
                          <p:cTn id="74" fill="hold">
                            <p:stCondLst>
                              <p:cond delay="3500"/>
                            </p:stCondLst>
                            <p:childTnLst>
                              <p:par>
                                <p:cTn id="75" presetID="10" presetClass="entr" presetSubtype="0" fill="hold"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fade">
                                      <p:cBhvr>
                                        <p:cTn id="77" dur="500"/>
                                        <p:tgtEl>
                                          <p:spTgt spid="10"/>
                                        </p:tgtEl>
                                      </p:cBhvr>
                                    </p:animEffect>
                                  </p:childTnLst>
                                </p:cTn>
                              </p:par>
                              <p:par>
                                <p:cTn id="78" presetID="10" presetClass="entr" presetSubtype="0" fill="hold" nodeType="with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fade">
                                      <p:cBhvr>
                                        <p:cTn id="80" dur="500"/>
                                        <p:tgtEl>
                                          <p:spTgt spid="22"/>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p:bldP spid="24" grpId="0"/>
      <p:bldP spid="25" grpId="0"/>
      <p:bldP spid="26" grpId="0"/>
      <p:bldP spid="27" grpId="0"/>
      <p:bldP spid="28"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19367" y="1869743"/>
            <a:ext cx="9416955" cy="281143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1555845" y="2511188"/>
            <a:ext cx="2224585" cy="150125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Message</a:t>
            </a:r>
          </a:p>
        </p:txBody>
      </p:sp>
      <p:sp>
        <p:nvSpPr>
          <p:cNvPr id="6" name="Right Arrow 5"/>
          <p:cNvSpPr/>
          <p:nvPr/>
        </p:nvSpPr>
        <p:spPr>
          <a:xfrm>
            <a:off x="3916908" y="2511188"/>
            <a:ext cx="2224585" cy="150125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Message</a:t>
            </a:r>
          </a:p>
        </p:txBody>
      </p:sp>
      <p:sp>
        <p:nvSpPr>
          <p:cNvPr id="7" name="Right Arrow 6"/>
          <p:cNvSpPr/>
          <p:nvPr/>
        </p:nvSpPr>
        <p:spPr>
          <a:xfrm>
            <a:off x="6277971" y="2511188"/>
            <a:ext cx="2224585" cy="150125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Message</a:t>
            </a:r>
          </a:p>
        </p:txBody>
      </p:sp>
      <p:sp>
        <p:nvSpPr>
          <p:cNvPr id="8" name="Right Arrow 7"/>
          <p:cNvSpPr/>
          <p:nvPr/>
        </p:nvSpPr>
        <p:spPr>
          <a:xfrm>
            <a:off x="8639034" y="2524835"/>
            <a:ext cx="2224585" cy="150125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Message</a:t>
            </a:r>
          </a:p>
        </p:txBody>
      </p:sp>
      <p:sp>
        <p:nvSpPr>
          <p:cNvPr id="9" name="TextBox 8"/>
          <p:cNvSpPr txBox="1"/>
          <p:nvPr/>
        </p:nvSpPr>
        <p:spPr>
          <a:xfrm>
            <a:off x="7574507" y="4067033"/>
            <a:ext cx="4844955" cy="553998"/>
          </a:xfrm>
          <a:prstGeom prst="rect">
            <a:avLst/>
          </a:prstGeom>
          <a:noFill/>
        </p:spPr>
        <p:txBody>
          <a:bodyPr wrap="square" rtlCol="0">
            <a:spAutoFit/>
          </a:bodyPr>
          <a:lstStyle/>
          <a:p>
            <a:r>
              <a:rPr lang="en-US" sz="3000" dirty="0">
                <a:solidFill>
                  <a:schemeClr val="bg1"/>
                </a:solidFill>
              </a:rPr>
              <a:t>Event Hub Partition</a:t>
            </a:r>
          </a:p>
        </p:txBody>
      </p:sp>
    </p:spTree>
    <p:extLst>
      <p:ext uri="{BB962C8B-B14F-4D97-AF65-F5344CB8AC3E}">
        <p14:creationId xmlns:p14="http://schemas.microsoft.com/office/powerpoint/2010/main" val="231974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5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250"/>
                                        <p:tgtEl>
                                          <p:spTgt spid="5"/>
                                        </p:tgtEl>
                                      </p:cBhvr>
                                    </p:animEffect>
                                    <p:set>
                                      <p:cBhvr>
                                        <p:cTn id="17" dur="1" fill="hold">
                                          <p:stCondLst>
                                            <p:cond delay="24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25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250"/>
                                        <p:tgtEl>
                                          <p:spTgt spid="6"/>
                                        </p:tgtEl>
                                      </p:cBhvr>
                                    </p:animEffect>
                                    <p:set>
                                      <p:cBhvr>
                                        <p:cTn id="27" dur="1" fill="hold">
                                          <p:stCondLst>
                                            <p:cond delay="249"/>
                                          </p:stCondLst>
                                        </p:cTn>
                                        <p:tgtEl>
                                          <p:spTgt spid="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25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250"/>
                                        <p:tgtEl>
                                          <p:spTgt spid="7"/>
                                        </p:tgtEl>
                                      </p:cBhvr>
                                    </p:animEffect>
                                    <p:set>
                                      <p:cBhvr>
                                        <p:cTn id="37" dur="1" fill="hold">
                                          <p:stCondLst>
                                            <p:cond delay="24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469" y="4493966"/>
            <a:ext cx="1023730" cy="189764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460" y="4646366"/>
            <a:ext cx="1023730" cy="189764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5138" y="4493966"/>
            <a:ext cx="1023730" cy="189764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2129" y="4646366"/>
            <a:ext cx="1023730" cy="189764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1807" y="4493966"/>
            <a:ext cx="1023730" cy="189764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8798" y="4646366"/>
            <a:ext cx="1023730" cy="1897645"/>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8048" y="4493966"/>
            <a:ext cx="1023730" cy="1897645"/>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5039" y="4646366"/>
            <a:ext cx="1023730" cy="1897645"/>
          </a:xfrm>
          <a:prstGeom prst="rect">
            <a:avLst/>
          </a:prstGeom>
        </p:spPr>
      </p:pic>
      <p:sp>
        <p:nvSpPr>
          <p:cNvPr id="12" name="Rectangle 11"/>
          <p:cNvSpPr/>
          <p:nvPr/>
        </p:nvSpPr>
        <p:spPr>
          <a:xfrm>
            <a:off x="698469" y="1023582"/>
            <a:ext cx="10553302" cy="1228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rPr>
              <a:t>Event Hub Producer</a:t>
            </a:r>
          </a:p>
        </p:txBody>
      </p:sp>
      <p:sp>
        <p:nvSpPr>
          <p:cNvPr id="13" name="Down Arrow 12"/>
          <p:cNvSpPr/>
          <p:nvPr/>
        </p:nvSpPr>
        <p:spPr>
          <a:xfrm>
            <a:off x="905460" y="2374710"/>
            <a:ext cx="677680" cy="195163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3992129" y="2374710"/>
            <a:ext cx="677680" cy="195163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7217857" y="2404281"/>
            <a:ext cx="677680" cy="195163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10341073" y="2404281"/>
            <a:ext cx="677680" cy="195163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88428" y="2688608"/>
            <a:ext cx="6029877" cy="1015663"/>
          </a:xfrm>
          <a:prstGeom prst="rect">
            <a:avLst/>
          </a:prstGeom>
          <a:noFill/>
          <a:ln>
            <a:solidFill>
              <a:srgbClr val="000000"/>
            </a:solidFill>
          </a:ln>
        </p:spPr>
        <p:txBody>
          <a:bodyPr wrap="square" rtlCol="0">
            <a:spAutoFit/>
          </a:bodyPr>
          <a:lstStyle/>
          <a:p>
            <a:r>
              <a:rPr lang="en-US" sz="6000" dirty="0">
                <a:solidFill>
                  <a:schemeClr val="accent1"/>
                </a:solidFill>
              </a:rPr>
              <a:t>Consumer Groups</a:t>
            </a:r>
          </a:p>
        </p:txBody>
      </p:sp>
    </p:spTree>
    <p:extLst>
      <p:ext uri="{BB962C8B-B14F-4D97-AF65-F5344CB8AC3E}">
        <p14:creationId xmlns:p14="http://schemas.microsoft.com/office/powerpoint/2010/main" val="157429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How does Spark Streaming work?</a:t>
            </a:r>
          </a:p>
        </p:txBody>
      </p:sp>
    </p:spTree>
    <p:extLst>
      <p:ext uri="{BB962C8B-B14F-4D97-AF65-F5344CB8AC3E}">
        <p14:creationId xmlns:p14="http://schemas.microsoft.com/office/powerpoint/2010/main" val="56774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409431" y="1064526"/>
            <a:ext cx="2634018" cy="9689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Kafka</a:t>
            </a:r>
          </a:p>
        </p:txBody>
      </p:sp>
      <p:sp>
        <p:nvSpPr>
          <p:cNvPr id="4" name="Rounded Rectangle 3"/>
          <p:cNvSpPr/>
          <p:nvPr/>
        </p:nvSpPr>
        <p:spPr>
          <a:xfrm>
            <a:off x="409431" y="2254156"/>
            <a:ext cx="2634018" cy="9689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Azure Storage</a:t>
            </a:r>
          </a:p>
        </p:txBody>
      </p:sp>
      <p:sp>
        <p:nvSpPr>
          <p:cNvPr id="5" name="Rounded Rectangle 4"/>
          <p:cNvSpPr/>
          <p:nvPr/>
        </p:nvSpPr>
        <p:spPr>
          <a:xfrm>
            <a:off x="409431" y="3450610"/>
            <a:ext cx="2634018" cy="9689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Kinesis</a:t>
            </a:r>
          </a:p>
        </p:txBody>
      </p:sp>
      <p:sp>
        <p:nvSpPr>
          <p:cNvPr id="6" name="Rounded Rectangle 5"/>
          <p:cNvSpPr/>
          <p:nvPr/>
        </p:nvSpPr>
        <p:spPr>
          <a:xfrm>
            <a:off x="409431" y="4726675"/>
            <a:ext cx="2634018" cy="9689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Event Hub</a:t>
            </a:r>
          </a:p>
        </p:txBody>
      </p:sp>
      <p:sp>
        <p:nvSpPr>
          <p:cNvPr id="7" name="Right Arrow 6"/>
          <p:cNvSpPr/>
          <p:nvPr/>
        </p:nvSpPr>
        <p:spPr>
          <a:xfrm>
            <a:off x="3296828" y="2672685"/>
            <a:ext cx="982638" cy="147395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414887" y="2488442"/>
            <a:ext cx="3068471" cy="1924335"/>
          </a:xfrm>
          <a:prstGeom prst="roundRect">
            <a:avLst/>
          </a:prstGeom>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Spark Streaming</a:t>
            </a:r>
          </a:p>
        </p:txBody>
      </p:sp>
      <p:grpSp>
        <p:nvGrpSpPr>
          <p:cNvPr id="8" name="Group 7"/>
          <p:cNvGrpSpPr/>
          <p:nvPr/>
        </p:nvGrpSpPr>
        <p:grpSpPr>
          <a:xfrm>
            <a:off x="6480966" y="2618096"/>
            <a:ext cx="1353338" cy="3295569"/>
            <a:chOff x="7078251" y="3171868"/>
            <a:chExt cx="1353338" cy="997419"/>
          </a:xfrm>
        </p:grpSpPr>
        <p:pic>
          <p:nvPicPr>
            <p:cNvPr id="9" name="Picture 8"/>
            <p:cNvPicPr>
              <a:picLocks noChangeAspect="1"/>
            </p:cNvPicPr>
            <p:nvPr/>
          </p:nvPicPr>
          <p:blipFill>
            <a:blip r:embed="rId3"/>
            <a:stretch>
              <a:fillRect/>
            </a:stretch>
          </p:blipFill>
          <p:spPr>
            <a:xfrm>
              <a:off x="7883063" y="3171868"/>
              <a:ext cx="548526" cy="573459"/>
            </a:xfrm>
            <a:prstGeom prst="rect">
              <a:avLst/>
            </a:prstGeom>
          </p:spPr>
        </p:pic>
        <p:sp>
          <p:nvSpPr>
            <p:cNvPr id="10" name="TextBox 112"/>
            <p:cNvSpPr txBox="1"/>
            <p:nvPr/>
          </p:nvSpPr>
          <p:spPr>
            <a:xfrm>
              <a:off x="7078251" y="4066822"/>
              <a:ext cx="184731" cy="1024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sz="1600" dirty="0">
                <a:latin typeface="Segoe" panose="020B0502040504020203" pitchFamily="34" charset="0"/>
              </a:endParaRPr>
            </a:p>
          </p:txBody>
        </p:sp>
      </p:grpSp>
      <p:sp>
        <p:nvSpPr>
          <p:cNvPr id="12" name="Rounded Rectangle 11"/>
          <p:cNvSpPr/>
          <p:nvPr/>
        </p:nvSpPr>
        <p:spPr>
          <a:xfrm>
            <a:off x="8964788" y="1769660"/>
            <a:ext cx="2634018" cy="9689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Kafka</a:t>
            </a:r>
          </a:p>
        </p:txBody>
      </p:sp>
      <p:sp>
        <p:nvSpPr>
          <p:cNvPr id="13" name="Rounded Rectangle 12"/>
          <p:cNvSpPr/>
          <p:nvPr/>
        </p:nvSpPr>
        <p:spPr>
          <a:xfrm>
            <a:off x="8964788" y="2959290"/>
            <a:ext cx="2634018" cy="9689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Azure Storage</a:t>
            </a:r>
          </a:p>
        </p:txBody>
      </p:sp>
      <p:sp>
        <p:nvSpPr>
          <p:cNvPr id="14" name="Rounded Rectangle 13"/>
          <p:cNvSpPr/>
          <p:nvPr/>
        </p:nvSpPr>
        <p:spPr>
          <a:xfrm>
            <a:off x="8964788" y="4155744"/>
            <a:ext cx="2634018" cy="9689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Event Hub</a:t>
            </a:r>
          </a:p>
        </p:txBody>
      </p:sp>
      <p:sp>
        <p:nvSpPr>
          <p:cNvPr id="15" name="Right Arrow 14"/>
          <p:cNvSpPr/>
          <p:nvPr/>
        </p:nvSpPr>
        <p:spPr>
          <a:xfrm>
            <a:off x="7908227" y="2750022"/>
            <a:ext cx="982638" cy="147395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375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12" grpId="0" animBg="1"/>
      <p:bldP spid="13" grpId="0" animBg="1"/>
      <p:bldP spid="14" grpId="0" animBg="1"/>
      <p:bldP spid="15"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microsoft.com/office/2006/metadata/properties"/>
    <ds:schemaRef ds:uri="636b0322-90fb-440c-9cbc-22749e7231e9"/>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15766</TotalTime>
  <Words>2828</Words>
  <Application>Microsoft Office PowerPoint</Application>
  <PresentationFormat>Widescreen</PresentationFormat>
  <Paragraphs>347</Paragraphs>
  <Slides>35</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Segoe</vt:lpstr>
      <vt:lpstr>Segoe UI</vt:lpstr>
      <vt:lpstr>Segoe UI Light</vt:lpstr>
      <vt:lpstr>1_Office Theme</vt:lpstr>
      <vt:lpstr>Introduction to Machine Learning on Apache Spark  03 | Machine Learning with Streaming</vt:lpstr>
      <vt:lpstr>PowerPoint Presentation</vt:lpstr>
      <vt:lpstr>Working with the Event Hub</vt:lpstr>
      <vt:lpstr>PowerPoint Presentation</vt:lpstr>
      <vt:lpstr>PowerPoint Presentation</vt:lpstr>
      <vt:lpstr>PowerPoint Presentation</vt:lpstr>
      <vt:lpstr>PowerPoint Presentation</vt:lpstr>
      <vt:lpstr>How does Spark Streaming work?</vt:lpstr>
      <vt:lpstr>PowerPoint Presentation</vt:lpstr>
      <vt:lpstr>PowerPoint Presentation</vt:lpstr>
      <vt:lpstr>PowerPoint Presentation</vt:lpstr>
      <vt:lpstr>How do I use DStreams and sliding windows?</vt:lpstr>
      <vt:lpstr>PowerPoint Presentation</vt:lpstr>
      <vt:lpstr>PowerPoint Presentation</vt:lpstr>
      <vt:lpstr>How do I use DataFrames to manipulate data?</vt:lpstr>
      <vt:lpstr>PowerPoint Presentation</vt:lpstr>
      <vt:lpstr>How do I use Machine Learning with a text input?</vt:lpstr>
      <vt:lpstr>PowerPoint Presentation</vt:lpstr>
      <vt:lpstr>PowerPoint Presentation</vt:lpstr>
      <vt:lpstr>How do you stream file updates to MLLib?</vt:lpstr>
      <vt:lpstr>PowerPoint Presentation</vt:lpstr>
      <vt:lpstr>PowerPoint Presentation</vt:lpstr>
      <vt:lpstr>Streaming Machine Learning with Wasb</vt:lpstr>
      <vt:lpstr>How do I use time series analysis with Spark Streaming?</vt:lpstr>
      <vt:lpstr>PowerPoint Presentation</vt:lpstr>
      <vt:lpstr>PowerPoint Presentation</vt:lpstr>
      <vt:lpstr>PowerPoint Presentation</vt:lpstr>
      <vt:lpstr>PowerPoint Presentation</vt:lpstr>
      <vt:lpstr>PowerPoint Presentation</vt:lpstr>
      <vt:lpstr>How do you build a Machine Learning state machine?</vt:lpstr>
      <vt:lpstr>PowerPoint Presentation</vt:lpstr>
      <vt:lpstr>updateStateByKey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 Malcolm</cp:lastModifiedBy>
  <cp:revision>420</cp:revision>
  <dcterms:created xsi:type="dcterms:W3CDTF">2013-02-15T23:12:42Z</dcterms:created>
  <dcterms:modified xsi:type="dcterms:W3CDTF">2016-04-12T18:44:48Z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