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handoutMasterIdLst>
    <p:handoutMasterId r:id="rId39"/>
  </p:handoutMasterIdLst>
  <p:sldIdLst>
    <p:sldId id="256" r:id="rId5"/>
    <p:sldId id="346" r:id="rId6"/>
    <p:sldId id="313" r:id="rId7"/>
    <p:sldId id="257" r:id="rId8"/>
    <p:sldId id="258" r:id="rId9"/>
    <p:sldId id="314" r:id="rId10"/>
    <p:sldId id="284" r:id="rId11"/>
    <p:sldId id="301" r:id="rId12"/>
    <p:sldId id="330" r:id="rId13"/>
    <p:sldId id="331" r:id="rId14"/>
    <p:sldId id="332" r:id="rId15"/>
    <p:sldId id="333" r:id="rId16"/>
    <p:sldId id="334" r:id="rId17"/>
    <p:sldId id="338" r:id="rId18"/>
    <p:sldId id="339" r:id="rId19"/>
    <p:sldId id="349" r:id="rId20"/>
    <p:sldId id="340" r:id="rId21"/>
    <p:sldId id="315" r:id="rId22"/>
    <p:sldId id="264" r:id="rId23"/>
    <p:sldId id="276" r:id="rId24"/>
    <p:sldId id="290" r:id="rId25"/>
    <p:sldId id="316" r:id="rId26"/>
    <p:sldId id="291" r:id="rId27"/>
    <p:sldId id="341" r:id="rId28"/>
    <p:sldId id="317" r:id="rId29"/>
    <p:sldId id="292" r:id="rId30"/>
    <p:sldId id="350" r:id="rId31"/>
    <p:sldId id="318" r:id="rId32"/>
    <p:sldId id="293" r:id="rId33"/>
    <p:sldId id="351" r:id="rId34"/>
    <p:sldId id="352" r:id="rId35"/>
    <p:sldId id="342" r:id="rId36"/>
    <p:sldId id="32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eme Malcolm" initials="GM" lastIdx="1" clrIdx="0">
    <p:extLst>
      <p:ext uri="{19B8F6BF-5375-455C-9EA6-DF929625EA0E}">
        <p15:presenceInfo xmlns:p15="http://schemas.microsoft.com/office/powerpoint/2012/main" userId="S-1-5-21-2127521184-1604012920-1887927527-5656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F2"/>
    <a:srgbClr val="000000"/>
    <a:srgbClr val="FFFFFF"/>
    <a:srgbClr val="E6E0EC"/>
    <a:srgbClr val="C6D9F1"/>
    <a:srgbClr val="4F81BD"/>
    <a:srgbClr val="002050"/>
    <a:srgbClr val="007233"/>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0" autoAdjust="0"/>
    <p:restoredTop sz="67066" autoAdjust="0"/>
  </p:normalViewPr>
  <p:slideViewPr>
    <p:cSldViewPr snapToGrid="0">
      <p:cViewPr varScale="1">
        <p:scale>
          <a:sx n="61" d="100"/>
          <a:sy n="61" d="100"/>
        </p:scale>
        <p:origin x="903" y="27"/>
      </p:cViewPr>
      <p:guideLst/>
    </p:cSldViewPr>
  </p:slideViewPr>
  <p:outlineViewPr>
    <p:cViewPr>
      <p:scale>
        <a:sx n="33" d="100"/>
        <a:sy n="33" d="100"/>
      </p:scale>
      <p:origin x="0" y="-2400"/>
    </p:cViewPr>
  </p:outlin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Data Volume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918C-4690-A884-8804FFA25C14}"/>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918C-4690-A884-8804FFA25C14}"/>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918C-4690-A884-8804FFA25C14}"/>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918C-4690-A884-8804FFA25C14}"/>
              </c:ext>
            </c:extLst>
          </c:dPt>
          <c:dLbls>
            <c:dLbl>
              <c:idx val="0"/>
              <c:layout>
                <c:manualLayout>
                  <c:x val="-2.4563922676639659E-2"/>
                  <c:y val="0.28782765619381034"/>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F06180DB-78BE-4965-B2A3-8EA2AD9B5DF5}" type="CATEGORYNAME">
                      <a:rPr lang="en-US" smtClean="0"/>
                      <a:pPr>
                        <a:defRPr/>
                      </a:pPr>
                      <a:t>[CATEGORY NAME]</a:t>
                    </a:fld>
                    <a:r>
                      <a:rPr lang="en-US" baseline="0" dirty="0"/>
                      <a:t> </a:t>
                    </a:r>
                    <a:fld id="{14FC8198-4507-44F5-AD1E-ECF8B45F4088}" type="PERCENTAGE">
                      <a:rPr lang="en-US" baseline="0"/>
                      <a:pPr>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18C-4690-A884-8804FFA25C14}"/>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18C-4690-A884-8804FFA25C14}"/>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918C-4690-A884-8804FFA25C14}"/>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7-918C-4690-A884-8804FFA25C14}"/>
                </c:ext>
              </c:extLst>
            </c:dLbl>
            <c:spPr>
              <a:noFill/>
              <a:ln>
                <a:noFill/>
              </a:ln>
              <a:effectLst/>
            </c:sp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Training</c:v>
                </c:pt>
                <c:pt idx="1">
                  <c:v>Test</c:v>
                </c:pt>
                <c:pt idx="2">
                  <c:v>Validation</c:v>
                </c:pt>
              </c:strCache>
            </c:strRef>
          </c:cat>
          <c:val>
            <c:numRef>
              <c:f>Sheet1!$B$2:$B$5</c:f>
              <c:numCache>
                <c:formatCode>General</c:formatCode>
                <c:ptCount val="4"/>
                <c:pt idx="0">
                  <c:v>50</c:v>
                </c:pt>
                <c:pt idx="1">
                  <c:v>25</c:v>
                </c:pt>
                <c:pt idx="2">
                  <c:v>25</c:v>
                </c:pt>
              </c:numCache>
            </c:numRef>
          </c:val>
          <c:extLst>
            <c:ext xmlns:c16="http://schemas.microsoft.com/office/drawing/2014/chart" uri="{C3380CC4-5D6E-409C-BE32-E72D297353CC}">
              <c16:uniqueId val="{00000008-918C-4690-A884-8804FFA25C14}"/>
            </c:ext>
          </c:extLst>
        </c:ser>
        <c:dLbls>
          <c:dLblPos val="outEnd"/>
          <c:showLegendKey val="0"/>
          <c:showVal val="1"/>
          <c:showCatName val="0"/>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Rainfall</c:v>
                </c:pt>
              </c:strCache>
            </c:strRef>
          </c:tx>
          <c:spPr>
            <a:ln w="28575" cap="rnd">
              <a:solidFill>
                <a:schemeClr val="accent1"/>
              </a:solidFill>
              <a:round/>
            </a:ln>
            <a:effectLst/>
          </c:spPr>
          <c:marker>
            <c:symbol val="none"/>
          </c:marker>
          <c:cat>
            <c:strRef>
              <c:f>Sheet1!$A$2:$A$5</c:f>
              <c:strCache>
                <c:ptCount val="3"/>
                <c:pt idx="0">
                  <c:v>Day 1</c:v>
                </c:pt>
                <c:pt idx="1">
                  <c:v>Day 2</c:v>
                </c:pt>
                <c:pt idx="2">
                  <c:v>Day 3</c:v>
                </c:pt>
              </c:strCache>
            </c:strRef>
          </c:cat>
          <c:val>
            <c:numRef>
              <c:f>Sheet1!$B$2:$B$5</c:f>
              <c:numCache>
                <c:formatCode>General</c:formatCode>
                <c:ptCount val="4"/>
                <c:pt idx="0">
                  <c:v>2.1</c:v>
                </c:pt>
                <c:pt idx="1">
                  <c:v>2.5</c:v>
                </c:pt>
                <c:pt idx="2">
                  <c:v>3.1</c:v>
                </c:pt>
              </c:numCache>
            </c:numRef>
          </c:val>
          <c:smooth val="0"/>
          <c:extLst>
            <c:ext xmlns:c16="http://schemas.microsoft.com/office/drawing/2014/chart" uri="{C3380CC4-5D6E-409C-BE32-E72D297353CC}">
              <c16:uniqueId val="{00000000-8020-4DBA-B856-1B841F3F23DE}"/>
            </c:ext>
          </c:extLst>
        </c:ser>
        <c:ser>
          <c:idx val="1"/>
          <c:order val="1"/>
          <c:tx>
            <c:strRef>
              <c:f>Sheet1!$C$1</c:f>
              <c:strCache>
                <c:ptCount val="1"/>
                <c:pt idx="0">
                  <c:v>Temperature</c:v>
                </c:pt>
              </c:strCache>
            </c:strRef>
          </c:tx>
          <c:spPr>
            <a:ln w="28575" cap="rnd">
              <a:solidFill>
                <a:schemeClr val="accent2"/>
              </a:solidFill>
              <a:round/>
            </a:ln>
            <a:effectLst/>
          </c:spPr>
          <c:marker>
            <c:symbol val="none"/>
          </c:marker>
          <c:cat>
            <c:strRef>
              <c:f>Sheet1!$A$2:$A$5</c:f>
              <c:strCache>
                <c:ptCount val="3"/>
                <c:pt idx="0">
                  <c:v>Day 1</c:v>
                </c:pt>
                <c:pt idx="1">
                  <c:v>Day 2</c:v>
                </c:pt>
                <c:pt idx="2">
                  <c:v>Day 3</c:v>
                </c:pt>
              </c:strCache>
            </c:strRef>
          </c:cat>
          <c:val>
            <c:numRef>
              <c:f>Sheet1!$C$2:$C$5</c:f>
              <c:numCache>
                <c:formatCode>General</c:formatCode>
                <c:ptCount val="4"/>
                <c:pt idx="0">
                  <c:v>11.1</c:v>
                </c:pt>
                <c:pt idx="1">
                  <c:v>10.199999999999999</c:v>
                </c:pt>
                <c:pt idx="2">
                  <c:v>9.3000000000000007</c:v>
                </c:pt>
              </c:numCache>
            </c:numRef>
          </c:val>
          <c:smooth val="0"/>
          <c:extLst>
            <c:ext xmlns:c16="http://schemas.microsoft.com/office/drawing/2014/chart" uri="{C3380CC4-5D6E-409C-BE32-E72D297353CC}">
              <c16:uniqueId val="{00000001-8020-4DBA-B856-1B841F3F23DE}"/>
            </c:ext>
          </c:extLst>
        </c:ser>
        <c:ser>
          <c:idx val="2"/>
          <c:order val="2"/>
          <c:tx>
            <c:strRef>
              <c:f>Sheet1!$D$1</c:f>
              <c:strCache>
                <c:ptCount val="1"/>
                <c:pt idx="0">
                  <c:v>Wind Speed</c:v>
                </c:pt>
              </c:strCache>
            </c:strRef>
          </c:tx>
          <c:spPr>
            <a:ln w="28575" cap="rnd">
              <a:solidFill>
                <a:schemeClr val="accent3"/>
              </a:solidFill>
              <a:round/>
            </a:ln>
            <a:effectLst/>
          </c:spPr>
          <c:marker>
            <c:symbol val="none"/>
          </c:marker>
          <c:cat>
            <c:strRef>
              <c:f>Sheet1!$A$2:$A$5</c:f>
              <c:strCache>
                <c:ptCount val="3"/>
                <c:pt idx="0">
                  <c:v>Day 1</c:v>
                </c:pt>
                <c:pt idx="1">
                  <c:v>Day 2</c:v>
                </c:pt>
                <c:pt idx="2">
                  <c:v>Day 3</c:v>
                </c:pt>
              </c:strCache>
            </c:strRef>
          </c:cat>
          <c:val>
            <c:numRef>
              <c:f>Sheet1!$D$2:$D$5</c:f>
              <c:numCache>
                <c:formatCode>General</c:formatCode>
                <c:ptCount val="4"/>
                <c:pt idx="0">
                  <c:v>0.4</c:v>
                </c:pt>
                <c:pt idx="1">
                  <c:v>0.5</c:v>
                </c:pt>
                <c:pt idx="2">
                  <c:v>0.7</c:v>
                </c:pt>
              </c:numCache>
            </c:numRef>
          </c:val>
          <c:smooth val="0"/>
          <c:extLst>
            <c:ext xmlns:c16="http://schemas.microsoft.com/office/drawing/2014/chart" uri="{C3380CC4-5D6E-409C-BE32-E72D297353CC}">
              <c16:uniqueId val="{00000002-8020-4DBA-B856-1B841F3F23DE}"/>
            </c:ext>
          </c:extLst>
        </c:ser>
        <c:dLbls>
          <c:showLegendKey val="0"/>
          <c:showVal val="0"/>
          <c:showCatName val="0"/>
          <c:showSerName val="0"/>
          <c:showPercent val="0"/>
          <c:showBubbleSize val="0"/>
        </c:dLbls>
        <c:smooth val="0"/>
        <c:axId val="759759528"/>
        <c:axId val="759753648"/>
      </c:lineChart>
      <c:catAx>
        <c:axId val="759759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9753648"/>
        <c:crosses val="autoZero"/>
        <c:auto val="1"/>
        <c:lblAlgn val="ctr"/>
        <c:lblOffset val="100"/>
        <c:noMultiLvlLbl val="0"/>
      </c:catAx>
      <c:valAx>
        <c:axId val="759753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9759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Rainfall</c:v>
                </c:pt>
              </c:strCache>
            </c:strRef>
          </c:tx>
          <c:spPr>
            <a:ln w="28575" cap="rnd">
              <a:solidFill>
                <a:schemeClr val="accent1"/>
              </a:solidFill>
              <a:round/>
            </a:ln>
            <a:effectLst/>
          </c:spPr>
          <c:marker>
            <c:symbol val="none"/>
          </c:marker>
          <c:cat>
            <c:strRef>
              <c:f>Sheet1!$A$2:$A$5</c:f>
              <c:strCache>
                <c:ptCount val="3"/>
                <c:pt idx="0">
                  <c:v>Day 1</c:v>
                </c:pt>
                <c:pt idx="1">
                  <c:v>Day 2</c:v>
                </c:pt>
                <c:pt idx="2">
                  <c:v>Day 3</c:v>
                </c:pt>
              </c:strCache>
            </c:strRef>
          </c:cat>
          <c:val>
            <c:numRef>
              <c:f>Sheet1!$B$2:$B$5</c:f>
              <c:numCache>
                <c:formatCode>General</c:formatCode>
                <c:ptCount val="4"/>
                <c:pt idx="0">
                  <c:v>2.1</c:v>
                </c:pt>
                <c:pt idx="1">
                  <c:v>2.5</c:v>
                </c:pt>
                <c:pt idx="2">
                  <c:v>3.1</c:v>
                </c:pt>
              </c:numCache>
            </c:numRef>
          </c:val>
          <c:smooth val="0"/>
          <c:extLst>
            <c:ext xmlns:c16="http://schemas.microsoft.com/office/drawing/2014/chart" uri="{C3380CC4-5D6E-409C-BE32-E72D297353CC}">
              <c16:uniqueId val="{00000000-624F-4E79-AF4A-90DF7E2747F1}"/>
            </c:ext>
          </c:extLst>
        </c:ser>
        <c:ser>
          <c:idx val="1"/>
          <c:order val="1"/>
          <c:tx>
            <c:strRef>
              <c:f>Sheet1!$C$1</c:f>
              <c:strCache>
                <c:ptCount val="1"/>
                <c:pt idx="0">
                  <c:v>Temperature</c:v>
                </c:pt>
              </c:strCache>
            </c:strRef>
          </c:tx>
          <c:spPr>
            <a:ln w="28575" cap="rnd">
              <a:solidFill>
                <a:schemeClr val="accent2"/>
              </a:solidFill>
              <a:round/>
            </a:ln>
            <a:effectLst/>
          </c:spPr>
          <c:marker>
            <c:symbol val="none"/>
          </c:marker>
          <c:cat>
            <c:strRef>
              <c:f>Sheet1!$A$2:$A$5</c:f>
              <c:strCache>
                <c:ptCount val="3"/>
                <c:pt idx="0">
                  <c:v>Day 1</c:v>
                </c:pt>
                <c:pt idx="1">
                  <c:v>Day 2</c:v>
                </c:pt>
                <c:pt idx="2">
                  <c:v>Day 3</c:v>
                </c:pt>
              </c:strCache>
            </c:strRef>
          </c:cat>
          <c:val>
            <c:numRef>
              <c:f>Sheet1!$C$2:$C$5</c:f>
              <c:numCache>
                <c:formatCode>General</c:formatCode>
                <c:ptCount val="4"/>
                <c:pt idx="0">
                  <c:v>2.2000000000000002</c:v>
                </c:pt>
                <c:pt idx="1">
                  <c:v>2</c:v>
                </c:pt>
                <c:pt idx="2">
                  <c:v>1.8</c:v>
                </c:pt>
              </c:numCache>
            </c:numRef>
          </c:val>
          <c:smooth val="0"/>
          <c:extLst>
            <c:ext xmlns:c16="http://schemas.microsoft.com/office/drawing/2014/chart" uri="{C3380CC4-5D6E-409C-BE32-E72D297353CC}">
              <c16:uniqueId val="{00000001-624F-4E79-AF4A-90DF7E2747F1}"/>
            </c:ext>
          </c:extLst>
        </c:ser>
        <c:ser>
          <c:idx val="2"/>
          <c:order val="2"/>
          <c:tx>
            <c:strRef>
              <c:f>Sheet1!$D$1</c:f>
              <c:strCache>
                <c:ptCount val="1"/>
                <c:pt idx="0">
                  <c:v>Wind Speed</c:v>
                </c:pt>
              </c:strCache>
            </c:strRef>
          </c:tx>
          <c:spPr>
            <a:ln w="28575" cap="rnd">
              <a:solidFill>
                <a:schemeClr val="accent3"/>
              </a:solidFill>
              <a:round/>
            </a:ln>
            <a:effectLst/>
          </c:spPr>
          <c:marker>
            <c:symbol val="none"/>
          </c:marker>
          <c:cat>
            <c:strRef>
              <c:f>Sheet1!$A$2:$A$5</c:f>
              <c:strCache>
                <c:ptCount val="3"/>
                <c:pt idx="0">
                  <c:v>Day 1</c:v>
                </c:pt>
                <c:pt idx="1">
                  <c:v>Day 2</c:v>
                </c:pt>
                <c:pt idx="2">
                  <c:v>Day 3</c:v>
                </c:pt>
              </c:strCache>
            </c:strRef>
          </c:cat>
          <c:val>
            <c:numRef>
              <c:f>Sheet1!$D$2:$D$5</c:f>
              <c:numCache>
                <c:formatCode>General</c:formatCode>
                <c:ptCount val="4"/>
                <c:pt idx="0">
                  <c:v>1.6</c:v>
                </c:pt>
                <c:pt idx="1">
                  <c:v>2</c:v>
                </c:pt>
                <c:pt idx="2">
                  <c:v>3.5</c:v>
                </c:pt>
              </c:numCache>
            </c:numRef>
          </c:val>
          <c:smooth val="0"/>
          <c:extLst>
            <c:ext xmlns:c16="http://schemas.microsoft.com/office/drawing/2014/chart" uri="{C3380CC4-5D6E-409C-BE32-E72D297353CC}">
              <c16:uniqueId val="{00000002-624F-4E79-AF4A-90DF7E2747F1}"/>
            </c:ext>
          </c:extLst>
        </c:ser>
        <c:dLbls>
          <c:showLegendKey val="0"/>
          <c:showVal val="0"/>
          <c:showCatName val="0"/>
          <c:showSerName val="0"/>
          <c:showPercent val="0"/>
          <c:showBubbleSize val="0"/>
        </c:dLbls>
        <c:smooth val="0"/>
        <c:axId val="759739536"/>
        <c:axId val="759729736"/>
      </c:lineChart>
      <c:catAx>
        <c:axId val="759739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9729736"/>
        <c:crosses val="autoZero"/>
        <c:auto val="1"/>
        <c:lblAlgn val="ctr"/>
        <c:lblOffset val="100"/>
        <c:noMultiLvlLbl val="0"/>
      </c:catAx>
      <c:valAx>
        <c:axId val="759729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9739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week will be an introduction to Machine Learning.  We’ll</a:t>
            </a:r>
            <a:r>
              <a:rPr lang="en-GB" baseline="0" dirty="0"/>
              <a:t> walk through a number of concepts you will need to know in order to get the most from the weeks to come.  We will also do some demos around Machine learning using Spark on HDInsight.</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a:t>
            </a:fld>
            <a:endParaRPr lang="en-US"/>
          </a:p>
        </p:txBody>
      </p:sp>
    </p:spTree>
    <p:extLst>
      <p:ext uri="{BB962C8B-B14F-4D97-AF65-F5344CB8AC3E}">
        <p14:creationId xmlns:p14="http://schemas.microsoft.com/office/powerpoint/2010/main" val="2600282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is Scala and you would find this executing in Apache Spark </a:t>
            </a:r>
          </a:p>
          <a:p>
            <a:r>
              <a:rPr lang="en-US" dirty="0"/>
              <a:t>&lt;CLICK&gt;</a:t>
            </a:r>
          </a:p>
          <a:p>
            <a:r>
              <a:rPr lang="en-US" dirty="0"/>
              <a:t>This reads a file into an RDD – if the file is large it will be read in across a number of worker nodes </a:t>
            </a:r>
          </a:p>
          <a:p>
            <a:r>
              <a:rPr lang="en-US" dirty="0"/>
              <a:t>&lt;CLICK&gt;</a:t>
            </a:r>
          </a:p>
          <a:p>
            <a:r>
              <a:rPr lang="en-US" dirty="0"/>
              <a:t>We’ve missed a step here for brevity but we would look to detailing this – using a classifier</a:t>
            </a:r>
            <a:r>
              <a:rPr lang="en-US" baseline="0" dirty="0"/>
              <a: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789697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a table of data that we want to load into Apache</a:t>
            </a:r>
            <a:r>
              <a:rPr lang="en-US" baseline="0" dirty="0"/>
              <a:t> Spark – this data has a set of features related to it that are no continuous and not in numeric form </a:t>
            </a:r>
          </a:p>
          <a:p>
            <a:r>
              <a:rPr lang="en-US" baseline="0" dirty="0"/>
              <a:t>In Column 1 we can see that the features are 3 categories A-C and Column 2 the feature are 4 words </a:t>
            </a:r>
          </a:p>
          <a:p>
            <a:r>
              <a:rPr lang="en-US" baseline="0" dirty="0"/>
              <a:t>We need to tell Spark and the algorithms such as decisions trees what these features are – not all algorithms in Spark support the use of categorical features but many do </a:t>
            </a:r>
          </a:p>
          <a:p>
            <a:r>
              <a:rPr lang="en-US" baseline="0" dirty="0"/>
              <a:t>&lt;CLICK&gt;</a:t>
            </a:r>
          </a:p>
          <a:p>
            <a:r>
              <a:rPr lang="en-US" baseline="0" dirty="0"/>
              <a:t>In the Map function we can see that Column 1 has 3 categories (A-C) and Column 2 has 4 categories (4 words)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2366922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Most people do this</a:t>
            </a:r>
          </a:p>
          <a:p>
            <a:endParaRPr lang="en-GB" dirty="0"/>
          </a:p>
          <a:p>
            <a:r>
              <a:rPr lang="en-GB" dirty="0"/>
              <a:t>Take</a:t>
            </a:r>
            <a:r>
              <a:rPr lang="en-GB" baseline="0" dirty="0"/>
              <a:t> a large corpus of data and split it into </a:t>
            </a:r>
          </a:p>
          <a:p>
            <a:endParaRPr lang="en-GB" baseline="0" dirty="0"/>
          </a:p>
          <a:p>
            <a:r>
              <a:rPr lang="en-GB" sz="1200" b="0" i="0" kern="1200" dirty="0">
                <a:solidFill>
                  <a:schemeClr val="tx1"/>
                </a:solidFill>
                <a:effectLst/>
                <a:latin typeface="+mn-lt"/>
                <a:ea typeface="+mn-ea"/>
                <a:cs typeface="+mn-cs"/>
              </a:rPr>
              <a:t>Training (50%)</a:t>
            </a:r>
          </a:p>
          <a:p>
            <a:r>
              <a:rPr lang="en-GB" sz="1200" b="0" i="0" kern="1200" dirty="0">
                <a:solidFill>
                  <a:schemeClr val="tx1"/>
                </a:solidFill>
                <a:effectLst/>
                <a:latin typeface="+mn-lt"/>
                <a:ea typeface="+mn-ea"/>
                <a:cs typeface="+mn-cs"/>
              </a:rPr>
              <a:t>Validation (25%)</a:t>
            </a:r>
          </a:p>
          <a:p>
            <a:r>
              <a:rPr lang="en-GB" sz="1200" b="0" i="0" kern="1200" dirty="0">
                <a:solidFill>
                  <a:schemeClr val="tx1"/>
                </a:solidFill>
                <a:effectLst/>
                <a:latin typeface="+mn-lt"/>
                <a:ea typeface="+mn-ea"/>
                <a:cs typeface="+mn-cs"/>
              </a:rPr>
              <a:t>Testing (25%)</a:t>
            </a:r>
          </a:p>
          <a:p>
            <a:endParaRPr lang="en-GB" dirty="0"/>
          </a:p>
          <a:p>
            <a:r>
              <a:rPr lang="en-GB" dirty="0"/>
              <a:t>Can anyone</a:t>
            </a:r>
            <a:r>
              <a:rPr lang="en-GB" baseline="0" dirty="0"/>
              <a:t> see the problems with this?</a:t>
            </a:r>
          </a:p>
          <a:p>
            <a:endParaRPr lang="en-GB" baseline="0" dirty="0"/>
          </a:p>
          <a:p>
            <a:r>
              <a:rPr lang="en-GB" baseline="0" dirty="0"/>
              <a:t>If we take all of our data from the same corpus then the chances are it will exhibit the same traits.  This may not actually test our model rather just validate the previous set of data.  A better way may be to get a separate set of data certainly for the testing dataset.</a:t>
            </a:r>
          </a:p>
          <a:p>
            <a:endParaRPr lang="en-GB" baseline="0" dirty="0"/>
          </a:p>
          <a:p>
            <a:r>
              <a:rPr lang="en-GB" baseline="0" dirty="0"/>
              <a:t>In our examples you will see later, you will see examples of splitting the data.  You will find this methodology whatever tool you use to do ML.  Azure ML you would use the Split task to accomplish this for example.</a:t>
            </a: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1376815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Choosing data in different ways to build a better model: Cross Validation to avoid overfitting</a:t>
            </a:r>
          </a:p>
          <a:p>
            <a:endParaRPr lang="en-GB" dirty="0"/>
          </a:p>
          <a:p>
            <a:r>
              <a:rPr lang="en-GB" dirty="0"/>
              <a:t>We’ve been looking</a:t>
            </a:r>
            <a:r>
              <a:rPr lang="en-GB" baseline="0" dirty="0"/>
              <a:t> at using the 80/20 rule for testing and training data which comes with a bunch of issues that can lead to different behaviour with different algorithms. As such we generally want to avoid fitting the data to a large training set so that we can test the accuracy of the model without fear of it being </a:t>
            </a:r>
            <a:r>
              <a:rPr lang="en-GB" baseline="0" dirty="0" err="1"/>
              <a:t>overfit</a:t>
            </a:r>
            <a:r>
              <a:rPr lang="en-GB" baseline="0" dirty="0"/>
              <a:t> to this particular dataset we’re looking at. In order to guard against this we can employ cross-validation.</a:t>
            </a:r>
          </a:p>
          <a:p>
            <a:r>
              <a:rPr lang="en-GB" sz="1200" b="0" i="0" kern="1200" dirty="0">
                <a:solidFill>
                  <a:schemeClr val="tx1"/>
                </a:solidFill>
                <a:effectLst/>
                <a:latin typeface="+mn-lt"/>
                <a:ea typeface="+mn-ea"/>
                <a:cs typeface="+mn-cs"/>
              </a:rPr>
              <a:t>As an example Cross-validation can be used to compare the performances of different in identifying handwriting.</a:t>
            </a:r>
            <a:r>
              <a:rPr lang="en-GB" sz="1200" b="0" i="0" kern="1200" baseline="0" dirty="0">
                <a:solidFill>
                  <a:schemeClr val="tx1"/>
                </a:solidFill>
                <a:effectLst/>
                <a:latin typeface="+mn-lt"/>
                <a:ea typeface="+mn-ea"/>
                <a:cs typeface="+mn-cs"/>
              </a:rPr>
              <a:t> We could consider 2 algorithms</a:t>
            </a:r>
            <a:r>
              <a:rPr lang="en-GB" sz="1200" b="0" i="0" kern="1200" dirty="0">
                <a:solidFill>
                  <a:schemeClr val="tx1"/>
                </a:solidFill>
                <a:effectLst/>
                <a:latin typeface="+mn-lt"/>
                <a:ea typeface="+mn-ea"/>
                <a:cs typeface="+mn-cs"/>
              </a:rPr>
              <a:t> Support Vector Machines (SVM) or </a:t>
            </a:r>
            <a:r>
              <a:rPr lang="en-GB" sz="1200" b="0" i="0" u="none" strike="noStrike" kern="1200" dirty="0">
                <a:solidFill>
                  <a:schemeClr val="tx1"/>
                </a:solidFill>
                <a:effectLst/>
                <a:latin typeface="+mn-lt"/>
                <a:ea typeface="+mn-ea"/>
                <a:cs typeface="+mn-cs"/>
              </a:rPr>
              <a:t>K-Nearest Neighbour</a:t>
            </a:r>
            <a:r>
              <a:rPr lang="en-GB" sz="1200" b="0" i="0" kern="1200" dirty="0">
                <a:solidFill>
                  <a:schemeClr val="tx1"/>
                </a:solidFill>
                <a:effectLst/>
                <a:latin typeface="+mn-lt"/>
                <a:ea typeface="+mn-ea"/>
                <a:cs typeface="+mn-cs"/>
              </a:rPr>
              <a:t> (KNN) to predict the true character from an image of a handwritten character. Using cross-validation, we could objectively compare these two methods in terms of their respective fractions of misclassified characters. If we compared the methods based on the 80/20 sample, the KNN method would likely appear to perform better, since it is more flexible and hence more prone to </a:t>
            </a:r>
            <a:r>
              <a:rPr lang="en-GB" sz="1200" b="0" i="0" u="none" strike="noStrike" kern="1200" dirty="0" err="1">
                <a:solidFill>
                  <a:schemeClr val="tx1"/>
                </a:solidFill>
                <a:effectLst/>
                <a:latin typeface="+mn-lt"/>
                <a:ea typeface="+mn-ea"/>
                <a:cs typeface="+mn-cs"/>
              </a:rPr>
              <a:t>overfitting</a:t>
            </a:r>
            <a:r>
              <a:rPr lang="en-GB" sz="1200" b="0" i="0" kern="1200" dirty="0">
                <a:solidFill>
                  <a:schemeClr val="tx1"/>
                </a:solidFill>
                <a:effectLst/>
                <a:latin typeface="+mn-lt"/>
                <a:ea typeface="+mn-ea"/>
                <a:cs typeface="+mn-cs"/>
              </a:rPr>
              <a:t> compared to the SVM method.</a:t>
            </a:r>
            <a:endParaRPr lang="en-GB" baseline="0" dirty="0"/>
          </a:p>
          <a:p>
            <a:r>
              <a:rPr lang="en-GB" baseline="0" dirty="0"/>
              <a:t>&lt;CLICK&gt;</a:t>
            </a:r>
          </a:p>
          <a:p>
            <a:r>
              <a:rPr lang="en-GB" sz="1200" b="0" i="0" kern="1200" dirty="0">
                <a:solidFill>
                  <a:schemeClr val="tx1"/>
                </a:solidFill>
                <a:effectLst/>
                <a:latin typeface="+mn-lt"/>
                <a:ea typeface="+mn-ea"/>
                <a:cs typeface="+mn-cs"/>
              </a:rPr>
              <a:t>In </a:t>
            </a:r>
            <a:r>
              <a:rPr lang="en-GB" sz="1200" b="0" i="1" kern="1200" dirty="0">
                <a:solidFill>
                  <a:schemeClr val="tx1"/>
                </a:solidFill>
                <a:effectLst/>
                <a:latin typeface="+mn-lt"/>
                <a:ea typeface="+mn-ea"/>
                <a:cs typeface="+mn-cs"/>
              </a:rPr>
              <a:t>k</a:t>
            </a:r>
            <a:r>
              <a:rPr lang="en-GB" sz="1200" b="0" i="0" kern="1200" dirty="0">
                <a:solidFill>
                  <a:schemeClr val="tx1"/>
                </a:solidFill>
                <a:effectLst/>
                <a:latin typeface="+mn-lt"/>
                <a:ea typeface="+mn-ea"/>
                <a:cs typeface="+mn-cs"/>
              </a:rPr>
              <a:t>-fold cross-validation, the dataset is randomly partitioned into </a:t>
            </a:r>
            <a:r>
              <a:rPr lang="en-GB" sz="1200" b="0" i="1" kern="1200" dirty="0">
                <a:solidFill>
                  <a:schemeClr val="tx1"/>
                </a:solidFill>
                <a:effectLst/>
                <a:latin typeface="+mn-lt"/>
                <a:ea typeface="+mn-ea"/>
                <a:cs typeface="+mn-cs"/>
              </a:rPr>
              <a:t>k</a:t>
            </a:r>
            <a:r>
              <a:rPr lang="en-GB" sz="1200" b="0" i="0" kern="1200" dirty="0">
                <a:solidFill>
                  <a:schemeClr val="tx1"/>
                </a:solidFill>
                <a:effectLst/>
                <a:latin typeface="+mn-lt"/>
                <a:ea typeface="+mn-ea"/>
                <a:cs typeface="+mn-cs"/>
              </a:rPr>
              <a:t> equal subsets. Of the </a:t>
            </a:r>
            <a:r>
              <a:rPr lang="en-GB" sz="1200" b="0" i="1" kern="1200" dirty="0">
                <a:solidFill>
                  <a:schemeClr val="tx1"/>
                </a:solidFill>
                <a:effectLst/>
                <a:latin typeface="+mn-lt"/>
                <a:ea typeface="+mn-ea"/>
                <a:cs typeface="+mn-cs"/>
              </a:rPr>
              <a:t>k</a:t>
            </a:r>
            <a:r>
              <a:rPr lang="en-GB" sz="1200" b="0" i="0" kern="1200" dirty="0">
                <a:solidFill>
                  <a:schemeClr val="tx1"/>
                </a:solidFill>
                <a:effectLst/>
                <a:latin typeface="+mn-lt"/>
                <a:ea typeface="+mn-ea"/>
                <a:cs typeface="+mn-cs"/>
              </a:rPr>
              <a:t> subsets, a single subset is retained as the test dataset (used for testing the model), and the remaining (</a:t>
            </a:r>
            <a:r>
              <a:rPr lang="en-GB" sz="1200" b="0" i="1" kern="1200" dirty="0">
                <a:solidFill>
                  <a:schemeClr val="tx1"/>
                </a:solidFill>
                <a:effectLst/>
                <a:latin typeface="+mn-lt"/>
                <a:ea typeface="+mn-ea"/>
                <a:cs typeface="+mn-cs"/>
              </a:rPr>
              <a:t>k</a:t>
            </a:r>
            <a:r>
              <a:rPr lang="en-GB" sz="1200" b="0" i="0" kern="1200" dirty="0">
                <a:solidFill>
                  <a:schemeClr val="tx1"/>
                </a:solidFill>
                <a:effectLst/>
                <a:latin typeface="+mn-lt"/>
                <a:ea typeface="+mn-ea"/>
                <a:cs typeface="+mn-cs"/>
              </a:rPr>
              <a:t> − 1) subsets are used as training data. The cross-validation process is then repeated </a:t>
            </a:r>
            <a:r>
              <a:rPr lang="en-GB" sz="1200" b="0" i="1" kern="1200" dirty="0">
                <a:solidFill>
                  <a:schemeClr val="tx1"/>
                </a:solidFill>
                <a:effectLst/>
                <a:latin typeface="+mn-lt"/>
                <a:ea typeface="+mn-ea"/>
                <a:cs typeface="+mn-cs"/>
              </a:rPr>
              <a:t>k</a:t>
            </a:r>
            <a:r>
              <a:rPr lang="en-GB" sz="1200" b="0" i="0" kern="1200" dirty="0">
                <a:solidFill>
                  <a:schemeClr val="tx1"/>
                </a:solidFill>
                <a:effectLst/>
                <a:latin typeface="+mn-lt"/>
                <a:ea typeface="+mn-ea"/>
                <a:cs typeface="+mn-cs"/>
              </a:rPr>
              <a:t> times (the </a:t>
            </a:r>
            <a:r>
              <a:rPr lang="en-GB" sz="1200" b="0" i="1" kern="1200" dirty="0">
                <a:solidFill>
                  <a:schemeClr val="tx1"/>
                </a:solidFill>
                <a:effectLst/>
                <a:latin typeface="+mn-lt"/>
                <a:ea typeface="+mn-ea"/>
                <a:cs typeface="+mn-cs"/>
              </a:rPr>
              <a:t>folds</a:t>
            </a:r>
            <a:r>
              <a:rPr lang="en-GB" sz="1200" b="0" i="0" kern="1200" dirty="0">
                <a:solidFill>
                  <a:schemeClr val="tx1"/>
                </a:solidFill>
                <a:effectLst/>
                <a:latin typeface="+mn-lt"/>
                <a:ea typeface="+mn-ea"/>
                <a:cs typeface="+mn-cs"/>
              </a:rPr>
              <a:t>), with each of the </a:t>
            </a:r>
            <a:r>
              <a:rPr lang="en-GB" sz="1200" b="0" i="1" kern="1200" dirty="0">
                <a:solidFill>
                  <a:schemeClr val="tx1"/>
                </a:solidFill>
                <a:effectLst/>
                <a:latin typeface="+mn-lt"/>
                <a:ea typeface="+mn-ea"/>
                <a:cs typeface="+mn-cs"/>
              </a:rPr>
              <a:t>k</a:t>
            </a:r>
            <a:r>
              <a:rPr lang="en-GB" sz="1200" b="0" i="0" kern="1200" dirty="0">
                <a:solidFill>
                  <a:schemeClr val="tx1"/>
                </a:solidFill>
                <a:effectLst/>
                <a:latin typeface="+mn-lt"/>
                <a:ea typeface="+mn-ea"/>
                <a:cs typeface="+mn-cs"/>
              </a:rPr>
              <a:t> subsets used exactly once as the test dataset. The </a:t>
            </a:r>
            <a:r>
              <a:rPr lang="en-GB" sz="1200" b="0" i="1" kern="1200" dirty="0">
                <a:solidFill>
                  <a:schemeClr val="tx1"/>
                </a:solidFill>
                <a:effectLst/>
                <a:latin typeface="+mn-lt"/>
                <a:ea typeface="+mn-ea"/>
                <a:cs typeface="+mn-cs"/>
              </a:rPr>
              <a:t>k</a:t>
            </a:r>
            <a:r>
              <a:rPr lang="en-GB" sz="1200" b="0" i="0" kern="1200" dirty="0">
                <a:solidFill>
                  <a:schemeClr val="tx1"/>
                </a:solidFill>
                <a:effectLst/>
                <a:latin typeface="+mn-lt"/>
                <a:ea typeface="+mn-ea"/>
                <a:cs typeface="+mn-cs"/>
              </a:rPr>
              <a:t> results from the folds can then be averaged (or otherwise combined) to produce a single estimation. </a:t>
            </a:r>
          </a:p>
          <a:p>
            <a:r>
              <a:rPr lang="en-GB" sz="1200" b="0" i="0" kern="1200" dirty="0">
                <a:solidFill>
                  <a:schemeClr val="tx1"/>
                </a:solidFill>
                <a:effectLst/>
                <a:latin typeface="+mn-lt"/>
                <a:ea typeface="+mn-ea"/>
                <a:cs typeface="+mn-cs"/>
              </a:rPr>
              <a:t>&lt;CLICK&gt;</a:t>
            </a:r>
          </a:p>
          <a:p>
            <a:r>
              <a:rPr lang="en-GB" dirty="0"/>
              <a:t>This is a variation of k-fold cross-validation. For each of the two folds, we randomly assign data points to two sets 1 and 2, so that both sets are equal size (this is usually implemented by shuffling the data array and then splitting it in two). We then train on 1 and test on 2, followed by training on 2 and testing on 1. This has the advantage that our training and test sets are both large, and each data point is used for both training and testing on each fold.</a:t>
            </a:r>
          </a:p>
          <a:p>
            <a:r>
              <a:rPr lang="en-GB" dirty="0"/>
              <a:t>&lt;CLICK&gt;</a:t>
            </a:r>
          </a:p>
          <a:p>
            <a:r>
              <a:rPr lang="en-GB" dirty="0"/>
              <a:t>This method randomly splits the dataset into training and test data. For each such split, the model is fit to the training data, and predictive accuracy is assessed using the validation data. The results are then averaged over the splits. The advantage of this method (over k-fold cross validation) is that the proportion of the training/test data split is not dependent on the number of iterations (folds). The disadvantage of this method is that some observations may never be selected in the validation subsample, whereas others may be selected more than once. In other words, test subsets may overlap. This method also exhibits Monte Carlo variation, meaning that the results will vary if the analysis is repeated with different random splits.</a:t>
            </a:r>
          </a:p>
          <a:p>
            <a:r>
              <a:rPr lang="en-GB" dirty="0"/>
              <a:t>We’ll shortly see how </a:t>
            </a:r>
            <a:r>
              <a:rPr lang="en-GB" dirty="0" err="1"/>
              <a:t>AzureML</a:t>
            </a:r>
            <a:r>
              <a:rPr lang="en-GB" dirty="0"/>
              <a:t> implements each of</a:t>
            </a:r>
            <a:r>
              <a:rPr lang="en-GB" baseline="0" dirty="0"/>
              <a:t> these.</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20</a:t>
            </a:fld>
            <a:endParaRPr lang="en-US"/>
          </a:p>
        </p:txBody>
      </p:sp>
    </p:spTree>
    <p:extLst>
      <p:ext uri="{BB962C8B-B14F-4D97-AF65-F5344CB8AC3E}">
        <p14:creationId xmlns:p14="http://schemas.microsoft.com/office/powerpoint/2010/main" val="2378083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Sampling and Partitioning Data</a:t>
            </a:r>
          </a:p>
          <a:p>
            <a:endParaRPr lang="en-US" dirty="0"/>
          </a:p>
          <a:p>
            <a:r>
              <a:rPr lang="en-US" dirty="0"/>
              <a:t>There are many different ways to split and sample – </a:t>
            </a:r>
          </a:p>
          <a:p>
            <a:r>
              <a:rPr lang="en-US" dirty="0"/>
              <a:t>So far we’ve taken a look at splitting data but we can also sample data too </a:t>
            </a:r>
          </a:p>
          <a:p>
            <a:pPr marL="228600" indent="-228600">
              <a:buAutoNum type="arabicPeriod"/>
            </a:pPr>
            <a:r>
              <a:rPr lang="en-US" dirty="0"/>
              <a:t>In the next few modules we’ll cover the use of cross validation which will allow us to take data from a dataset in such a way as to use different parts of the dataset</a:t>
            </a:r>
            <a:r>
              <a:rPr lang="en-US" baseline="0" dirty="0"/>
              <a:t> to test and fully out machine learning – we find that cross-validation improves the results of our algorithm by avoiding </a:t>
            </a:r>
            <a:r>
              <a:rPr lang="en-US" b="1" baseline="0" dirty="0" err="1"/>
              <a:t>overfitting</a:t>
            </a:r>
            <a:r>
              <a:rPr lang="en-US" baseline="0" dirty="0"/>
              <a:t> which can lead to statistical tuning of a dataset </a:t>
            </a:r>
          </a:p>
          <a:p>
            <a:pPr marL="228600" indent="-228600">
              <a:buAutoNum type="arabicPeriod"/>
            </a:pPr>
            <a:r>
              <a:rPr lang="en-US" baseline="0" dirty="0"/>
              <a:t>Similarly we can sample data to folds using a </a:t>
            </a:r>
            <a:r>
              <a:rPr lang="en-US" b="1" baseline="0" dirty="0"/>
              <a:t>Partition and Sample</a:t>
            </a:r>
            <a:r>
              <a:rPr lang="en-US" baseline="0" dirty="0"/>
              <a:t> task – this will allow us to take different “folds” by choosing the “Assign to Folds” option and then using this to determine the number of folds – this means that we can use this mechanism to choose many different partitions of the data. We can either partition evenly or partition within customized proportions – we can also use the stratified partition to do the same as the split task by ensuring that the column values are factored into how this is partitioned.</a:t>
            </a:r>
          </a:p>
          <a:p>
            <a:pPr marL="228600" indent="-228600">
              <a:buAutoNum type="arabicPeriod"/>
            </a:pPr>
            <a:r>
              <a:rPr lang="en-US" baseline="0" dirty="0"/>
              <a:t>Two other features of partitioning is the use of </a:t>
            </a:r>
            <a:r>
              <a:rPr lang="en-US" b="1" baseline="0" dirty="0"/>
              <a:t>Head</a:t>
            </a:r>
            <a:r>
              <a:rPr lang="en-US" baseline="0" dirty="0"/>
              <a:t> which can take the top n rows or sampling which can take fixed sample points through the data as a certain </a:t>
            </a:r>
            <a:r>
              <a:rPr lang="en-US" b="1" baseline="0" dirty="0"/>
              <a:t>sampling rate</a:t>
            </a:r>
            <a:r>
              <a:rPr lang="en-US" baseline="0" dirty="0"/>
              <a:t> </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21</a:t>
            </a:fld>
            <a:endParaRPr lang="en-US"/>
          </a:p>
        </p:txBody>
      </p:sp>
    </p:spTree>
    <p:extLst>
      <p:ext uri="{BB962C8B-B14F-4D97-AF65-F5344CB8AC3E}">
        <p14:creationId xmlns:p14="http://schemas.microsoft.com/office/powerpoint/2010/main" val="1129950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Quantization</a:t>
            </a:r>
          </a:p>
          <a:p>
            <a:endParaRPr lang="en-US" dirty="0"/>
          </a:p>
          <a:p>
            <a:r>
              <a:rPr lang="en-US" dirty="0"/>
              <a:t>Sometimes you can have too much data and too many discrete values </a:t>
            </a:r>
          </a:p>
          <a:p>
            <a:r>
              <a:rPr lang="en-US" dirty="0"/>
              <a:t>An approach to cutting down the variation in data is to use n “bins” which allow</a:t>
            </a:r>
            <a:r>
              <a:rPr lang="en-US" baseline="0" dirty="0"/>
              <a:t> you to group continuous values into more discrete, predictable bins of numbers </a:t>
            </a:r>
          </a:p>
          <a:p>
            <a:r>
              <a:rPr lang="en-US" baseline="0" dirty="0"/>
              <a:t>&lt;CLICK&gt;</a:t>
            </a:r>
          </a:p>
          <a:p>
            <a:r>
              <a:rPr lang="en-US" baseline="0" dirty="0"/>
              <a:t>You can see from the diagram it </a:t>
            </a:r>
            <a:r>
              <a:rPr lang="en-US" baseline="0" dirty="0" err="1"/>
              <a:t>smooths</a:t>
            </a:r>
            <a:r>
              <a:rPr lang="en-US" baseline="0" dirty="0"/>
              <a:t> out the curve in steps to allow the minimum values to be used at each step to replace values at each of the next steps</a:t>
            </a:r>
          </a:p>
          <a:p>
            <a:r>
              <a:rPr lang="en-US" baseline="0" dirty="0"/>
              <a:t>&lt;CLICK&gt;</a:t>
            </a:r>
          </a:p>
          <a:p>
            <a:r>
              <a:rPr lang="en-US" baseline="0" dirty="0"/>
              <a:t>Quantization is commonly used in digital signal processing to create boundaries and more discrete values from continuous values – it’s also used in encoding MPEG/JPEG where Huffman constant tables will be built up to create quantized values so that you can compress files efficiently </a:t>
            </a:r>
          </a:p>
          <a:p>
            <a:r>
              <a:rPr lang="en-US" baseline="0" dirty="0"/>
              <a:t>&lt;CLICK&gt;</a:t>
            </a:r>
          </a:p>
          <a:p>
            <a:r>
              <a:rPr lang="en-US" baseline="0" dirty="0"/>
              <a:t>So a key for quantization is to replace discrete values with binned values </a:t>
            </a:r>
          </a:p>
          <a:p>
            <a:r>
              <a:rPr lang="en-US" baseline="0" dirty="0"/>
              <a:t>In order to do this it creates a coefficient matrix to determine the best fit values – </a:t>
            </a:r>
            <a:r>
              <a:rPr lang="en-US" baseline="0" dirty="0" err="1"/>
              <a:t>AzureML</a:t>
            </a:r>
            <a:r>
              <a:rPr lang="en-US" baseline="0" dirty="0"/>
              <a:t> supports this across a number of columns not just a single column so it will normalize the columns and zero </a:t>
            </a:r>
            <a:r>
              <a:rPr lang="en-US" baseline="0" dirty="0" err="1"/>
              <a:t>centre</a:t>
            </a:r>
            <a:r>
              <a:rPr lang="en-US" baseline="0" dirty="0"/>
              <a:t> the mean so that they are all reliant o the same scale </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23</a:t>
            </a:fld>
            <a:endParaRPr lang="en-US"/>
          </a:p>
        </p:txBody>
      </p:sp>
    </p:spTree>
    <p:extLst>
      <p:ext uri="{BB962C8B-B14F-4D97-AF65-F5344CB8AC3E}">
        <p14:creationId xmlns:p14="http://schemas.microsoft.com/office/powerpoint/2010/main" val="1050979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 </a:t>
            </a:r>
          </a:p>
          <a:p>
            <a:r>
              <a:rPr lang="en-US" dirty="0"/>
              <a:t>We’ll import</a:t>
            </a:r>
            <a:r>
              <a:rPr lang="en-US" baseline="0" dirty="0"/>
              <a:t> the </a:t>
            </a:r>
            <a:r>
              <a:rPr lang="en-US" baseline="0" dirty="0" err="1"/>
              <a:t>QuantileDiscretizer</a:t>
            </a:r>
            <a:r>
              <a:rPr lang="en-US" baseline="0" dirty="0"/>
              <a:t> class which will allow us to set the number of bins we need</a:t>
            </a:r>
          </a:p>
          <a:p>
            <a:r>
              <a:rPr lang="en-US" baseline="0" dirty="0"/>
              <a:t>&lt;CLICK&gt;</a:t>
            </a:r>
          </a:p>
          <a:p>
            <a:r>
              <a:rPr lang="en-US" baseline="0" dirty="0"/>
              <a:t>Next we’ll generate some data – in this case we can look at metrics data from a system which may come in the form of an id or timestamp and a double value representing the metric – here we manipulate a </a:t>
            </a:r>
            <a:r>
              <a:rPr lang="en-US" baseline="0" dirty="0" err="1"/>
              <a:t>dataframe</a:t>
            </a:r>
            <a:r>
              <a:rPr lang="en-US" baseline="0" dirty="0"/>
              <a:t> to look at the columns we generate and rename them according to the what we need</a:t>
            </a:r>
          </a:p>
          <a:p>
            <a:r>
              <a:rPr lang="en-US" baseline="0" dirty="0"/>
              <a:t>&lt;CLICK&gt;</a:t>
            </a:r>
          </a:p>
          <a:p>
            <a:r>
              <a:rPr lang="en-US" baseline="0" dirty="0"/>
              <a:t>We’ll look to using the binning technique now and select that we should have 3 different bins of numbers</a:t>
            </a:r>
          </a:p>
          <a:p>
            <a:r>
              <a:rPr lang="en-US" baseline="0" dirty="0"/>
              <a:t>&lt;CLICK&gt;</a:t>
            </a:r>
          </a:p>
          <a:p>
            <a:r>
              <a:rPr lang="en-US" baseline="0" dirty="0"/>
              <a:t>Lastly we look at fitting this using a pipeline – we’ll cover this more next week and then we can show the results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3481839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Principal Component Analysis (PCA)</a:t>
            </a:r>
          </a:p>
          <a:p>
            <a:endParaRPr lang="en-US" dirty="0"/>
          </a:p>
          <a:p>
            <a:r>
              <a:rPr lang="en-US" dirty="0"/>
              <a:t>One of the key difficulties when working</a:t>
            </a:r>
            <a:r>
              <a:rPr lang="en-US" baseline="0" dirty="0"/>
              <a:t> with data is the understanding that you have to deal with multiple dimensions – you’ll see in the coming modules that the data which you’ve seen up until now as (x, y) data points is more like (a, b, c, d, e, f ..)</a:t>
            </a:r>
          </a:p>
          <a:p>
            <a:r>
              <a:rPr lang="en-US" baseline="0" dirty="0"/>
              <a:t>Principal Component Analysis allows a way taking a very large umber of features (lists of points within a vector) and turn them into a smaller vector </a:t>
            </a:r>
          </a:p>
          <a:p>
            <a:r>
              <a:rPr lang="en-US" baseline="0" dirty="0"/>
              <a:t>&lt;CLICK&gt;</a:t>
            </a:r>
          </a:p>
          <a:p>
            <a:r>
              <a:rPr lang="en-US" baseline="0" dirty="0"/>
              <a:t>PCA is used for dimensionality reduction to allow you to take all the variance in the data and reduce it to fewer data points in a series, reducing the number of dimensions – obviously reducing the number of dimensions will mean that you will lose the precision and by taking two columns for example instead of 5 you may only be able to explain 95% of the variance of the data – the good news is that this slight loss in precision means that you’ve also managed to cut down the data size by 60%!</a:t>
            </a:r>
          </a:p>
          <a:p>
            <a:r>
              <a:rPr lang="en-US" baseline="0" dirty="0"/>
              <a:t>&lt;CLICK&gt;</a:t>
            </a:r>
          </a:p>
          <a:p>
            <a:r>
              <a:rPr lang="en-US" baseline="0" dirty="0"/>
              <a:t>This uses matrix mathematics to reduce the dataset. This matrix mathematics uses Eigenvalues and Vectors which you may remember that have two values (alpha and beta) which you can pull out of the matrix to reduce it so that matrix has its minimum possible values and a set of multipliers</a:t>
            </a:r>
          </a:p>
          <a:p>
            <a:r>
              <a:rPr lang="en-US" baseline="0" dirty="0"/>
              <a:t>&lt;CLICK&gt;</a:t>
            </a:r>
          </a:p>
          <a:p>
            <a:r>
              <a:rPr lang="en-US" baseline="0" dirty="0"/>
              <a:t>Reducing this to 2 dimensions allows you to plot the machine learning data point inputs (called features) on a 2D surface</a:t>
            </a:r>
          </a:p>
          <a:p>
            <a:r>
              <a:rPr lang="en-US" baseline="0" dirty="0"/>
              <a:t>&lt;CLICK&gt;</a:t>
            </a:r>
          </a:p>
          <a:p>
            <a:r>
              <a:rPr lang="en-US" baseline="0" dirty="0"/>
              <a:t>PCA will allow you to speed up the machine learning calculation by allowing you discard and lose some precision and thus process less data points </a:t>
            </a:r>
          </a:p>
          <a:p>
            <a:r>
              <a:rPr lang="en-US" baseline="0" dirty="0"/>
              <a:t>&lt;CLICK&gt;</a:t>
            </a:r>
          </a:p>
          <a:p>
            <a:r>
              <a:rPr lang="en-US" baseline="0" dirty="0"/>
              <a:t>You will lose some information from the original data since you’re discarding the minority variance from the original dataset</a:t>
            </a: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26</a:t>
            </a:fld>
            <a:endParaRPr lang="en-US"/>
          </a:p>
        </p:txBody>
      </p:sp>
    </p:spTree>
    <p:extLst>
      <p:ext uri="{BB962C8B-B14F-4D97-AF65-F5344CB8AC3E}">
        <p14:creationId xmlns:p14="http://schemas.microsoft.com/office/powerpoint/2010/main" val="132885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One of the problems we come</a:t>
            </a:r>
            <a:r>
              <a:rPr lang="en-US" baseline="0" dirty="0"/>
              <a:t> across all of the time when working with data is the need to have a scale that is independent of the scale units that each data point is in. In order to do this we need to normalize the data to get this into scale independent units – this can be very important when comparing columns values as one scale can be between 1 and 100 and another between 60 and 1 million</a:t>
            </a:r>
          </a:p>
          <a:p>
            <a:pPr marL="228600" indent="-228600">
              <a:buAutoNum type="arabicPeriod"/>
            </a:pPr>
            <a:r>
              <a:rPr lang="en-US" baseline="0" dirty="0" err="1"/>
              <a:t>AzureML</a:t>
            </a:r>
            <a:r>
              <a:rPr lang="en-US" baseline="0" dirty="0"/>
              <a:t> supports multiple ways to normalize data from mathematical functions such as log to the base n or the natural log which will shrink the units to a scale define by logarithms – this scale can also be extended to use trigonometric functions or most commonly using Z-Scores which we’ll take a look at in the next module – this will help to us to scale the data points by understanding the probability distribution and referring to the units as standard deviations from a mean of zero.</a:t>
            </a:r>
          </a:p>
          <a:p>
            <a:pPr marL="0" indent="0">
              <a:buNone/>
            </a:pPr>
            <a:r>
              <a:rPr lang="en-US" baseline="0" dirty="0"/>
              <a:t>&lt;CLICK&gt;</a:t>
            </a:r>
          </a:p>
          <a:p>
            <a:pPr marL="0" indent="0">
              <a:buNone/>
            </a:pPr>
            <a:r>
              <a:rPr lang="en-US" baseline="0" dirty="0"/>
              <a:t>3. Another way of scale and reducing data is to clip values – this can be exceptionally useful when some values in the latter 95% of the probability distribution as high outliers and either skew data completely and cause problems with machine learning algorithm  - therefore the Clip Values task allows the peaks and </a:t>
            </a:r>
            <a:r>
              <a:rPr lang="en-US" baseline="0" dirty="0" err="1"/>
              <a:t>subpeaks</a:t>
            </a:r>
            <a:r>
              <a:rPr lang="en-US" baseline="0" dirty="0"/>
              <a:t> to be clipped or values to be replaced or removed – clip values can work on absolute values or percentile values </a:t>
            </a:r>
          </a:p>
          <a:p>
            <a:pPr marL="0" indent="0">
              <a:buNone/>
            </a:pPr>
            <a:endParaRPr lang="en-US" baseline="0" dirty="0"/>
          </a:p>
        </p:txBody>
      </p:sp>
      <p:sp>
        <p:nvSpPr>
          <p:cNvPr id="4" name="Slide Number Placeholder 3"/>
          <p:cNvSpPr>
            <a:spLocks noGrp="1"/>
          </p:cNvSpPr>
          <p:nvPr>
            <p:ph type="sldNum" sz="quarter" idx="10"/>
          </p:nvPr>
        </p:nvSpPr>
        <p:spPr/>
        <p:txBody>
          <a:bodyPr/>
          <a:lstStyle/>
          <a:p>
            <a:fld id="{71A41F1F-90BE-488A-B820-D47438566D65}" type="slidenum">
              <a:rPr lang="en-US" smtClean="0"/>
              <a:t>29</a:t>
            </a:fld>
            <a:endParaRPr lang="en-US"/>
          </a:p>
        </p:txBody>
      </p:sp>
    </p:spTree>
    <p:extLst>
      <p:ext uri="{BB962C8B-B14F-4D97-AF65-F5344CB8AC3E}">
        <p14:creationId xmlns:p14="http://schemas.microsoft.com/office/powerpoint/2010/main" val="3640079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Load in in a file</a:t>
            </a:r>
            <a:r>
              <a:rPr lang="en-US" baseline="0" dirty="0"/>
              <a:t> – assume that you have a label and set of features</a:t>
            </a:r>
          </a:p>
          <a:p>
            <a:r>
              <a:rPr lang="en-US" baseline="0" dirty="0"/>
              <a:t>&lt;CLICK&gt;</a:t>
            </a:r>
          </a:p>
          <a:p>
            <a:r>
              <a:rPr lang="en-US" dirty="0"/>
              <a:t>Create a new normalizer</a:t>
            </a:r>
          </a:p>
          <a:p>
            <a:r>
              <a:rPr lang="en-US" dirty="0"/>
              <a:t>&lt;CLICK&gt;</a:t>
            </a:r>
          </a:p>
          <a:p>
            <a:r>
              <a:rPr lang="en-US" dirty="0"/>
              <a:t>Transform</a:t>
            </a:r>
            <a:r>
              <a:rPr lang="en-US" baseline="0" dirty="0"/>
              <a:t> the features into a Tuple of (Label, normalized features)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a:p>
        </p:txBody>
      </p:sp>
    </p:spTree>
    <p:extLst>
      <p:ext uri="{BB962C8B-B14F-4D97-AF65-F5344CB8AC3E}">
        <p14:creationId xmlns:p14="http://schemas.microsoft.com/office/powerpoint/2010/main" val="1425091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Machine Learning</a:t>
            </a:r>
            <a:r>
              <a:rPr lang="en-GB" baseline="0" dirty="0"/>
              <a:t> if you haven’t encountered the term before might be confusing.  Here are a couple of quotes that might help to understand what is Machine learning.</a:t>
            </a:r>
          </a:p>
          <a:p>
            <a:endParaRPr lang="en-GB" baseline="0" dirty="0"/>
          </a:p>
          <a:p>
            <a:pPr marL="228600" indent="-228600">
              <a:buAutoNum type="arabicPeriod"/>
            </a:pPr>
            <a:r>
              <a:rPr lang="en-GB" baseline="0" dirty="0"/>
              <a:t>The first one is a bit of a mouthful but the essentials are that a machine will do something that has tasks.  Whilst doing those tasks it notes its experiences and learns from them.  It can then apply that learning to future iterations of the tasks</a:t>
            </a:r>
          </a:p>
          <a:p>
            <a:pPr marL="228600" indent="-228600">
              <a:buAutoNum type="arabicPeriod"/>
            </a:pPr>
            <a:r>
              <a:rPr lang="en-GB" baseline="0" dirty="0"/>
              <a:t>The second is rather easier and applies to our lives as well.  We learn from experience.  Machine learning is where computers look at what happened the last time they performed this task and apply the learning to the current iteration.</a:t>
            </a:r>
          </a:p>
          <a:p>
            <a:pPr marL="228600" indent="-228600">
              <a:buAutoNum type="arabicPeriod"/>
            </a:pPr>
            <a:endParaRPr lang="en-GB" baseline="0" dirty="0"/>
          </a:p>
          <a:p>
            <a:pPr marL="0" indent="0">
              <a:buNone/>
            </a:pPr>
            <a:r>
              <a:rPr lang="en-GB" baseline="0" dirty="0"/>
              <a:t>We’ll be covering supervised and unsupervised learning in later slides so don’t spend a whole load of time explaining this here but just mention that these are the two techniques machines use for learning.</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290404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Machine Learning</a:t>
            </a:r>
            <a:r>
              <a:rPr lang="en-GB" baseline="0" dirty="0"/>
              <a:t> if you haven’t encountered the term before might be confusing.  Here are a couple of quotes that might help to understand what is Machine learning.</a:t>
            </a:r>
          </a:p>
          <a:p>
            <a:endParaRPr lang="en-GB" baseline="0" dirty="0"/>
          </a:p>
          <a:p>
            <a:pPr marL="228600" indent="-228600">
              <a:buAutoNum type="arabicPeriod"/>
            </a:pPr>
            <a:r>
              <a:rPr lang="en-GB" baseline="0" dirty="0"/>
              <a:t>The first one is a bit of a mouthful but the essentials are that a machine will do something that has tasks.  Whilst doing those tasks it notes its experiences and learns from them.  It can then apply that learning to future iterations of the tasks</a:t>
            </a:r>
          </a:p>
          <a:p>
            <a:pPr marL="228600" indent="-228600">
              <a:buAutoNum type="arabicPeriod"/>
            </a:pPr>
            <a:r>
              <a:rPr lang="en-GB" baseline="0" dirty="0"/>
              <a:t>The second is rather easier and applies to our lives as well.  We learn from experience.  Machine learning is where computers look at what happened the last time they performed this task and apply the learning to the current iteration.</a:t>
            </a:r>
          </a:p>
          <a:p>
            <a:pPr marL="228600" indent="-228600">
              <a:buAutoNum type="arabicPeriod"/>
            </a:pPr>
            <a:endParaRPr lang="en-GB" baseline="0" dirty="0"/>
          </a:p>
          <a:p>
            <a:pPr marL="0" indent="0">
              <a:buNone/>
            </a:pPr>
            <a:r>
              <a:rPr lang="en-GB" baseline="0" dirty="0"/>
              <a:t>We’ll be covering supervised and unsupervised learning in later slides so don’t spend a whole load of time explaining this here but just mention that these are the two techniques machines use for learning.</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199258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An Algorithm is a process or set of rules to be followed in calculations or other problem-solving operations.</a:t>
            </a:r>
            <a:r>
              <a:rPr lang="en-GB" sz="1200" b="0" i="0" kern="1200" baseline="0" dirty="0">
                <a:solidFill>
                  <a:schemeClr val="tx1"/>
                </a:solidFill>
                <a:effectLst/>
                <a:latin typeface="+mn-lt"/>
                <a:ea typeface="+mn-ea"/>
                <a:cs typeface="+mn-cs"/>
              </a:rPr>
              <a:t>  In the world of Machine learning there are many depending on the problem you are trying to solve.  During this introductory course we are going to look at a few.</a:t>
            </a:r>
          </a:p>
          <a:p>
            <a:endParaRPr lang="en-GB" sz="1200" b="0" i="0" kern="1200" baseline="0" dirty="0">
              <a:solidFill>
                <a:schemeClr val="tx1"/>
              </a:solidFill>
              <a:effectLst/>
              <a:latin typeface="+mn-lt"/>
              <a:ea typeface="+mn-ea"/>
              <a:cs typeface="+mn-cs"/>
            </a:endParaRPr>
          </a:p>
          <a:p>
            <a:r>
              <a:rPr lang="en-GB" dirty="0"/>
              <a:t>We use feedback as previously mentioned to learn</a:t>
            </a:r>
            <a:r>
              <a:rPr lang="en-GB" baseline="0" dirty="0"/>
              <a:t> what happened the last time and use that to help us make better predictions going forwards.</a:t>
            </a: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232639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do we have in the machine learning triangle?</a:t>
            </a:r>
          </a:p>
          <a:p>
            <a:endParaRPr lang="en-GB" dirty="0"/>
          </a:p>
          <a:p>
            <a:r>
              <a:rPr lang="en-GB" dirty="0"/>
              <a:t>At</a:t>
            </a:r>
            <a:r>
              <a:rPr lang="en-GB" baseline="0" dirty="0"/>
              <a:t> the bottom we have unsupervised learning which we’ll look at in the next module – this is data with no labels just data points, no feedback and hidden structure which becomes apparent</a:t>
            </a:r>
          </a:p>
          <a:p>
            <a:r>
              <a:rPr lang="en-GB" baseline="0" dirty="0"/>
              <a:t>We also have reinforcement learning which is a decision process used to learn a series of actions through a reward system (out of the scope of this course)</a:t>
            </a:r>
          </a:p>
          <a:p>
            <a:r>
              <a:rPr lang="en-GB" baseline="0" dirty="0"/>
              <a:t>At the top of the pyramid we have supervised learning which has labels with the data points, direct feedback and a prediction of the labels from the data points</a:t>
            </a:r>
          </a:p>
          <a:p>
            <a:endParaRPr lang="en-GB" baseline="0" dirty="0"/>
          </a:p>
          <a:p>
            <a:pPr marL="457200" indent="-457200">
              <a:buFont typeface="+mj-lt"/>
              <a:buAutoNum type="arabicPeriod"/>
            </a:pPr>
            <a:r>
              <a:rPr lang="en-US" sz="1200" dirty="0"/>
              <a:t>Used when you want to predict unknown answers from answers you already have – requires data which shows the answers you can get now</a:t>
            </a:r>
          </a:p>
          <a:p>
            <a:pPr marL="457200" indent="-457200">
              <a:buFont typeface="+mj-lt"/>
              <a:buAutoNum type="arabicPeriod"/>
            </a:pPr>
            <a:r>
              <a:rPr lang="en-US" sz="1200" dirty="0"/>
              <a:t>Data is divided into two parts: the data you will use to “teach” the system (</a:t>
            </a:r>
            <a:r>
              <a:rPr lang="en-US" sz="1200" i="1" dirty="0"/>
              <a:t>data set</a:t>
            </a:r>
            <a:r>
              <a:rPr lang="en-US" sz="1200" dirty="0"/>
              <a:t>), and the data you will use to see if the computer’s algorithms are accurate (</a:t>
            </a:r>
            <a:r>
              <a:rPr lang="en-US" sz="1200" i="1" dirty="0"/>
              <a:t>test set</a:t>
            </a:r>
            <a:r>
              <a:rPr lang="en-US" sz="1200" dirty="0"/>
              <a:t>)</a:t>
            </a:r>
          </a:p>
          <a:p>
            <a:pPr marL="457200" indent="-457200">
              <a:buFont typeface="+mj-lt"/>
              <a:buAutoNum type="arabicPeriod"/>
            </a:pPr>
            <a:r>
              <a:rPr lang="en-US" sz="1200" dirty="0"/>
              <a:t>After you select and clean the data, you select data points that show the right relationships in the data. The answers are “labels”, the categories/columns/attributes are “features” and the values are…values.</a:t>
            </a:r>
          </a:p>
          <a:p>
            <a:pPr marL="457200" indent="-457200">
              <a:buFont typeface="+mj-lt"/>
              <a:buAutoNum type="arabicPeriod"/>
            </a:pPr>
            <a:r>
              <a:rPr lang="en-US" sz="1200" dirty="0"/>
              <a:t>Then you select an algorithm to compute the </a:t>
            </a:r>
            <a:r>
              <a:rPr lang="en-US" sz="1200" i="1" dirty="0"/>
              <a:t>outcome</a:t>
            </a:r>
            <a:r>
              <a:rPr lang="en-US" sz="1200" dirty="0"/>
              <a:t>. (Often you choose more than one)</a:t>
            </a:r>
          </a:p>
          <a:p>
            <a:pPr marL="457200" indent="-457200">
              <a:buFont typeface="+mj-lt"/>
              <a:buAutoNum type="arabicPeriod"/>
            </a:pPr>
            <a:r>
              <a:rPr lang="en-US" sz="1200" dirty="0"/>
              <a:t>You run the program on the data set, and check to see if you got the right answer from the test set.</a:t>
            </a:r>
          </a:p>
          <a:p>
            <a:pPr marL="457200" indent="-457200">
              <a:buFont typeface="+mj-lt"/>
              <a:buAutoNum type="arabicPeriod"/>
            </a:pPr>
            <a:r>
              <a:rPr lang="en-US" sz="1200" dirty="0"/>
              <a:t>Once you perform the experiment, you select the best </a:t>
            </a:r>
            <a:r>
              <a:rPr lang="en-US" sz="1200" i="1" dirty="0"/>
              <a:t>model</a:t>
            </a:r>
            <a:r>
              <a:rPr lang="en-US" sz="1200" dirty="0"/>
              <a:t>. This is the final output – the model is then used against more data to get the answers you need</a:t>
            </a: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7</a:t>
            </a:fld>
            <a:endParaRPr lang="en-US"/>
          </a:p>
        </p:txBody>
      </p:sp>
    </p:spTree>
    <p:extLst>
      <p:ext uri="{BB962C8B-B14F-4D97-AF65-F5344CB8AC3E}">
        <p14:creationId xmlns:p14="http://schemas.microsoft.com/office/powerpoint/2010/main" val="3165995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Supervised learning is distinct from unsupervised learning which we’ll look at in the next module – with supervised learning we try to predict either a continuous variable,</a:t>
            </a:r>
            <a:r>
              <a:rPr lang="en-GB" baseline="0" dirty="0"/>
              <a:t> a number, for example, a predicted rate of speed for a 100m runner based on previous races and possibly wind and other conditions OR a class of output which is discrete such as which type of Iris measurements relate to – in each case we have a label – we don’t have this label in unsupervised learning whether it’s a rate of speed or a plant type.</a:t>
            </a:r>
          </a:p>
          <a:p>
            <a:r>
              <a:rPr lang="en-GB" baseline="0" dirty="0"/>
              <a:t>&lt;CLICK&gt;</a:t>
            </a:r>
          </a:p>
          <a:p>
            <a:r>
              <a:rPr lang="en-GB" baseline="0" dirty="0"/>
              <a:t>In order to do this we need two things the first is features – these will need to be in a form which our machine learning algorithm can process – the mathematical term for this is a vector – so we refer to this as a feature vector </a:t>
            </a:r>
          </a:p>
          <a:p>
            <a:r>
              <a:rPr lang="en-GB" baseline="0" dirty="0"/>
              <a:t>&lt;CLICK&gt;</a:t>
            </a:r>
          </a:p>
          <a:p>
            <a:r>
              <a:rPr lang="en-GB" baseline="0" dirty="0"/>
              <a:t>We also need a set of labels – these are generally in a text form but we may need them to be in a numeric form so as part of the input we may have to turn them into a set of numbers which our algorithm can understand </a:t>
            </a:r>
          </a:p>
          <a:p>
            <a:r>
              <a:rPr lang="en-GB" baseline="0" dirty="0"/>
              <a:t>&lt;CLICK&gt;</a:t>
            </a:r>
          </a:p>
          <a:p>
            <a:r>
              <a:rPr lang="en-GB" baseline="0" dirty="0"/>
              <a:t>Once we have our features vectors and labels we can feed these into an algorithm which will attempt to build a model from the input data </a:t>
            </a:r>
          </a:p>
          <a:p>
            <a:r>
              <a:rPr lang="en-GB" baseline="0" dirty="0"/>
              <a:t>&lt;CLICK&gt;</a:t>
            </a:r>
          </a:p>
          <a:p>
            <a:r>
              <a:rPr lang="en-GB" baseline="0" dirty="0"/>
              <a:t>The algorithm produce a training set from part of our input dataset and we can refer to the trained model now – it is important to understand that the model can be continually trained as we discover new things and get new data – machine learning is so powerful because of the feedback cycle involved</a:t>
            </a:r>
          </a:p>
          <a:p>
            <a:r>
              <a:rPr lang="en-GB" baseline="0" dirty="0"/>
              <a:t>&lt;CLICK&gt;</a:t>
            </a:r>
          </a:p>
          <a:p>
            <a:r>
              <a:rPr lang="en-GB" baseline="0" dirty="0"/>
              <a:t>We can then pass in a single feature vector to our trained model and it will return an expected label – you can view this part of the slide in two ways – the first is that it represents a single feature vector – for example, sepal width/length and petal width/length and our output will be the name of an iris plant OR we can consider this as the leftover part of our data usually 20% of it which is then used to determine how effective our model is by guessing the labels that we already know from our trained model which will allow us find out whether we have a model which is good or bad </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8</a:t>
            </a:fld>
            <a:endParaRPr lang="en-US"/>
          </a:p>
        </p:txBody>
      </p:sp>
    </p:spTree>
    <p:extLst>
      <p:ext uri="{BB962C8B-B14F-4D97-AF65-F5344CB8AC3E}">
        <p14:creationId xmlns:p14="http://schemas.microsoft.com/office/powerpoint/2010/main" val="330802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is one</a:t>
            </a:r>
            <a:r>
              <a:rPr lang="en-US" baseline="0" dirty="0"/>
              <a:t> of the most widely used language and framework (CRAN) in the machine learning ecosystem but it suffers from scalability problems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081045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R code </a:t>
            </a:r>
          </a:p>
          <a:p>
            <a:r>
              <a:rPr lang="en-US" dirty="0"/>
              <a:t>&lt;CLICK&gt;</a:t>
            </a:r>
          </a:p>
          <a:p>
            <a:r>
              <a:rPr lang="en-US" dirty="0"/>
              <a:t>Read in a file – remember this is read into the memory of the current process</a:t>
            </a:r>
          </a:p>
          <a:p>
            <a:r>
              <a:rPr lang="en-US" dirty="0"/>
              <a:t>&lt;CLICK&gt;</a:t>
            </a:r>
          </a:p>
          <a:p>
            <a:r>
              <a:rPr lang="en-US" dirty="0"/>
              <a:t>Convert to a </a:t>
            </a:r>
            <a:r>
              <a:rPr lang="en-US" dirty="0" err="1"/>
              <a:t>dataframe</a:t>
            </a:r>
            <a:r>
              <a:rPr lang="en-US" dirty="0"/>
              <a:t> – need more memory – hope we don’t run it </a:t>
            </a:r>
          </a:p>
          <a:p>
            <a:r>
              <a:rPr lang="en-US" dirty="0"/>
              <a:t>&lt;CLICK&gt;</a:t>
            </a:r>
          </a:p>
          <a:p>
            <a:r>
              <a:rPr lang="en-US" dirty="0"/>
              <a:t>Run a linear</a:t>
            </a:r>
            <a:r>
              <a:rPr lang="en-US" baseline="0" dirty="0"/>
              <a:t> regression – this may take 10-15 minutes depending on the weight data </a:t>
            </a:r>
          </a:p>
          <a:p>
            <a:r>
              <a:rPr lang="en-US" baseline="0" dirty="0"/>
              <a:t>&lt;CLICK&gt;</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735210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Apache Spark will run all</a:t>
            </a:r>
            <a:r>
              <a:rPr lang="en-US" baseline="0" dirty="0"/>
              <a:t> types of machines learning algorithm through </a:t>
            </a:r>
            <a:r>
              <a:rPr lang="en-US" baseline="0" dirty="0" err="1"/>
              <a:t>mllib</a:t>
            </a:r>
            <a:r>
              <a:rPr lang="en-US" baseline="0" dirty="0"/>
              <a:t> </a:t>
            </a:r>
          </a:p>
          <a:p>
            <a:endParaRPr lang="en-US" baseline="0" dirty="0"/>
          </a:p>
          <a:p>
            <a:r>
              <a:rPr lang="en-US" baseline="0" dirty="0"/>
              <a:t>The driver program will delegate the work to the executors and they will each process parts of files that they read off of external storage and store the file data in cluster memory as well as transformed data </a:t>
            </a:r>
          </a:p>
          <a:p>
            <a:endParaRPr lang="en-US" baseline="0" dirty="0"/>
          </a:p>
          <a:p>
            <a:r>
              <a:rPr lang="en-US" baseline="0" dirty="0"/>
              <a:t>The Machine Learning algorithm in this case is designed to run in a highly distributed, fault tolerant environment where the data itself is stored across the cluster and the operations using Machine Learning algorithms will be distributed across the Spark cluster too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724194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ulleted Layou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2"/>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382191"/>
          </a:xfrm>
        </p:spPr>
        <p:txBody>
          <a:bodyPr/>
          <a:lstStyle>
            <a:lvl1pPr marL="460201" indent="-460201">
              <a:buClr>
                <a:srgbClr val="FFFFFF"/>
              </a:buClr>
              <a:buSzPct val="70000"/>
              <a:buFontTx/>
              <a:buBlip>
                <a:blip r:embed="rId2"/>
              </a:buBlip>
              <a:defRPr sz="4000">
                <a:solidFill>
                  <a:schemeClr val="accent2"/>
                </a:solidFill>
              </a:defRPr>
            </a:lvl1pPr>
            <a:lvl2pPr marL="855349" indent="-395147">
              <a:buClr>
                <a:srgbClr val="FFFFFF"/>
              </a:buClr>
              <a:buSzPct val="70000"/>
              <a:buFontTx/>
              <a:buBlip>
                <a:blip r:embed="rId2"/>
              </a:buBlip>
              <a:defRPr sz="3200">
                <a:solidFill>
                  <a:schemeClr val="tx2"/>
                </a:solidFill>
              </a:defRPr>
            </a:lvl2pPr>
            <a:lvl3pPr marL="1258429" indent="-403081">
              <a:buClr>
                <a:srgbClr val="FFFFFF"/>
              </a:buClr>
              <a:buSzPct val="70000"/>
              <a:buFontTx/>
              <a:buBlip>
                <a:blip r:embed="rId2"/>
              </a:buBlip>
              <a:defRPr sz="2800">
                <a:solidFill>
                  <a:schemeClr val="tx2"/>
                </a:solidFill>
              </a:defRPr>
            </a:lvl3pPr>
            <a:lvl4pPr marL="1604368" indent="-345947">
              <a:buClr>
                <a:srgbClr val="FFFFFF"/>
              </a:buClr>
              <a:buSzPct val="70000"/>
              <a:buFontTx/>
              <a:buBlip>
                <a:blip r:embed="rId2"/>
              </a:buBlip>
              <a:defRPr sz="2400">
                <a:solidFill>
                  <a:schemeClr val="tx2"/>
                </a:solidFill>
              </a:defRPr>
            </a:lvl4pPr>
            <a:lvl5pPr marL="1940804" indent="-336427">
              <a:buClr>
                <a:srgbClr val="FFFFFF"/>
              </a:buClr>
              <a:buSzPct val="70000"/>
              <a:buFontTx/>
              <a:buBlip>
                <a:blip r:embed="rId2"/>
              </a:buBlip>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837592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2"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Richard Conway | Microsoft Azure MVP, Elastacloud</a:t>
            </a:r>
          </a:p>
        </p:txBody>
      </p:sp>
      <p:sp>
        <p:nvSpPr>
          <p:cNvPr id="3" name="Title 2"/>
          <p:cNvSpPr>
            <a:spLocks noGrp="1"/>
          </p:cNvSpPr>
          <p:nvPr>
            <p:ph type="ctrTitle"/>
          </p:nvPr>
        </p:nvSpPr>
        <p:spPr/>
        <p:txBody>
          <a:bodyPr/>
          <a:lstStyle/>
          <a:p>
            <a:r>
              <a:rPr lang="en-GB" sz="4700" dirty="0"/>
              <a:t>Implementing Predictive Solutions with Hadoop and HDInsight</a:t>
            </a:r>
            <a:br>
              <a:rPr lang="en-GB" sz="4700" dirty="0"/>
            </a:br>
            <a:r>
              <a:rPr lang="en-GB" sz="2800" dirty="0"/>
              <a:t>01 | Supervised Learning</a:t>
            </a:r>
            <a:endParaRPr lang="en-GB" sz="4700" dirty="0"/>
          </a:p>
        </p:txBody>
      </p:sp>
    </p:spTree>
    <p:extLst>
      <p:ext uri="{BB962C8B-B14F-4D97-AF65-F5344CB8AC3E}">
        <p14:creationId xmlns:p14="http://schemas.microsoft.com/office/powerpoint/2010/main" val="1962970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023582" y="4271748"/>
            <a:ext cx="2115403" cy="103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Light" panose="020B0502040204020203" pitchFamily="34" charset="0"/>
                <a:cs typeface="Segoe UI Light" panose="020B0502040204020203" pitchFamily="34" charset="0"/>
              </a:rPr>
              <a:t>R</a:t>
            </a:r>
          </a:p>
        </p:txBody>
      </p:sp>
      <p:sp>
        <p:nvSpPr>
          <p:cNvPr id="5" name="Rounded Rectangle 4"/>
          <p:cNvSpPr/>
          <p:nvPr/>
        </p:nvSpPr>
        <p:spPr>
          <a:xfrm>
            <a:off x="9287303" y="4285396"/>
            <a:ext cx="2115403" cy="103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Light" panose="020B0502040204020203" pitchFamily="34" charset="0"/>
                <a:cs typeface="Segoe UI Light" panose="020B0502040204020203" pitchFamily="34" charset="0"/>
              </a:rPr>
              <a:t>Predict</a:t>
            </a:r>
          </a:p>
        </p:txBody>
      </p:sp>
      <p:sp>
        <p:nvSpPr>
          <p:cNvPr id="6" name="Rounded Rectangle 5"/>
          <p:cNvSpPr/>
          <p:nvPr/>
        </p:nvSpPr>
        <p:spPr>
          <a:xfrm>
            <a:off x="3850943" y="4271748"/>
            <a:ext cx="2115403" cy="103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Light" panose="020B0502040204020203" pitchFamily="34" charset="0"/>
                <a:cs typeface="Segoe UI Light" panose="020B0502040204020203" pitchFamily="34" charset="0"/>
              </a:rPr>
              <a:t>Ingest</a:t>
            </a:r>
          </a:p>
        </p:txBody>
      </p:sp>
      <p:cxnSp>
        <p:nvCxnSpPr>
          <p:cNvPr id="8" name="Straight Arrow Connector 7"/>
          <p:cNvCxnSpPr>
            <a:stCxn id="3" idx="3"/>
            <a:endCxn id="6" idx="1"/>
          </p:cNvCxnSpPr>
          <p:nvPr/>
        </p:nvCxnSpPr>
        <p:spPr>
          <a:xfrm>
            <a:off x="3138985" y="4790363"/>
            <a:ext cx="711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6569123" y="4285395"/>
            <a:ext cx="2115403" cy="103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Light" panose="020B0502040204020203" pitchFamily="34" charset="0"/>
                <a:cs typeface="Segoe UI Light" panose="020B0502040204020203" pitchFamily="34" charset="0"/>
              </a:rPr>
              <a:t>Manipulate</a:t>
            </a:r>
          </a:p>
        </p:txBody>
      </p:sp>
      <p:cxnSp>
        <p:nvCxnSpPr>
          <p:cNvPr id="12" name="Straight Arrow Connector 11"/>
          <p:cNvCxnSpPr>
            <a:stCxn id="6" idx="3"/>
            <a:endCxn id="10" idx="1"/>
          </p:cNvCxnSpPr>
          <p:nvPr/>
        </p:nvCxnSpPr>
        <p:spPr>
          <a:xfrm>
            <a:off x="5966346" y="4790363"/>
            <a:ext cx="602777" cy="1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3"/>
            <a:endCxn id="5" idx="1"/>
          </p:cNvCxnSpPr>
          <p:nvPr/>
        </p:nvCxnSpPr>
        <p:spPr>
          <a:xfrm>
            <a:off x="8684526" y="4804010"/>
            <a:ext cx="6027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Left Brace 18"/>
          <p:cNvSpPr/>
          <p:nvPr/>
        </p:nvSpPr>
        <p:spPr>
          <a:xfrm rot="5400000">
            <a:off x="5455694" y="-1934572"/>
            <a:ext cx="1610435" cy="102835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4432111" y="1529448"/>
            <a:ext cx="3657600" cy="707886"/>
          </a:xfrm>
          <a:prstGeom prst="rect">
            <a:avLst/>
          </a:prstGeom>
          <a:noFill/>
        </p:spPr>
        <p:txBody>
          <a:bodyPr wrap="square" rtlCol="0">
            <a:spAutoFit/>
          </a:bodyPr>
          <a:lstStyle/>
          <a:p>
            <a:r>
              <a:rPr lang="en-US" sz="4000" dirty="0">
                <a:latin typeface="Segoe UI Light" panose="020B0502040204020203" pitchFamily="34" charset="0"/>
                <a:cs typeface="Segoe UI Light" panose="020B0502040204020203" pitchFamily="34" charset="0"/>
              </a:rPr>
              <a:t>Single Threaded</a:t>
            </a:r>
          </a:p>
        </p:txBody>
      </p:sp>
    </p:spTree>
    <p:extLst>
      <p:ext uri="{BB962C8B-B14F-4D97-AF65-F5344CB8AC3E}">
        <p14:creationId xmlns:p14="http://schemas.microsoft.com/office/powerpoint/2010/main" val="26995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9" grpId="0" animBg="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49300" y="2132946"/>
            <a:ext cx="10729273" cy="2339102"/>
          </a:xfrm>
          <a:prstGeom prst="rect">
            <a:avLst/>
          </a:prstGeom>
          <a:noFill/>
        </p:spPr>
        <p:txBody>
          <a:bodyPr wrap="square" rtlCol="0">
            <a:spAutoFit/>
          </a:bodyPr>
          <a:lstStyle/>
          <a:p>
            <a:pPr marL="457200" indent="-457200">
              <a:buClr>
                <a:schemeClr val="bg1"/>
              </a:buClr>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iris &lt;- read.csv(“C:\</a:t>
            </a:r>
            <a:r>
              <a:rPr lang="en-US" sz="3200" dirty="0" err="1">
                <a:latin typeface="Segoe UI Light" panose="020B0502040204020203" pitchFamily="34" charset="0"/>
                <a:cs typeface="Segoe UI Light" panose="020B0502040204020203" pitchFamily="34" charset="0"/>
              </a:rPr>
              <a:t>MicrosoftR</a:t>
            </a:r>
            <a:r>
              <a:rPr lang="en-US" sz="3200" dirty="0">
                <a:latin typeface="Segoe UI Light" panose="020B0502040204020203" pitchFamily="34" charset="0"/>
                <a:cs typeface="Segoe UI Light" panose="020B0502040204020203" pitchFamily="34" charset="0"/>
              </a:rPr>
              <a:t>\files\iris.csv”, HEADER= true)</a:t>
            </a:r>
          </a:p>
          <a:p>
            <a:pPr marL="457200" indent="-457200">
              <a:buClr>
                <a:schemeClr val="bg1"/>
              </a:buClr>
              <a:buFont typeface="Arial" panose="020B0604020202020204" pitchFamily="34" charset="0"/>
              <a:buChar char="•"/>
            </a:pPr>
            <a:r>
              <a:rPr lang="en-US" sz="3200" dirty="0" err="1">
                <a:latin typeface="Segoe UI Light" panose="020B0502040204020203" pitchFamily="34" charset="0"/>
                <a:cs typeface="Segoe UI Light" panose="020B0502040204020203" pitchFamily="34" charset="0"/>
              </a:rPr>
              <a:t>irisframe</a:t>
            </a:r>
            <a:r>
              <a:rPr lang="en-US" sz="3200" dirty="0">
                <a:latin typeface="Segoe UI Light" panose="020B0502040204020203" pitchFamily="34" charset="0"/>
                <a:cs typeface="Segoe UI Light" panose="020B0502040204020203" pitchFamily="34" charset="0"/>
              </a:rPr>
              <a:t> &lt;- </a:t>
            </a:r>
            <a:r>
              <a:rPr lang="en-US" sz="3200" dirty="0" err="1">
                <a:latin typeface="Segoe UI Light" panose="020B0502040204020203" pitchFamily="34" charset="0"/>
                <a:cs typeface="Segoe UI Light" panose="020B0502040204020203" pitchFamily="34" charset="0"/>
              </a:rPr>
              <a:t>as.data.frame</a:t>
            </a:r>
            <a:r>
              <a:rPr lang="en-US" sz="3200" dirty="0">
                <a:latin typeface="Segoe UI Light" panose="020B0502040204020203" pitchFamily="34" charset="0"/>
                <a:cs typeface="Segoe UI Light" panose="020B0502040204020203" pitchFamily="34" charset="0"/>
              </a:rPr>
              <a:t>(iris)</a:t>
            </a:r>
          </a:p>
          <a:p>
            <a:pPr marL="457200" indent="-457200">
              <a:buClr>
                <a:schemeClr val="bg1"/>
              </a:buClr>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fit &lt;- lm(y ~ x, data=</a:t>
            </a:r>
            <a:r>
              <a:rPr lang="en-US" sz="3200" dirty="0" err="1">
                <a:latin typeface="Segoe UI Light" panose="020B0502040204020203" pitchFamily="34" charset="0"/>
                <a:cs typeface="Segoe UI Light" panose="020B0502040204020203" pitchFamily="34" charset="0"/>
              </a:rPr>
              <a:t>irisframe</a:t>
            </a:r>
            <a:r>
              <a:rPr lang="en-US" sz="3200" dirty="0">
                <a:latin typeface="Segoe UI Light" panose="020B0502040204020203" pitchFamily="34" charset="0"/>
                <a:cs typeface="Segoe UI Light" panose="020B0502040204020203" pitchFamily="34" charset="0"/>
              </a:rPr>
              <a:t>)</a:t>
            </a:r>
          </a:p>
          <a:p>
            <a:pPr marL="457200" indent="-457200">
              <a:buClr>
                <a:schemeClr val="bg1"/>
              </a:buClr>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summary(fit) </a:t>
            </a:r>
          </a:p>
          <a:p>
            <a:endParaRPr lang="en-US" dirty="0"/>
          </a:p>
        </p:txBody>
      </p:sp>
    </p:spTree>
    <p:extLst>
      <p:ext uri="{BB962C8B-B14F-4D97-AF65-F5344CB8AC3E}">
        <p14:creationId xmlns:p14="http://schemas.microsoft.com/office/powerpoint/2010/main" val="6553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594037" y="1512531"/>
            <a:ext cx="4204822" cy="3918758"/>
            <a:chOff x="6506923" y="1677631"/>
            <a:chExt cx="4204822" cy="3918758"/>
          </a:xfrm>
        </p:grpSpPr>
        <p:grpSp>
          <p:nvGrpSpPr>
            <p:cNvPr id="19" name="Group 18"/>
            <p:cNvGrpSpPr/>
            <p:nvPr/>
          </p:nvGrpSpPr>
          <p:grpSpPr>
            <a:xfrm>
              <a:off x="6506923" y="2835264"/>
              <a:ext cx="1725344" cy="1588048"/>
              <a:chOff x="6602457" y="2439479"/>
              <a:chExt cx="1725344" cy="1588048"/>
            </a:xfrm>
          </p:grpSpPr>
          <p:grpSp>
            <p:nvGrpSpPr>
              <p:cNvPr id="26" name="Group 25"/>
              <p:cNvGrpSpPr>
                <a:grpSpLocks noChangeAspect="1"/>
              </p:cNvGrpSpPr>
              <p:nvPr/>
            </p:nvGrpSpPr>
            <p:grpSpPr>
              <a:xfrm>
                <a:off x="6682079" y="2439479"/>
                <a:ext cx="1447800" cy="1196792"/>
                <a:chOff x="6639572" y="1907217"/>
                <a:chExt cx="3200400" cy="2645540"/>
              </a:xfrm>
            </p:grpSpPr>
            <p:grpSp>
              <p:nvGrpSpPr>
                <p:cNvPr id="28" name="Group 27"/>
                <p:cNvGrpSpPr>
                  <a:grpSpLocks noChangeAspect="1"/>
                </p:cNvGrpSpPr>
                <p:nvPr/>
              </p:nvGrpSpPr>
              <p:grpSpPr>
                <a:xfrm>
                  <a:off x="6639572" y="1907217"/>
                  <a:ext cx="3200400" cy="2645540"/>
                  <a:chOff x="6219422" y="1886308"/>
                  <a:chExt cx="3657600" cy="2752244"/>
                </a:xfrm>
              </p:grpSpPr>
              <p:grpSp>
                <p:nvGrpSpPr>
                  <p:cNvPr id="30" name="Group 29"/>
                  <p:cNvGrpSpPr/>
                  <p:nvPr/>
                </p:nvGrpSpPr>
                <p:grpSpPr>
                  <a:xfrm>
                    <a:off x="6219422" y="1886308"/>
                    <a:ext cx="3657600" cy="2752244"/>
                    <a:chOff x="6219421" y="1886308"/>
                    <a:chExt cx="3657600" cy="2752244"/>
                  </a:xfrm>
                </p:grpSpPr>
                <p:sp>
                  <p:nvSpPr>
                    <p:cNvPr id="32" name="Rectangle 31"/>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4" name="Group 33"/>
                    <p:cNvGrpSpPr/>
                    <p:nvPr/>
                  </p:nvGrpSpPr>
                  <p:grpSpPr>
                    <a:xfrm>
                      <a:off x="8580436" y="1996036"/>
                      <a:ext cx="731520" cy="237744"/>
                      <a:chOff x="8580436" y="1996036"/>
                      <a:chExt cx="731520" cy="237744"/>
                    </a:xfrm>
                  </p:grpSpPr>
                  <p:sp>
                    <p:nvSpPr>
                      <p:cNvPr id="35" name="Rectangle 34"/>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6" name="Straight Connector 35"/>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31" name="Straight Connector 30"/>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602457" y="3658195"/>
                <a:ext cx="1725344" cy="369332"/>
              </a:xfrm>
              <a:prstGeom prst="rect">
                <a:avLst/>
              </a:prstGeom>
              <a:noFill/>
            </p:spPr>
            <p:txBody>
              <a:bodyPr wrap="none" rtlCol="0">
                <a:spAutoFit/>
              </a:bodyPr>
              <a:lstStyle/>
              <a:p>
                <a:r>
                  <a:rPr lang="en-GB" dirty="0">
                    <a:latin typeface="Segoe" panose="020B0502040504020203" pitchFamily="34" charset="0"/>
                  </a:rPr>
                  <a:t>Driver Program</a:t>
                </a:r>
              </a:p>
            </p:txBody>
          </p:sp>
        </p:grpSp>
        <p:grpSp>
          <p:nvGrpSpPr>
            <p:cNvPr id="20" name="Group 19"/>
            <p:cNvGrpSpPr/>
            <p:nvPr/>
          </p:nvGrpSpPr>
          <p:grpSpPr>
            <a:xfrm>
              <a:off x="9166835" y="1677631"/>
              <a:ext cx="1544910" cy="1718150"/>
              <a:chOff x="9166835" y="1460310"/>
              <a:chExt cx="1544910" cy="1718150"/>
            </a:xfrm>
          </p:grpSpPr>
          <p:sp>
            <p:nvSpPr>
              <p:cNvPr id="24" name="Rectangle 23"/>
              <p:cNvSpPr/>
              <p:nvPr/>
            </p:nvSpPr>
            <p:spPr>
              <a:xfrm>
                <a:off x="9304669" y="1460310"/>
                <a:ext cx="1269242" cy="13065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5" name="TextBox 24"/>
              <p:cNvSpPr txBox="1"/>
              <p:nvPr/>
            </p:nvSpPr>
            <p:spPr>
              <a:xfrm>
                <a:off x="9166835" y="2809128"/>
                <a:ext cx="1544910" cy="369332"/>
              </a:xfrm>
              <a:prstGeom prst="rect">
                <a:avLst/>
              </a:prstGeom>
              <a:noFill/>
            </p:spPr>
            <p:txBody>
              <a:bodyPr wrap="none" rtlCol="0">
                <a:spAutoFit/>
              </a:bodyPr>
              <a:lstStyle/>
              <a:p>
                <a:r>
                  <a:rPr lang="en-GB" dirty="0">
                    <a:latin typeface="Segoe" panose="020B0502040504020203" pitchFamily="34" charset="0"/>
                  </a:rPr>
                  <a:t>Worker Node</a:t>
                </a:r>
              </a:p>
            </p:txBody>
          </p:sp>
        </p:grpSp>
        <p:grpSp>
          <p:nvGrpSpPr>
            <p:cNvPr id="21" name="Group 20"/>
            <p:cNvGrpSpPr/>
            <p:nvPr/>
          </p:nvGrpSpPr>
          <p:grpSpPr>
            <a:xfrm>
              <a:off x="9166835" y="3878239"/>
              <a:ext cx="1544910" cy="1718150"/>
              <a:chOff x="9166835" y="1460310"/>
              <a:chExt cx="1544910" cy="1718150"/>
            </a:xfrm>
          </p:grpSpPr>
          <p:sp>
            <p:nvSpPr>
              <p:cNvPr id="22" name="Rectangle 21"/>
              <p:cNvSpPr/>
              <p:nvPr/>
            </p:nvSpPr>
            <p:spPr>
              <a:xfrm>
                <a:off x="9304669" y="1460310"/>
                <a:ext cx="1269242" cy="13065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3" name="TextBox 22"/>
              <p:cNvSpPr txBox="1"/>
              <p:nvPr/>
            </p:nvSpPr>
            <p:spPr>
              <a:xfrm>
                <a:off x="9166835" y="2809128"/>
                <a:ext cx="1544910" cy="369332"/>
              </a:xfrm>
              <a:prstGeom prst="rect">
                <a:avLst/>
              </a:prstGeom>
              <a:noFill/>
            </p:spPr>
            <p:txBody>
              <a:bodyPr wrap="none" rtlCol="0">
                <a:spAutoFit/>
              </a:bodyPr>
              <a:lstStyle/>
              <a:p>
                <a:r>
                  <a:rPr lang="en-GB" dirty="0">
                    <a:latin typeface="Segoe" panose="020B0502040504020203" pitchFamily="34" charset="0"/>
                  </a:rPr>
                  <a:t>Worker Node</a:t>
                </a:r>
              </a:p>
            </p:txBody>
          </p:sp>
        </p:grpSp>
      </p:grpSp>
      <p:grpSp>
        <p:nvGrpSpPr>
          <p:cNvPr id="37" name="Group 36"/>
          <p:cNvGrpSpPr/>
          <p:nvPr/>
        </p:nvGrpSpPr>
        <p:grpSpPr>
          <a:xfrm>
            <a:off x="6538830" y="1725186"/>
            <a:ext cx="958917" cy="3254555"/>
            <a:chOff x="9459830" y="1890286"/>
            <a:chExt cx="958917" cy="3254555"/>
          </a:xfrm>
        </p:grpSpPr>
        <p:grpSp>
          <p:nvGrpSpPr>
            <p:cNvPr id="38" name="Group 37"/>
            <p:cNvGrpSpPr/>
            <p:nvPr/>
          </p:nvGrpSpPr>
          <p:grpSpPr>
            <a:xfrm>
              <a:off x="9459830" y="1890286"/>
              <a:ext cx="958917" cy="1053947"/>
              <a:chOff x="9459830" y="1672965"/>
              <a:chExt cx="958917" cy="1053947"/>
            </a:xfrm>
          </p:grpSpPr>
          <p:sp>
            <p:nvSpPr>
              <p:cNvPr id="49" name="Rectangle 48"/>
              <p:cNvSpPr/>
              <p:nvPr/>
            </p:nvSpPr>
            <p:spPr>
              <a:xfrm>
                <a:off x="9528807" y="1672965"/>
                <a:ext cx="848261" cy="7153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50" name="TextBox 49"/>
              <p:cNvSpPr txBox="1"/>
              <p:nvPr/>
            </p:nvSpPr>
            <p:spPr>
              <a:xfrm>
                <a:off x="9459830" y="2388358"/>
                <a:ext cx="958917" cy="338554"/>
              </a:xfrm>
              <a:prstGeom prst="rect">
                <a:avLst/>
              </a:prstGeom>
              <a:noFill/>
            </p:spPr>
            <p:txBody>
              <a:bodyPr wrap="none" rtlCol="0">
                <a:spAutoFit/>
              </a:bodyPr>
              <a:lstStyle/>
              <a:p>
                <a:r>
                  <a:rPr lang="en-GB" sz="1600" dirty="0">
                    <a:latin typeface="Segoe" panose="020B0502040504020203" pitchFamily="34" charset="0"/>
                  </a:rPr>
                  <a:t>Executor</a:t>
                </a:r>
              </a:p>
            </p:txBody>
          </p:sp>
          <p:sp>
            <p:nvSpPr>
              <p:cNvPr id="51" name="TextBox 50"/>
              <p:cNvSpPr txBox="1"/>
              <p:nvPr/>
            </p:nvSpPr>
            <p:spPr>
              <a:xfrm>
                <a:off x="9634227" y="2092047"/>
                <a:ext cx="637419" cy="338554"/>
              </a:xfrm>
              <a:prstGeom prst="rect">
                <a:avLst/>
              </a:prstGeom>
              <a:noFill/>
            </p:spPr>
            <p:txBody>
              <a:bodyPr wrap="none" rtlCol="0">
                <a:spAutoFit/>
              </a:bodyPr>
              <a:lstStyle/>
              <a:p>
                <a:r>
                  <a:rPr lang="en-GB" sz="1600" dirty="0">
                    <a:latin typeface="Segoe" panose="020B0502040504020203" pitchFamily="34" charset="0"/>
                  </a:rPr>
                  <a:t>Tasks</a:t>
                </a:r>
              </a:p>
            </p:txBody>
          </p:sp>
          <p:grpSp>
            <p:nvGrpSpPr>
              <p:cNvPr id="52" name="Group 51"/>
              <p:cNvGrpSpPr/>
              <p:nvPr/>
            </p:nvGrpSpPr>
            <p:grpSpPr>
              <a:xfrm>
                <a:off x="9592548" y="1756136"/>
                <a:ext cx="324797" cy="357461"/>
                <a:chOff x="9266085" y="2591742"/>
                <a:chExt cx="1050039" cy="1155641"/>
              </a:xfrm>
            </p:grpSpPr>
            <p:sp>
              <p:nvSpPr>
                <p:cNvPr id="56"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52"/>
              <p:cNvGrpSpPr/>
              <p:nvPr/>
            </p:nvGrpSpPr>
            <p:grpSpPr>
              <a:xfrm>
                <a:off x="9949668" y="1758408"/>
                <a:ext cx="324797" cy="357461"/>
                <a:chOff x="9266085" y="2591742"/>
                <a:chExt cx="1050039" cy="1155641"/>
              </a:xfrm>
            </p:grpSpPr>
            <p:sp>
              <p:nvSpPr>
                <p:cNvPr id="54"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9" name="Group 38"/>
            <p:cNvGrpSpPr/>
            <p:nvPr/>
          </p:nvGrpSpPr>
          <p:grpSpPr>
            <a:xfrm>
              <a:off x="9459830" y="4090894"/>
              <a:ext cx="958917" cy="1053947"/>
              <a:chOff x="9459830" y="1672965"/>
              <a:chExt cx="958917" cy="1053947"/>
            </a:xfrm>
          </p:grpSpPr>
          <p:sp>
            <p:nvSpPr>
              <p:cNvPr id="40" name="Rectangle 39"/>
              <p:cNvSpPr/>
              <p:nvPr/>
            </p:nvSpPr>
            <p:spPr>
              <a:xfrm>
                <a:off x="9528807" y="1672965"/>
                <a:ext cx="848261" cy="7153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41" name="TextBox 40"/>
              <p:cNvSpPr txBox="1"/>
              <p:nvPr/>
            </p:nvSpPr>
            <p:spPr>
              <a:xfrm>
                <a:off x="9459830" y="2388358"/>
                <a:ext cx="958917" cy="338554"/>
              </a:xfrm>
              <a:prstGeom prst="rect">
                <a:avLst/>
              </a:prstGeom>
              <a:noFill/>
            </p:spPr>
            <p:txBody>
              <a:bodyPr wrap="none" rtlCol="0">
                <a:spAutoFit/>
              </a:bodyPr>
              <a:lstStyle/>
              <a:p>
                <a:r>
                  <a:rPr lang="en-GB" sz="1600" dirty="0">
                    <a:latin typeface="Segoe" panose="020B0502040504020203" pitchFamily="34" charset="0"/>
                  </a:rPr>
                  <a:t>Executor</a:t>
                </a:r>
              </a:p>
            </p:txBody>
          </p:sp>
          <p:sp>
            <p:nvSpPr>
              <p:cNvPr id="42" name="TextBox 41"/>
              <p:cNvSpPr txBox="1"/>
              <p:nvPr/>
            </p:nvSpPr>
            <p:spPr>
              <a:xfrm>
                <a:off x="9634227" y="2092047"/>
                <a:ext cx="637419" cy="338554"/>
              </a:xfrm>
              <a:prstGeom prst="rect">
                <a:avLst/>
              </a:prstGeom>
              <a:noFill/>
            </p:spPr>
            <p:txBody>
              <a:bodyPr wrap="none" rtlCol="0">
                <a:spAutoFit/>
              </a:bodyPr>
              <a:lstStyle/>
              <a:p>
                <a:r>
                  <a:rPr lang="en-GB" sz="1600" dirty="0">
                    <a:latin typeface="Segoe" panose="020B0502040504020203" pitchFamily="34" charset="0"/>
                  </a:rPr>
                  <a:t>Tasks</a:t>
                </a:r>
              </a:p>
            </p:txBody>
          </p:sp>
          <p:grpSp>
            <p:nvGrpSpPr>
              <p:cNvPr id="43" name="Group 42"/>
              <p:cNvGrpSpPr/>
              <p:nvPr/>
            </p:nvGrpSpPr>
            <p:grpSpPr>
              <a:xfrm>
                <a:off x="9592548" y="1756136"/>
                <a:ext cx="324797" cy="357461"/>
                <a:chOff x="9266085" y="2591742"/>
                <a:chExt cx="1050039" cy="1155641"/>
              </a:xfrm>
            </p:grpSpPr>
            <p:sp>
              <p:nvSpPr>
                <p:cNvPr id="47"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4" name="Group 43"/>
              <p:cNvGrpSpPr/>
              <p:nvPr/>
            </p:nvGrpSpPr>
            <p:grpSpPr>
              <a:xfrm>
                <a:off x="9949668" y="1758408"/>
                <a:ext cx="324797" cy="357461"/>
                <a:chOff x="9266085" y="2591742"/>
                <a:chExt cx="1050039" cy="1155641"/>
              </a:xfrm>
            </p:grpSpPr>
            <p:sp>
              <p:nvSpPr>
                <p:cNvPr id="45"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59" name="Elbow Connector 58"/>
          <p:cNvCxnSpPr>
            <a:stCxn id="27" idx="0"/>
            <a:endCxn id="22" idx="1"/>
          </p:cNvCxnSpPr>
          <p:nvPr/>
        </p:nvCxnSpPr>
        <p:spPr>
          <a:xfrm rot="16200000" flipH="1">
            <a:off x="5185472" y="3160116"/>
            <a:ext cx="477547" cy="1935074"/>
          </a:xfrm>
          <a:prstGeom prst="bentConnector4">
            <a:avLst>
              <a:gd name="adj1" fmla="val 101058"/>
              <a:gd name="adj2" fmla="val 722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32" idx="0"/>
            <a:endCxn id="24" idx="1"/>
          </p:cNvCxnSpPr>
          <p:nvPr/>
        </p:nvCxnSpPr>
        <p:spPr>
          <a:xfrm rot="5400000" flipH="1" flipV="1">
            <a:off x="5140532" y="1422846"/>
            <a:ext cx="508278" cy="19942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3"/>
          <a:stretch>
            <a:fillRect/>
          </a:stretch>
        </p:blipFill>
        <p:spPr>
          <a:xfrm>
            <a:off x="4168286" y="3120544"/>
            <a:ext cx="548526" cy="573459"/>
          </a:xfrm>
          <a:prstGeom prst="rect">
            <a:avLst/>
          </a:prstGeom>
        </p:spPr>
      </p:pic>
    </p:spTree>
    <p:extLst>
      <p:ext uri="{BB962C8B-B14F-4D97-AF65-F5344CB8AC3E}">
        <p14:creationId xmlns:p14="http://schemas.microsoft.com/office/powerpoint/2010/main" val="419988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1434446"/>
            <a:ext cx="10868973" cy="4031873"/>
          </a:xfrm>
          <a:prstGeom prst="rect">
            <a:avLst/>
          </a:prstGeom>
          <a:noFill/>
        </p:spPr>
        <p:txBody>
          <a:bodyPr wrap="square" rtlCol="0">
            <a:spAutoFit/>
          </a:bodyPr>
          <a:lstStyle/>
          <a:p>
            <a:pPr marL="457200" indent="-457200">
              <a:buClr>
                <a:schemeClr val="bg1"/>
              </a:buClr>
              <a:buFont typeface="Arial" panose="020B0604020202020204" pitchFamily="34" charset="0"/>
              <a:buChar char="•"/>
            </a:pPr>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rdd</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sc.textFile</a:t>
            </a:r>
            <a:r>
              <a:rPr lang="en-US" sz="3200" dirty="0">
                <a:latin typeface="Segoe UI Light" panose="020B0502040204020203" pitchFamily="34" charset="0"/>
                <a:cs typeface="Segoe UI Light" panose="020B0502040204020203" pitchFamily="34" charset="0"/>
              </a:rPr>
              <a:t>(“</a:t>
            </a:r>
            <a:r>
              <a:rPr lang="en-US" sz="3200" dirty="0" err="1">
                <a:latin typeface="Segoe UI Light" panose="020B0502040204020203" pitchFamily="34" charset="0"/>
                <a:cs typeface="Segoe UI Light" panose="020B0502040204020203" pitchFamily="34" charset="0"/>
              </a:rPr>
              <a:t>wasb</a:t>
            </a:r>
            <a:r>
              <a:rPr lang="en-US" sz="3200" dirty="0">
                <a:latin typeface="Segoe UI Light" panose="020B0502040204020203" pitchFamily="34" charset="0"/>
                <a:cs typeface="Segoe UI Light" panose="020B0502040204020203" pitchFamily="34" charset="0"/>
              </a:rPr>
              <a:t>:///iris.csv”)</a:t>
            </a:r>
          </a:p>
          <a:p>
            <a:pPr marL="457200" indent="-457200">
              <a:buClr>
                <a:schemeClr val="bg1"/>
              </a:buClr>
              <a:buFont typeface="Arial" panose="020B0604020202020204" pitchFamily="34" charset="0"/>
              <a:buChar char="•"/>
            </a:pPr>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model = </a:t>
            </a:r>
            <a:r>
              <a:rPr lang="en-US" sz="3200" dirty="0" err="1">
                <a:latin typeface="Segoe UI Light" panose="020B0502040204020203" pitchFamily="34" charset="0"/>
                <a:cs typeface="Segoe UI Light" panose="020B0502040204020203" pitchFamily="34" charset="0"/>
              </a:rPr>
              <a:t>DecisionTree.trainClassifier</a:t>
            </a:r>
            <a:r>
              <a:rPr lang="en-US" sz="3200" dirty="0">
                <a:latin typeface="Segoe UI Light" panose="020B0502040204020203" pitchFamily="34" charset="0"/>
                <a:cs typeface="Segoe UI Light" panose="020B0502040204020203" pitchFamily="34" charset="0"/>
              </a:rPr>
              <a:t>(</a:t>
            </a:r>
            <a:r>
              <a:rPr lang="en-US" sz="3200" dirty="0" err="1">
                <a:latin typeface="Segoe UI Light" panose="020B0502040204020203" pitchFamily="34" charset="0"/>
                <a:cs typeface="Segoe UI Light" panose="020B0502040204020203" pitchFamily="34" charset="0"/>
              </a:rPr>
              <a:t>trainingData</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numClasses</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categoricalFeaturesInfo</a:t>
            </a:r>
            <a:r>
              <a:rPr lang="en-US" sz="3200" dirty="0">
                <a:latin typeface="Segoe UI Light" panose="020B0502040204020203" pitchFamily="34" charset="0"/>
                <a:cs typeface="Segoe UI Light" panose="020B0502040204020203" pitchFamily="34" charset="0"/>
              </a:rPr>
              <a:t>, impurity, </a:t>
            </a:r>
            <a:r>
              <a:rPr lang="en-US" sz="3200" dirty="0" err="1">
                <a:latin typeface="Segoe UI Light" panose="020B0502040204020203" pitchFamily="34" charset="0"/>
                <a:cs typeface="Segoe UI Light" panose="020B0502040204020203" pitchFamily="34" charset="0"/>
              </a:rPr>
              <a:t>maxDepth</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maxBins</a:t>
            </a:r>
            <a:r>
              <a:rPr lang="en-US" sz="3200" dirty="0">
                <a:latin typeface="Segoe UI Light" panose="020B0502040204020203" pitchFamily="34" charset="0"/>
                <a:cs typeface="Segoe UI Light" panose="020B0502040204020203" pitchFamily="34" charset="0"/>
              </a:rPr>
              <a:t>)</a:t>
            </a:r>
          </a:p>
          <a:p>
            <a:pPr marL="457200" indent="-457200">
              <a:buClr>
                <a:schemeClr val="bg1"/>
              </a:buClr>
              <a:buFont typeface="Arial" panose="020B0604020202020204" pitchFamily="34" charset="0"/>
              <a:buChar char="•"/>
            </a:pPr>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labelAndPreds</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testData.map</a:t>
            </a:r>
            <a:r>
              <a:rPr lang="en-US" sz="3200" dirty="0">
                <a:latin typeface="Segoe UI Light" panose="020B0502040204020203" pitchFamily="34" charset="0"/>
                <a:cs typeface="Segoe UI Light" panose="020B0502040204020203" pitchFamily="34" charset="0"/>
              </a:rPr>
              <a:t> { point =&gt;</a:t>
            </a:r>
          </a:p>
          <a:p>
            <a:pPr marL="457200" indent="-457200">
              <a:buClr>
                <a:schemeClr val="bg1"/>
              </a:buClr>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prediction = </a:t>
            </a:r>
            <a:r>
              <a:rPr lang="en-US" sz="3200" dirty="0" err="1">
                <a:latin typeface="Segoe UI Light" panose="020B0502040204020203" pitchFamily="34" charset="0"/>
                <a:cs typeface="Segoe UI Light" panose="020B0502040204020203" pitchFamily="34" charset="0"/>
              </a:rPr>
              <a:t>model.predict</a:t>
            </a:r>
            <a:r>
              <a:rPr lang="en-US" sz="3200" dirty="0">
                <a:latin typeface="Segoe UI Light" panose="020B0502040204020203" pitchFamily="34" charset="0"/>
                <a:cs typeface="Segoe UI Light" panose="020B0502040204020203" pitchFamily="34" charset="0"/>
              </a:rPr>
              <a:t>(</a:t>
            </a:r>
            <a:r>
              <a:rPr lang="en-US" sz="3200" dirty="0" err="1">
                <a:latin typeface="Segoe UI Light" panose="020B0502040204020203" pitchFamily="34" charset="0"/>
                <a:cs typeface="Segoe UI Light" panose="020B0502040204020203" pitchFamily="34" charset="0"/>
              </a:rPr>
              <a:t>point.features</a:t>
            </a:r>
            <a:r>
              <a:rPr lang="en-US" sz="3200" dirty="0">
                <a:latin typeface="Segoe UI Light" panose="020B0502040204020203" pitchFamily="34" charset="0"/>
                <a:cs typeface="Segoe UI Light" panose="020B0502040204020203" pitchFamily="34" charset="0"/>
              </a:rPr>
              <a:t>)</a:t>
            </a:r>
          </a:p>
          <a:p>
            <a:pPr marL="457200" indent="-457200">
              <a:buClr>
                <a:schemeClr val="bg1"/>
              </a:buClr>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point.label</a:t>
            </a:r>
            <a:r>
              <a:rPr lang="en-US" sz="3200" dirty="0">
                <a:latin typeface="Segoe UI Light" panose="020B0502040204020203" pitchFamily="34" charset="0"/>
                <a:cs typeface="Segoe UI Light" panose="020B0502040204020203" pitchFamily="34" charset="0"/>
              </a:rPr>
              <a:t>, prediction)</a:t>
            </a:r>
          </a:p>
          <a:p>
            <a:pPr marL="457200" indent="-457200">
              <a:buClr>
                <a:schemeClr val="bg1"/>
              </a:buClr>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a:t>
            </a:r>
            <a:endParaRPr lang="en-US" dirty="0"/>
          </a:p>
        </p:txBody>
      </p:sp>
    </p:spTree>
    <p:extLst>
      <p:ext uri="{BB962C8B-B14F-4D97-AF65-F5344CB8AC3E}">
        <p14:creationId xmlns:p14="http://schemas.microsoft.com/office/powerpoint/2010/main" val="53845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to .. Machine Learning in Apache Spark</a:t>
            </a:r>
          </a:p>
        </p:txBody>
      </p:sp>
    </p:spTree>
    <p:extLst>
      <p:ext uri="{BB962C8B-B14F-4D97-AF65-F5344CB8AC3E}">
        <p14:creationId xmlns:p14="http://schemas.microsoft.com/office/powerpoint/2010/main" val="323241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79413" y="787724"/>
            <a:ext cx="11812587" cy="5290388"/>
          </a:xfrm>
        </p:spPr>
        <p:txBody>
          <a:bodyPr/>
          <a:lstStyle/>
          <a:p>
            <a:r>
              <a:rPr lang="en-US" sz="3600" dirty="0"/>
              <a:t>All primitives in Spark Machine Learning are </a:t>
            </a:r>
            <a:r>
              <a:rPr lang="en-US" sz="3600" i="1" dirty="0"/>
              <a:t>Vectors</a:t>
            </a:r>
          </a:p>
          <a:p>
            <a:r>
              <a:rPr lang="en-US" sz="3600" i="1" dirty="0"/>
              <a:t>Features</a:t>
            </a:r>
            <a:r>
              <a:rPr lang="en-US" sz="3600" dirty="0"/>
              <a:t> are represented by a Vector</a:t>
            </a:r>
          </a:p>
          <a:p>
            <a:r>
              <a:rPr lang="en-US" sz="3600" dirty="0"/>
              <a:t>Vectors can contain other Vectors and so be Dense or Sparse </a:t>
            </a:r>
          </a:p>
          <a:p>
            <a:r>
              <a:rPr lang="en-US" sz="3600" dirty="0"/>
              <a:t>Spark uses </a:t>
            </a:r>
            <a:r>
              <a:rPr lang="en-US" sz="3600" i="1" dirty="0" err="1"/>
              <a:t>LabeledPoints</a:t>
            </a:r>
            <a:r>
              <a:rPr lang="en-US" sz="3600" i="1" dirty="0"/>
              <a:t> </a:t>
            </a:r>
            <a:r>
              <a:rPr lang="en-US" sz="3600" dirty="0"/>
              <a:t>to encapsulate a Vector and a Label</a:t>
            </a:r>
            <a:endParaRPr lang="en-US" sz="3600" i="1" dirty="0"/>
          </a:p>
          <a:p>
            <a:r>
              <a:rPr lang="en-US" sz="3600" dirty="0"/>
              <a:t>RDDs are transformed into Vectors through map functions</a:t>
            </a:r>
          </a:p>
        </p:txBody>
      </p:sp>
    </p:spTree>
    <p:extLst>
      <p:ext uri="{BB962C8B-B14F-4D97-AF65-F5344CB8AC3E}">
        <p14:creationId xmlns:p14="http://schemas.microsoft.com/office/powerpoint/2010/main" val="144670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4366920"/>
              </p:ext>
            </p:extLst>
          </p:nvPr>
        </p:nvGraphicFramePr>
        <p:xfrm>
          <a:off x="1667038" y="2174827"/>
          <a:ext cx="8696960" cy="2225040"/>
        </p:xfrm>
        <a:graphic>
          <a:graphicData uri="http://schemas.openxmlformats.org/drawingml/2006/table">
            <a:tbl>
              <a:tblPr firstRow="1" bandRow="1">
                <a:tableStyleId>{5C22544A-7EE6-4342-B048-85BDC9FD1C3A}</a:tableStyleId>
              </a:tblPr>
              <a:tblGrid>
                <a:gridCol w="2174240">
                  <a:extLst>
                    <a:ext uri="{9D8B030D-6E8A-4147-A177-3AD203B41FA5}">
                      <a16:colId xmlns:a16="http://schemas.microsoft.com/office/drawing/2014/main" val="20000"/>
                    </a:ext>
                  </a:extLst>
                </a:gridCol>
                <a:gridCol w="2174240">
                  <a:extLst>
                    <a:ext uri="{9D8B030D-6E8A-4147-A177-3AD203B41FA5}">
                      <a16:colId xmlns:a16="http://schemas.microsoft.com/office/drawing/2014/main" val="20001"/>
                    </a:ext>
                  </a:extLst>
                </a:gridCol>
                <a:gridCol w="2174240">
                  <a:extLst>
                    <a:ext uri="{9D8B030D-6E8A-4147-A177-3AD203B41FA5}">
                      <a16:colId xmlns:a16="http://schemas.microsoft.com/office/drawing/2014/main" val="20002"/>
                    </a:ext>
                  </a:extLst>
                </a:gridCol>
                <a:gridCol w="2174240">
                  <a:extLst>
                    <a:ext uri="{9D8B030D-6E8A-4147-A177-3AD203B41FA5}">
                      <a16:colId xmlns:a16="http://schemas.microsoft.com/office/drawing/2014/main" val="20003"/>
                    </a:ext>
                  </a:extLst>
                </a:gridCol>
              </a:tblGrid>
              <a:tr h="370840">
                <a:tc>
                  <a:txBody>
                    <a:bodyPr/>
                    <a:lstStyle/>
                    <a:p>
                      <a:r>
                        <a:rPr lang="en-US" dirty="0"/>
                        <a:t>Umbrellas</a:t>
                      </a:r>
                      <a:r>
                        <a:rPr lang="en-US" baseline="0" dirty="0"/>
                        <a:t> sold</a:t>
                      </a:r>
                      <a:endParaRPr lang="en-US" dirty="0"/>
                    </a:p>
                  </a:txBody>
                  <a:tcPr/>
                </a:tc>
                <a:tc>
                  <a:txBody>
                    <a:bodyPr/>
                    <a:lstStyle/>
                    <a:p>
                      <a:r>
                        <a:rPr lang="en-US" dirty="0"/>
                        <a:t>Wind Speed / mph</a:t>
                      </a:r>
                    </a:p>
                  </a:txBody>
                  <a:tcPr/>
                </a:tc>
                <a:tc>
                  <a:txBody>
                    <a:bodyPr/>
                    <a:lstStyle/>
                    <a:p>
                      <a:r>
                        <a:rPr lang="en-US" dirty="0"/>
                        <a:t>Rainfall / inches</a:t>
                      </a:r>
                    </a:p>
                  </a:txBody>
                  <a:tcPr/>
                </a:tc>
                <a:tc>
                  <a:txBody>
                    <a:bodyPr/>
                    <a:lstStyle/>
                    <a:p>
                      <a:r>
                        <a:rPr lang="en-US" dirty="0"/>
                        <a:t>Temperature / F</a:t>
                      </a:r>
                    </a:p>
                  </a:txBody>
                  <a:tcPr/>
                </a:tc>
                <a:extLst>
                  <a:ext uri="{0D108BD9-81ED-4DB2-BD59-A6C34878D82A}">
                    <a16:rowId xmlns:a16="http://schemas.microsoft.com/office/drawing/2014/main" val="10000"/>
                  </a:ext>
                </a:extLst>
              </a:tr>
              <a:tr h="370840">
                <a:tc>
                  <a:txBody>
                    <a:bodyPr/>
                    <a:lstStyle/>
                    <a:p>
                      <a:pPr algn="ctr"/>
                      <a:r>
                        <a:rPr lang="en-US" dirty="0"/>
                        <a:t>10</a:t>
                      </a:r>
                    </a:p>
                  </a:txBody>
                  <a:tcPr/>
                </a:tc>
                <a:tc>
                  <a:txBody>
                    <a:bodyPr/>
                    <a:lstStyle/>
                    <a:p>
                      <a:pPr algn="ctr"/>
                      <a:r>
                        <a:rPr lang="en-US" dirty="0"/>
                        <a:t>8</a:t>
                      </a:r>
                    </a:p>
                  </a:txBody>
                  <a:tcPr/>
                </a:tc>
                <a:tc>
                  <a:txBody>
                    <a:bodyPr/>
                    <a:lstStyle/>
                    <a:p>
                      <a:pPr algn="ctr"/>
                      <a:r>
                        <a:rPr lang="en-US" dirty="0"/>
                        <a:t>0.2</a:t>
                      </a:r>
                    </a:p>
                  </a:txBody>
                  <a:tcPr/>
                </a:tc>
                <a:tc>
                  <a:txBody>
                    <a:bodyPr/>
                    <a:lstStyle/>
                    <a:p>
                      <a:pPr algn="ctr"/>
                      <a:r>
                        <a:rPr lang="en-US" dirty="0"/>
                        <a:t>65.1</a:t>
                      </a:r>
                    </a:p>
                  </a:txBody>
                  <a:tcPr/>
                </a:tc>
                <a:extLst>
                  <a:ext uri="{0D108BD9-81ED-4DB2-BD59-A6C34878D82A}">
                    <a16:rowId xmlns:a16="http://schemas.microsoft.com/office/drawing/2014/main" val="10001"/>
                  </a:ext>
                </a:extLst>
              </a:tr>
              <a:tr h="370840">
                <a:tc>
                  <a:txBody>
                    <a:bodyPr/>
                    <a:lstStyle/>
                    <a:p>
                      <a:pPr algn="ctr"/>
                      <a:r>
                        <a:rPr lang="en-US" dirty="0"/>
                        <a:t>56</a:t>
                      </a:r>
                    </a:p>
                  </a:txBody>
                  <a:tcPr/>
                </a:tc>
                <a:tc>
                  <a:txBody>
                    <a:bodyPr/>
                    <a:lstStyle/>
                    <a:p>
                      <a:pPr algn="ctr"/>
                      <a:r>
                        <a:rPr lang="en-US" dirty="0"/>
                        <a:t>12</a:t>
                      </a:r>
                    </a:p>
                  </a:txBody>
                  <a:tcPr/>
                </a:tc>
                <a:tc>
                  <a:txBody>
                    <a:bodyPr/>
                    <a:lstStyle/>
                    <a:p>
                      <a:pPr algn="ctr"/>
                      <a:r>
                        <a:rPr lang="en-US" dirty="0"/>
                        <a:t>2.1</a:t>
                      </a:r>
                    </a:p>
                  </a:txBody>
                  <a:tcPr/>
                </a:tc>
                <a:tc>
                  <a:txBody>
                    <a:bodyPr/>
                    <a:lstStyle/>
                    <a:p>
                      <a:pPr algn="ctr"/>
                      <a:r>
                        <a:rPr lang="en-US" dirty="0"/>
                        <a:t>64.6</a:t>
                      </a:r>
                    </a:p>
                  </a:txBody>
                  <a:tcPr/>
                </a:tc>
                <a:extLst>
                  <a:ext uri="{0D108BD9-81ED-4DB2-BD59-A6C34878D82A}">
                    <a16:rowId xmlns:a16="http://schemas.microsoft.com/office/drawing/2014/main" val="10002"/>
                  </a:ext>
                </a:extLst>
              </a:tr>
              <a:tr h="370840">
                <a:tc>
                  <a:txBody>
                    <a:bodyPr/>
                    <a:lstStyle/>
                    <a:p>
                      <a:pPr algn="ctr"/>
                      <a:r>
                        <a:rPr lang="en-US" dirty="0"/>
                        <a:t>70</a:t>
                      </a:r>
                    </a:p>
                  </a:txBody>
                  <a:tcPr/>
                </a:tc>
                <a:tc>
                  <a:txBody>
                    <a:bodyPr/>
                    <a:lstStyle/>
                    <a:p>
                      <a:pPr algn="ctr"/>
                      <a:r>
                        <a:rPr lang="en-US" dirty="0"/>
                        <a:t>7</a:t>
                      </a:r>
                    </a:p>
                  </a:txBody>
                  <a:tcPr/>
                </a:tc>
                <a:tc>
                  <a:txBody>
                    <a:bodyPr/>
                    <a:lstStyle/>
                    <a:p>
                      <a:pPr algn="ctr"/>
                      <a:r>
                        <a:rPr lang="en-US" dirty="0"/>
                        <a:t>3.0</a:t>
                      </a:r>
                    </a:p>
                  </a:txBody>
                  <a:tcPr/>
                </a:tc>
                <a:tc>
                  <a:txBody>
                    <a:bodyPr/>
                    <a:lstStyle/>
                    <a:p>
                      <a:pPr algn="ctr"/>
                      <a:r>
                        <a:rPr lang="en-US" dirty="0"/>
                        <a:t>67.3</a:t>
                      </a:r>
                    </a:p>
                  </a:txBody>
                  <a:tcPr/>
                </a:tc>
                <a:extLst>
                  <a:ext uri="{0D108BD9-81ED-4DB2-BD59-A6C34878D82A}">
                    <a16:rowId xmlns:a16="http://schemas.microsoft.com/office/drawing/2014/main" val="10003"/>
                  </a:ext>
                </a:extLst>
              </a:tr>
              <a:tr h="370840">
                <a:tc>
                  <a:txBody>
                    <a:bodyPr/>
                    <a:lstStyle/>
                    <a:p>
                      <a:pPr algn="ctr"/>
                      <a:r>
                        <a:rPr lang="en-US" dirty="0"/>
                        <a:t>21</a:t>
                      </a:r>
                    </a:p>
                  </a:txBody>
                  <a:tcPr/>
                </a:tc>
                <a:tc>
                  <a:txBody>
                    <a:bodyPr/>
                    <a:lstStyle/>
                    <a:p>
                      <a:pPr algn="ctr"/>
                      <a:r>
                        <a:rPr lang="en-US" dirty="0"/>
                        <a:t>5</a:t>
                      </a:r>
                    </a:p>
                  </a:txBody>
                  <a:tcPr/>
                </a:tc>
                <a:tc>
                  <a:txBody>
                    <a:bodyPr/>
                    <a:lstStyle/>
                    <a:p>
                      <a:pPr algn="ctr"/>
                      <a:r>
                        <a:rPr lang="en-US" dirty="0"/>
                        <a:t>1.5</a:t>
                      </a:r>
                    </a:p>
                  </a:txBody>
                  <a:tcPr/>
                </a:tc>
                <a:tc>
                  <a:txBody>
                    <a:bodyPr/>
                    <a:lstStyle/>
                    <a:p>
                      <a:pPr algn="ctr"/>
                      <a:r>
                        <a:rPr lang="en-US" dirty="0"/>
                        <a:t>65.3</a:t>
                      </a:r>
                    </a:p>
                  </a:txBody>
                  <a:tcPr/>
                </a:tc>
                <a:extLst>
                  <a:ext uri="{0D108BD9-81ED-4DB2-BD59-A6C34878D82A}">
                    <a16:rowId xmlns:a16="http://schemas.microsoft.com/office/drawing/2014/main" val="10004"/>
                  </a:ext>
                </a:extLst>
              </a:tr>
              <a:tr h="370840">
                <a:tc>
                  <a:txBody>
                    <a:bodyPr/>
                    <a:lstStyle/>
                    <a:p>
                      <a:pPr algn="ctr"/>
                      <a:r>
                        <a:rPr lang="en-US" dirty="0"/>
                        <a:t>4</a:t>
                      </a:r>
                    </a:p>
                  </a:txBody>
                  <a:tcPr/>
                </a:tc>
                <a:tc>
                  <a:txBody>
                    <a:bodyPr/>
                    <a:lstStyle/>
                    <a:p>
                      <a:pPr algn="ctr"/>
                      <a:r>
                        <a:rPr lang="en-US" dirty="0"/>
                        <a:t>4</a:t>
                      </a:r>
                    </a:p>
                  </a:txBody>
                  <a:tcPr/>
                </a:tc>
                <a:tc>
                  <a:txBody>
                    <a:bodyPr/>
                    <a:lstStyle/>
                    <a:p>
                      <a:pPr algn="ctr"/>
                      <a:r>
                        <a:rPr lang="en-US" dirty="0"/>
                        <a:t>0.1</a:t>
                      </a:r>
                    </a:p>
                  </a:txBody>
                  <a:tcPr/>
                </a:tc>
                <a:tc>
                  <a:txBody>
                    <a:bodyPr/>
                    <a:lstStyle/>
                    <a:p>
                      <a:pPr algn="ctr"/>
                      <a:r>
                        <a:rPr lang="en-US" dirty="0"/>
                        <a:t>65.1</a:t>
                      </a:r>
                    </a:p>
                  </a:txBody>
                  <a:tcPr/>
                </a:tc>
                <a:extLst>
                  <a:ext uri="{0D108BD9-81ED-4DB2-BD59-A6C34878D82A}">
                    <a16:rowId xmlns:a16="http://schemas.microsoft.com/office/drawing/2014/main" val="10005"/>
                  </a:ext>
                </a:extLst>
              </a:tr>
            </a:tbl>
          </a:graphicData>
        </a:graphic>
      </p:graphicFrame>
      <p:sp>
        <p:nvSpPr>
          <p:cNvPr id="5" name="Rectangle 4"/>
          <p:cNvSpPr/>
          <p:nvPr/>
        </p:nvSpPr>
        <p:spPr>
          <a:xfrm>
            <a:off x="4044478" y="2542281"/>
            <a:ext cx="5760720" cy="355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67038" y="3265335"/>
            <a:ext cx="8696960" cy="383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67038" y="2178638"/>
            <a:ext cx="8696960" cy="22212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874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8698" y="3961600"/>
            <a:ext cx="11573302" cy="1569660"/>
          </a:xfrm>
          <a:prstGeom prst="rect">
            <a:avLst/>
          </a:prstGeom>
        </p:spPr>
        <p:txBody>
          <a:bodyPr wrap="square">
            <a:spAutoFit/>
          </a:bodyPr>
          <a:lstStyle/>
          <a:p>
            <a:r>
              <a:rPr lang="en-US" sz="3200" dirty="0" err="1">
                <a:latin typeface="Segoe UI Light" panose="020B0502040204020203" pitchFamily="34" charset="0"/>
                <a:cs typeface="Segoe UI Light" panose="020B0502040204020203" pitchFamily="34" charset="0"/>
              </a:rPr>
              <a:t>categoricalFeaturesInfo</a:t>
            </a:r>
            <a:r>
              <a:rPr lang="en-US" sz="3200" dirty="0">
                <a:latin typeface="Segoe UI Light" panose="020B0502040204020203" pitchFamily="34" charset="0"/>
                <a:cs typeface="Segoe UI Light" panose="020B0502040204020203" pitchFamily="34" charset="0"/>
              </a:rPr>
              <a:t> = Map[</a:t>
            </a:r>
            <a:r>
              <a:rPr lang="en-US" sz="3200" dirty="0" err="1">
                <a:latin typeface="Segoe UI Light" panose="020B0502040204020203" pitchFamily="34" charset="0"/>
                <a:cs typeface="Segoe UI Light" panose="020B0502040204020203" pitchFamily="34" charset="0"/>
              </a:rPr>
              <a:t>Int</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Int</a:t>
            </a:r>
            <a:r>
              <a:rPr lang="en-US" sz="3200" dirty="0">
                <a:latin typeface="Segoe UI Light" panose="020B0502040204020203" pitchFamily="34" charset="0"/>
                <a:cs typeface="Segoe UI Light" panose="020B0502040204020203" pitchFamily="34" charset="0"/>
              </a:rPr>
              <a:t>](</a:t>
            </a:r>
            <a:r>
              <a:rPr lang="en-US" sz="3200" u="sng" dirty="0">
                <a:latin typeface="Segoe UI Light" panose="020B0502040204020203" pitchFamily="34" charset="0"/>
                <a:cs typeface="Segoe UI Light" panose="020B0502040204020203" pitchFamily="34" charset="0"/>
              </a:rPr>
              <a:t>(1,3),(2,4)</a:t>
            </a:r>
            <a:r>
              <a:rPr lang="en-US" sz="3200" dirty="0">
                <a:latin typeface="Segoe UI Light" panose="020B0502040204020203" pitchFamily="34" charset="0"/>
                <a:cs typeface="Segoe UI Light" panose="020B0502040204020203" pitchFamily="34" charset="0"/>
              </a:rPr>
              <a:t>)</a:t>
            </a: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model = </a:t>
            </a:r>
            <a:r>
              <a:rPr lang="en-US" sz="3200" dirty="0" err="1">
                <a:latin typeface="Segoe UI Light" panose="020B0502040204020203" pitchFamily="34" charset="0"/>
                <a:cs typeface="Segoe UI Light" panose="020B0502040204020203" pitchFamily="34" charset="0"/>
              </a:rPr>
              <a:t>DecisionTree.trainClassifier</a:t>
            </a:r>
            <a:r>
              <a:rPr lang="en-US" sz="3200" dirty="0">
                <a:latin typeface="Segoe UI Light" panose="020B0502040204020203" pitchFamily="34" charset="0"/>
                <a:cs typeface="Segoe UI Light" panose="020B0502040204020203" pitchFamily="34" charset="0"/>
              </a:rPr>
              <a:t>(</a:t>
            </a:r>
            <a:r>
              <a:rPr lang="en-US" sz="3200" dirty="0" err="1">
                <a:latin typeface="Segoe UI Light" panose="020B0502040204020203" pitchFamily="34" charset="0"/>
                <a:cs typeface="Segoe UI Light" panose="020B0502040204020203" pitchFamily="34" charset="0"/>
              </a:rPr>
              <a:t>trainingData</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numClasses</a:t>
            </a:r>
            <a:r>
              <a:rPr lang="en-US" sz="3200" dirty="0">
                <a:latin typeface="Segoe UI Light" panose="020B0502040204020203" pitchFamily="34" charset="0"/>
                <a:cs typeface="Segoe UI Light" panose="020B0502040204020203" pitchFamily="34" charset="0"/>
              </a:rPr>
              <a:t>, </a:t>
            </a:r>
            <a:r>
              <a:rPr lang="en-US" sz="3200" u="sng" dirty="0" err="1">
                <a:latin typeface="Segoe UI Light" panose="020B0502040204020203" pitchFamily="34" charset="0"/>
                <a:cs typeface="Segoe UI Light" panose="020B0502040204020203" pitchFamily="34" charset="0"/>
              </a:rPr>
              <a:t>categoricalFeaturesInfo</a:t>
            </a:r>
            <a:r>
              <a:rPr lang="en-US" sz="3200" dirty="0">
                <a:latin typeface="Segoe UI Light" panose="020B0502040204020203" pitchFamily="34" charset="0"/>
                <a:cs typeface="Segoe UI Light" panose="020B0502040204020203" pitchFamily="34" charset="0"/>
              </a:rPr>
              <a:t>, impurity, </a:t>
            </a:r>
            <a:r>
              <a:rPr lang="en-US" sz="3200" dirty="0" err="1">
                <a:latin typeface="Segoe UI Light" panose="020B0502040204020203" pitchFamily="34" charset="0"/>
                <a:cs typeface="Segoe UI Light" panose="020B0502040204020203" pitchFamily="34" charset="0"/>
              </a:rPr>
              <a:t>maxDepth</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maxBins</a:t>
            </a:r>
            <a:r>
              <a:rPr lang="en-US" sz="3200" dirty="0">
                <a:latin typeface="Segoe UI Light" panose="020B0502040204020203" pitchFamily="34" charset="0"/>
                <a:cs typeface="Segoe UI Light" panose="020B0502040204020203" pitchFamily="34"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3553689333"/>
              </p:ext>
            </p:extLst>
          </p:nvPr>
        </p:nvGraphicFramePr>
        <p:xfrm>
          <a:off x="2032000" y="719666"/>
          <a:ext cx="8127999" cy="22860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US" sz="2400" dirty="0">
                          <a:latin typeface="Segoe UI Light" panose="020B0502040204020203" pitchFamily="34" charset="0"/>
                          <a:cs typeface="Segoe UI Light" panose="020B0502040204020203" pitchFamily="34" charset="0"/>
                        </a:rPr>
                        <a:t>Label</a:t>
                      </a:r>
                    </a:p>
                  </a:txBody>
                  <a:tcPr/>
                </a:tc>
                <a:tc>
                  <a:txBody>
                    <a:bodyPr/>
                    <a:lstStyle/>
                    <a:p>
                      <a:r>
                        <a:rPr lang="en-US" sz="2400" dirty="0">
                          <a:latin typeface="Segoe UI Light" panose="020B0502040204020203" pitchFamily="34" charset="0"/>
                          <a:cs typeface="Segoe UI Light" panose="020B0502040204020203" pitchFamily="34" charset="0"/>
                        </a:rPr>
                        <a:t>Feature</a:t>
                      </a:r>
                    </a:p>
                  </a:txBody>
                  <a:tcPr/>
                </a:tc>
                <a:tc>
                  <a:txBody>
                    <a:bodyPr/>
                    <a:lstStyle/>
                    <a:p>
                      <a:r>
                        <a:rPr lang="en-US" sz="2400" dirty="0">
                          <a:latin typeface="Segoe UI Light" panose="020B0502040204020203" pitchFamily="34" charset="0"/>
                          <a:cs typeface="Segoe UI Light" panose="020B0502040204020203" pitchFamily="34" charset="0"/>
                        </a:rPr>
                        <a:t>Feature</a:t>
                      </a:r>
                    </a:p>
                  </a:txBody>
                  <a:tcPr/>
                </a:tc>
                <a:extLst>
                  <a:ext uri="{0D108BD9-81ED-4DB2-BD59-A6C34878D82A}">
                    <a16:rowId xmlns:a16="http://schemas.microsoft.com/office/drawing/2014/main" val="10000"/>
                  </a:ext>
                </a:extLst>
              </a:tr>
              <a:tr h="370840">
                <a:tc>
                  <a:txBody>
                    <a:bodyPr/>
                    <a:lstStyle/>
                    <a:p>
                      <a:r>
                        <a:rPr lang="en-US" sz="2400" dirty="0">
                          <a:latin typeface="Segoe UI Light" panose="020B0502040204020203" pitchFamily="34" charset="0"/>
                          <a:cs typeface="Segoe UI Light" panose="020B0502040204020203" pitchFamily="34" charset="0"/>
                        </a:rPr>
                        <a:t>1.0</a:t>
                      </a:r>
                    </a:p>
                  </a:txBody>
                  <a:tcPr/>
                </a:tc>
                <a:tc>
                  <a:txBody>
                    <a:bodyPr/>
                    <a:lstStyle/>
                    <a:p>
                      <a:r>
                        <a:rPr lang="en-US" sz="2400" dirty="0">
                          <a:latin typeface="Segoe UI Light" panose="020B0502040204020203" pitchFamily="34" charset="0"/>
                          <a:cs typeface="Segoe UI Light" panose="020B0502040204020203" pitchFamily="34" charset="0"/>
                        </a:rPr>
                        <a:t>A</a:t>
                      </a:r>
                    </a:p>
                  </a:txBody>
                  <a:tcPr/>
                </a:tc>
                <a:tc>
                  <a:txBody>
                    <a:bodyPr/>
                    <a:lstStyle/>
                    <a:p>
                      <a:r>
                        <a:rPr lang="en-US" sz="2400" dirty="0">
                          <a:latin typeface="Segoe UI Light" panose="020B0502040204020203" pitchFamily="34" charset="0"/>
                          <a:cs typeface="Segoe UI Light" panose="020B0502040204020203" pitchFamily="34" charset="0"/>
                        </a:rPr>
                        <a:t>We</a:t>
                      </a:r>
                    </a:p>
                  </a:txBody>
                  <a:tcPr/>
                </a:tc>
                <a:extLst>
                  <a:ext uri="{0D108BD9-81ED-4DB2-BD59-A6C34878D82A}">
                    <a16:rowId xmlns:a16="http://schemas.microsoft.com/office/drawing/2014/main" val="10001"/>
                  </a:ext>
                </a:extLst>
              </a:tr>
              <a:tr h="370840">
                <a:tc>
                  <a:txBody>
                    <a:bodyPr/>
                    <a:lstStyle/>
                    <a:p>
                      <a:r>
                        <a:rPr lang="en-US" sz="2400" dirty="0">
                          <a:latin typeface="Segoe UI Light" panose="020B0502040204020203" pitchFamily="34" charset="0"/>
                          <a:cs typeface="Segoe UI Light" panose="020B0502040204020203" pitchFamily="34" charset="0"/>
                        </a:rPr>
                        <a:t>0.0</a:t>
                      </a:r>
                    </a:p>
                  </a:txBody>
                  <a:tcPr/>
                </a:tc>
                <a:tc>
                  <a:txBody>
                    <a:bodyPr/>
                    <a:lstStyle/>
                    <a:p>
                      <a:r>
                        <a:rPr lang="en-US" sz="2400" dirty="0">
                          <a:latin typeface="Segoe UI Light" panose="020B0502040204020203" pitchFamily="34" charset="0"/>
                          <a:cs typeface="Segoe UI Light" panose="020B0502040204020203" pitchFamily="34" charset="0"/>
                        </a:rPr>
                        <a:t>B</a:t>
                      </a:r>
                    </a:p>
                  </a:txBody>
                  <a:tcPr/>
                </a:tc>
                <a:tc>
                  <a:txBody>
                    <a:bodyPr/>
                    <a:lstStyle/>
                    <a:p>
                      <a:r>
                        <a:rPr lang="en-US" sz="2400" dirty="0">
                          <a:latin typeface="Segoe UI Light" panose="020B0502040204020203" pitchFamily="34" charset="0"/>
                          <a:cs typeface="Segoe UI Light" panose="020B0502040204020203" pitchFamily="34" charset="0"/>
                        </a:rPr>
                        <a:t>Are</a:t>
                      </a:r>
                    </a:p>
                  </a:txBody>
                  <a:tcPr/>
                </a:tc>
                <a:extLst>
                  <a:ext uri="{0D108BD9-81ED-4DB2-BD59-A6C34878D82A}">
                    <a16:rowId xmlns:a16="http://schemas.microsoft.com/office/drawing/2014/main" val="10002"/>
                  </a:ext>
                </a:extLst>
              </a:tr>
              <a:tr h="370840">
                <a:tc>
                  <a:txBody>
                    <a:bodyPr/>
                    <a:lstStyle/>
                    <a:p>
                      <a:r>
                        <a:rPr lang="en-US" sz="2400" dirty="0">
                          <a:latin typeface="Segoe UI Light" panose="020B0502040204020203" pitchFamily="34" charset="0"/>
                          <a:cs typeface="Segoe UI Light" panose="020B0502040204020203" pitchFamily="34" charset="0"/>
                        </a:rPr>
                        <a:t>1.0</a:t>
                      </a:r>
                    </a:p>
                  </a:txBody>
                  <a:tcPr/>
                </a:tc>
                <a:tc>
                  <a:txBody>
                    <a:bodyPr/>
                    <a:lstStyle/>
                    <a:p>
                      <a:r>
                        <a:rPr lang="en-US" sz="2400" dirty="0">
                          <a:latin typeface="Segoe UI Light" panose="020B0502040204020203" pitchFamily="34" charset="0"/>
                          <a:cs typeface="Segoe UI Light" panose="020B0502040204020203" pitchFamily="34" charset="0"/>
                        </a:rPr>
                        <a:t>C</a:t>
                      </a:r>
                    </a:p>
                  </a:txBody>
                  <a:tcPr/>
                </a:tc>
                <a:tc>
                  <a:txBody>
                    <a:bodyPr/>
                    <a:lstStyle/>
                    <a:p>
                      <a:r>
                        <a:rPr lang="en-US" sz="2400" dirty="0">
                          <a:latin typeface="Segoe UI Light" panose="020B0502040204020203" pitchFamily="34" charset="0"/>
                          <a:cs typeface="Segoe UI Light" panose="020B0502040204020203" pitchFamily="34" charset="0"/>
                        </a:rPr>
                        <a:t>No</a:t>
                      </a:r>
                    </a:p>
                  </a:txBody>
                  <a:tcPr/>
                </a:tc>
                <a:extLst>
                  <a:ext uri="{0D108BD9-81ED-4DB2-BD59-A6C34878D82A}">
                    <a16:rowId xmlns:a16="http://schemas.microsoft.com/office/drawing/2014/main" val="10003"/>
                  </a:ext>
                </a:extLst>
              </a:tr>
              <a:tr h="370840">
                <a:tc>
                  <a:txBody>
                    <a:bodyPr/>
                    <a:lstStyle/>
                    <a:p>
                      <a:r>
                        <a:rPr lang="en-US" sz="2400" dirty="0">
                          <a:latin typeface="Segoe UI Light" panose="020B0502040204020203" pitchFamily="34" charset="0"/>
                          <a:cs typeface="Segoe UI Light" panose="020B0502040204020203" pitchFamily="34" charset="0"/>
                        </a:rPr>
                        <a:t>1.0</a:t>
                      </a:r>
                    </a:p>
                  </a:txBody>
                  <a:tcPr/>
                </a:tc>
                <a:tc>
                  <a:txBody>
                    <a:bodyPr/>
                    <a:lstStyle/>
                    <a:p>
                      <a:r>
                        <a:rPr lang="en-US" sz="2400" dirty="0">
                          <a:latin typeface="Segoe UI Light" panose="020B0502040204020203" pitchFamily="34" charset="0"/>
                          <a:cs typeface="Segoe UI Light" panose="020B0502040204020203" pitchFamily="34" charset="0"/>
                        </a:rPr>
                        <a:t>A</a:t>
                      </a:r>
                    </a:p>
                  </a:txBody>
                  <a:tcPr/>
                </a:tc>
                <a:tc>
                  <a:txBody>
                    <a:bodyPr/>
                    <a:lstStyle/>
                    <a:p>
                      <a:r>
                        <a:rPr lang="en-US" sz="2400" dirty="0">
                          <a:latin typeface="Segoe UI Light" panose="020B0502040204020203" pitchFamily="34" charset="0"/>
                          <a:cs typeface="Segoe UI Light" panose="020B0502040204020203" pitchFamily="34" charset="0"/>
                        </a:rPr>
                        <a:t>Yes</a:t>
                      </a:r>
                    </a:p>
                  </a:txBody>
                  <a:tcPr/>
                </a:tc>
                <a:extLst>
                  <a:ext uri="{0D108BD9-81ED-4DB2-BD59-A6C34878D82A}">
                    <a16:rowId xmlns:a16="http://schemas.microsoft.com/office/drawing/2014/main" val="10004"/>
                  </a:ext>
                </a:extLst>
              </a:tr>
            </a:tbl>
          </a:graphicData>
        </a:graphic>
      </p:graphicFrame>
      <p:sp>
        <p:nvSpPr>
          <p:cNvPr id="8" name="Down Arrow 7"/>
          <p:cNvSpPr/>
          <p:nvPr/>
        </p:nvSpPr>
        <p:spPr>
          <a:xfrm>
            <a:off x="5554639" y="3220872"/>
            <a:ext cx="655092" cy="532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588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I sample data?</a:t>
            </a:r>
          </a:p>
        </p:txBody>
      </p:sp>
    </p:spTree>
    <p:extLst>
      <p:ext uri="{BB962C8B-B14F-4D97-AF65-F5344CB8AC3E}">
        <p14:creationId xmlns:p14="http://schemas.microsoft.com/office/powerpoint/2010/main" val="113072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38470" y="910555"/>
            <a:ext cx="5898557" cy="5290388"/>
          </a:xfrm>
        </p:spPr>
        <p:txBody>
          <a:bodyPr/>
          <a:lstStyle/>
          <a:p>
            <a:r>
              <a:rPr lang="en-GB" dirty="0"/>
              <a:t>3 types of data for ML</a:t>
            </a:r>
          </a:p>
          <a:p>
            <a:pPr lvl="1"/>
            <a:r>
              <a:rPr lang="en-GB" dirty="0"/>
              <a:t>Training : </a:t>
            </a:r>
            <a:r>
              <a:rPr lang="en-GB" dirty="0">
                <a:solidFill>
                  <a:schemeClr val="accent5"/>
                </a:solidFill>
              </a:rPr>
              <a:t>train your model over this dataset</a:t>
            </a:r>
          </a:p>
          <a:p>
            <a:pPr lvl="1"/>
            <a:r>
              <a:rPr lang="en-GB" dirty="0"/>
              <a:t>Validation:  </a:t>
            </a:r>
            <a:r>
              <a:rPr lang="en-GB" dirty="0">
                <a:solidFill>
                  <a:schemeClr val="accent5"/>
                </a:solidFill>
              </a:rPr>
              <a:t>use this data to validate the model</a:t>
            </a:r>
          </a:p>
          <a:p>
            <a:pPr lvl="1"/>
            <a:r>
              <a:rPr lang="en-GB" dirty="0"/>
              <a:t>Testing: </a:t>
            </a:r>
            <a:r>
              <a:rPr lang="en-GB" dirty="0">
                <a:solidFill>
                  <a:schemeClr val="accent5"/>
                </a:solidFill>
              </a:rPr>
              <a:t>assess the generalization of the model</a:t>
            </a:r>
          </a:p>
          <a:p>
            <a:endParaRPr lang="en-GB" dirty="0"/>
          </a:p>
          <a:p>
            <a:pPr marL="0" indent="0">
              <a:buNone/>
            </a:pPr>
            <a:endParaRPr lang="en-GB" dirty="0"/>
          </a:p>
          <a:p>
            <a:endParaRPr lang="en-GB" dirty="0"/>
          </a:p>
        </p:txBody>
      </p:sp>
      <p:graphicFrame>
        <p:nvGraphicFramePr>
          <p:cNvPr id="7" name="Chart 6"/>
          <p:cNvGraphicFramePr/>
          <p:nvPr>
            <p:extLst>
              <p:ext uri="{D42A27DB-BD31-4B8C-83A1-F6EECF244321}">
                <p14:modId xmlns:p14="http://schemas.microsoft.com/office/powerpoint/2010/main" val="2205995902"/>
              </p:ext>
            </p:extLst>
          </p:nvPr>
        </p:nvGraphicFramePr>
        <p:xfrm>
          <a:off x="6490985" y="1150706"/>
          <a:ext cx="5170184" cy="36622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16161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65765" y="364644"/>
            <a:ext cx="11525250" cy="5290388"/>
          </a:xfrm>
        </p:spPr>
        <p:txBody>
          <a:bodyPr/>
          <a:lstStyle/>
          <a:p>
            <a:r>
              <a:rPr lang="en-US" sz="3000" dirty="0"/>
              <a:t>What is machine learning? How does machine learning work?</a:t>
            </a:r>
          </a:p>
          <a:p>
            <a:r>
              <a:rPr lang="en-US" sz="3000" dirty="0"/>
              <a:t>Is Machine Learning fast?</a:t>
            </a:r>
          </a:p>
          <a:p>
            <a:r>
              <a:rPr lang="en-US" sz="3000" dirty="0"/>
              <a:t>How to … Machine Learning in Apache Spark </a:t>
            </a:r>
          </a:p>
          <a:p>
            <a:r>
              <a:rPr lang="en-US" sz="3000" dirty="0"/>
              <a:t>How do I sample data?</a:t>
            </a:r>
          </a:p>
          <a:p>
            <a:r>
              <a:rPr lang="en-GB" sz="3000" dirty="0"/>
              <a:t>What is Quantization (Binning)? How do I reduce dimensions?</a:t>
            </a:r>
          </a:p>
          <a:p>
            <a:r>
              <a:rPr lang="en-GB" sz="3000" dirty="0"/>
              <a:t>What is normalization?</a:t>
            </a:r>
          </a:p>
          <a:p>
            <a:endParaRPr lang="en-GB" sz="3000" dirty="0"/>
          </a:p>
        </p:txBody>
      </p:sp>
    </p:spTree>
    <p:extLst>
      <p:ext uri="{BB962C8B-B14F-4D97-AF65-F5344CB8AC3E}">
        <p14:creationId xmlns:p14="http://schemas.microsoft.com/office/powerpoint/2010/main" val="30330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7289537" y="1474074"/>
            <a:ext cx="4064000" cy="119575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5" name="Straight Connector 4"/>
          <p:cNvCxnSpPr/>
          <p:nvPr/>
        </p:nvCxnSpPr>
        <p:spPr>
          <a:xfrm flipH="1">
            <a:off x="7856153" y="1466259"/>
            <a:ext cx="3907" cy="1203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8426676" y="1466259"/>
            <a:ext cx="3907" cy="1203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8997199" y="1474074"/>
            <a:ext cx="3907" cy="1203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9563815" y="1474074"/>
            <a:ext cx="3907" cy="1203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0138245" y="1474074"/>
            <a:ext cx="3907" cy="1203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0745891" y="1474074"/>
            <a:ext cx="3907" cy="1203569"/>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auto">
          <a:xfrm>
            <a:off x="998152" y="1481889"/>
            <a:ext cx="4064000" cy="119575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20" name="Straight Connector 19"/>
          <p:cNvCxnSpPr/>
          <p:nvPr/>
        </p:nvCxnSpPr>
        <p:spPr>
          <a:xfrm flipH="1">
            <a:off x="3977768" y="1474074"/>
            <a:ext cx="3907" cy="120356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17352" y="1888290"/>
            <a:ext cx="1156677"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80%</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2" name="TextBox 21"/>
          <p:cNvSpPr txBox="1"/>
          <p:nvPr/>
        </p:nvSpPr>
        <p:spPr>
          <a:xfrm>
            <a:off x="4153614" y="1888290"/>
            <a:ext cx="820615"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20%</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1" name="Right Arrow 20"/>
          <p:cNvSpPr/>
          <p:nvPr/>
        </p:nvSpPr>
        <p:spPr bwMode="auto">
          <a:xfrm>
            <a:off x="5468552" y="1888290"/>
            <a:ext cx="1453662" cy="443198"/>
          </a:xfrm>
          <a:prstGeom prst="rightArrow">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TextBox 23"/>
          <p:cNvSpPr txBox="1"/>
          <p:nvPr/>
        </p:nvSpPr>
        <p:spPr>
          <a:xfrm>
            <a:off x="8055446" y="1903920"/>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5" name="TextBox 24"/>
          <p:cNvSpPr txBox="1"/>
          <p:nvPr/>
        </p:nvSpPr>
        <p:spPr>
          <a:xfrm>
            <a:off x="8610337" y="1888290"/>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6" name="TextBox 25"/>
          <p:cNvSpPr txBox="1"/>
          <p:nvPr/>
        </p:nvSpPr>
        <p:spPr>
          <a:xfrm>
            <a:off x="9192583" y="1903920"/>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7" name="TextBox 26"/>
          <p:cNvSpPr txBox="1"/>
          <p:nvPr/>
        </p:nvSpPr>
        <p:spPr>
          <a:xfrm>
            <a:off x="7512277" y="1903920"/>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8" name="TextBox 27"/>
          <p:cNvSpPr txBox="1"/>
          <p:nvPr/>
        </p:nvSpPr>
        <p:spPr>
          <a:xfrm>
            <a:off x="9745523" y="1911735"/>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9" name="TextBox 28"/>
          <p:cNvSpPr txBox="1"/>
          <p:nvPr/>
        </p:nvSpPr>
        <p:spPr>
          <a:xfrm>
            <a:off x="10322886" y="1927366"/>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30" name="TextBox 29"/>
          <p:cNvSpPr txBox="1"/>
          <p:nvPr/>
        </p:nvSpPr>
        <p:spPr>
          <a:xfrm>
            <a:off x="10946164" y="1935181"/>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3" name="Rectangle 22"/>
          <p:cNvSpPr/>
          <p:nvPr/>
        </p:nvSpPr>
        <p:spPr bwMode="auto">
          <a:xfrm>
            <a:off x="7295397" y="1481889"/>
            <a:ext cx="562709" cy="118793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Rectangle 31"/>
          <p:cNvSpPr/>
          <p:nvPr/>
        </p:nvSpPr>
        <p:spPr bwMode="auto">
          <a:xfrm>
            <a:off x="7865920" y="1474074"/>
            <a:ext cx="562709" cy="118793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3" name="Rectangle 32"/>
          <p:cNvSpPr/>
          <p:nvPr/>
        </p:nvSpPr>
        <p:spPr bwMode="auto">
          <a:xfrm>
            <a:off x="8438397" y="1489704"/>
            <a:ext cx="562709" cy="118793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Rectangle 33"/>
          <p:cNvSpPr/>
          <p:nvPr/>
        </p:nvSpPr>
        <p:spPr bwMode="auto">
          <a:xfrm>
            <a:off x="9012830" y="1481889"/>
            <a:ext cx="562709" cy="118793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5" name="Rectangle 34"/>
          <p:cNvSpPr/>
          <p:nvPr/>
        </p:nvSpPr>
        <p:spPr bwMode="auto">
          <a:xfrm>
            <a:off x="9567722" y="1474074"/>
            <a:ext cx="562709" cy="118793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6" name="Rectangle 35"/>
          <p:cNvSpPr/>
          <p:nvPr/>
        </p:nvSpPr>
        <p:spPr bwMode="auto">
          <a:xfrm>
            <a:off x="10151925" y="1489703"/>
            <a:ext cx="562709" cy="118793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7" name="Rectangle 36"/>
          <p:cNvSpPr/>
          <p:nvPr/>
        </p:nvSpPr>
        <p:spPr bwMode="auto">
          <a:xfrm>
            <a:off x="10766415" y="1495239"/>
            <a:ext cx="562709" cy="118793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1" name="TextBox 30"/>
          <p:cNvSpPr txBox="1"/>
          <p:nvPr/>
        </p:nvSpPr>
        <p:spPr>
          <a:xfrm>
            <a:off x="8748082" y="2769149"/>
            <a:ext cx="1146910"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K-fold</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39" name="Rectangle 38"/>
          <p:cNvSpPr/>
          <p:nvPr/>
        </p:nvSpPr>
        <p:spPr bwMode="auto">
          <a:xfrm>
            <a:off x="7289537" y="4158658"/>
            <a:ext cx="4064000" cy="119575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40" name="Straight Connector 39"/>
          <p:cNvCxnSpPr/>
          <p:nvPr/>
        </p:nvCxnSpPr>
        <p:spPr>
          <a:xfrm flipH="1">
            <a:off x="9321537" y="4184873"/>
            <a:ext cx="3907" cy="1203569"/>
          </a:xfrm>
          <a:prstGeom prst="line">
            <a:avLst/>
          </a:prstGeom>
        </p:spPr>
        <p:style>
          <a:lnRef idx="1">
            <a:schemeClr val="accent1"/>
          </a:lnRef>
          <a:fillRef idx="0">
            <a:schemeClr val="accent1"/>
          </a:fillRef>
          <a:effectRef idx="0">
            <a:schemeClr val="accent1"/>
          </a:effectRef>
          <a:fontRef idx="minor">
            <a:schemeClr val="tx1"/>
          </a:fontRef>
        </p:style>
      </p:cxnSp>
      <p:sp>
        <p:nvSpPr>
          <p:cNvPr id="43" name="Right Arrow 42"/>
          <p:cNvSpPr/>
          <p:nvPr/>
        </p:nvSpPr>
        <p:spPr bwMode="auto">
          <a:xfrm rot="2298575">
            <a:off x="5132000" y="2978177"/>
            <a:ext cx="2356827" cy="443198"/>
          </a:xfrm>
          <a:prstGeom prst="rightArrow">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4" name="TextBox 43"/>
          <p:cNvSpPr txBox="1"/>
          <p:nvPr/>
        </p:nvSpPr>
        <p:spPr>
          <a:xfrm>
            <a:off x="8739291" y="3575417"/>
            <a:ext cx="1146910"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2-fold</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45" name="TextBox 44"/>
          <p:cNvSpPr txBox="1"/>
          <p:nvPr/>
        </p:nvSpPr>
        <p:spPr>
          <a:xfrm>
            <a:off x="7940171" y="4529888"/>
            <a:ext cx="730736"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Test</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49" name="TextBox 48"/>
          <p:cNvSpPr txBox="1"/>
          <p:nvPr/>
        </p:nvSpPr>
        <p:spPr>
          <a:xfrm>
            <a:off x="9957518" y="4565058"/>
            <a:ext cx="730736"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Test</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38" name="Rectangle 37"/>
          <p:cNvSpPr/>
          <p:nvPr/>
        </p:nvSpPr>
        <p:spPr bwMode="auto">
          <a:xfrm>
            <a:off x="7270982" y="4143028"/>
            <a:ext cx="2021253" cy="118565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Train</a:t>
            </a:r>
            <a:endParaRPr lang="en-US" sz="2200" dirty="0">
              <a:gradFill>
                <a:gsLst>
                  <a:gs pos="0">
                    <a:srgbClr val="FFFFFF"/>
                  </a:gs>
                  <a:gs pos="100000">
                    <a:srgbClr val="FFFFFF"/>
                  </a:gs>
                </a:gsLst>
                <a:lin ang="5400000" scaled="0"/>
              </a:gradFill>
            </a:endParaRPr>
          </a:p>
        </p:txBody>
      </p:sp>
      <p:sp>
        <p:nvSpPr>
          <p:cNvPr id="46" name="Rectangle 45"/>
          <p:cNvSpPr/>
          <p:nvPr/>
        </p:nvSpPr>
        <p:spPr bwMode="auto">
          <a:xfrm>
            <a:off x="9332284" y="4153122"/>
            <a:ext cx="2021253" cy="118565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Train</a:t>
            </a:r>
            <a:endParaRPr lang="en-US" sz="2200" dirty="0">
              <a:gradFill>
                <a:gsLst>
                  <a:gs pos="0">
                    <a:srgbClr val="FFFFFF"/>
                  </a:gs>
                  <a:gs pos="100000">
                    <a:srgbClr val="FFFFFF"/>
                  </a:gs>
                </a:gsLst>
                <a:lin ang="5400000" scaled="0"/>
              </a:gradFill>
            </a:endParaRPr>
          </a:p>
        </p:txBody>
      </p:sp>
      <p:sp>
        <p:nvSpPr>
          <p:cNvPr id="50" name="Right Arrow 49"/>
          <p:cNvSpPr/>
          <p:nvPr/>
        </p:nvSpPr>
        <p:spPr bwMode="auto">
          <a:xfrm rot="5400000">
            <a:off x="2674302" y="2811786"/>
            <a:ext cx="765419" cy="955752"/>
          </a:xfrm>
          <a:prstGeom prst="rightArrow">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1" name="Rectangle 50"/>
          <p:cNvSpPr/>
          <p:nvPr/>
        </p:nvSpPr>
        <p:spPr bwMode="auto">
          <a:xfrm>
            <a:off x="1078260" y="4104170"/>
            <a:ext cx="4064000" cy="119575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52" name="Straight Connector 51"/>
          <p:cNvCxnSpPr/>
          <p:nvPr/>
        </p:nvCxnSpPr>
        <p:spPr>
          <a:xfrm flipH="1">
            <a:off x="1644876" y="4096355"/>
            <a:ext cx="3907" cy="1203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2215399" y="4096355"/>
            <a:ext cx="3907" cy="1203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2785922" y="4104170"/>
            <a:ext cx="3907" cy="1203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352538" y="4104170"/>
            <a:ext cx="3907" cy="1203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3926968" y="4104170"/>
            <a:ext cx="3907" cy="1203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534614" y="4104170"/>
            <a:ext cx="3907" cy="1203569"/>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844169" y="4534016"/>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59" name="TextBox 58"/>
          <p:cNvSpPr txBox="1"/>
          <p:nvPr/>
        </p:nvSpPr>
        <p:spPr>
          <a:xfrm>
            <a:off x="2399060" y="4518386"/>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60" name="TextBox 59"/>
          <p:cNvSpPr txBox="1"/>
          <p:nvPr/>
        </p:nvSpPr>
        <p:spPr>
          <a:xfrm>
            <a:off x="2981306" y="4534016"/>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61" name="TextBox 60"/>
          <p:cNvSpPr txBox="1"/>
          <p:nvPr/>
        </p:nvSpPr>
        <p:spPr>
          <a:xfrm>
            <a:off x="1301000" y="4534016"/>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62" name="TextBox 61"/>
          <p:cNvSpPr txBox="1"/>
          <p:nvPr/>
        </p:nvSpPr>
        <p:spPr>
          <a:xfrm>
            <a:off x="3534246" y="4541831"/>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63" name="TextBox 62"/>
          <p:cNvSpPr txBox="1"/>
          <p:nvPr/>
        </p:nvSpPr>
        <p:spPr>
          <a:xfrm>
            <a:off x="4111609" y="4557462"/>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64" name="TextBox 63"/>
          <p:cNvSpPr txBox="1"/>
          <p:nvPr/>
        </p:nvSpPr>
        <p:spPr>
          <a:xfrm>
            <a:off x="4734887" y="4565277"/>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72" name="Rectangle 71"/>
          <p:cNvSpPr/>
          <p:nvPr/>
        </p:nvSpPr>
        <p:spPr bwMode="auto">
          <a:xfrm>
            <a:off x="1646833" y="4119800"/>
            <a:ext cx="562709" cy="118793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 name="Rectangle 72"/>
          <p:cNvSpPr/>
          <p:nvPr/>
        </p:nvSpPr>
        <p:spPr bwMode="auto">
          <a:xfrm>
            <a:off x="3368167" y="4096355"/>
            <a:ext cx="562709" cy="118793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 name="Rectangle 73"/>
          <p:cNvSpPr/>
          <p:nvPr/>
        </p:nvSpPr>
        <p:spPr bwMode="auto">
          <a:xfrm>
            <a:off x="4556104" y="4104169"/>
            <a:ext cx="562709" cy="118793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 name="Rectangle 74"/>
          <p:cNvSpPr/>
          <p:nvPr/>
        </p:nvSpPr>
        <p:spPr bwMode="auto">
          <a:xfrm>
            <a:off x="1654523" y="4096354"/>
            <a:ext cx="562709" cy="118793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 name="TextBox 75"/>
          <p:cNvSpPr txBox="1"/>
          <p:nvPr/>
        </p:nvSpPr>
        <p:spPr>
          <a:xfrm>
            <a:off x="1537411" y="3634759"/>
            <a:ext cx="3300047"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random sampling</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271735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grpId="1" nodeType="clickEffect">
                                  <p:stCondLst>
                                    <p:cond delay="0"/>
                                  </p:stCondLst>
                                  <p:childTnLst>
                                    <p:animEffect transition="out" filter="dissolve">
                                      <p:cBhvr>
                                        <p:cTn id="44" dur="500"/>
                                        <p:tgtEl>
                                          <p:spTgt spid="23"/>
                                        </p:tgtEl>
                                      </p:cBhvr>
                                    </p:animEffect>
                                    <p:set>
                                      <p:cBhvr>
                                        <p:cTn id="45" dur="1" fill="hold">
                                          <p:stCondLst>
                                            <p:cond delay="499"/>
                                          </p:stCondLst>
                                        </p:cTn>
                                        <p:tgtEl>
                                          <p:spTgt spid="2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grpId="1" nodeType="clickEffect">
                                  <p:stCondLst>
                                    <p:cond delay="0"/>
                                  </p:stCondLst>
                                  <p:childTnLst>
                                    <p:animEffect transition="out" filter="dissolve">
                                      <p:cBhvr>
                                        <p:cTn id="53" dur="500"/>
                                        <p:tgtEl>
                                          <p:spTgt spid="32"/>
                                        </p:tgtEl>
                                      </p:cBhvr>
                                    </p:animEffect>
                                    <p:set>
                                      <p:cBhvr>
                                        <p:cTn id="54" dur="1" fill="hold">
                                          <p:stCondLst>
                                            <p:cond delay="499"/>
                                          </p:stCondLst>
                                        </p:cTn>
                                        <p:tgtEl>
                                          <p:spTgt spid="3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grpId="1" nodeType="clickEffect">
                                  <p:stCondLst>
                                    <p:cond delay="0"/>
                                  </p:stCondLst>
                                  <p:childTnLst>
                                    <p:animEffect transition="out" filter="dissolve">
                                      <p:cBhvr>
                                        <p:cTn id="62" dur="500"/>
                                        <p:tgtEl>
                                          <p:spTgt spid="33"/>
                                        </p:tgtEl>
                                      </p:cBhvr>
                                    </p:animEffect>
                                    <p:set>
                                      <p:cBhvr>
                                        <p:cTn id="63" dur="1" fill="hold">
                                          <p:stCondLst>
                                            <p:cond delay="499"/>
                                          </p:stCondLst>
                                        </p:cTn>
                                        <p:tgtEl>
                                          <p:spTgt spid="3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9" presetClass="exit" presetSubtype="0" fill="hold" grpId="1" nodeType="clickEffect">
                                  <p:stCondLst>
                                    <p:cond delay="0"/>
                                  </p:stCondLst>
                                  <p:childTnLst>
                                    <p:animEffect transition="out" filter="dissolve">
                                      <p:cBhvr>
                                        <p:cTn id="71" dur="500"/>
                                        <p:tgtEl>
                                          <p:spTgt spid="34"/>
                                        </p:tgtEl>
                                      </p:cBhvr>
                                    </p:animEffect>
                                    <p:set>
                                      <p:cBhvr>
                                        <p:cTn id="72" dur="1" fill="hold">
                                          <p:stCondLst>
                                            <p:cond delay="499"/>
                                          </p:stCondLst>
                                        </p:cTn>
                                        <p:tgtEl>
                                          <p:spTgt spid="3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9" presetClass="exit" presetSubtype="0" fill="hold" grpId="1" nodeType="clickEffect">
                                  <p:stCondLst>
                                    <p:cond delay="0"/>
                                  </p:stCondLst>
                                  <p:childTnLst>
                                    <p:animEffect transition="out" filter="dissolve">
                                      <p:cBhvr>
                                        <p:cTn id="80" dur="500"/>
                                        <p:tgtEl>
                                          <p:spTgt spid="35"/>
                                        </p:tgtEl>
                                      </p:cBhvr>
                                    </p:animEffect>
                                    <p:set>
                                      <p:cBhvr>
                                        <p:cTn id="81" dur="1" fill="hold">
                                          <p:stCondLst>
                                            <p:cond delay="499"/>
                                          </p:stCondLst>
                                        </p:cTn>
                                        <p:tgtEl>
                                          <p:spTgt spid="35"/>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grpId="1" nodeType="clickEffect">
                                  <p:stCondLst>
                                    <p:cond delay="0"/>
                                  </p:stCondLst>
                                  <p:childTnLst>
                                    <p:animEffect transition="out" filter="dissolve">
                                      <p:cBhvr>
                                        <p:cTn id="89" dur="500"/>
                                        <p:tgtEl>
                                          <p:spTgt spid="36"/>
                                        </p:tgtEl>
                                      </p:cBhvr>
                                    </p:animEffect>
                                    <p:set>
                                      <p:cBhvr>
                                        <p:cTn id="90" dur="1" fill="hold">
                                          <p:stCondLst>
                                            <p:cond delay="499"/>
                                          </p:stCondLst>
                                        </p:cTn>
                                        <p:tgtEl>
                                          <p:spTgt spid="3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9" presetClass="exit" presetSubtype="0" fill="hold" grpId="1" nodeType="clickEffect">
                                  <p:stCondLst>
                                    <p:cond delay="0"/>
                                  </p:stCondLst>
                                  <p:childTnLst>
                                    <p:animEffect transition="out" filter="dissolve">
                                      <p:cBhvr>
                                        <p:cTn id="98" dur="500"/>
                                        <p:tgtEl>
                                          <p:spTgt spid="37"/>
                                        </p:tgtEl>
                                      </p:cBhvr>
                                    </p:animEffect>
                                    <p:set>
                                      <p:cBhvr>
                                        <p:cTn id="99" dur="1" fill="hold">
                                          <p:stCondLst>
                                            <p:cond delay="499"/>
                                          </p:stCondLst>
                                        </p:cTn>
                                        <p:tgtEl>
                                          <p:spTgt spid="37"/>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4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44"/>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38"/>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39"/>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45"/>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4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49"/>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9" presetClass="exit" presetSubtype="0" fill="hold" grpId="1" nodeType="clickEffect">
                                  <p:stCondLst>
                                    <p:cond delay="0"/>
                                  </p:stCondLst>
                                  <p:childTnLst>
                                    <p:animEffect transition="out" filter="dissolve">
                                      <p:cBhvr>
                                        <p:cTn id="121" dur="500"/>
                                        <p:tgtEl>
                                          <p:spTgt spid="38"/>
                                        </p:tgtEl>
                                      </p:cBhvr>
                                    </p:animEffect>
                                    <p:set>
                                      <p:cBhvr>
                                        <p:cTn id="122" dur="1" fill="hold">
                                          <p:stCondLst>
                                            <p:cond delay="499"/>
                                          </p:stCondLst>
                                        </p:cTn>
                                        <p:tgtEl>
                                          <p:spTgt spid="3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2"/>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3"/>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4"/>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5"/>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6"/>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57"/>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5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5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61"/>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6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63"/>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64"/>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72"/>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9" presetClass="exit" presetSubtype="0" fill="hold" grpId="1" nodeType="clickEffect">
                                  <p:stCondLst>
                                    <p:cond delay="0"/>
                                  </p:stCondLst>
                                  <p:childTnLst>
                                    <p:animEffect transition="out" filter="dissolve">
                                      <p:cBhvr>
                                        <p:cTn id="166" dur="500"/>
                                        <p:tgtEl>
                                          <p:spTgt spid="72"/>
                                        </p:tgtEl>
                                      </p:cBhvr>
                                    </p:animEffect>
                                    <p:set>
                                      <p:cBhvr>
                                        <p:cTn id="167" dur="1" fill="hold">
                                          <p:stCondLst>
                                            <p:cond delay="499"/>
                                          </p:stCondLst>
                                        </p:cTn>
                                        <p:tgtEl>
                                          <p:spTgt spid="72"/>
                                        </p:tgtEl>
                                        <p:attrNameLst>
                                          <p:attrName>style.visibility</p:attrName>
                                        </p:attrNameLst>
                                      </p:cBhvr>
                                      <p:to>
                                        <p:strVal val="hidden"/>
                                      </p:to>
                                    </p:set>
                                  </p:childTnLst>
                                </p:cTn>
                              </p:par>
                              <p:par>
                                <p:cTn id="168" presetID="1" presetClass="entr" presetSubtype="0" fill="hold" grpId="0" nodeType="withEffect">
                                  <p:stCondLst>
                                    <p:cond delay="0"/>
                                  </p:stCondLst>
                                  <p:childTnLst>
                                    <p:set>
                                      <p:cBhvr>
                                        <p:cTn id="169" dur="1" fill="hold">
                                          <p:stCondLst>
                                            <p:cond delay="0"/>
                                          </p:stCondLst>
                                        </p:cTn>
                                        <p:tgtEl>
                                          <p:spTgt spid="73"/>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9" presetClass="exit" presetSubtype="0" fill="hold" grpId="1" nodeType="clickEffect">
                                  <p:stCondLst>
                                    <p:cond delay="0"/>
                                  </p:stCondLst>
                                  <p:childTnLst>
                                    <p:animEffect transition="out" filter="dissolve">
                                      <p:cBhvr>
                                        <p:cTn id="173" dur="500"/>
                                        <p:tgtEl>
                                          <p:spTgt spid="73"/>
                                        </p:tgtEl>
                                      </p:cBhvr>
                                    </p:animEffect>
                                    <p:set>
                                      <p:cBhvr>
                                        <p:cTn id="174" dur="1" fill="hold">
                                          <p:stCondLst>
                                            <p:cond delay="499"/>
                                          </p:stCondLst>
                                        </p:cTn>
                                        <p:tgtEl>
                                          <p:spTgt spid="73"/>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74"/>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9" presetClass="exit" presetSubtype="0" fill="hold" grpId="1" nodeType="clickEffect">
                                  <p:stCondLst>
                                    <p:cond delay="0"/>
                                  </p:stCondLst>
                                  <p:childTnLst>
                                    <p:animEffect transition="out" filter="dissolve">
                                      <p:cBhvr>
                                        <p:cTn id="180" dur="500"/>
                                        <p:tgtEl>
                                          <p:spTgt spid="74"/>
                                        </p:tgtEl>
                                      </p:cBhvr>
                                    </p:animEffect>
                                    <p:set>
                                      <p:cBhvr>
                                        <p:cTn id="181" dur="1" fill="hold">
                                          <p:stCondLst>
                                            <p:cond delay="499"/>
                                          </p:stCondLst>
                                        </p:cTn>
                                        <p:tgtEl>
                                          <p:spTgt spid="74"/>
                                        </p:tgtEl>
                                        <p:attrNameLst>
                                          <p:attrName>style.visibility</p:attrName>
                                        </p:attrNameLst>
                                      </p:cBhvr>
                                      <p:to>
                                        <p:strVal val="hidden"/>
                                      </p:to>
                                    </p:set>
                                  </p:childTnLst>
                                </p:cTn>
                              </p:par>
                              <p:par>
                                <p:cTn id="182" presetID="1" presetClass="entr" presetSubtype="0" fill="hold" grpId="0" nodeType="withEffect">
                                  <p:stCondLst>
                                    <p:cond delay="0"/>
                                  </p:stCondLst>
                                  <p:childTnLst>
                                    <p:set>
                                      <p:cBhvr>
                                        <p:cTn id="183" dur="1" fill="hold">
                                          <p:stCondLst>
                                            <p:cond delay="0"/>
                                          </p:stCondLst>
                                        </p:cTn>
                                        <p:tgtEl>
                                          <p:spTgt spid="75"/>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9" presetClass="exit" presetSubtype="0" fill="hold" grpId="1" nodeType="clickEffect">
                                  <p:stCondLst>
                                    <p:cond delay="0"/>
                                  </p:stCondLst>
                                  <p:childTnLst>
                                    <p:animEffect transition="out" filter="dissolve">
                                      <p:cBhvr>
                                        <p:cTn id="187" dur="500"/>
                                        <p:tgtEl>
                                          <p:spTgt spid="75"/>
                                        </p:tgtEl>
                                      </p:cBhvr>
                                    </p:animEffect>
                                    <p:set>
                                      <p:cBhvr>
                                        <p:cTn id="188" dur="1" fill="hold">
                                          <p:stCondLst>
                                            <p:cond delay="4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24" grpId="0"/>
      <p:bldP spid="25" grpId="0"/>
      <p:bldP spid="26" grpId="0"/>
      <p:bldP spid="27" grpId="0"/>
      <p:bldP spid="28" grpId="0"/>
      <p:bldP spid="29" grpId="0"/>
      <p:bldP spid="30" grpId="0"/>
      <p:bldP spid="23" grpId="0" animBg="1"/>
      <p:bldP spid="23"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1" grpId="0"/>
      <p:bldP spid="39" grpId="0" animBg="1"/>
      <p:bldP spid="43" grpId="0" animBg="1"/>
      <p:bldP spid="44" grpId="0"/>
      <p:bldP spid="45" grpId="0"/>
      <p:bldP spid="49" grpId="0"/>
      <p:bldP spid="38" grpId="0" animBg="1"/>
      <p:bldP spid="38" grpId="1" animBg="1"/>
      <p:bldP spid="46" grpId="0" animBg="1"/>
      <p:bldP spid="51" grpId="0" animBg="1"/>
      <p:bldP spid="58" grpId="0"/>
      <p:bldP spid="59" grpId="0"/>
      <p:bldP spid="60" grpId="0"/>
      <p:bldP spid="61" grpId="0"/>
      <p:bldP spid="62" grpId="0"/>
      <p:bldP spid="63" grpId="0"/>
      <p:bldP spid="64" grpId="0"/>
      <p:bldP spid="72" grpId="0" animBg="1"/>
      <p:bldP spid="72" grpId="1" animBg="1"/>
      <p:bldP spid="73" grpId="0" animBg="1"/>
      <p:bldP spid="73" grpId="1" animBg="1"/>
      <p:bldP spid="74" grpId="0" animBg="1"/>
      <p:bldP spid="74" grpId="1" animBg="1"/>
      <p:bldP spid="75" grpId="0" animBg="1"/>
      <p:bldP spid="75" grpId="1" animBg="1"/>
      <p:bldP spid="7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1513748"/>
          </a:xfrm>
        </p:spPr>
        <p:txBody>
          <a:bodyPr/>
          <a:lstStyle/>
          <a:p>
            <a:br>
              <a:rPr lang="en-US" dirty="0"/>
            </a:br>
            <a:endParaRPr lang="en-US" dirty="0"/>
          </a:p>
        </p:txBody>
      </p:sp>
      <p:sp>
        <p:nvSpPr>
          <p:cNvPr id="3" name="Text Placeholder 2"/>
          <p:cNvSpPr>
            <a:spLocks noGrp="1"/>
          </p:cNvSpPr>
          <p:nvPr>
            <p:ph type="body" sz="quarter" idx="10"/>
          </p:nvPr>
        </p:nvSpPr>
        <p:spPr>
          <a:xfrm>
            <a:off x="519249" y="1447799"/>
            <a:ext cx="11091504" cy="4247317"/>
          </a:xfrm>
          <a:ln>
            <a:solidFill>
              <a:schemeClr val="tx1"/>
            </a:solidFill>
          </a:ln>
        </p:spPr>
        <p:txBody>
          <a:bodyPr/>
          <a:lstStyle/>
          <a:p>
            <a:pPr>
              <a:buClrTx/>
              <a:buFont typeface="Arial" panose="020B0604020202020204" pitchFamily="34" charset="0"/>
              <a:buChar char="•"/>
            </a:pPr>
            <a:r>
              <a:rPr lang="en-US" b="0" dirty="0">
                <a:solidFill>
                  <a:schemeClr val="tx1"/>
                </a:solidFill>
              </a:rPr>
              <a:t>Useful to cherry pick data from a dataset to “cross validate” for machine learning</a:t>
            </a:r>
          </a:p>
          <a:p>
            <a:pPr>
              <a:buClrTx/>
              <a:buFont typeface="Arial" panose="020B0604020202020204" pitchFamily="34" charset="0"/>
              <a:buChar char="•"/>
            </a:pPr>
            <a:r>
              <a:rPr lang="en-GB" b="0" dirty="0">
                <a:solidFill>
                  <a:schemeClr val="tx1"/>
                </a:solidFill>
              </a:rPr>
              <a:t>Can assign data to “folds” so that you can operate on particular random sampled subsets</a:t>
            </a:r>
          </a:p>
          <a:p>
            <a:pPr>
              <a:buClrTx/>
              <a:buFont typeface="Arial" panose="020B0604020202020204" pitchFamily="34" charset="0"/>
              <a:buChar char="•"/>
            </a:pPr>
            <a:r>
              <a:rPr lang="en-GB" b="0" dirty="0">
                <a:solidFill>
                  <a:schemeClr val="tx1"/>
                </a:solidFill>
              </a:rPr>
              <a:t>Can take a “stratified” approach and pull data from a different sections of the dataset</a:t>
            </a:r>
          </a:p>
          <a:p>
            <a:pPr>
              <a:buClrTx/>
              <a:buFont typeface="Arial" panose="020B0604020202020204" pitchFamily="34" charset="0"/>
              <a:buChar char="•"/>
            </a:pPr>
            <a:r>
              <a:rPr lang="en-GB" b="0" dirty="0">
                <a:solidFill>
                  <a:schemeClr val="tx1"/>
                </a:solidFill>
              </a:rPr>
              <a:t>Supports Folds, Sampling and Top ‘n’ Rows</a:t>
            </a:r>
            <a:endParaRPr lang="en-US" b="0" dirty="0">
              <a:solidFill>
                <a:schemeClr val="tx1"/>
              </a:solidFill>
            </a:endParaRPr>
          </a:p>
        </p:txBody>
      </p:sp>
    </p:spTree>
    <p:extLst>
      <p:ext uri="{BB962C8B-B14F-4D97-AF65-F5344CB8AC3E}">
        <p14:creationId xmlns:p14="http://schemas.microsoft.com/office/powerpoint/2010/main" val="312595968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Quantization (Binning)?</a:t>
            </a:r>
          </a:p>
        </p:txBody>
      </p:sp>
    </p:spTree>
    <p:extLst>
      <p:ext uri="{BB962C8B-B14F-4D97-AF65-F5344CB8AC3E}">
        <p14:creationId xmlns:p14="http://schemas.microsoft.com/office/powerpoint/2010/main" val="342598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1513748"/>
          </a:xfrm>
        </p:spPr>
        <p:txBody>
          <a:bodyPr/>
          <a:lstStyle/>
          <a:p>
            <a:br>
              <a:rPr lang="en-US" dirty="0"/>
            </a:br>
            <a:endParaRPr lang="en-US" dirty="0"/>
          </a:p>
        </p:txBody>
      </p:sp>
      <p:cxnSp>
        <p:nvCxnSpPr>
          <p:cNvPr id="5" name="Straight Connector 4"/>
          <p:cNvCxnSpPr/>
          <p:nvPr/>
        </p:nvCxnSpPr>
        <p:spPr>
          <a:xfrm flipH="1">
            <a:off x="637953" y="1339702"/>
            <a:ext cx="21266" cy="4281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0865" y="5578549"/>
            <a:ext cx="8151628" cy="28354"/>
          </a:xfrm>
          <a:prstGeom prst="line">
            <a:avLst/>
          </a:prstGeom>
        </p:spPr>
        <p:style>
          <a:lnRef idx="1">
            <a:schemeClr val="accent1"/>
          </a:lnRef>
          <a:fillRef idx="0">
            <a:schemeClr val="accent1"/>
          </a:fillRef>
          <a:effectRef idx="0">
            <a:schemeClr val="accent1"/>
          </a:effectRef>
          <a:fontRef idx="minor">
            <a:schemeClr val="tx1"/>
          </a:fontRef>
        </p:style>
      </p:cxnSp>
      <p:sp>
        <p:nvSpPr>
          <p:cNvPr id="9" name="Freeform 8"/>
          <p:cNvSpPr/>
          <p:nvPr/>
        </p:nvSpPr>
        <p:spPr bwMode="auto">
          <a:xfrm>
            <a:off x="652130" y="1963479"/>
            <a:ext cx="7586158" cy="3657600"/>
          </a:xfrm>
          <a:custGeom>
            <a:avLst/>
            <a:gdLst>
              <a:gd name="connsiteX0" fmla="*/ 0 w 7586158"/>
              <a:gd name="connsiteY0" fmla="*/ 3657600 h 3657600"/>
              <a:gd name="connsiteX1" fmla="*/ 42530 w 7586158"/>
              <a:gd name="connsiteY1" fmla="*/ 3622158 h 3657600"/>
              <a:gd name="connsiteX2" fmla="*/ 63796 w 7586158"/>
              <a:gd name="connsiteY2" fmla="*/ 3615070 h 3657600"/>
              <a:gd name="connsiteX3" fmla="*/ 92149 w 7586158"/>
              <a:gd name="connsiteY3" fmla="*/ 3593805 h 3657600"/>
              <a:gd name="connsiteX4" fmla="*/ 127591 w 7586158"/>
              <a:gd name="connsiteY4" fmla="*/ 3572540 h 3657600"/>
              <a:gd name="connsiteX5" fmla="*/ 198475 w 7586158"/>
              <a:gd name="connsiteY5" fmla="*/ 3494568 h 3657600"/>
              <a:gd name="connsiteX6" fmla="*/ 212651 w 7586158"/>
              <a:gd name="connsiteY6" fmla="*/ 3473302 h 3657600"/>
              <a:gd name="connsiteX7" fmla="*/ 269358 w 7586158"/>
              <a:gd name="connsiteY7" fmla="*/ 3459126 h 3657600"/>
              <a:gd name="connsiteX8" fmla="*/ 283535 w 7586158"/>
              <a:gd name="connsiteY8" fmla="*/ 3437861 h 3657600"/>
              <a:gd name="connsiteX9" fmla="*/ 304800 w 7586158"/>
              <a:gd name="connsiteY9" fmla="*/ 3388242 h 3657600"/>
              <a:gd name="connsiteX10" fmla="*/ 318977 w 7586158"/>
              <a:gd name="connsiteY10" fmla="*/ 3366977 h 3657600"/>
              <a:gd name="connsiteX11" fmla="*/ 340242 w 7586158"/>
              <a:gd name="connsiteY11" fmla="*/ 3338623 h 3657600"/>
              <a:gd name="connsiteX12" fmla="*/ 354419 w 7586158"/>
              <a:gd name="connsiteY12" fmla="*/ 3303181 h 3657600"/>
              <a:gd name="connsiteX13" fmla="*/ 368596 w 7586158"/>
              <a:gd name="connsiteY13" fmla="*/ 3274828 h 3657600"/>
              <a:gd name="connsiteX14" fmla="*/ 382772 w 7586158"/>
              <a:gd name="connsiteY14" fmla="*/ 3239386 h 3657600"/>
              <a:gd name="connsiteX15" fmla="*/ 389861 w 7586158"/>
              <a:gd name="connsiteY15" fmla="*/ 3211033 h 3657600"/>
              <a:gd name="connsiteX16" fmla="*/ 432391 w 7586158"/>
              <a:gd name="connsiteY16" fmla="*/ 3161414 h 3657600"/>
              <a:gd name="connsiteX17" fmla="*/ 439479 w 7586158"/>
              <a:gd name="connsiteY17" fmla="*/ 3125972 h 3657600"/>
              <a:gd name="connsiteX18" fmla="*/ 467833 w 7586158"/>
              <a:gd name="connsiteY18" fmla="*/ 3076354 h 3657600"/>
              <a:gd name="connsiteX19" fmla="*/ 482010 w 7586158"/>
              <a:gd name="connsiteY19" fmla="*/ 3040912 h 3657600"/>
              <a:gd name="connsiteX20" fmla="*/ 489098 w 7586158"/>
              <a:gd name="connsiteY20" fmla="*/ 3005470 h 3657600"/>
              <a:gd name="connsiteX21" fmla="*/ 503275 w 7586158"/>
              <a:gd name="connsiteY21" fmla="*/ 2984205 h 3657600"/>
              <a:gd name="connsiteX22" fmla="*/ 524540 w 7586158"/>
              <a:gd name="connsiteY22" fmla="*/ 2948763 h 3657600"/>
              <a:gd name="connsiteX23" fmla="*/ 559982 w 7586158"/>
              <a:gd name="connsiteY23" fmla="*/ 2814084 h 3657600"/>
              <a:gd name="connsiteX24" fmla="*/ 574158 w 7586158"/>
              <a:gd name="connsiteY24" fmla="*/ 2764465 h 3657600"/>
              <a:gd name="connsiteX25" fmla="*/ 588335 w 7586158"/>
              <a:gd name="connsiteY25" fmla="*/ 2743200 h 3657600"/>
              <a:gd name="connsiteX26" fmla="*/ 609600 w 7586158"/>
              <a:gd name="connsiteY26" fmla="*/ 2700670 h 3657600"/>
              <a:gd name="connsiteX27" fmla="*/ 616689 w 7586158"/>
              <a:gd name="connsiteY27" fmla="*/ 2679405 h 3657600"/>
              <a:gd name="connsiteX28" fmla="*/ 630865 w 7586158"/>
              <a:gd name="connsiteY28" fmla="*/ 2651051 h 3657600"/>
              <a:gd name="connsiteX29" fmla="*/ 652130 w 7586158"/>
              <a:gd name="connsiteY29" fmla="*/ 2594344 h 3657600"/>
              <a:gd name="connsiteX30" fmla="*/ 694661 w 7586158"/>
              <a:gd name="connsiteY30" fmla="*/ 2551814 h 3657600"/>
              <a:gd name="connsiteX31" fmla="*/ 715926 w 7586158"/>
              <a:gd name="connsiteY31" fmla="*/ 2523461 h 3657600"/>
              <a:gd name="connsiteX32" fmla="*/ 772633 w 7586158"/>
              <a:gd name="connsiteY32" fmla="*/ 2459665 h 3657600"/>
              <a:gd name="connsiteX33" fmla="*/ 829340 w 7586158"/>
              <a:gd name="connsiteY33" fmla="*/ 2431312 h 3657600"/>
              <a:gd name="connsiteX34" fmla="*/ 850605 w 7586158"/>
              <a:gd name="connsiteY34" fmla="*/ 2410047 h 3657600"/>
              <a:gd name="connsiteX35" fmla="*/ 914400 w 7586158"/>
              <a:gd name="connsiteY35" fmla="*/ 2374605 h 3657600"/>
              <a:gd name="connsiteX36" fmla="*/ 942754 w 7586158"/>
              <a:gd name="connsiteY36" fmla="*/ 2353340 h 3657600"/>
              <a:gd name="connsiteX37" fmla="*/ 964019 w 7586158"/>
              <a:gd name="connsiteY37" fmla="*/ 2332074 h 3657600"/>
              <a:gd name="connsiteX38" fmla="*/ 985284 w 7586158"/>
              <a:gd name="connsiteY38" fmla="*/ 2324986 h 3657600"/>
              <a:gd name="connsiteX39" fmla="*/ 1006549 w 7586158"/>
              <a:gd name="connsiteY39" fmla="*/ 2310809 h 3657600"/>
              <a:gd name="connsiteX40" fmla="*/ 1027814 w 7586158"/>
              <a:gd name="connsiteY40" fmla="*/ 2289544 h 3657600"/>
              <a:gd name="connsiteX41" fmla="*/ 1077433 w 7586158"/>
              <a:gd name="connsiteY41" fmla="*/ 2268279 h 3657600"/>
              <a:gd name="connsiteX42" fmla="*/ 1105786 w 7586158"/>
              <a:gd name="connsiteY42" fmla="*/ 2261191 h 3657600"/>
              <a:gd name="connsiteX43" fmla="*/ 1197935 w 7586158"/>
              <a:gd name="connsiteY43" fmla="*/ 2239926 h 3657600"/>
              <a:gd name="connsiteX44" fmla="*/ 1587796 w 7586158"/>
              <a:gd name="connsiteY44" fmla="*/ 2254102 h 3657600"/>
              <a:gd name="connsiteX45" fmla="*/ 1665768 w 7586158"/>
              <a:gd name="connsiteY45" fmla="*/ 2275368 h 3657600"/>
              <a:gd name="connsiteX46" fmla="*/ 1715386 w 7586158"/>
              <a:gd name="connsiteY46" fmla="*/ 2296633 h 3657600"/>
              <a:gd name="connsiteX47" fmla="*/ 1821712 w 7586158"/>
              <a:gd name="connsiteY47" fmla="*/ 2346251 h 3657600"/>
              <a:gd name="connsiteX48" fmla="*/ 1850065 w 7586158"/>
              <a:gd name="connsiteY48" fmla="*/ 2360428 h 3657600"/>
              <a:gd name="connsiteX49" fmla="*/ 1871330 w 7586158"/>
              <a:gd name="connsiteY49" fmla="*/ 2374605 h 3657600"/>
              <a:gd name="connsiteX50" fmla="*/ 1906772 w 7586158"/>
              <a:gd name="connsiteY50" fmla="*/ 2381693 h 3657600"/>
              <a:gd name="connsiteX51" fmla="*/ 1949303 w 7586158"/>
              <a:gd name="connsiteY51" fmla="*/ 2395870 h 3657600"/>
              <a:gd name="connsiteX52" fmla="*/ 2013098 w 7586158"/>
              <a:gd name="connsiteY52" fmla="*/ 2410047 h 3657600"/>
              <a:gd name="connsiteX53" fmla="*/ 2098158 w 7586158"/>
              <a:gd name="connsiteY53" fmla="*/ 2431312 h 3657600"/>
              <a:gd name="connsiteX54" fmla="*/ 2126512 w 7586158"/>
              <a:gd name="connsiteY54" fmla="*/ 2445488 h 3657600"/>
              <a:gd name="connsiteX55" fmla="*/ 2388782 w 7586158"/>
              <a:gd name="connsiteY55" fmla="*/ 2466754 h 3657600"/>
              <a:gd name="connsiteX56" fmla="*/ 3232298 w 7586158"/>
              <a:gd name="connsiteY56" fmla="*/ 2452577 h 3657600"/>
              <a:gd name="connsiteX57" fmla="*/ 3352800 w 7586158"/>
              <a:gd name="connsiteY57" fmla="*/ 2402958 h 3657600"/>
              <a:gd name="connsiteX58" fmla="*/ 3480391 w 7586158"/>
              <a:gd name="connsiteY58" fmla="*/ 2332074 h 3657600"/>
              <a:gd name="connsiteX59" fmla="*/ 3544186 w 7586158"/>
              <a:gd name="connsiteY59" fmla="*/ 2275368 h 3657600"/>
              <a:gd name="connsiteX60" fmla="*/ 3600893 w 7586158"/>
              <a:gd name="connsiteY60" fmla="*/ 2225749 h 3657600"/>
              <a:gd name="connsiteX61" fmla="*/ 3650512 w 7586158"/>
              <a:gd name="connsiteY61" fmla="*/ 2119423 h 3657600"/>
              <a:gd name="connsiteX62" fmla="*/ 3657600 w 7586158"/>
              <a:gd name="connsiteY62" fmla="*/ 2069805 h 3657600"/>
              <a:gd name="connsiteX63" fmla="*/ 3671777 w 7586158"/>
              <a:gd name="connsiteY63" fmla="*/ 1998921 h 3657600"/>
              <a:gd name="connsiteX64" fmla="*/ 3685954 w 7586158"/>
              <a:gd name="connsiteY64" fmla="*/ 1977656 h 3657600"/>
              <a:gd name="connsiteX65" fmla="*/ 3721396 w 7586158"/>
              <a:gd name="connsiteY65" fmla="*/ 1899684 h 3657600"/>
              <a:gd name="connsiteX66" fmla="*/ 3756837 w 7586158"/>
              <a:gd name="connsiteY66" fmla="*/ 1850065 h 3657600"/>
              <a:gd name="connsiteX67" fmla="*/ 3856075 w 7586158"/>
              <a:gd name="connsiteY67" fmla="*/ 1687033 h 3657600"/>
              <a:gd name="connsiteX68" fmla="*/ 3877340 w 7586158"/>
              <a:gd name="connsiteY68" fmla="*/ 1658679 h 3657600"/>
              <a:gd name="connsiteX69" fmla="*/ 3926958 w 7586158"/>
              <a:gd name="connsiteY69" fmla="*/ 1587795 h 3657600"/>
              <a:gd name="connsiteX70" fmla="*/ 3941135 w 7586158"/>
              <a:gd name="connsiteY70" fmla="*/ 1566530 h 3657600"/>
              <a:gd name="connsiteX71" fmla="*/ 3990754 w 7586158"/>
              <a:gd name="connsiteY71" fmla="*/ 1509823 h 3657600"/>
              <a:gd name="connsiteX72" fmla="*/ 4004930 w 7586158"/>
              <a:gd name="connsiteY72" fmla="*/ 1474381 h 3657600"/>
              <a:gd name="connsiteX73" fmla="*/ 4033284 w 7586158"/>
              <a:gd name="connsiteY73" fmla="*/ 1446028 h 3657600"/>
              <a:gd name="connsiteX74" fmla="*/ 4082903 w 7586158"/>
              <a:gd name="connsiteY74" fmla="*/ 1382233 h 3657600"/>
              <a:gd name="connsiteX75" fmla="*/ 4146698 w 7586158"/>
              <a:gd name="connsiteY75" fmla="*/ 1297172 h 3657600"/>
              <a:gd name="connsiteX76" fmla="*/ 4160875 w 7586158"/>
              <a:gd name="connsiteY76" fmla="*/ 1268819 h 3657600"/>
              <a:gd name="connsiteX77" fmla="*/ 4210493 w 7586158"/>
              <a:gd name="connsiteY77" fmla="*/ 1219200 h 3657600"/>
              <a:gd name="connsiteX78" fmla="*/ 4231758 w 7586158"/>
              <a:gd name="connsiteY78" fmla="*/ 1205023 h 3657600"/>
              <a:gd name="connsiteX79" fmla="*/ 4260112 w 7586158"/>
              <a:gd name="connsiteY79" fmla="*/ 1169581 h 3657600"/>
              <a:gd name="connsiteX80" fmla="*/ 4309730 w 7586158"/>
              <a:gd name="connsiteY80" fmla="*/ 1091609 h 3657600"/>
              <a:gd name="connsiteX81" fmla="*/ 4323907 w 7586158"/>
              <a:gd name="connsiteY81" fmla="*/ 1049079 h 3657600"/>
              <a:gd name="connsiteX82" fmla="*/ 4401879 w 7586158"/>
              <a:gd name="connsiteY82" fmla="*/ 956930 h 3657600"/>
              <a:gd name="connsiteX83" fmla="*/ 4465675 w 7586158"/>
              <a:gd name="connsiteY83" fmla="*/ 843516 h 3657600"/>
              <a:gd name="connsiteX84" fmla="*/ 4494028 w 7586158"/>
              <a:gd name="connsiteY84" fmla="*/ 800986 h 3657600"/>
              <a:gd name="connsiteX85" fmla="*/ 4522382 w 7586158"/>
              <a:gd name="connsiteY85" fmla="*/ 751368 h 3657600"/>
              <a:gd name="connsiteX86" fmla="*/ 4543647 w 7586158"/>
              <a:gd name="connsiteY86" fmla="*/ 730102 h 3657600"/>
              <a:gd name="connsiteX87" fmla="*/ 4564912 w 7586158"/>
              <a:gd name="connsiteY87" fmla="*/ 680484 h 3657600"/>
              <a:gd name="connsiteX88" fmla="*/ 4593265 w 7586158"/>
              <a:gd name="connsiteY88" fmla="*/ 630865 h 3657600"/>
              <a:gd name="connsiteX89" fmla="*/ 4635796 w 7586158"/>
              <a:gd name="connsiteY89" fmla="*/ 588335 h 3657600"/>
              <a:gd name="connsiteX90" fmla="*/ 4657061 w 7586158"/>
              <a:gd name="connsiteY90" fmla="*/ 538716 h 3657600"/>
              <a:gd name="connsiteX91" fmla="*/ 4685414 w 7586158"/>
              <a:gd name="connsiteY91" fmla="*/ 517451 h 3657600"/>
              <a:gd name="connsiteX92" fmla="*/ 4735033 w 7586158"/>
              <a:gd name="connsiteY92" fmla="*/ 482009 h 3657600"/>
              <a:gd name="connsiteX93" fmla="*/ 4770475 w 7586158"/>
              <a:gd name="connsiteY93" fmla="*/ 418214 h 3657600"/>
              <a:gd name="connsiteX94" fmla="*/ 4798828 w 7586158"/>
              <a:gd name="connsiteY94" fmla="*/ 389861 h 3657600"/>
              <a:gd name="connsiteX95" fmla="*/ 4820093 w 7586158"/>
              <a:gd name="connsiteY95" fmla="*/ 361507 h 3657600"/>
              <a:gd name="connsiteX96" fmla="*/ 4834270 w 7586158"/>
              <a:gd name="connsiteY96" fmla="*/ 340242 h 3657600"/>
              <a:gd name="connsiteX97" fmla="*/ 4898065 w 7586158"/>
              <a:gd name="connsiteY97" fmla="*/ 311888 h 3657600"/>
              <a:gd name="connsiteX98" fmla="*/ 4968949 w 7586158"/>
              <a:gd name="connsiteY98" fmla="*/ 255181 h 3657600"/>
              <a:gd name="connsiteX99" fmla="*/ 5025656 w 7586158"/>
              <a:gd name="connsiteY99" fmla="*/ 205563 h 3657600"/>
              <a:gd name="connsiteX100" fmla="*/ 5096540 w 7586158"/>
              <a:gd name="connsiteY100" fmla="*/ 177209 h 3657600"/>
              <a:gd name="connsiteX101" fmla="*/ 5117805 w 7586158"/>
              <a:gd name="connsiteY101" fmla="*/ 163033 h 3657600"/>
              <a:gd name="connsiteX102" fmla="*/ 5160335 w 7586158"/>
              <a:gd name="connsiteY102" fmla="*/ 148856 h 3657600"/>
              <a:gd name="connsiteX103" fmla="*/ 5181600 w 7586158"/>
              <a:gd name="connsiteY103" fmla="*/ 134679 h 3657600"/>
              <a:gd name="connsiteX104" fmla="*/ 5351721 w 7586158"/>
              <a:gd name="connsiteY104" fmla="*/ 113414 h 3657600"/>
              <a:gd name="connsiteX105" fmla="*/ 5833730 w 7586158"/>
              <a:gd name="connsiteY105" fmla="*/ 141768 h 3657600"/>
              <a:gd name="connsiteX106" fmla="*/ 5854996 w 7586158"/>
              <a:gd name="connsiteY106" fmla="*/ 155944 h 3657600"/>
              <a:gd name="connsiteX107" fmla="*/ 5911703 w 7586158"/>
              <a:gd name="connsiteY107" fmla="*/ 184298 h 3657600"/>
              <a:gd name="connsiteX108" fmla="*/ 5975498 w 7586158"/>
              <a:gd name="connsiteY108" fmla="*/ 219740 h 3657600"/>
              <a:gd name="connsiteX109" fmla="*/ 6018028 w 7586158"/>
              <a:gd name="connsiteY109" fmla="*/ 233916 h 3657600"/>
              <a:gd name="connsiteX110" fmla="*/ 6053470 w 7586158"/>
              <a:gd name="connsiteY110" fmla="*/ 248093 h 3657600"/>
              <a:gd name="connsiteX111" fmla="*/ 6159796 w 7586158"/>
              <a:gd name="connsiteY111" fmla="*/ 297712 h 3657600"/>
              <a:gd name="connsiteX112" fmla="*/ 6195237 w 7586158"/>
              <a:gd name="connsiteY112" fmla="*/ 311888 h 3657600"/>
              <a:gd name="connsiteX113" fmla="*/ 6259033 w 7586158"/>
              <a:gd name="connsiteY113" fmla="*/ 340242 h 3657600"/>
              <a:gd name="connsiteX114" fmla="*/ 6287386 w 7586158"/>
              <a:gd name="connsiteY114" fmla="*/ 347330 h 3657600"/>
              <a:gd name="connsiteX115" fmla="*/ 6471684 w 7586158"/>
              <a:gd name="connsiteY115" fmla="*/ 404037 h 3657600"/>
              <a:gd name="connsiteX116" fmla="*/ 6691423 w 7586158"/>
              <a:gd name="connsiteY116" fmla="*/ 425302 h 3657600"/>
              <a:gd name="connsiteX117" fmla="*/ 6967870 w 7586158"/>
              <a:gd name="connsiteY117" fmla="*/ 411126 h 3657600"/>
              <a:gd name="connsiteX118" fmla="*/ 7180521 w 7586158"/>
              <a:gd name="connsiteY118" fmla="*/ 347330 h 3657600"/>
              <a:gd name="connsiteX119" fmla="*/ 7272670 w 7586158"/>
              <a:gd name="connsiteY119" fmla="*/ 311888 h 3657600"/>
              <a:gd name="connsiteX120" fmla="*/ 7336465 w 7586158"/>
              <a:gd name="connsiteY120" fmla="*/ 269358 h 3657600"/>
              <a:gd name="connsiteX121" fmla="*/ 7386084 w 7586158"/>
              <a:gd name="connsiteY121" fmla="*/ 248093 h 3657600"/>
              <a:gd name="connsiteX122" fmla="*/ 7456968 w 7586158"/>
              <a:gd name="connsiteY122" fmla="*/ 212651 h 3657600"/>
              <a:gd name="connsiteX123" fmla="*/ 7513675 w 7586158"/>
              <a:gd name="connsiteY123" fmla="*/ 177209 h 3657600"/>
              <a:gd name="connsiteX124" fmla="*/ 7563293 w 7586158"/>
              <a:gd name="connsiteY124" fmla="*/ 127591 h 3657600"/>
              <a:gd name="connsiteX125" fmla="*/ 7584558 w 7586158"/>
              <a:gd name="connsiteY125" fmla="*/ 35442 h 3657600"/>
              <a:gd name="connsiteX126" fmla="*/ 7556205 w 7586158"/>
              <a:gd name="connsiteY126" fmla="*/ 0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7586158" h="3657600">
                <a:moveTo>
                  <a:pt x="0" y="3657600"/>
                </a:moveTo>
                <a:cubicBezTo>
                  <a:pt x="14177" y="3645786"/>
                  <a:pt x="27175" y="3632394"/>
                  <a:pt x="42530" y="3622158"/>
                </a:cubicBezTo>
                <a:cubicBezTo>
                  <a:pt x="48747" y="3618013"/>
                  <a:pt x="57308" y="3618777"/>
                  <a:pt x="63796" y="3615070"/>
                </a:cubicBezTo>
                <a:cubicBezTo>
                  <a:pt x="74053" y="3609209"/>
                  <a:pt x="82319" y="3600358"/>
                  <a:pt x="92149" y="3593805"/>
                </a:cubicBezTo>
                <a:cubicBezTo>
                  <a:pt x="103612" y="3586163"/>
                  <a:pt x="116928" y="3581264"/>
                  <a:pt x="127591" y="3572540"/>
                </a:cubicBezTo>
                <a:cubicBezTo>
                  <a:pt x="153261" y="3551537"/>
                  <a:pt x="178391" y="3521347"/>
                  <a:pt x="198475" y="3494568"/>
                </a:cubicBezTo>
                <a:cubicBezTo>
                  <a:pt x="203587" y="3487753"/>
                  <a:pt x="205031" y="3477112"/>
                  <a:pt x="212651" y="3473302"/>
                </a:cubicBezTo>
                <a:cubicBezTo>
                  <a:pt x="230078" y="3464588"/>
                  <a:pt x="250456" y="3463851"/>
                  <a:pt x="269358" y="3459126"/>
                </a:cubicBezTo>
                <a:cubicBezTo>
                  <a:pt x="274084" y="3452038"/>
                  <a:pt x="279725" y="3445481"/>
                  <a:pt x="283535" y="3437861"/>
                </a:cubicBezTo>
                <a:cubicBezTo>
                  <a:pt x="323292" y="3358346"/>
                  <a:pt x="245808" y="3491475"/>
                  <a:pt x="304800" y="3388242"/>
                </a:cubicBezTo>
                <a:cubicBezTo>
                  <a:pt x="309027" y="3380845"/>
                  <a:pt x="314025" y="3373909"/>
                  <a:pt x="318977" y="3366977"/>
                </a:cubicBezTo>
                <a:cubicBezTo>
                  <a:pt x="325844" y="3357363"/>
                  <a:pt x="334505" y="3348950"/>
                  <a:pt x="340242" y="3338623"/>
                </a:cubicBezTo>
                <a:cubicBezTo>
                  <a:pt x="346421" y="3327500"/>
                  <a:pt x="349251" y="3314808"/>
                  <a:pt x="354419" y="3303181"/>
                </a:cubicBezTo>
                <a:cubicBezTo>
                  <a:pt x="358711" y="3293525"/>
                  <a:pt x="364305" y="3284484"/>
                  <a:pt x="368596" y="3274828"/>
                </a:cubicBezTo>
                <a:cubicBezTo>
                  <a:pt x="373764" y="3263201"/>
                  <a:pt x="378748" y="3251457"/>
                  <a:pt x="382772" y="3239386"/>
                </a:cubicBezTo>
                <a:cubicBezTo>
                  <a:pt x="385853" y="3230144"/>
                  <a:pt x="386023" y="3219987"/>
                  <a:pt x="389861" y="3211033"/>
                </a:cubicBezTo>
                <a:cubicBezTo>
                  <a:pt x="397958" y="3192139"/>
                  <a:pt x="419183" y="3174622"/>
                  <a:pt x="432391" y="3161414"/>
                </a:cubicBezTo>
                <a:cubicBezTo>
                  <a:pt x="434754" y="3149600"/>
                  <a:pt x="435669" y="3137402"/>
                  <a:pt x="439479" y="3125972"/>
                </a:cubicBezTo>
                <a:cubicBezTo>
                  <a:pt x="451905" y="3088694"/>
                  <a:pt x="452278" y="3107463"/>
                  <a:pt x="467833" y="3076354"/>
                </a:cubicBezTo>
                <a:cubicBezTo>
                  <a:pt x="473523" y="3064973"/>
                  <a:pt x="477284" y="3052726"/>
                  <a:pt x="482010" y="3040912"/>
                </a:cubicBezTo>
                <a:cubicBezTo>
                  <a:pt x="484373" y="3029098"/>
                  <a:pt x="484868" y="3016751"/>
                  <a:pt x="489098" y="3005470"/>
                </a:cubicBezTo>
                <a:cubicBezTo>
                  <a:pt x="492089" y="2997493"/>
                  <a:pt x="498760" y="2991429"/>
                  <a:pt x="503275" y="2984205"/>
                </a:cubicBezTo>
                <a:cubicBezTo>
                  <a:pt x="510577" y="2972522"/>
                  <a:pt x="517452" y="2960577"/>
                  <a:pt x="524540" y="2948763"/>
                </a:cubicBezTo>
                <a:cubicBezTo>
                  <a:pt x="547375" y="2826976"/>
                  <a:pt x="524469" y="2867352"/>
                  <a:pt x="559982" y="2814084"/>
                </a:cubicBezTo>
                <a:cubicBezTo>
                  <a:pt x="562253" y="2805000"/>
                  <a:pt x="569074" y="2774634"/>
                  <a:pt x="574158" y="2764465"/>
                </a:cubicBezTo>
                <a:cubicBezTo>
                  <a:pt x="577968" y="2756845"/>
                  <a:pt x="583609" y="2750288"/>
                  <a:pt x="588335" y="2743200"/>
                </a:cubicBezTo>
                <a:cubicBezTo>
                  <a:pt x="606149" y="2689757"/>
                  <a:pt x="582121" y="2755626"/>
                  <a:pt x="609600" y="2700670"/>
                </a:cubicBezTo>
                <a:cubicBezTo>
                  <a:pt x="612942" y="2693987"/>
                  <a:pt x="613746" y="2686273"/>
                  <a:pt x="616689" y="2679405"/>
                </a:cubicBezTo>
                <a:cubicBezTo>
                  <a:pt x="620851" y="2669693"/>
                  <a:pt x="627155" y="2660945"/>
                  <a:pt x="630865" y="2651051"/>
                </a:cubicBezTo>
                <a:cubicBezTo>
                  <a:pt x="640551" y="2625221"/>
                  <a:pt x="633560" y="2617556"/>
                  <a:pt x="652130" y="2594344"/>
                </a:cubicBezTo>
                <a:cubicBezTo>
                  <a:pt x="664655" y="2578688"/>
                  <a:pt x="682631" y="2567853"/>
                  <a:pt x="694661" y="2551814"/>
                </a:cubicBezTo>
                <a:cubicBezTo>
                  <a:pt x="701749" y="2542363"/>
                  <a:pt x="709059" y="2533074"/>
                  <a:pt x="715926" y="2523461"/>
                </a:cubicBezTo>
                <a:cubicBezTo>
                  <a:pt x="730701" y="2502776"/>
                  <a:pt x="748842" y="2467595"/>
                  <a:pt x="772633" y="2459665"/>
                </a:cubicBezTo>
                <a:cubicBezTo>
                  <a:pt x="798798" y="2450944"/>
                  <a:pt x="802556" y="2451400"/>
                  <a:pt x="829340" y="2431312"/>
                </a:cubicBezTo>
                <a:cubicBezTo>
                  <a:pt x="837360" y="2425297"/>
                  <a:pt x="842904" y="2416465"/>
                  <a:pt x="850605" y="2410047"/>
                </a:cubicBezTo>
                <a:cubicBezTo>
                  <a:pt x="872002" y="2392216"/>
                  <a:pt x="888541" y="2390120"/>
                  <a:pt x="914400" y="2374605"/>
                </a:cubicBezTo>
                <a:cubicBezTo>
                  <a:pt x="924531" y="2368527"/>
                  <a:pt x="933784" y="2361029"/>
                  <a:pt x="942754" y="2353340"/>
                </a:cubicBezTo>
                <a:cubicBezTo>
                  <a:pt x="950365" y="2346816"/>
                  <a:pt x="955678" y="2337635"/>
                  <a:pt x="964019" y="2332074"/>
                </a:cubicBezTo>
                <a:cubicBezTo>
                  <a:pt x="970236" y="2327929"/>
                  <a:pt x="978196" y="2327349"/>
                  <a:pt x="985284" y="2324986"/>
                </a:cubicBezTo>
                <a:cubicBezTo>
                  <a:pt x="992372" y="2320260"/>
                  <a:pt x="1000004" y="2316263"/>
                  <a:pt x="1006549" y="2310809"/>
                </a:cubicBezTo>
                <a:cubicBezTo>
                  <a:pt x="1014250" y="2304391"/>
                  <a:pt x="1019657" y="2295370"/>
                  <a:pt x="1027814" y="2289544"/>
                </a:cubicBezTo>
                <a:cubicBezTo>
                  <a:pt x="1040411" y="2280547"/>
                  <a:pt x="1062011" y="2272685"/>
                  <a:pt x="1077433" y="2268279"/>
                </a:cubicBezTo>
                <a:cubicBezTo>
                  <a:pt x="1086800" y="2265603"/>
                  <a:pt x="1096455" y="2263990"/>
                  <a:pt x="1105786" y="2261191"/>
                </a:cubicBezTo>
                <a:cubicBezTo>
                  <a:pt x="1176552" y="2239962"/>
                  <a:pt x="1119677" y="2251105"/>
                  <a:pt x="1197935" y="2239926"/>
                </a:cubicBezTo>
                <a:lnTo>
                  <a:pt x="1587796" y="2254102"/>
                </a:lnTo>
                <a:cubicBezTo>
                  <a:pt x="1606584" y="2255041"/>
                  <a:pt x="1650640" y="2268645"/>
                  <a:pt x="1665768" y="2275368"/>
                </a:cubicBezTo>
                <a:cubicBezTo>
                  <a:pt x="1728709" y="2303341"/>
                  <a:pt x="1640379" y="2277879"/>
                  <a:pt x="1715386" y="2296633"/>
                </a:cubicBezTo>
                <a:cubicBezTo>
                  <a:pt x="1791140" y="2347135"/>
                  <a:pt x="1753972" y="2334962"/>
                  <a:pt x="1821712" y="2346251"/>
                </a:cubicBezTo>
                <a:cubicBezTo>
                  <a:pt x="1831163" y="2350977"/>
                  <a:pt x="1840891" y="2355185"/>
                  <a:pt x="1850065" y="2360428"/>
                </a:cubicBezTo>
                <a:cubicBezTo>
                  <a:pt x="1857462" y="2364655"/>
                  <a:pt x="1863353" y="2371614"/>
                  <a:pt x="1871330" y="2374605"/>
                </a:cubicBezTo>
                <a:cubicBezTo>
                  <a:pt x="1882611" y="2378835"/>
                  <a:pt x="1895149" y="2378523"/>
                  <a:pt x="1906772" y="2381693"/>
                </a:cubicBezTo>
                <a:cubicBezTo>
                  <a:pt x="1921189" y="2385625"/>
                  <a:pt x="1934864" y="2392019"/>
                  <a:pt x="1949303" y="2395870"/>
                </a:cubicBezTo>
                <a:cubicBezTo>
                  <a:pt x="1970351" y="2401483"/>
                  <a:pt x="1991833" y="2405321"/>
                  <a:pt x="2013098" y="2410047"/>
                </a:cubicBezTo>
                <a:cubicBezTo>
                  <a:pt x="2060064" y="2441356"/>
                  <a:pt x="2006060" y="2410059"/>
                  <a:pt x="2098158" y="2431312"/>
                </a:cubicBezTo>
                <a:cubicBezTo>
                  <a:pt x="2108454" y="2433688"/>
                  <a:pt x="2116150" y="2443416"/>
                  <a:pt x="2126512" y="2445488"/>
                </a:cubicBezTo>
                <a:cubicBezTo>
                  <a:pt x="2209138" y="2462013"/>
                  <a:pt x="2306281" y="2462825"/>
                  <a:pt x="2388782" y="2466754"/>
                </a:cubicBezTo>
                <a:cubicBezTo>
                  <a:pt x="2669954" y="2462028"/>
                  <a:pt x="2951304" y="2463640"/>
                  <a:pt x="3232298" y="2452577"/>
                </a:cubicBezTo>
                <a:cubicBezTo>
                  <a:pt x="3245429" y="2452060"/>
                  <a:pt x="3345905" y="2406176"/>
                  <a:pt x="3352800" y="2402958"/>
                </a:cubicBezTo>
                <a:cubicBezTo>
                  <a:pt x="3382945" y="2388890"/>
                  <a:pt x="3468093" y="2344372"/>
                  <a:pt x="3480391" y="2332074"/>
                </a:cubicBezTo>
                <a:cubicBezTo>
                  <a:pt x="3568460" y="2244007"/>
                  <a:pt x="3471161" y="2337962"/>
                  <a:pt x="3544186" y="2275368"/>
                </a:cubicBezTo>
                <a:cubicBezTo>
                  <a:pt x="3656007" y="2179518"/>
                  <a:pt x="3437101" y="2356780"/>
                  <a:pt x="3600893" y="2225749"/>
                </a:cubicBezTo>
                <a:cubicBezTo>
                  <a:pt x="3625842" y="2184167"/>
                  <a:pt x="3634421" y="2174132"/>
                  <a:pt x="3650512" y="2119423"/>
                </a:cubicBezTo>
                <a:cubicBezTo>
                  <a:pt x="3655226" y="2103395"/>
                  <a:pt x="3654697" y="2086258"/>
                  <a:pt x="3657600" y="2069805"/>
                </a:cubicBezTo>
                <a:cubicBezTo>
                  <a:pt x="3661788" y="2046076"/>
                  <a:pt x="3664691" y="2021951"/>
                  <a:pt x="3671777" y="1998921"/>
                </a:cubicBezTo>
                <a:cubicBezTo>
                  <a:pt x="3674282" y="1990779"/>
                  <a:pt x="3682144" y="1985276"/>
                  <a:pt x="3685954" y="1977656"/>
                </a:cubicBezTo>
                <a:cubicBezTo>
                  <a:pt x="3693319" y="1962926"/>
                  <a:pt x="3709778" y="1917942"/>
                  <a:pt x="3721396" y="1899684"/>
                </a:cubicBezTo>
                <a:cubicBezTo>
                  <a:pt x="3732308" y="1882536"/>
                  <a:pt x="3745563" y="1866977"/>
                  <a:pt x="3756837" y="1850065"/>
                </a:cubicBezTo>
                <a:cubicBezTo>
                  <a:pt x="3923024" y="1600784"/>
                  <a:pt x="3746333" y="1865363"/>
                  <a:pt x="3856075" y="1687033"/>
                </a:cubicBezTo>
                <a:cubicBezTo>
                  <a:pt x="3862267" y="1676971"/>
                  <a:pt x="3870473" y="1668293"/>
                  <a:pt x="3877340" y="1658679"/>
                </a:cubicBezTo>
                <a:cubicBezTo>
                  <a:pt x="3894104" y="1635210"/>
                  <a:pt x="3910541" y="1611508"/>
                  <a:pt x="3926958" y="1587795"/>
                </a:cubicBezTo>
                <a:cubicBezTo>
                  <a:pt x="3931807" y="1580791"/>
                  <a:pt x="3935525" y="1572941"/>
                  <a:pt x="3941135" y="1566530"/>
                </a:cubicBezTo>
                <a:lnTo>
                  <a:pt x="3990754" y="1509823"/>
                </a:lnTo>
                <a:cubicBezTo>
                  <a:pt x="3995479" y="1498009"/>
                  <a:pt x="3997872" y="1484968"/>
                  <a:pt x="4004930" y="1474381"/>
                </a:cubicBezTo>
                <a:cubicBezTo>
                  <a:pt x="4012344" y="1463260"/>
                  <a:pt x="4024650" y="1456231"/>
                  <a:pt x="4033284" y="1446028"/>
                </a:cubicBezTo>
                <a:cubicBezTo>
                  <a:pt x="4050686" y="1425463"/>
                  <a:pt x="4067959" y="1404648"/>
                  <a:pt x="4082903" y="1382233"/>
                </a:cubicBezTo>
                <a:cubicBezTo>
                  <a:pt x="4140555" y="1295755"/>
                  <a:pt x="4090882" y="1339033"/>
                  <a:pt x="4146698" y="1297172"/>
                </a:cubicBezTo>
                <a:cubicBezTo>
                  <a:pt x="4151424" y="1287721"/>
                  <a:pt x="4154184" y="1276997"/>
                  <a:pt x="4160875" y="1268819"/>
                </a:cubicBezTo>
                <a:cubicBezTo>
                  <a:pt x="4175687" y="1250716"/>
                  <a:pt x="4193107" y="1234848"/>
                  <a:pt x="4210493" y="1219200"/>
                </a:cubicBezTo>
                <a:cubicBezTo>
                  <a:pt x="4216825" y="1213501"/>
                  <a:pt x="4225734" y="1211047"/>
                  <a:pt x="4231758" y="1205023"/>
                </a:cubicBezTo>
                <a:cubicBezTo>
                  <a:pt x="4242456" y="1194325"/>
                  <a:pt x="4251213" y="1181817"/>
                  <a:pt x="4260112" y="1169581"/>
                </a:cubicBezTo>
                <a:cubicBezTo>
                  <a:pt x="4266645" y="1160599"/>
                  <a:pt x="4303523" y="1105264"/>
                  <a:pt x="4309730" y="1091609"/>
                </a:cubicBezTo>
                <a:cubicBezTo>
                  <a:pt x="4315914" y="1078005"/>
                  <a:pt x="4315469" y="1061412"/>
                  <a:pt x="4323907" y="1049079"/>
                </a:cubicBezTo>
                <a:cubicBezTo>
                  <a:pt x="4346628" y="1015871"/>
                  <a:pt x="4379035" y="990053"/>
                  <a:pt x="4401879" y="956930"/>
                </a:cubicBezTo>
                <a:cubicBezTo>
                  <a:pt x="4426505" y="921223"/>
                  <a:pt x="4443609" y="880859"/>
                  <a:pt x="4465675" y="843516"/>
                </a:cubicBezTo>
                <a:cubicBezTo>
                  <a:pt x="4474343" y="828847"/>
                  <a:pt x="4485575" y="815779"/>
                  <a:pt x="4494028" y="800986"/>
                </a:cubicBezTo>
                <a:cubicBezTo>
                  <a:pt x="4503479" y="784447"/>
                  <a:pt x="4511458" y="766974"/>
                  <a:pt x="4522382" y="751368"/>
                </a:cubicBezTo>
                <a:cubicBezTo>
                  <a:pt x="4528131" y="743155"/>
                  <a:pt x="4537820" y="738259"/>
                  <a:pt x="4543647" y="730102"/>
                </a:cubicBezTo>
                <a:cubicBezTo>
                  <a:pt x="4568225" y="695692"/>
                  <a:pt x="4549489" y="711330"/>
                  <a:pt x="4564912" y="680484"/>
                </a:cubicBezTo>
                <a:cubicBezTo>
                  <a:pt x="4573431" y="663446"/>
                  <a:pt x="4581650" y="645964"/>
                  <a:pt x="4593265" y="630865"/>
                </a:cubicBezTo>
                <a:cubicBezTo>
                  <a:pt x="4605489" y="614974"/>
                  <a:pt x="4621619" y="602512"/>
                  <a:pt x="4635796" y="588335"/>
                </a:cubicBezTo>
                <a:cubicBezTo>
                  <a:pt x="4640595" y="573936"/>
                  <a:pt x="4647505" y="549865"/>
                  <a:pt x="4657061" y="538716"/>
                </a:cubicBezTo>
                <a:cubicBezTo>
                  <a:pt x="4664749" y="529746"/>
                  <a:pt x="4677060" y="525805"/>
                  <a:pt x="4685414" y="517451"/>
                </a:cubicBezTo>
                <a:cubicBezTo>
                  <a:pt x="4724573" y="478292"/>
                  <a:pt x="4685282" y="494448"/>
                  <a:pt x="4735033" y="482009"/>
                </a:cubicBezTo>
                <a:cubicBezTo>
                  <a:pt x="4743016" y="466043"/>
                  <a:pt x="4756693" y="434293"/>
                  <a:pt x="4770475" y="418214"/>
                </a:cubicBezTo>
                <a:cubicBezTo>
                  <a:pt x="4779173" y="408066"/>
                  <a:pt x="4790027" y="399920"/>
                  <a:pt x="4798828" y="389861"/>
                </a:cubicBezTo>
                <a:cubicBezTo>
                  <a:pt x="4806608" y="380970"/>
                  <a:pt x="4813226" y="371121"/>
                  <a:pt x="4820093" y="361507"/>
                </a:cubicBezTo>
                <a:cubicBezTo>
                  <a:pt x="4825045" y="354575"/>
                  <a:pt x="4827083" y="344816"/>
                  <a:pt x="4834270" y="340242"/>
                </a:cubicBezTo>
                <a:cubicBezTo>
                  <a:pt x="4853903" y="327748"/>
                  <a:pt x="4876800" y="321339"/>
                  <a:pt x="4898065" y="311888"/>
                </a:cubicBezTo>
                <a:cubicBezTo>
                  <a:pt x="4945913" y="264040"/>
                  <a:pt x="4886414" y="321209"/>
                  <a:pt x="4968949" y="255181"/>
                </a:cubicBezTo>
                <a:cubicBezTo>
                  <a:pt x="4988562" y="239491"/>
                  <a:pt x="5004758" y="219495"/>
                  <a:pt x="5025656" y="205563"/>
                </a:cubicBezTo>
                <a:cubicBezTo>
                  <a:pt x="5093757" y="160163"/>
                  <a:pt x="5053381" y="198788"/>
                  <a:pt x="5096540" y="177209"/>
                </a:cubicBezTo>
                <a:cubicBezTo>
                  <a:pt x="5104160" y="173399"/>
                  <a:pt x="5110020" y="166493"/>
                  <a:pt x="5117805" y="163033"/>
                </a:cubicBezTo>
                <a:cubicBezTo>
                  <a:pt x="5131461" y="156964"/>
                  <a:pt x="5146679" y="154925"/>
                  <a:pt x="5160335" y="148856"/>
                </a:cubicBezTo>
                <a:cubicBezTo>
                  <a:pt x="5168120" y="145396"/>
                  <a:pt x="5173409" y="137019"/>
                  <a:pt x="5181600" y="134679"/>
                </a:cubicBezTo>
                <a:cubicBezTo>
                  <a:pt x="5236002" y="119135"/>
                  <a:pt x="5296068" y="117695"/>
                  <a:pt x="5351721" y="113414"/>
                </a:cubicBezTo>
                <a:cubicBezTo>
                  <a:pt x="5512391" y="122865"/>
                  <a:pt x="5673354" y="128215"/>
                  <a:pt x="5833730" y="141768"/>
                </a:cubicBezTo>
                <a:cubicBezTo>
                  <a:pt x="5842219" y="142485"/>
                  <a:pt x="5847517" y="151865"/>
                  <a:pt x="5854996" y="155944"/>
                </a:cubicBezTo>
                <a:cubicBezTo>
                  <a:pt x="5873549" y="166064"/>
                  <a:pt x="5893025" y="174410"/>
                  <a:pt x="5911703" y="184298"/>
                </a:cubicBezTo>
                <a:cubicBezTo>
                  <a:pt x="5933202" y="195680"/>
                  <a:pt x="5953454" y="209453"/>
                  <a:pt x="5975498" y="219740"/>
                </a:cubicBezTo>
                <a:cubicBezTo>
                  <a:pt x="5989040" y="226059"/>
                  <a:pt x="6003984" y="228809"/>
                  <a:pt x="6018028" y="233916"/>
                </a:cubicBezTo>
                <a:cubicBezTo>
                  <a:pt x="6029986" y="238264"/>
                  <a:pt x="6041867" y="242871"/>
                  <a:pt x="6053470" y="248093"/>
                </a:cubicBezTo>
                <a:cubicBezTo>
                  <a:pt x="6089136" y="264143"/>
                  <a:pt x="6124130" y="281662"/>
                  <a:pt x="6159796" y="297712"/>
                </a:cubicBezTo>
                <a:cubicBezTo>
                  <a:pt x="6171399" y="302933"/>
                  <a:pt x="6183542" y="306876"/>
                  <a:pt x="6195237" y="311888"/>
                </a:cubicBezTo>
                <a:cubicBezTo>
                  <a:pt x="6216626" y="321055"/>
                  <a:pt x="6237313" y="331888"/>
                  <a:pt x="6259033" y="340242"/>
                </a:cubicBezTo>
                <a:cubicBezTo>
                  <a:pt x="6268126" y="343739"/>
                  <a:pt x="6278212" y="344053"/>
                  <a:pt x="6287386" y="347330"/>
                </a:cubicBezTo>
                <a:cubicBezTo>
                  <a:pt x="6383147" y="381531"/>
                  <a:pt x="6350891" y="382721"/>
                  <a:pt x="6471684" y="404037"/>
                </a:cubicBezTo>
                <a:cubicBezTo>
                  <a:pt x="6526025" y="413627"/>
                  <a:pt x="6631385" y="420684"/>
                  <a:pt x="6691423" y="425302"/>
                </a:cubicBezTo>
                <a:cubicBezTo>
                  <a:pt x="6783572" y="420577"/>
                  <a:pt x="6875906" y="418633"/>
                  <a:pt x="6967870" y="411126"/>
                </a:cubicBezTo>
                <a:cubicBezTo>
                  <a:pt x="7031930" y="405897"/>
                  <a:pt x="7132198" y="365916"/>
                  <a:pt x="7180521" y="347330"/>
                </a:cubicBezTo>
                <a:cubicBezTo>
                  <a:pt x="7211237" y="335516"/>
                  <a:pt x="7243234" y="326606"/>
                  <a:pt x="7272670" y="311888"/>
                </a:cubicBezTo>
                <a:cubicBezTo>
                  <a:pt x="7295529" y="300458"/>
                  <a:pt x="7314190" y="281888"/>
                  <a:pt x="7336465" y="269358"/>
                </a:cubicBezTo>
                <a:cubicBezTo>
                  <a:pt x="7352149" y="260536"/>
                  <a:pt x="7369802" y="255755"/>
                  <a:pt x="7386084" y="248093"/>
                </a:cubicBezTo>
                <a:cubicBezTo>
                  <a:pt x="7409987" y="236845"/>
                  <a:pt x="7433875" y="225480"/>
                  <a:pt x="7456968" y="212651"/>
                </a:cubicBezTo>
                <a:cubicBezTo>
                  <a:pt x="7476453" y="201826"/>
                  <a:pt x="7496269" y="191134"/>
                  <a:pt x="7513675" y="177209"/>
                </a:cubicBezTo>
                <a:cubicBezTo>
                  <a:pt x="7531940" y="162597"/>
                  <a:pt x="7563293" y="127591"/>
                  <a:pt x="7563293" y="127591"/>
                </a:cubicBezTo>
                <a:cubicBezTo>
                  <a:pt x="7574097" y="100582"/>
                  <a:pt x="7591534" y="65671"/>
                  <a:pt x="7584558" y="35442"/>
                </a:cubicBezTo>
                <a:cubicBezTo>
                  <a:pt x="7581156" y="20700"/>
                  <a:pt x="7556205" y="0"/>
                  <a:pt x="7556205" y="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Freeform 9"/>
          <p:cNvSpPr/>
          <p:nvPr/>
        </p:nvSpPr>
        <p:spPr bwMode="auto">
          <a:xfrm>
            <a:off x="666307" y="1644502"/>
            <a:ext cx="7783033" cy="3934047"/>
          </a:xfrm>
          <a:custGeom>
            <a:avLst/>
            <a:gdLst>
              <a:gd name="connsiteX0" fmla="*/ 0 w 7783033"/>
              <a:gd name="connsiteY0" fmla="*/ 3934047 h 3934047"/>
              <a:gd name="connsiteX1" fmla="*/ 1453116 w 7783033"/>
              <a:gd name="connsiteY1" fmla="*/ 2353340 h 3934047"/>
              <a:gd name="connsiteX2" fmla="*/ 3530009 w 7783033"/>
              <a:gd name="connsiteY2" fmla="*/ 2636875 h 3934047"/>
              <a:gd name="connsiteX3" fmla="*/ 4543646 w 7783033"/>
              <a:gd name="connsiteY3" fmla="*/ 871870 h 3934047"/>
              <a:gd name="connsiteX4" fmla="*/ 6528391 w 7783033"/>
              <a:gd name="connsiteY4" fmla="*/ 659219 h 3934047"/>
              <a:gd name="connsiteX5" fmla="*/ 7783033 w 7783033"/>
              <a:gd name="connsiteY5" fmla="*/ 0 h 393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83033" h="3934047">
                <a:moveTo>
                  <a:pt x="0" y="3934047"/>
                </a:moveTo>
                <a:cubicBezTo>
                  <a:pt x="432390" y="3251791"/>
                  <a:pt x="864781" y="2569535"/>
                  <a:pt x="1453116" y="2353340"/>
                </a:cubicBezTo>
                <a:cubicBezTo>
                  <a:pt x="2041451" y="2137145"/>
                  <a:pt x="3014921" y="2883787"/>
                  <a:pt x="3530009" y="2636875"/>
                </a:cubicBezTo>
                <a:cubicBezTo>
                  <a:pt x="4045097" y="2389963"/>
                  <a:pt x="4043916" y="1201479"/>
                  <a:pt x="4543646" y="871870"/>
                </a:cubicBezTo>
                <a:cubicBezTo>
                  <a:pt x="5043376" y="542261"/>
                  <a:pt x="5988493" y="804531"/>
                  <a:pt x="6528391" y="659219"/>
                </a:cubicBezTo>
                <a:cubicBezTo>
                  <a:pt x="7068289" y="513907"/>
                  <a:pt x="7560931" y="112232"/>
                  <a:pt x="7783033" y="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Freeform 10"/>
          <p:cNvSpPr/>
          <p:nvPr/>
        </p:nvSpPr>
        <p:spPr bwMode="auto">
          <a:xfrm>
            <a:off x="659219" y="1217884"/>
            <a:ext cx="7953153" cy="4367753"/>
          </a:xfrm>
          <a:custGeom>
            <a:avLst/>
            <a:gdLst>
              <a:gd name="connsiteX0" fmla="*/ 0 w 7953153"/>
              <a:gd name="connsiteY0" fmla="*/ 4367753 h 4367753"/>
              <a:gd name="connsiteX1" fmla="*/ 1644502 w 7953153"/>
              <a:gd name="connsiteY1" fmla="*/ 3602209 h 4367753"/>
              <a:gd name="connsiteX2" fmla="*/ 2147776 w 7953153"/>
              <a:gd name="connsiteY2" fmla="*/ 2305037 h 4367753"/>
              <a:gd name="connsiteX3" fmla="*/ 3487479 w 7953153"/>
              <a:gd name="connsiteY3" fmla="*/ 1964795 h 4367753"/>
              <a:gd name="connsiteX4" fmla="*/ 3863162 w 7953153"/>
              <a:gd name="connsiteY4" fmla="*/ 1333930 h 4367753"/>
              <a:gd name="connsiteX5" fmla="*/ 4961860 w 7953153"/>
              <a:gd name="connsiteY5" fmla="*/ 1114190 h 4367753"/>
              <a:gd name="connsiteX6" fmla="*/ 6464595 w 7953153"/>
              <a:gd name="connsiteY6" fmla="*/ 582563 h 4367753"/>
              <a:gd name="connsiteX7" fmla="*/ 6967869 w 7953153"/>
              <a:gd name="connsiteY7" fmla="*/ 79288 h 4367753"/>
              <a:gd name="connsiteX8" fmla="*/ 7953153 w 7953153"/>
              <a:gd name="connsiteY8" fmla="*/ 8404 h 436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53153" h="4367753">
                <a:moveTo>
                  <a:pt x="0" y="4367753"/>
                </a:moveTo>
                <a:cubicBezTo>
                  <a:pt x="643269" y="4156874"/>
                  <a:pt x="1286539" y="3945995"/>
                  <a:pt x="1644502" y="3602209"/>
                </a:cubicBezTo>
                <a:cubicBezTo>
                  <a:pt x="2002465" y="3258423"/>
                  <a:pt x="1840613" y="2577939"/>
                  <a:pt x="2147776" y="2305037"/>
                </a:cubicBezTo>
                <a:cubicBezTo>
                  <a:pt x="2454939" y="2032135"/>
                  <a:pt x="3201581" y="2126646"/>
                  <a:pt x="3487479" y="1964795"/>
                </a:cubicBezTo>
                <a:cubicBezTo>
                  <a:pt x="3773377" y="1802944"/>
                  <a:pt x="3617432" y="1475697"/>
                  <a:pt x="3863162" y="1333930"/>
                </a:cubicBezTo>
                <a:cubicBezTo>
                  <a:pt x="4108892" y="1192163"/>
                  <a:pt x="4528288" y="1239418"/>
                  <a:pt x="4961860" y="1114190"/>
                </a:cubicBezTo>
                <a:cubicBezTo>
                  <a:pt x="5395432" y="988962"/>
                  <a:pt x="6130260" y="755047"/>
                  <a:pt x="6464595" y="582563"/>
                </a:cubicBezTo>
                <a:cubicBezTo>
                  <a:pt x="6798930" y="410079"/>
                  <a:pt x="6719776" y="174981"/>
                  <a:pt x="6967869" y="79288"/>
                </a:cubicBezTo>
                <a:cubicBezTo>
                  <a:pt x="7215962" y="-16405"/>
                  <a:pt x="7584557" y="-4001"/>
                  <a:pt x="7953153" y="8404"/>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Freeform 11"/>
          <p:cNvSpPr/>
          <p:nvPr/>
        </p:nvSpPr>
        <p:spPr bwMode="auto">
          <a:xfrm>
            <a:off x="630865" y="1034902"/>
            <a:ext cx="7683795" cy="4543647"/>
          </a:xfrm>
          <a:custGeom>
            <a:avLst/>
            <a:gdLst>
              <a:gd name="connsiteX0" fmla="*/ 0 w 7683795"/>
              <a:gd name="connsiteY0" fmla="*/ 4543647 h 4543647"/>
              <a:gd name="connsiteX1" fmla="*/ 1495647 w 7683795"/>
              <a:gd name="connsiteY1" fmla="*/ 3622158 h 4543647"/>
              <a:gd name="connsiteX2" fmla="*/ 2792819 w 7683795"/>
              <a:gd name="connsiteY2" fmla="*/ 3891517 h 4543647"/>
              <a:gd name="connsiteX3" fmla="*/ 3083442 w 7683795"/>
              <a:gd name="connsiteY3" fmla="*/ 2594345 h 4543647"/>
              <a:gd name="connsiteX4" fmla="*/ 4550735 w 7683795"/>
              <a:gd name="connsiteY4" fmla="*/ 2317898 h 4543647"/>
              <a:gd name="connsiteX5" fmla="*/ 5167423 w 7683795"/>
              <a:gd name="connsiteY5" fmla="*/ 1403498 h 4543647"/>
              <a:gd name="connsiteX6" fmla="*/ 6450419 w 7683795"/>
              <a:gd name="connsiteY6" fmla="*/ 1446028 h 4543647"/>
              <a:gd name="connsiteX7" fmla="*/ 6967870 w 7683795"/>
              <a:gd name="connsiteY7" fmla="*/ 609600 h 4543647"/>
              <a:gd name="connsiteX8" fmla="*/ 7471144 w 7683795"/>
              <a:gd name="connsiteY8" fmla="*/ 375684 h 4543647"/>
              <a:gd name="connsiteX9" fmla="*/ 7683795 w 7683795"/>
              <a:gd name="connsiteY9" fmla="*/ 0 h 4543647"/>
              <a:gd name="connsiteX10" fmla="*/ 7683795 w 7683795"/>
              <a:gd name="connsiteY10" fmla="*/ 0 h 454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3795" h="4543647">
                <a:moveTo>
                  <a:pt x="0" y="4543647"/>
                </a:moveTo>
                <a:cubicBezTo>
                  <a:pt x="515088" y="4137246"/>
                  <a:pt x="1030177" y="3730846"/>
                  <a:pt x="1495647" y="3622158"/>
                </a:cubicBezTo>
                <a:cubicBezTo>
                  <a:pt x="1961117" y="3513470"/>
                  <a:pt x="2528187" y="4062819"/>
                  <a:pt x="2792819" y="3891517"/>
                </a:cubicBezTo>
                <a:cubicBezTo>
                  <a:pt x="3057451" y="3720215"/>
                  <a:pt x="2790456" y="2856615"/>
                  <a:pt x="3083442" y="2594345"/>
                </a:cubicBezTo>
                <a:cubicBezTo>
                  <a:pt x="3376428" y="2332075"/>
                  <a:pt x="4203405" y="2516372"/>
                  <a:pt x="4550735" y="2317898"/>
                </a:cubicBezTo>
                <a:cubicBezTo>
                  <a:pt x="4898065" y="2119424"/>
                  <a:pt x="4850809" y="1548810"/>
                  <a:pt x="5167423" y="1403498"/>
                </a:cubicBezTo>
                <a:cubicBezTo>
                  <a:pt x="5484037" y="1258186"/>
                  <a:pt x="6150345" y="1578344"/>
                  <a:pt x="6450419" y="1446028"/>
                </a:cubicBezTo>
                <a:cubicBezTo>
                  <a:pt x="6750494" y="1313712"/>
                  <a:pt x="6797749" y="787991"/>
                  <a:pt x="6967870" y="609600"/>
                </a:cubicBezTo>
                <a:cubicBezTo>
                  <a:pt x="7137991" y="431209"/>
                  <a:pt x="7351823" y="477284"/>
                  <a:pt x="7471144" y="375684"/>
                </a:cubicBezTo>
                <a:cubicBezTo>
                  <a:pt x="7590465" y="274084"/>
                  <a:pt x="7683795" y="0"/>
                  <a:pt x="7683795" y="0"/>
                </a:cubicBezTo>
                <a:lnTo>
                  <a:pt x="7683795" y="0"/>
                </a:lnTo>
              </a:path>
            </a:pathLst>
          </a:custGeom>
          <a:ln>
            <a:headEnd type="none" w="med" len="med"/>
            <a:tailEnd type="none"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26" name="Straight Connector 25"/>
          <p:cNvCxnSpPr/>
          <p:nvPr/>
        </p:nvCxnSpPr>
        <p:spPr>
          <a:xfrm flipV="1">
            <a:off x="630865" y="4968949"/>
            <a:ext cx="1701209" cy="21265"/>
          </a:xfrm>
          <a:prstGeom prst="line">
            <a:avLst/>
          </a:prstGeom>
        </p:spPr>
        <p:style>
          <a:lnRef idx="2">
            <a:schemeClr val="accent5"/>
          </a:lnRef>
          <a:fillRef idx="0">
            <a:schemeClr val="accent5"/>
          </a:fillRef>
          <a:effectRef idx="1">
            <a:schemeClr val="accent5"/>
          </a:effectRef>
          <a:fontRef idx="minor">
            <a:schemeClr val="tx1"/>
          </a:fontRef>
        </p:style>
      </p:cxnSp>
      <p:cxnSp>
        <p:nvCxnSpPr>
          <p:cNvPr id="28" name="Straight Connector 27"/>
          <p:cNvCxnSpPr>
            <a:endCxn id="9" idx="45"/>
          </p:cNvCxnSpPr>
          <p:nvPr/>
        </p:nvCxnSpPr>
        <p:spPr>
          <a:xfrm flipH="1" flipV="1">
            <a:off x="2317898" y="4238847"/>
            <a:ext cx="7088" cy="737190"/>
          </a:xfrm>
          <a:prstGeom prst="line">
            <a:avLst/>
          </a:prstGeom>
        </p:spPr>
        <p:style>
          <a:lnRef idx="2">
            <a:schemeClr val="accent5"/>
          </a:lnRef>
          <a:fillRef idx="0">
            <a:schemeClr val="accent5"/>
          </a:fillRef>
          <a:effectRef idx="1">
            <a:schemeClr val="accent5"/>
          </a:effectRef>
          <a:fontRef idx="minor">
            <a:schemeClr val="tx1"/>
          </a:fontRef>
        </p:style>
      </p:cxnSp>
      <p:cxnSp>
        <p:nvCxnSpPr>
          <p:cNvPr id="30" name="Straight Connector 29"/>
          <p:cNvCxnSpPr>
            <a:stCxn id="9" idx="45"/>
          </p:cNvCxnSpPr>
          <p:nvPr/>
        </p:nvCxnSpPr>
        <p:spPr>
          <a:xfrm flipV="1">
            <a:off x="2317898" y="4203405"/>
            <a:ext cx="1467293" cy="35442"/>
          </a:xfrm>
          <a:prstGeom prst="line">
            <a:avLst/>
          </a:prstGeom>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flipV="1">
            <a:off x="3778102" y="3345712"/>
            <a:ext cx="7089" cy="893135"/>
          </a:xfrm>
          <a:prstGeom prst="line">
            <a:avLst/>
          </a:prstGeom>
        </p:spPr>
        <p:style>
          <a:lnRef idx="2">
            <a:schemeClr val="accent5"/>
          </a:lnRef>
          <a:fillRef idx="0">
            <a:schemeClr val="accent5"/>
          </a:fillRef>
          <a:effectRef idx="1">
            <a:schemeClr val="accent5"/>
          </a:effectRef>
          <a:fontRef idx="minor">
            <a:schemeClr val="tx1"/>
          </a:fontRef>
        </p:style>
      </p:cxnSp>
      <p:cxnSp>
        <p:nvCxnSpPr>
          <p:cNvPr id="34" name="Straight Connector 33"/>
          <p:cNvCxnSpPr/>
          <p:nvPr/>
        </p:nvCxnSpPr>
        <p:spPr>
          <a:xfrm>
            <a:off x="3785191" y="3345712"/>
            <a:ext cx="18075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6" name="Straight Connector 35"/>
          <p:cNvCxnSpPr>
            <a:endCxn id="9" idx="98"/>
          </p:cNvCxnSpPr>
          <p:nvPr/>
        </p:nvCxnSpPr>
        <p:spPr>
          <a:xfrm flipV="1">
            <a:off x="5585637" y="2218660"/>
            <a:ext cx="35442" cy="1127052"/>
          </a:xfrm>
          <a:prstGeom prst="line">
            <a:avLst/>
          </a:prstGeom>
        </p:spPr>
        <p:style>
          <a:lnRef idx="2">
            <a:schemeClr val="accent5"/>
          </a:lnRef>
          <a:fillRef idx="0">
            <a:schemeClr val="accent5"/>
          </a:fillRef>
          <a:effectRef idx="1">
            <a:schemeClr val="accent5"/>
          </a:effectRef>
          <a:fontRef idx="minor">
            <a:schemeClr val="tx1"/>
          </a:fontRef>
        </p:style>
      </p:cxnSp>
      <p:cxnSp>
        <p:nvCxnSpPr>
          <p:cNvPr id="38" name="Straight Connector 37"/>
          <p:cNvCxnSpPr>
            <a:stCxn id="9" idx="98"/>
          </p:cNvCxnSpPr>
          <p:nvPr/>
        </p:nvCxnSpPr>
        <p:spPr>
          <a:xfrm>
            <a:off x="5621079" y="2218660"/>
            <a:ext cx="2055628" cy="14177"/>
          </a:xfrm>
          <a:prstGeom prst="line">
            <a:avLst/>
          </a:prstGeom>
        </p:spPr>
        <p:style>
          <a:lnRef idx="2">
            <a:schemeClr val="accent5"/>
          </a:lnRef>
          <a:fillRef idx="0">
            <a:schemeClr val="accent5"/>
          </a:fillRef>
          <a:effectRef idx="1">
            <a:schemeClr val="accent5"/>
          </a:effectRef>
          <a:fontRef idx="minor">
            <a:schemeClr val="tx1"/>
          </a:fontRef>
        </p:style>
      </p:cxnSp>
      <p:cxnSp>
        <p:nvCxnSpPr>
          <p:cNvPr id="40" name="Straight Connector 39"/>
          <p:cNvCxnSpPr/>
          <p:nvPr/>
        </p:nvCxnSpPr>
        <p:spPr>
          <a:xfrm flipV="1">
            <a:off x="7690884" y="1217884"/>
            <a:ext cx="28353" cy="1000776"/>
          </a:xfrm>
          <a:prstGeom prst="line">
            <a:avLst/>
          </a:prstGeom>
        </p:spPr>
        <p:style>
          <a:lnRef idx="2">
            <a:schemeClr val="accent5"/>
          </a:lnRef>
          <a:fillRef idx="0">
            <a:schemeClr val="accent5"/>
          </a:fillRef>
          <a:effectRef idx="1">
            <a:schemeClr val="accent5"/>
          </a:effectRef>
          <a:fontRef idx="minor">
            <a:schemeClr val="tx1"/>
          </a:fontRef>
        </p:style>
      </p:cxnSp>
      <p:cxnSp>
        <p:nvCxnSpPr>
          <p:cNvPr id="44" name="Straight Connector 43"/>
          <p:cNvCxnSpPr/>
          <p:nvPr/>
        </p:nvCxnSpPr>
        <p:spPr>
          <a:xfrm>
            <a:off x="7719237" y="1217884"/>
            <a:ext cx="1063256" cy="0"/>
          </a:xfrm>
          <a:prstGeom prst="line">
            <a:avLst/>
          </a:prstGeom>
        </p:spPr>
        <p:style>
          <a:lnRef idx="2">
            <a:schemeClr val="accent5"/>
          </a:lnRef>
          <a:fillRef idx="0">
            <a:schemeClr val="accent5"/>
          </a:fillRef>
          <a:effectRef idx="1">
            <a:schemeClr val="accent5"/>
          </a:effectRef>
          <a:fontRef idx="minor">
            <a:schemeClr val="tx1"/>
          </a:fontRef>
        </p:style>
      </p:cxnSp>
      <p:sp>
        <p:nvSpPr>
          <p:cNvPr id="45" name="Text Placeholder 2"/>
          <p:cNvSpPr txBox="1">
            <a:spLocks/>
          </p:cNvSpPr>
          <p:nvPr/>
        </p:nvSpPr>
        <p:spPr bwMode="white">
          <a:xfrm>
            <a:off x="8897740" y="501267"/>
            <a:ext cx="3165744" cy="4838248"/>
          </a:xfrm>
          <a:prstGeom prst="rect">
            <a:avLst/>
          </a:prstGeom>
        </p:spPr>
        <p:txBody>
          <a:bodyPr vert="horz" wrap="square" lIns="0" tIns="0" rIns="0" bIns="0" rtlCol="0">
            <a:spAutoFit/>
          </a:bodyPr>
          <a:lstStyle>
            <a:lvl1pPr marL="460201" indent="-460201" algn="l" defTabSz="914029" rtl="0" eaLnBrk="1" latinLnBrk="0" hangingPunct="1">
              <a:lnSpc>
                <a:spcPct val="90000"/>
              </a:lnSpc>
              <a:spcBef>
                <a:spcPct val="20000"/>
              </a:spcBef>
              <a:buClr>
                <a:srgbClr val="FFFFFF"/>
              </a:buClr>
              <a:buSzPct val="70000"/>
              <a:buFontTx/>
              <a:buBlip>
                <a:blip r:embed="rId3"/>
              </a:buBlip>
              <a:defRPr sz="4000" kern="1200">
                <a:solidFill>
                  <a:schemeClr val="accent2"/>
                </a:solidFill>
                <a:latin typeface="+mn-lt"/>
                <a:ea typeface="+mn-ea"/>
                <a:cs typeface="+mn-cs"/>
              </a:defRPr>
            </a:lvl1pPr>
            <a:lvl2pPr marL="855349" indent="-395147" algn="l" defTabSz="914029" rtl="0" eaLnBrk="1" latinLnBrk="0" hangingPunct="1">
              <a:lnSpc>
                <a:spcPct val="90000"/>
              </a:lnSpc>
              <a:spcBef>
                <a:spcPct val="20000"/>
              </a:spcBef>
              <a:buClr>
                <a:srgbClr val="FFFFFF"/>
              </a:buClr>
              <a:buSzPct val="70000"/>
              <a:buFontTx/>
              <a:buBlip>
                <a:blip r:embed="rId3"/>
              </a:buBlip>
              <a:defRPr sz="3200" kern="1200">
                <a:solidFill>
                  <a:schemeClr val="tx2"/>
                </a:solidFill>
                <a:latin typeface="+mn-lt"/>
                <a:ea typeface="+mn-ea"/>
                <a:cs typeface="+mn-cs"/>
              </a:defRPr>
            </a:lvl2pPr>
            <a:lvl3pPr marL="1258429" indent="-403081"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3pPr>
            <a:lvl4pPr marL="1604368" indent="-345947" algn="l" defTabSz="914029" rtl="0" eaLnBrk="1" latinLnBrk="0" hangingPunct="1">
              <a:lnSpc>
                <a:spcPct val="90000"/>
              </a:lnSpc>
              <a:spcBef>
                <a:spcPct val="20000"/>
              </a:spcBef>
              <a:buClr>
                <a:srgbClr val="FFFFFF"/>
              </a:buClr>
              <a:buSzPct val="70000"/>
              <a:buFontTx/>
              <a:buBlip>
                <a:blip r:embed="rId3"/>
              </a:buBlip>
              <a:defRPr sz="2400" kern="1200">
                <a:solidFill>
                  <a:schemeClr val="tx2"/>
                </a:solidFill>
                <a:latin typeface="+mn-lt"/>
                <a:ea typeface="+mn-ea"/>
                <a:cs typeface="+mn-cs"/>
              </a:defRPr>
            </a:lvl4pPr>
            <a:lvl5pPr marL="1940804" indent="-336427" algn="l" defTabSz="914029" rtl="0" eaLnBrk="1" latinLnBrk="0" hangingPunct="1">
              <a:lnSpc>
                <a:spcPct val="90000"/>
              </a:lnSpc>
              <a:spcBef>
                <a:spcPct val="20000"/>
              </a:spcBef>
              <a:buClr>
                <a:srgbClr val="FFFFFF"/>
              </a:buClr>
              <a:buSzPct val="70000"/>
              <a:buFontTx/>
              <a:buBlip>
                <a:blip r:embed="rId3"/>
              </a:buBlip>
              <a:defRPr sz="2400" kern="1200">
                <a:solidFill>
                  <a:schemeClr val="tx2"/>
                </a:solidFill>
                <a:latin typeface="+mn-lt"/>
                <a:ea typeface="+mn-ea"/>
                <a:cs typeface="+mn-cs"/>
              </a:defRPr>
            </a:lvl5pPr>
            <a:lvl6pPr marL="2513582"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91"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07"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19"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Font typeface="Arial" panose="020B0604020202020204" pitchFamily="34" charset="0"/>
              <a:buChar char="•"/>
            </a:pPr>
            <a:r>
              <a:rPr lang="en-US" sz="2400" dirty="0">
                <a:solidFill>
                  <a:schemeClr val="tx1"/>
                </a:solidFill>
                <a:latin typeface="Segoe UI Light" panose="020B0502040204020203" pitchFamily="34" charset="0"/>
                <a:cs typeface="Segoe UI Light" panose="020B0502040204020203" pitchFamily="34" charset="0"/>
              </a:rPr>
              <a:t>Common for</a:t>
            </a:r>
          </a:p>
          <a:p>
            <a:pPr lvl="1">
              <a:buClrTx/>
              <a:buFont typeface="Arial" panose="020B0604020202020204" pitchFamily="34" charset="0"/>
              <a:buChar char="•"/>
            </a:pPr>
            <a:r>
              <a:rPr lang="en-US" sz="2400" dirty="0">
                <a:solidFill>
                  <a:schemeClr val="tx1"/>
                </a:solidFill>
                <a:latin typeface="Segoe UI Light" panose="020B0502040204020203" pitchFamily="34" charset="0"/>
                <a:cs typeface="Segoe UI Light" panose="020B0502040204020203" pitchFamily="34" charset="0"/>
              </a:rPr>
              <a:t>DSP</a:t>
            </a:r>
          </a:p>
          <a:p>
            <a:pPr lvl="1">
              <a:buClrTx/>
              <a:buFont typeface="Arial" panose="020B0604020202020204" pitchFamily="34" charset="0"/>
              <a:buChar char="•"/>
            </a:pPr>
            <a:r>
              <a:rPr lang="en-GB" sz="2400" dirty="0">
                <a:solidFill>
                  <a:schemeClr val="tx1"/>
                </a:solidFill>
                <a:latin typeface="Segoe UI Light" panose="020B0502040204020203" pitchFamily="34" charset="0"/>
                <a:cs typeface="Segoe UI Light" panose="020B0502040204020203" pitchFamily="34" charset="0"/>
              </a:rPr>
              <a:t>MPEG/JPEG</a:t>
            </a:r>
          </a:p>
          <a:p>
            <a:pPr>
              <a:buClrTx/>
              <a:buFont typeface="Arial" panose="020B0604020202020204" pitchFamily="34" charset="0"/>
              <a:buChar char="•"/>
            </a:pPr>
            <a:r>
              <a:rPr lang="en-GB" sz="2400" dirty="0">
                <a:solidFill>
                  <a:schemeClr val="tx1"/>
                </a:solidFill>
                <a:latin typeface="Segoe UI Light" panose="020B0502040204020203" pitchFamily="34" charset="0"/>
                <a:cs typeface="Segoe UI Light" panose="020B0502040204020203" pitchFamily="34" charset="0"/>
              </a:rPr>
              <a:t>What is it</a:t>
            </a:r>
          </a:p>
          <a:p>
            <a:pPr lvl="1">
              <a:buClrTx/>
              <a:buFont typeface="Arial" panose="020B0604020202020204" pitchFamily="34" charset="0"/>
              <a:buChar char="•"/>
            </a:pPr>
            <a:r>
              <a:rPr lang="en-GB" sz="2400" dirty="0">
                <a:solidFill>
                  <a:schemeClr val="tx1"/>
                </a:solidFill>
                <a:latin typeface="Segoe UI Light" panose="020B0502040204020203" pitchFamily="34" charset="0"/>
                <a:cs typeface="Segoe UI Light" panose="020B0502040204020203" pitchFamily="34" charset="0"/>
              </a:rPr>
              <a:t>Replaces discrete values with binned values</a:t>
            </a:r>
          </a:p>
          <a:p>
            <a:pPr lvl="1">
              <a:buClrTx/>
              <a:buFont typeface="Arial" panose="020B0604020202020204" pitchFamily="34" charset="0"/>
              <a:buChar char="•"/>
            </a:pPr>
            <a:r>
              <a:rPr lang="en-GB" sz="2400" dirty="0">
                <a:solidFill>
                  <a:schemeClr val="tx1"/>
                </a:solidFill>
                <a:latin typeface="Segoe UI Light" panose="020B0502040204020203" pitchFamily="34" charset="0"/>
                <a:cs typeface="Segoe UI Light" panose="020B0502040204020203" pitchFamily="34" charset="0"/>
              </a:rPr>
              <a:t>Uses a coefficient matrix to determine best fit binned values</a:t>
            </a:r>
          </a:p>
          <a:p>
            <a:pPr lvl="1"/>
            <a:endParaRPr lang="en-GB" sz="2400" dirty="0"/>
          </a:p>
          <a:p>
            <a:pPr marL="460202" lvl="1" indent="0">
              <a:buNone/>
            </a:pPr>
            <a:endParaRPr lang="en-GB" sz="2400" dirty="0"/>
          </a:p>
        </p:txBody>
      </p:sp>
    </p:spTree>
    <p:extLst>
      <p:ext uri="{BB962C8B-B14F-4D97-AF65-F5344CB8AC3E}">
        <p14:creationId xmlns:p14="http://schemas.microsoft.com/office/powerpoint/2010/main" val="579754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xEl>
                                              <p:pRg st="0" end="0"/>
                                            </p:txEl>
                                          </p:spTgt>
                                        </p:tgtEl>
                                        <p:attrNameLst>
                                          <p:attrName>style.visibility</p:attrName>
                                        </p:attrNameLst>
                                      </p:cBhvr>
                                      <p:to>
                                        <p:strVal val="visible"/>
                                      </p:to>
                                    </p:set>
                                    <p:animEffect transition="in" filter="fade">
                                      <p:cBhvr>
                                        <p:cTn id="12" dur="500"/>
                                        <p:tgtEl>
                                          <p:spTgt spid="4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xEl>
                                              <p:pRg st="1" end="1"/>
                                            </p:txEl>
                                          </p:spTgt>
                                        </p:tgtEl>
                                        <p:attrNameLst>
                                          <p:attrName>style.visibility</p:attrName>
                                        </p:attrNameLst>
                                      </p:cBhvr>
                                      <p:to>
                                        <p:strVal val="visible"/>
                                      </p:to>
                                    </p:set>
                                    <p:animEffect transition="in" filter="fade">
                                      <p:cBhvr>
                                        <p:cTn id="15" dur="500"/>
                                        <p:tgtEl>
                                          <p:spTgt spid="4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5">
                                            <p:txEl>
                                              <p:pRg st="2" end="2"/>
                                            </p:txEl>
                                          </p:spTgt>
                                        </p:tgtEl>
                                        <p:attrNameLst>
                                          <p:attrName>style.visibility</p:attrName>
                                        </p:attrNameLst>
                                      </p:cBhvr>
                                      <p:to>
                                        <p:strVal val="visible"/>
                                      </p:to>
                                    </p:set>
                                    <p:animEffect transition="in" filter="fade">
                                      <p:cBhvr>
                                        <p:cTn id="18" dur="500"/>
                                        <p:tgtEl>
                                          <p:spTgt spid="4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5">
                                            <p:txEl>
                                              <p:pRg st="3" end="3"/>
                                            </p:txEl>
                                          </p:spTgt>
                                        </p:tgtEl>
                                        <p:attrNameLst>
                                          <p:attrName>style.visibility</p:attrName>
                                        </p:attrNameLst>
                                      </p:cBhvr>
                                      <p:to>
                                        <p:strVal val="visible"/>
                                      </p:to>
                                    </p:set>
                                    <p:animEffect transition="in" filter="fade">
                                      <p:cBhvr>
                                        <p:cTn id="23" dur="500"/>
                                        <p:tgtEl>
                                          <p:spTgt spid="45">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5">
                                            <p:txEl>
                                              <p:pRg st="4" end="4"/>
                                            </p:txEl>
                                          </p:spTgt>
                                        </p:tgtEl>
                                        <p:attrNameLst>
                                          <p:attrName>style.visibility</p:attrName>
                                        </p:attrNameLst>
                                      </p:cBhvr>
                                      <p:to>
                                        <p:strVal val="visible"/>
                                      </p:to>
                                    </p:set>
                                    <p:animEffect transition="in" filter="fade">
                                      <p:cBhvr>
                                        <p:cTn id="26" dur="500"/>
                                        <p:tgtEl>
                                          <p:spTgt spid="45">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5">
                                            <p:txEl>
                                              <p:pRg st="5" end="5"/>
                                            </p:txEl>
                                          </p:spTgt>
                                        </p:tgtEl>
                                        <p:attrNameLst>
                                          <p:attrName>style.visibility</p:attrName>
                                        </p:attrNameLst>
                                      </p:cBhvr>
                                      <p:to>
                                        <p:strVal val="visible"/>
                                      </p:to>
                                    </p:set>
                                    <p:animEffect transition="in" filter="fade">
                                      <p:cBhvr>
                                        <p:cTn id="29" dur="500"/>
                                        <p:tgtEl>
                                          <p:spTgt spid="4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36728" y="798858"/>
            <a:ext cx="11755272" cy="5632311"/>
          </a:xfrm>
          <a:prstGeom prst="rect">
            <a:avLst/>
          </a:prstGeom>
        </p:spPr>
        <p:txBody>
          <a:bodyPr wrap="square">
            <a:spAutoFit/>
          </a:bodyPr>
          <a:lstStyle/>
          <a:p>
            <a:r>
              <a:rPr lang="en-US" sz="3600" dirty="0">
                <a:latin typeface="Segoe UI Light" panose="020B0502040204020203" pitchFamily="34" charset="0"/>
                <a:cs typeface="Segoe UI Light" panose="020B0502040204020203" pitchFamily="34" charset="0"/>
              </a:rPr>
              <a:t>import </a:t>
            </a:r>
            <a:r>
              <a:rPr lang="en-US" sz="3600" dirty="0" err="1">
                <a:latin typeface="Segoe UI Light" panose="020B0502040204020203" pitchFamily="34" charset="0"/>
                <a:cs typeface="Segoe UI Light" panose="020B0502040204020203" pitchFamily="34" charset="0"/>
              </a:rPr>
              <a:t>org.apache.spark.ml.feature.QuantileDiscretizer</a:t>
            </a:r>
            <a:endParaRPr lang="en-US" sz="3600" dirty="0">
              <a:latin typeface="Segoe UI Light" panose="020B0502040204020203" pitchFamily="34" charset="0"/>
              <a:cs typeface="Segoe UI Light" panose="020B0502040204020203" pitchFamily="34" charset="0"/>
            </a:endParaRPr>
          </a:p>
          <a:p>
            <a:endParaRPr lang="en-US" sz="3600" dirty="0">
              <a:latin typeface="Segoe UI Light" panose="020B0502040204020203" pitchFamily="34" charset="0"/>
              <a:cs typeface="Segoe UI Light" panose="020B0502040204020203" pitchFamily="34" charset="0"/>
            </a:endParaRPr>
          </a:p>
          <a:p>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metrics = Array((1, 10.2), (2, 17.1), (3, 9.6), (4, 5.0), (5, 3.4))</a:t>
            </a:r>
          </a:p>
          <a:p>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df</a:t>
            </a:r>
            <a:r>
              <a:rPr lang="en-US" sz="3600" dirty="0">
                <a:latin typeface="Segoe UI Light" panose="020B0502040204020203" pitchFamily="34" charset="0"/>
                <a:cs typeface="Segoe UI Light" panose="020B0502040204020203" pitchFamily="34" charset="0"/>
              </a:rPr>
              <a:t> = </a:t>
            </a:r>
            <a:r>
              <a:rPr lang="en-US" sz="3600" dirty="0" err="1">
                <a:latin typeface="Segoe UI Light" panose="020B0502040204020203" pitchFamily="34" charset="0"/>
                <a:cs typeface="Segoe UI Light" panose="020B0502040204020203" pitchFamily="34" charset="0"/>
              </a:rPr>
              <a:t>metrics.toDF</a:t>
            </a:r>
            <a:r>
              <a:rPr lang="en-US" sz="3600" dirty="0">
                <a:latin typeface="Segoe UI Light" panose="020B0502040204020203" pitchFamily="34" charset="0"/>
                <a:cs typeface="Segoe UI Light" panose="020B0502040204020203" pitchFamily="34" charset="0"/>
              </a:rPr>
              <a:t>(“day", “rainfall")</a:t>
            </a:r>
          </a:p>
          <a:p>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discretizer</a:t>
            </a:r>
            <a:r>
              <a:rPr lang="en-US" sz="3600" dirty="0">
                <a:latin typeface="Segoe UI Light" panose="020B0502040204020203" pitchFamily="34" charset="0"/>
                <a:cs typeface="Segoe UI Light" panose="020B0502040204020203" pitchFamily="34" charset="0"/>
              </a:rPr>
              <a:t> = new </a:t>
            </a:r>
            <a:r>
              <a:rPr lang="en-US" sz="3600" dirty="0" err="1">
                <a:latin typeface="Segoe UI Light" panose="020B0502040204020203" pitchFamily="34" charset="0"/>
                <a:cs typeface="Segoe UI Light" panose="020B0502040204020203" pitchFamily="34" charset="0"/>
              </a:rPr>
              <a:t>QuantileDiscretizer</a:t>
            </a:r>
            <a:r>
              <a:rPr lang="en-US" sz="3600" dirty="0">
                <a:latin typeface="Segoe UI Light" panose="020B0502040204020203" pitchFamily="34" charset="0"/>
                <a:cs typeface="Segoe UI Light" panose="020B0502040204020203" pitchFamily="34" charset="0"/>
              </a:rPr>
              <a:t>()  </a:t>
            </a:r>
          </a:p>
          <a:p>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setInputCol</a:t>
            </a:r>
            <a:r>
              <a:rPr lang="en-US" sz="3600" dirty="0">
                <a:latin typeface="Segoe UI Light" panose="020B0502040204020203" pitchFamily="34" charset="0"/>
                <a:cs typeface="Segoe UI Light" panose="020B0502040204020203" pitchFamily="34" charset="0"/>
              </a:rPr>
              <a:t>(“rainfall")  </a:t>
            </a:r>
          </a:p>
          <a:p>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setOutputCol</a:t>
            </a:r>
            <a:r>
              <a:rPr lang="en-US" sz="3600" dirty="0">
                <a:latin typeface="Segoe UI Light" panose="020B0502040204020203" pitchFamily="34" charset="0"/>
                <a:cs typeface="Segoe UI Light" panose="020B0502040204020203" pitchFamily="34" charset="0"/>
              </a:rPr>
              <a:t>(“</a:t>
            </a:r>
            <a:r>
              <a:rPr lang="en-US" sz="3600" dirty="0" err="1">
                <a:latin typeface="Segoe UI Light" panose="020B0502040204020203" pitchFamily="34" charset="0"/>
                <a:cs typeface="Segoe UI Light" panose="020B0502040204020203" pitchFamily="34" charset="0"/>
              </a:rPr>
              <a:t>discreterainfall</a:t>
            </a:r>
            <a:r>
              <a:rPr lang="en-US" sz="3600" dirty="0">
                <a:latin typeface="Segoe UI Light" panose="020B0502040204020203" pitchFamily="34" charset="0"/>
                <a:cs typeface="Segoe UI Light" panose="020B0502040204020203" pitchFamily="34" charset="0"/>
              </a:rPr>
              <a:t>")  </a:t>
            </a:r>
          </a:p>
          <a:p>
            <a:r>
              <a:rPr lang="en-US" sz="3600" dirty="0">
                <a:latin typeface="Segoe UI Light" panose="020B0502040204020203" pitchFamily="34" charset="0"/>
                <a:cs typeface="Segoe UI Light" panose="020B0502040204020203" pitchFamily="34" charset="0"/>
              </a:rPr>
              <a:t>	</a:t>
            </a:r>
            <a:r>
              <a:rPr lang="en-US" sz="3600" dirty="0">
                <a:solidFill>
                  <a:srgbClr val="FF0000"/>
                </a:solidFill>
                <a:latin typeface="Segoe UI Light" panose="020B0502040204020203" pitchFamily="34" charset="0"/>
                <a:cs typeface="Segoe UI Light" panose="020B0502040204020203" pitchFamily="34" charset="0"/>
              </a:rPr>
              <a:t>.</a:t>
            </a:r>
            <a:r>
              <a:rPr lang="en-US" sz="3600" dirty="0" err="1">
                <a:solidFill>
                  <a:srgbClr val="FF0000"/>
                </a:solidFill>
                <a:latin typeface="Segoe UI Light" panose="020B0502040204020203" pitchFamily="34" charset="0"/>
                <a:cs typeface="Segoe UI Light" panose="020B0502040204020203" pitchFamily="34" charset="0"/>
              </a:rPr>
              <a:t>setNumBuckets</a:t>
            </a:r>
            <a:r>
              <a:rPr lang="en-US" sz="3600" dirty="0">
                <a:solidFill>
                  <a:srgbClr val="FF0000"/>
                </a:solidFill>
                <a:latin typeface="Segoe UI Light" panose="020B0502040204020203" pitchFamily="34" charset="0"/>
                <a:cs typeface="Segoe UI Light" panose="020B0502040204020203" pitchFamily="34" charset="0"/>
              </a:rPr>
              <a:t>(3)</a:t>
            </a:r>
          </a:p>
          <a:p>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result = </a:t>
            </a:r>
            <a:r>
              <a:rPr lang="en-US" sz="3600" dirty="0" err="1">
                <a:latin typeface="Segoe UI Light" panose="020B0502040204020203" pitchFamily="34" charset="0"/>
                <a:cs typeface="Segoe UI Light" panose="020B0502040204020203" pitchFamily="34" charset="0"/>
              </a:rPr>
              <a:t>discretizer.fit</a:t>
            </a:r>
            <a:r>
              <a:rPr lang="en-US" sz="3600" dirty="0">
                <a:latin typeface="Segoe UI Light" panose="020B0502040204020203" pitchFamily="34" charset="0"/>
                <a:cs typeface="Segoe UI Light" panose="020B0502040204020203" pitchFamily="34" charset="0"/>
              </a:rPr>
              <a:t>(</a:t>
            </a:r>
            <a:r>
              <a:rPr lang="en-US" sz="3600" dirty="0" err="1">
                <a:latin typeface="Segoe UI Light" panose="020B0502040204020203" pitchFamily="34" charset="0"/>
                <a:cs typeface="Segoe UI Light" panose="020B0502040204020203" pitchFamily="34" charset="0"/>
              </a:rPr>
              <a:t>df</a:t>
            </a:r>
            <a:r>
              <a:rPr lang="en-US" sz="3600" dirty="0">
                <a:latin typeface="Segoe UI Light" panose="020B0502040204020203" pitchFamily="34" charset="0"/>
                <a:cs typeface="Segoe UI Light" panose="020B0502040204020203" pitchFamily="34" charset="0"/>
              </a:rPr>
              <a:t>).transform(</a:t>
            </a:r>
            <a:r>
              <a:rPr lang="en-US" sz="3600" dirty="0" err="1">
                <a:latin typeface="Segoe UI Light" panose="020B0502040204020203" pitchFamily="34" charset="0"/>
                <a:cs typeface="Segoe UI Light" panose="020B0502040204020203" pitchFamily="34" charset="0"/>
              </a:rPr>
              <a:t>df</a:t>
            </a:r>
            <a:r>
              <a:rPr lang="en-US" sz="3600" dirty="0">
                <a:latin typeface="Segoe UI Light" panose="020B0502040204020203" pitchFamily="34" charset="0"/>
                <a:cs typeface="Segoe UI Light" panose="020B0502040204020203" pitchFamily="34" charset="0"/>
              </a:rPr>
              <a:t>)</a:t>
            </a:r>
          </a:p>
          <a:p>
            <a:r>
              <a:rPr lang="en-US" sz="3600" dirty="0" err="1">
                <a:latin typeface="Segoe UI Light" panose="020B0502040204020203" pitchFamily="34" charset="0"/>
                <a:cs typeface="Segoe UI Light" panose="020B0502040204020203" pitchFamily="34" charset="0"/>
              </a:rPr>
              <a:t>result.show</a:t>
            </a:r>
            <a:r>
              <a:rPr lang="en-US" sz="36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26960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fade">
                                      <p:cBhvr>
                                        <p:cTn id="15" dur="500"/>
                                        <p:tgtEl>
                                          <p:spTgt spid="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fade">
                                      <p:cBhvr>
                                        <p:cTn id="23" dur="500"/>
                                        <p:tgtEl>
                                          <p:spTgt spid="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fade">
                                      <p:cBhvr>
                                        <p:cTn id="26" dur="500"/>
                                        <p:tgtEl>
                                          <p:spTgt spid="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animEffect transition="in" filter="fade">
                                      <p:cBhvr>
                                        <p:cTn id="29" dur="500"/>
                                        <p:tgtEl>
                                          <p:spTgt spid="7">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fade">
                                      <p:cBhvr>
                                        <p:cTn id="34" dur="500"/>
                                        <p:tgtEl>
                                          <p:spTgt spid="7">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animEffect transition="in" filter="fade">
                                      <p:cBhvr>
                                        <p:cTn id="3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I reduce dimensions?</a:t>
            </a:r>
          </a:p>
        </p:txBody>
      </p:sp>
    </p:spTree>
    <p:extLst>
      <p:ext uri="{BB962C8B-B14F-4D97-AF65-F5344CB8AC3E}">
        <p14:creationId xmlns:p14="http://schemas.microsoft.com/office/powerpoint/2010/main" val="301799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715673" y="1353880"/>
            <a:ext cx="4482480" cy="4251962"/>
            <a:chOff x="623776" y="1892596"/>
            <a:chExt cx="4482480" cy="4251962"/>
          </a:xfrm>
        </p:grpSpPr>
        <p:cxnSp>
          <p:nvCxnSpPr>
            <p:cNvPr id="10" name="Straight Arrow Connector 9"/>
            <p:cNvCxnSpPr/>
            <p:nvPr/>
          </p:nvCxnSpPr>
          <p:spPr>
            <a:xfrm flipV="1">
              <a:off x="623776" y="3530010"/>
              <a:ext cx="2438400" cy="2069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23776" y="1892596"/>
              <a:ext cx="0" cy="3707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23776" y="5599814"/>
              <a:ext cx="3511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bwMode="auto">
            <a:xfrm rot="1448412">
              <a:off x="2814084" y="3324446"/>
              <a:ext cx="978195" cy="1885507"/>
            </a:xfrm>
            <a:prstGeom prst="ellips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TextBox 17"/>
            <p:cNvSpPr txBox="1"/>
            <p:nvPr/>
          </p:nvSpPr>
          <p:spPr>
            <a:xfrm rot="5400000">
              <a:off x="-255937" y="3505609"/>
              <a:ext cx="2305119"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rainfall</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19" name="TextBox 18"/>
            <p:cNvSpPr txBox="1"/>
            <p:nvPr/>
          </p:nvSpPr>
          <p:spPr>
            <a:xfrm>
              <a:off x="2129898" y="5701360"/>
              <a:ext cx="297635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wind speed</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0" name="TextBox 19"/>
            <p:cNvSpPr txBox="1"/>
            <p:nvPr/>
          </p:nvSpPr>
          <p:spPr>
            <a:xfrm rot="19168037">
              <a:off x="923514" y="3784096"/>
              <a:ext cx="2424571"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temperature</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grpSp>
      <p:grpSp>
        <p:nvGrpSpPr>
          <p:cNvPr id="2" name="Group 1"/>
          <p:cNvGrpSpPr/>
          <p:nvPr/>
        </p:nvGrpSpPr>
        <p:grpSpPr>
          <a:xfrm>
            <a:off x="2613628" y="845052"/>
            <a:ext cx="4134268" cy="4283237"/>
            <a:chOff x="4917583" y="1353880"/>
            <a:chExt cx="4134268" cy="4283237"/>
          </a:xfrm>
        </p:grpSpPr>
        <p:cxnSp>
          <p:nvCxnSpPr>
            <p:cNvPr id="22" name="Straight Arrow Connector 21"/>
            <p:cNvCxnSpPr/>
            <p:nvPr/>
          </p:nvCxnSpPr>
          <p:spPr>
            <a:xfrm flipV="1">
              <a:off x="5022110" y="1873600"/>
              <a:ext cx="0" cy="3707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022110" y="5580818"/>
              <a:ext cx="3582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bwMode="auto">
            <a:xfrm rot="1448412">
              <a:off x="5827199" y="3009140"/>
              <a:ext cx="1866722" cy="1885507"/>
            </a:xfrm>
            <a:prstGeom prst="ellips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5" name="TextBox 24"/>
            <p:cNvSpPr txBox="1"/>
            <p:nvPr/>
          </p:nvSpPr>
          <p:spPr>
            <a:xfrm>
              <a:off x="4917583" y="1353880"/>
              <a:ext cx="331356"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y</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6" name="TextBox 25"/>
            <p:cNvSpPr txBox="1"/>
            <p:nvPr/>
          </p:nvSpPr>
          <p:spPr>
            <a:xfrm>
              <a:off x="8720495" y="5193919"/>
              <a:ext cx="331356"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x</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grpSp>
      <p:sp>
        <p:nvSpPr>
          <p:cNvPr id="28" name="Text Placeholder 2"/>
          <p:cNvSpPr txBox="1">
            <a:spLocks/>
          </p:cNvSpPr>
          <p:nvPr/>
        </p:nvSpPr>
        <p:spPr bwMode="white">
          <a:xfrm>
            <a:off x="7809412" y="690158"/>
            <a:ext cx="3165744" cy="6167842"/>
          </a:xfrm>
          <a:prstGeom prst="rect">
            <a:avLst/>
          </a:prstGeom>
        </p:spPr>
        <p:txBody>
          <a:bodyPr vert="horz" wrap="square" lIns="0" tIns="0" rIns="0" bIns="0" rtlCol="0">
            <a:spAutoFit/>
          </a:bodyPr>
          <a:lstStyle>
            <a:lvl1pPr marL="460201" indent="-460201" algn="l" defTabSz="914029" rtl="0" eaLnBrk="1" latinLnBrk="0" hangingPunct="1">
              <a:lnSpc>
                <a:spcPct val="90000"/>
              </a:lnSpc>
              <a:spcBef>
                <a:spcPct val="20000"/>
              </a:spcBef>
              <a:buClr>
                <a:srgbClr val="FFFFFF"/>
              </a:buClr>
              <a:buSzPct val="70000"/>
              <a:buFontTx/>
              <a:buBlip>
                <a:blip r:embed="rId3"/>
              </a:buBlip>
              <a:defRPr sz="4000" kern="1200">
                <a:solidFill>
                  <a:schemeClr val="accent2"/>
                </a:solidFill>
                <a:latin typeface="+mn-lt"/>
                <a:ea typeface="+mn-ea"/>
                <a:cs typeface="+mn-cs"/>
              </a:defRPr>
            </a:lvl1pPr>
            <a:lvl2pPr marL="855349" indent="-395147" algn="l" defTabSz="914029" rtl="0" eaLnBrk="1" latinLnBrk="0" hangingPunct="1">
              <a:lnSpc>
                <a:spcPct val="90000"/>
              </a:lnSpc>
              <a:spcBef>
                <a:spcPct val="20000"/>
              </a:spcBef>
              <a:buClr>
                <a:srgbClr val="FFFFFF"/>
              </a:buClr>
              <a:buSzPct val="70000"/>
              <a:buFontTx/>
              <a:buBlip>
                <a:blip r:embed="rId3"/>
              </a:buBlip>
              <a:defRPr sz="3200" kern="1200">
                <a:solidFill>
                  <a:schemeClr val="tx2"/>
                </a:solidFill>
                <a:latin typeface="+mn-lt"/>
                <a:ea typeface="+mn-ea"/>
                <a:cs typeface="+mn-cs"/>
              </a:defRPr>
            </a:lvl2pPr>
            <a:lvl3pPr marL="1258429" indent="-403081"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3pPr>
            <a:lvl4pPr marL="1604368" indent="-345947" algn="l" defTabSz="914029" rtl="0" eaLnBrk="1" latinLnBrk="0" hangingPunct="1">
              <a:lnSpc>
                <a:spcPct val="90000"/>
              </a:lnSpc>
              <a:spcBef>
                <a:spcPct val="20000"/>
              </a:spcBef>
              <a:buClr>
                <a:srgbClr val="FFFFFF"/>
              </a:buClr>
              <a:buSzPct val="70000"/>
              <a:buFontTx/>
              <a:buBlip>
                <a:blip r:embed="rId3"/>
              </a:buBlip>
              <a:defRPr sz="2400" kern="1200">
                <a:solidFill>
                  <a:schemeClr val="tx2"/>
                </a:solidFill>
                <a:latin typeface="+mn-lt"/>
                <a:ea typeface="+mn-ea"/>
                <a:cs typeface="+mn-cs"/>
              </a:defRPr>
            </a:lvl4pPr>
            <a:lvl5pPr marL="1940804" indent="-336427" algn="l" defTabSz="914029" rtl="0" eaLnBrk="1" latinLnBrk="0" hangingPunct="1">
              <a:lnSpc>
                <a:spcPct val="90000"/>
              </a:lnSpc>
              <a:spcBef>
                <a:spcPct val="20000"/>
              </a:spcBef>
              <a:buClr>
                <a:srgbClr val="FFFFFF"/>
              </a:buClr>
              <a:buSzPct val="70000"/>
              <a:buFontTx/>
              <a:buBlip>
                <a:blip r:embed="rId3"/>
              </a:buBlip>
              <a:defRPr sz="2400" kern="1200">
                <a:solidFill>
                  <a:schemeClr val="tx2"/>
                </a:solidFill>
                <a:latin typeface="+mn-lt"/>
                <a:ea typeface="+mn-ea"/>
                <a:cs typeface="+mn-cs"/>
              </a:defRPr>
            </a:lvl5pPr>
            <a:lvl6pPr marL="2513582"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91"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07"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19"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Font typeface="Arial" panose="020B0604020202020204" pitchFamily="34" charset="0"/>
              <a:buChar char="•"/>
            </a:pPr>
            <a:r>
              <a:rPr lang="en-US" sz="2400" dirty="0">
                <a:solidFill>
                  <a:schemeClr val="tx1"/>
                </a:solidFill>
              </a:rPr>
              <a:t>Common for</a:t>
            </a:r>
          </a:p>
          <a:p>
            <a:pPr lvl="1">
              <a:buClrTx/>
              <a:buFont typeface="Arial" panose="020B0604020202020204" pitchFamily="34" charset="0"/>
              <a:buChar char="•"/>
            </a:pPr>
            <a:r>
              <a:rPr lang="en-GB" sz="2400" dirty="0">
                <a:solidFill>
                  <a:schemeClr val="tx1"/>
                </a:solidFill>
              </a:rPr>
              <a:t>Used for dimensionality reduction</a:t>
            </a:r>
          </a:p>
          <a:p>
            <a:pPr lvl="1">
              <a:buClrTx/>
              <a:buFont typeface="Arial" panose="020B0604020202020204" pitchFamily="34" charset="0"/>
              <a:buChar char="•"/>
            </a:pPr>
            <a:r>
              <a:rPr lang="en-GB" sz="2400" dirty="0">
                <a:solidFill>
                  <a:schemeClr val="tx1"/>
                </a:solidFill>
              </a:rPr>
              <a:t>Uses Eigenvectors and eigenvalues to determine most relevant features and rescale</a:t>
            </a:r>
          </a:p>
          <a:p>
            <a:pPr lvl="1">
              <a:buClrTx/>
              <a:buFont typeface="Arial" panose="020B0604020202020204" pitchFamily="34" charset="0"/>
              <a:buChar char="•"/>
            </a:pPr>
            <a:r>
              <a:rPr lang="en-GB" sz="2400" dirty="0">
                <a:solidFill>
                  <a:schemeClr val="tx1"/>
                </a:solidFill>
              </a:rPr>
              <a:t>Allows plotting in 2D</a:t>
            </a:r>
          </a:p>
          <a:p>
            <a:pPr lvl="1">
              <a:buClrTx/>
              <a:buFont typeface="Arial" panose="020B0604020202020204" pitchFamily="34" charset="0"/>
              <a:buChar char="•"/>
            </a:pPr>
            <a:r>
              <a:rPr lang="en-GB" sz="2400" dirty="0">
                <a:solidFill>
                  <a:schemeClr val="tx1"/>
                </a:solidFill>
              </a:rPr>
              <a:t>Speeds up calculation</a:t>
            </a:r>
          </a:p>
          <a:p>
            <a:pPr lvl="1">
              <a:buClrTx/>
              <a:buFont typeface="Arial" panose="020B0604020202020204" pitchFamily="34" charset="0"/>
              <a:buChar char="•"/>
            </a:pPr>
            <a:r>
              <a:rPr lang="en-GB" sz="2400" dirty="0">
                <a:solidFill>
                  <a:schemeClr val="tx1"/>
                </a:solidFill>
              </a:rPr>
              <a:t>Lose some information</a:t>
            </a:r>
          </a:p>
          <a:p>
            <a:pPr lvl="1"/>
            <a:endParaRPr lang="en-GB" sz="2400" dirty="0"/>
          </a:p>
          <a:p>
            <a:pPr marL="460202" lvl="1" indent="0">
              <a:buNone/>
            </a:pPr>
            <a:endParaRPr lang="en-GB" sz="2400" dirty="0"/>
          </a:p>
        </p:txBody>
      </p:sp>
    </p:spTree>
    <p:extLst>
      <p:ext uri="{BB962C8B-B14F-4D97-AF65-F5344CB8AC3E}">
        <p14:creationId xmlns:p14="http://schemas.microsoft.com/office/powerpoint/2010/main" val="3368051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xit" presetSubtype="0" fill="hold"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1200" y="1370737"/>
            <a:ext cx="11353800" cy="3785652"/>
          </a:xfrm>
          <a:prstGeom prst="rect">
            <a:avLst/>
          </a:prstGeom>
        </p:spPr>
        <p:txBody>
          <a:bodyPr wrap="square">
            <a:spAutoFit/>
          </a:bodyPr>
          <a:lstStyle/>
          <a:p>
            <a:r>
              <a:rPr lang="en-US" sz="4000" dirty="0">
                <a:latin typeface="Segoe UI Light" panose="020B0502040204020203" pitchFamily="34" charset="0"/>
                <a:cs typeface="Segoe UI Light" panose="020B0502040204020203" pitchFamily="34" charset="0"/>
              </a:rPr>
              <a:t>from </a:t>
            </a:r>
            <a:r>
              <a:rPr lang="en-US" sz="4000" dirty="0" err="1">
                <a:latin typeface="Segoe UI Light" panose="020B0502040204020203" pitchFamily="34" charset="0"/>
                <a:cs typeface="Segoe UI Light" panose="020B0502040204020203" pitchFamily="34" charset="0"/>
              </a:rPr>
              <a:t>pyspark.mllib.feature</a:t>
            </a:r>
            <a:r>
              <a:rPr lang="en-US" sz="4000" dirty="0">
                <a:latin typeface="Segoe UI Light" panose="020B0502040204020203" pitchFamily="34" charset="0"/>
                <a:cs typeface="Segoe UI Light" panose="020B0502040204020203" pitchFamily="34" charset="0"/>
              </a:rPr>
              <a:t> import PCA </a:t>
            </a:r>
          </a:p>
          <a:p>
            <a:r>
              <a:rPr lang="en-US" sz="4000" dirty="0">
                <a:latin typeface="Segoe UI Light" panose="020B0502040204020203" pitchFamily="34" charset="0"/>
                <a:cs typeface="Segoe UI Light" panose="020B0502040204020203" pitchFamily="34" charset="0"/>
              </a:rPr>
              <a:t>from </a:t>
            </a:r>
            <a:r>
              <a:rPr lang="en-US" sz="4000" dirty="0" err="1">
                <a:latin typeface="Segoe UI Light" panose="020B0502040204020203" pitchFamily="34" charset="0"/>
                <a:cs typeface="Segoe UI Light" panose="020B0502040204020203" pitchFamily="34" charset="0"/>
              </a:rPr>
              <a:t>pyspark.mllib.linalg</a:t>
            </a:r>
            <a:r>
              <a:rPr lang="en-US" sz="4000" dirty="0">
                <a:latin typeface="Segoe UI Light" panose="020B0502040204020203" pitchFamily="34" charset="0"/>
                <a:cs typeface="Segoe UI Light" panose="020B0502040204020203" pitchFamily="34" charset="0"/>
              </a:rPr>
              <a:t> import Vectors</a:t>
            </a:r>
          </a:p>
          <a:p>
            <a:r>
              <a:rPr lang="en-US" sz="4000" dirty="0">
                <a:latin typeface="Segoe UI Light" panose="020B0502040204020203" pitchFamily="34" charset="0"/>
                <a:cs typeface="Segoe UI Light" panose="020B0502040204020203" pitchFamily="34" charset="0"/>
              </a:rPr>
              <a:t>points = </a:t>
            </a:r>
            <a:r>
              <a:rPr lang="en-US" sz="4000" dirty="0" err="1">
                <a:latin typeface="Segoe UI Light" panose="020B0502040204020203" pitchFamily="34" charset="0"/>
                <a:cs typeface="Segoe UI Light" panose="020B0502040204020203" pitchFamily="34" charset="0"/>
              </a:rPr>
              <a:t>parsedData.map</a:t>
            </a:r>
            <a:r>
              <a:rPr lang="en-US" sz="4000" dirty="0">
                <a:latin typeface="Segoe UI Light" panose="020B0502040204020203" pitchFamily="34" charset="0"/>
                <a:cs typeface="Segoe UI Light" panose="020B0502040204020203" pitchFamily="34" charset="0"/>
              </a:rPr>
              <a:t>(lambda point : </a:t>
            </a:r>
            <a:r>
              <a:rPr lang="en-US" sz="4000" dirty="0" err="1">
                <a:latin typeface="Segoe UI Light" panose="020B0502040204020203" pitchFamily="34" charset="0"/>
                <a:cs typeface="Segoe UI Light" panose="020B0502040204020203" pitchFamily="34" charset="0"/>
              </a:rPr>
              <a:t>Vectors.dense</a:t>
            </a:r>
            <a:r>
              <a:rPr lang="en-US" sz="4000" dirty="0">
                <a:latin typeface="Segoe UI Light" panose="020B0502040204020203" pitchFamily="34" charset="0"/>
                <a:cs typeface="Segoe UI Light" panose="020B0502040204020203" pitchFamily="34" charset="0"/>
              </a:rPr>
              <a:t>(point[0:4]))</a:t>
            </a:r>
          </a:p>
          <a:p>
            <a:r>
              <a:rPr lang="en-US" sz="4000" dirty="0" err="1">
                <a:latin typeface="Segoe UI Light" panose="020B0502040204020203" pitchFamily="34" charset="0"/>
                <a:cs typeface="Segoe UI Light" panose="020B0502040204020203" pitchFamily="34" charset="0"/>
              </a:rPr>
              <a:t>pcamod</a:t>
            </a:r>
            <a:r>
              <a:rPr lang="en-US" sz="4000" dirty="0">
                <a:latin typeface="Segoe UI Light" panose="020B0502040204020203" pitchFamily="34" charset="0"/>
                <a:cs typeface="Segoe UI Light" panose="020B0502040204020203" pitchFamily="34" charset="0"/>
              </a:rPr>
              <a:t> = PCA(2).fit(points)</a:t>
            </a:r>
          </a:p>
          <a:p>
            <a:r>
              <a:rPr lang="en-US" sz="4000" dirty="0">
                <a:latin typeface="Segoe UI Light" panose="020B0502040204020203" pitchFamily="34" charset="0"/>
                <a:cs typeface="Segoe UI Light" panose="020B0502040204020203" pitchFamily="34" charset="0"/>
              </a:rPr>
              <a:t>transformed = </a:t>
            </a:r>
            <a:r>
              <a:rPr lang="en-US" sz="4000" dirty="0" err="1">
                <a:latin typeface="Segoe UI Light" panose="020B0502040204020203" pitchFamily="34" charset="0"/>
                <a:cs typeface="Segoe UI Light" panose="020B0502040204020203" pitchFamily="34" charset="0"/>
              </a:rPr>
              <a:t>pcamod.transform</a:t>
            </a:r>
            <a:r>
              <a:rPr lang="en-US" sz="4000" dirty="0">
                <a:latin typeface="Segoe UI Light" panose="020B0502040204020203" pitchFamily="34" charset="0"/>
                <a:cs typeface="Segoe UI Light" panose="020B0502040204020203" pitchFamily="34" charset="0"/>
              </a:rPr>
              <a:t>(points)</a:t>
            </a:r>
          </a:p>
        </p:txBody>
      </p:sp>
    </p:spTree>
    <p:extLst>
      <p:ext uri="{BB962C8B-B14F-4D97-AF65-F5344CB8AC3E}">
        <p14:creationId xmlns:p14="http://schemas.microsoft.com/office/powerpoint/2010/main" val="376410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normalization?</a:t>
            </a:r>
          </a:p>
        </p:txBody>
      </p:sp>
    </p:spTree>
    <p:extLst>
      <p:ext uri="{BB962C8B-B14F-4D97-AF65-F5344CB8AC3E}">
        <p14:creationId xmlns:p14="http://schemas.microsoft.com/office/powerpoint/2010/main" val="21253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6306" y="1265693"/>
            <a:ext cx="10150549" cy="4573560"/>
          </a:xfrm>
          <a:prstGeom prst="rect">
            <a:avLst/>
          </a:prstGeom>
        </p:spPr>
        <p:txBody>
          <a:bodyPr wrap="square">
            <a:spAutoFit/>
          </a:bodyPr>
          <a:lstStyle/>
          <a:p>
            <a:pPr marL="571500" lvl="0" indent="-571500" defTabSz="914029">
              <a:lnSpc>
                <a:spcPct val="90000"/>
              </a:lnSpc>
              <a:spcBef>
                <a:spcPct val="20000"/>
              </a:spcBef>
              <a:buSzPct val="70000"/>
              <a:buFont typeface="Arial" panose="020B0604020202020204" pitchFamily="34" charset="0"/>
              <a:buChar char="•"/>
            </a:pPr>
            <a:r>
              <a:rPr lang="en-GB" sz="4000" dirty="0">
                <a:latin typeface="Segoe UI Light" panose="020B0502040204020203" pitchFamily="34" charset="0"/>
                <a:cs typeface="Segoe UI Light" panose="020B0502040204020203" pitchFamily="34" charset="0"/>
              </a:rPr>
              <a:t>Normalization</a:t>
            </a:r>
          </a:p>
          <a:p>
            <a:pPr marL="917402" lvl="1" indent="-457200" defTabSz="914029">
              <a:lnSpc>
                <a:spcPct val="90000"/>
              </a:lnSpc>
              <a:spcBef>
                <a:spcPct val="20000"/>
              </a:spcBef>
              <a:buSzPct val="70000"/>
              <a:buFont typeface="Arial" panose="020B0604020202020204" pitchFamily="34" charset="0"/>
              <a:buChar char="•"/>
            </a:pPr>
            <a:r>
              <a:rPr lang="en-GB" sz="3200" dirty="0">
                <a:latin typeface="Segoe UI Light" panose="020B0502040204020203" pitchFamily="34" charset="0"/>
                <a:cs typeface="Segoe UI Light" panose="020B0502040204020203" pitchFamily="34" charset="0"/>
              </a:rPr>
              <a:t>Transform columns in a dataset to a common scale</a:t>
            </a:r>
          </a:p>
          <a:p>
            <a:pPr marL="917402" lvl="1" indent="-457200" defTabSz="914029">
              <a:lnSpc>
                <a:spcPct val="90000"/>
              </a:lnSpc>
              <a:spcBef>
                <a:spcPct val="20000"/>
              </a:spcBef>
              <a:buSzPct val="70000"/>
              <a:buFont typeface="Arial" panose="020B0604020202020204" pitchFamily="34" charset="0"/>
              <a:buChar char="•"/>
            </a:pPr>
            <a:r>
              <a:rPr lang="en-GB" sz="3200" dirty="0">
                <a:latin typeface="Segoe UI Light" panose="020B0502040204020203" pitchFamily="34" charset="0"/>
                <a:cs typeface="Segoe UI Light" panose="020B0502040204020203" pitchFamily="34" charset="0"/>
              </a:rPr>
              <a:t>Log, </a:t>
            </a:r>
            <a:r>
              <a:rPr lang="en-GB" sz="3200" dirty="0" err="1">
                <a:latin typeface="Segoe UI Light" panose="020B0502040204020203" pitchFamily="34" charset="0"/>
                <a:cs typeface="Segoe UI Light" panose="020B0502040204020203" pitchFamily="34" charset="0"/>
              </a:rPr>
              <a:t>tanh</a:t>
            </a:r>
            <a:r>
              <a:rPr lang="en-GB" sz="3200" dirty="0">
                <a:latin typeface="Segoe UI Light" panose="020B0502040204020203" pitchFamily="34" charset="0"/>
                <a:cs typeface="Segoe UI Light" panose="020B0502040204020203" pitchFamily="34" charset="0"/>
              </a:rPr>
              <a:t>, logistic, min-max, </a:t>
            </a:r>
            <a:r>
              <a:rPr lang="en-GB" sz="3200" dirty="0" err="1">
                <a:latin typeface="Segoe UI Light" panose="020B0502040204020203" pitchFamily="34" charset="0"/>
                <a:cs typeface="Segoe UI Light" panose="020B0502040204020203" pitchFamily="34" charset="0"/>
              </a:rPr>
              <a:t>ZScore</a:t>
            </a:r>
            <a:r>
              <a:rPr lang="en-GB" sz="3200" dirty="0">
                <a:latin typeface="Segoe UI Light" panose="020B0502040204020203" pitchFamily="34" charset="0"/>
                <a:cs typeface="Segoe UI Light" panose="020B0502040204020203" pitchFamily="34" charset="0"/>
              </a:rPr>
              <a:t> options</a:t>
            </a:r>
          </a:p>
          <a:p>
            <a:pPr marL="571500" lvl="0" indent="-571500" defTabSz="914029">
              <a:lnSpc>
                <a:spcPct val="90000"/>
              </a:lnSpc>
              <a:spcBef>
                <a:spcPct val="20000"/>
              </a:spcBef>
              <a:buSzPct val="70000"/>
              <a:buFont typeface="Arial" panose="020B0604020202020204" pitchFamily="34" charset="0"/>
              <a:buChar char="•"/>
            </a:pPr>
            <a:r>
              <a:rPr lang="en-GB" sz="4000" dirty="0">
                <a:latin typeface="Segoe UI Light" panose="020B0502040204020203" pitchFamily="34" charset="0"/>
                <a:cs typeface="Segoe UI Light" panose="020B0502040204020203" pitchFamily="34" charset="0"/>
              </a:rPr>
              <a:t>Clip Values</a:t>
            </a:r>
          </a:p>
          <a:p>
            <a:pPr marL="917402" lvl="1" indent="-457200" defTabSz="914029">
              <a:lnSpc>
                <a:spcPct val="90000"/>
              </a:lnSpc>
              <a:spcBef>
                <a:spcPct val="20000"/>
              </a:spcBef>
              <a:buSzPct val="70000"/>
              <a:buFont typeface="Arial" panose="020B0604020202020204" pitchFamily="34" charset="0"/>
              <a:buChar char="•"/>
            </a:pPr>
            <a:r>
              <a:rPr lang="en-GB" sz="3200" dirty="0">
                <a:latin typeface="Segoe UI Light" panose="020B0502040204020203" pitchFamily="34" charset="0"/>
                <a:cs typeface="Segoe UI Light" panose="020B0502040204020203" pitchFamily="34" charset="0"/>
              </a:rPr>
              <a:t>Clip peaks/</a:t>
            </a:r>
            <a:r>
              <a:rPr lang="en-GB" sz="3200" dirty="0" err="1">
                <a:latin typeface="Segoe UI Light" panose="020B0502040204020203" pitchFamily="34" charset="0"/>
                <a:cs typeface="Segoe UI Light" panose="020B0502040204020203" pitchFamily="34" charset="0"/>
              </a:rPr>
              <a:t>subpeaks</a:t>
            </a:r>
            <a:r>
              <a:rPr lang="en-GB" sz="3200" dirty="0">
                <a:latin typeface="Segoe UI Light" panose="020B0502040204020203" pitchFamily="34" charset="0"/>
                <a:cs typeface="Segoe UI Light" panose="020B0502040204020203" pitchFamily="34" charset="0"/>
              </a:rPr>
              <a:t> of distribution </a:t>
            </a:r>
          </a:p>
          <a:p>
            <a:pPr marL="917402" lvl="1" indent="-457200" defTabSz="914029">
              <a:lnSpc>
                <a:spcPct val="90000"/>
              </a:lnSpc>
              <a:spcBef>
                <a:spcPct val="20000"/>
              </a:spcBef>
              <a:buSzPct val="70000"/>
              <a:buFont typeface="Arial" panose="020B0604020202020204" pitchFamily="34" charset="0"/>
              <a:buChar char="•"/>
            </a:pPr>
            <a:r>
              <a:rPr lang="en-GB" sz="3200" dirty="0">
                <a:latin typeface="Segoe UI Light" panose="020B0502040204020203" pitchFamily="34" charset="0"/>
                <a:cs typeface="Segoe UI Light" panose="020B0502040204020203" pitchFamily="34" charset="0"/>
              </a:rPr>
              <a:t>Replace or remove values</a:t>
            </a:r>
          </a:p>
          <a:p>
            <a:pPr marL="917402" lvl="1" indent="-457200" defTabSz="914029">
              <a:lnSpc>
                <a:spcPct val="90000"/>
              </a:lnSpc>
              <a:spcBef>
                <a:spcPct val="20000"/>
              </a:spcBef>
              <a:buSzPct val="70000"/>
              <a:buFont typeface="Arial" panose="020B0604020202020204" pitchFamily="34" charset="0"/>
              <a:buChar char="•"/>
            </a:pPr>
            <a:r>
              <a:rPr lang="en-GB" sz="3200" dirty="0">
                <a:latin typeface="Segoe UI Light" panose="020B0502040204020203" pitchFamily="34" charset="0"/>
                <a:cs typeface="Segoe UI Light" panose="020B0502040204020203" pitchFamily="34" charset="0"/>
              </a:rPr>
              <a:t>Work on absolute values or percentile</a:t>
            </a:r>
          </a:p>
          <a:p>
            <a:pPr marL="855349" lvl="1" indent="-395147" defTabSz="914029">
              <a:lnSpc>
                <a:spcPct val="90000"/>
              </a:lnSpc>
              <a:spcBef>
                <a:spcPct val="20000"/>
              </a:spcBef>
              <a:buClr>
                <a:srgbClr val="FFFFFF"/>
              </a:buClr>
              <a:buSzPct val="70000"/>
              <a:buBlip>
                <a:blip r:embed="rId3"/>
              </a:buBlip>
            </a:pPr>
            <a:endParaRPr lang="en-GB" sz="3200" dirty="0">
              <a:solidFill>
                <a:srgbClr val="5F5F5F"/>
              </a:solidFill>
            </a:endParaRPr>
          </a:p>
        </p:txBody>
      </p:sp>
    </p:spTree>
    <p:extLst>
      <p:ext uri="{BB962C8B-B14F-4D97-AF65-F5344CB8AC3E}">
        <p14:creationId xmlns:p14="http://schemas.microsoft.com/office/powerpoint/2010/main" val="42374281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Machine Learning?</a:t>
            </a:r>
          </a:p>
        </p:txBody>
      </p:sp>
    </p:spTree>
    <p:extLst>
      <p:ext uri="{BB962C8B-B14F-4D97-AF65-F5344CB8AC3E}">
        <p14:creationId xmlns:p14="http://schemas.microsoft.com/office/powerpoint/2010/main" val="326865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extLst>
              <p:ext uri="{D42A27DB-BD31-4B8C-83A1-F6EECF244321}">
                <p14:modId xmlns:p14="http://schemas.microsoft.com/office/powerpoint/2010/main" val="2725774395"/>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50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extLst>
              <p:ext uri="{D42A27DB-BD31-4B8C-83A1-F6EECF244321}">
                <p14:modId xmlns:p14="http://schemas.microsoft.com/office/powerpoint/2010/main" val="2481234375"/>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93296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6728" y="1361955"/>
            <a:ext cx="14371093" cy="3416320"/>
          </a:xfrm>
          <a:prstGeom prst="rect">
            <a:avLst/>
          </a:prstGeom>
        </p:spPr>
        <p:txBody>
          <a:bodyPr wrap="square">
            <a:spAutoFit/>
          </a:bodyPr>
          <a:lstStyle/>
          <a:p>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input = </a:t>
            </a:r>
            <a:r>
              <a:rPr lang="en-US" sz="3600" dirty="0" err="1">
                <a:latin typeface="Segoe UI Light" panose="020B0502040204020203" pitchFamily="34" charset="0"/>
                <a:cs typeface="Segoe UI Light" panose="020B0502040204020203" pitchFamily="34" charset="0"/>
              </a:rPr>
              <a:t>sc.textFile</a:t>
            </a:r>
            <a:r>
              <a:rPr lang="en-US" sz="3600" dirty="0">
                <a:latin typeface="Segoe UI Light" panose="020B0502040204020203" pitchFamily="34" charset="0"/>
                <a:cs typeface="Segoe UI Light" panose="020B0502040204020203" pitchFamily="34" charset="0"/>
              </a:rPr>
              <a:t>(“normal.txt”)</a:t>
            </a:r>
          </a:p>
          <a:p>
            <a:endParaRPr lang="en-US" sz="3600" dirty="0">
              <a:latin typeface="Segoe UI Light" panose="020B0502040204020203" pitchFamily="34" charset="0"/>
              <a:cs typeface="Segoe UI Light" panose="020B0502040204020203" pitchFamily="34" charset="0"/>
            </a:endParaRPr>
          </a:p>
          <a:p>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normalizer = new Normalizer()</a:t>
            </a:r>
          </a:p>
          <a:p>
            <a:endParaRPr lang="en-US" sz="3600" dirty="0">
              <a:latin typeface="Segoe UI Light" panose="020B0502040204020203" pitchFamily="34" charset="0"/>
              <a:cs typeface="Segoe UI Light" panose="020B0502040204020203" pitchFamily="34" charset="0"/>
            </a:endParaRPr>
          </a:p>
          <a:p>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transformed = </a:t>
            </a:r>
            <a:r>
              <a:rPr lang="en-US" sz="3600" dirty="0" err="1">
                <a:latin typeface="Segoe UI Light" panose="020B0502040204020203" pitchFamily="34" charset="0"/>
                <a:cs typeface="Segoe UI Light" panose="020B0502040204020203" pitchFamily="34" charset="0"/>
              </a:rPr>
              <a:t>input.map</a:t>
            </a:r>
            <a:r>
              <a:rPr lang="en-US" sz="3600" dirty="0">
                <a:latin typeface="Segoe UI Light" panose="020B0502040204020203" pitchFamily="34" charset="0"/>
                <a:cs typeface="Segoe UI Light" panose="020B0502040204020203" pitchFamily="34" charset="0"/>
              </a:rPr>
              <a:t>(x =&gt; (</a:t>
            </a:r>
            <a:r>
              <a:rPr lang="en-US" sz="3600" dirty="0" err="1">
                <a:latin typeface="Segoe UI Light" panose="020B0502040204020203" pitchFamily="34" charset="0"/>
                <a:cs typeface="Segoe UI Light" panose="020B0502040204020203" pitchFamily="34" charset="0"/>
              </a:rPr>
              <a:t>x.label</a:t>
            </a:r>
            <a:r>
              <a:rPr lang="en-US" sz="3600" dirty="0">
                <a:latin typeface="Segoe UI Light" panose="020B0502040204020203" pitchFamily="34" charset="0"/>
                <a:cs typeface="Segoe UI Light" panose="020B0502040204020203" pitchFamily="34" charset="0"/>
              </a:rPr>
              <a:t>, normalizer1.transform(</a:t>
            </a:r>
            <a:r>
              <a:rPr lang="en-US" sz="3600" dirty="0" err="1">
                <a:latin typeface="Segoe UI Light" panose="020B0502040204020203" pitchFamily="34" charset="0"/>
                <a:cs typeface="Segoe UI Light" panose="020B0502040204020203" pitchFamily="34" charset="0"/>
              </a:rPr>
              <a:t>x.features</a:t>
            </a:r>
            <a:r>
              <a:rPr lang="en-US" sz="36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401153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737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sz="2400" dirty="0"/>
              <a:t>Formal definition: “A computer program is said to learn from experience E with respect to some class of tasks T and performance measure P, if its performance at tasks in T, as measured by P, improves with experience E” - </a:t>
            </a:r>
            <a:r>
              <a:rPr lang="en-US" sz="1400" i="1" dirty="0"/>
              <a:t>Tom M. Mitchell</a:t>
            </a:r>
            <a:endParaRPr lang="en-US" sz="2400" i="1" dirty="0"/>
          </a:p>
          <a:p>
            <a:r>
              <a:rPr lang="en-US" sz="2400" dirty="0"/>
              <a:t>Another definition: “The goal of machine learning is to program computers to use </a:t>
            </a:r>
            <a:r>
              <a:rPr lang="en-US" sz="2400" dirty="0">
                <a:solidFill>
                  <a:srgbClr val="FF0000"/>
                </a:solidFill>
              </a:rPr>
              <a:t>example data </a:t>
            </a:r>
            <a:r>
              <a:rPr lang="en-US" sz="2400" dirty="0"/>
              <a:t>or </a:t>
            </a:r>
            <a:r>
              <a:rPr lang="en-US" sz="2400" dirty="0">
                <a:solidFill>
                  <a:schemeClr val="tx2"/>
                </a:solidFill>
              </a:rPr>
              <a:t>past experience</a:t>
            </a:r>
            <a:r>
              <a:rPr lang="en-US" sz="2400" dirty="0"/>
              <a:t> to solve a given problem.” – </a:t>
            </a:r>
            <a:r>
              <a:rPr lang="en-US" sz="1400" i="1" dirty="0"/>
              <a:t>Introduction to Machine Learning, 2</a:t>
            </a:r>
            <a:r>
              <a:rPr lang="en-US" sz="1400" i="1" baseline="30000" dirty="0"/>
              <a:t>nd</a:t>
            </a:r>
            <a:r>
              <a:rPr lang="en-US" sz="1400" i="1" dirty="0"/>
              <a:t> Edition, MIT Press</a:t>
            </a:r>
          </a:p>
          <a:p>
            <a:r>
              <a:rPr lang="en-US" sz="2400" dirty="0"/>
              <a:t>ML often involves two primary techniques: </a:t>
            </a:r>
          </a:p>
          <a:p>
            <a:pPr lvl="1"/>
            <a:r>
              <a:rPr lang="en-US" sz="2000" dirty="0">
                <a:solidFill>
                  <a:schemeClr val="accent1"/>
                </a:solidFill>
              </a:rPr>
              <a:t>Supervised Learning</a:t>
            </a:r>
            <a:r>
              <a:rPr lang="en-US" sz="2000" dirty="0"/>
              <a:t>: Finding the mapping between inputs and outputs using correct values to “train” a model</a:t>
            </a:r>
          </a:p>
          <a:p>
            <a:pPr lvl="1"/>
            <a:r>
              <a:rPr lang="en-US" sz="2000" dirty="0">
                <a:solidFill>
                  <a:schemeClr val="accent2"/>
                </a:solidFill>
              </a:rPr>
              <a:t>Unsupervised Learning</a:t>
            </a:r>
            <a:r>
              <a:rPr lang="en-US" sz="2000" dirty="0"/>
              <a:t>: Finding patterns in the input data </a:t>
            </a:r>
            <a:r>
              <a:rPr lang="en-US" sz="1600" dirty="0">
                <a:solidFill>
                  <a:schemeClr val="accent2"/>
                </a:solidFill>
              </a:rPr>
              <a:t>(similar to </a:t>
            </a:r>
            <a:r>
              <a:rPr lang="en-US" sz="1600" i="1" dirty="0">
                <a:solidFill>
                  <a:schemeClr val="accent2"/>
                </a:solidFill>
              </a:rPr>
              <a:t>Density Estimates </a:t>
            </a:r>
            <a:r>
              <a:rPr lang="en-US" sz="1600" dirty="0">
                <a:solidFill>
                  <a:schemeClr val="accent2"/>
                </a:solidFill>
              </a:rPr>
              <a:t>in Statistics)</a:t>
            </a:r>
          </a:p>
          <a:p>
            <a:endParaRPr lang="en-GB" dirty="0"/>
          </a:p>
        </p:txBody>
      </p:sp>
    </p:spTree>
    <p:extLst>
      <p:ext uri="{BB962C8B-B14F-4D97-AF65-F5344CB8AC3E}">
        <p14:creationId xmlns:p14="http://schemas.microsoft.com/office/powerpoint/2010/main" val="135018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GB" dirty="0"/>
              <a:t>Evolved from pattern recognition, computation and Artificial Intelligence</a:t>
            </a:r>
          </a:p>
          <a:p>
            <a:r>
              <a:rPr lang="en-GB" dirty="0"/>
              <a:t>Uses </a:t>
            </a:r>
            <a:r>
              <a:rPr lang="en-GB" i="1" dirty="0"/>
              <a:t>algorithms</a:t>
            </a:r>
            <a:r>
              <a:rPr lang="en-GB" dirty="0"/>
              <a:t> to make predictions on data</a:t>
            </a:r>
          </a:p>
          <a:p>
            <a:r>
              <a:rPr lang="en-GB" dirty="0"/>
              <a:t>Uses </a:t>
            </a:r>
            <a:r>
              <a:rPr lang="en-GB" i="1" dirty="0"/>
              <a:t>models </a:t>
            </a:r>
            <a:r>
              <a:rPr lang="en-GB" dirty="0"/>
              <a:t>to understand this particular data</a:t>
            </a:r>
          </a:p>
          <a:p>
            <a:r>
              <a:rPr lang="en-GB" dirty="0"/>
              <a:t>Uses feedback to learn how to make better predictions</a:t>
            </a:r>
          </a:p>
          <a:p>
            <a:endParaRPr lang="en-GB" dirty="0"/>
          </a:p>
        </p:txBody>
      </p:sp>
    </p:spTree>
    <p:extLst>
      <p:ext uri="{BB962C8B-B14F-4D97-AF65-F5344CB8AC3E}">
        <p14:creationId xmlns:p14="http://schemas.microsoft.com/office/powerpoint/2010/main" val="90880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does Machine Learning work?</a:t>
            </a:r>
          </a:p>
        </p:txBody>
      </p:sp>
    </p:spTree>
    <p:extLst>
      <p:ext uri="{BB962C8B-B14F-4D97-AF65-F5344CB8AC3E}">
        <p14:creationId xmlns:p14="http://schemas.microsoft.com/office/powerpoint/2010/main" val="30301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bwMode="auto">
          <a:xfrm>
            <a:off x="5924061" y="1249879"/>
            <a:ext cx="4548554" cy="3985846"/>
          </a:xfrm>
          <a:prstGeom prst="triangle">
            <a:avLst/>
          </a:prstGeom>
          <a:solidFill>
            <a:srgbClr val="00BCF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3000" dirty="0">
                <a:solidFill>
                  <a:schemeClr val="bg1"/>
                </a:solidFill>
              </a:rPr>
              <a:t>Machine Learning</a:t>
            </a:r>
            <a:endParaRPr lang="en-US" sz="3000" dirty="0">
              <a:solidFill>
                <a:schemeClr val="bg1"/>
              </a:solidFill>
            </a:endParaRPr>
          </a:p>
        </p:txBody>
      </p:sp>
      <p:sp>
        <p:nvSpPr>
          <p:cNvPr id="5" name="TextBox 4"/>
          <p:cNvSpPr txBox="1"/>
          <p:nvPr/>
        </p:nvSpPr>
        <p:spPr>
          <a:xfrm>
            <a:off x="8802806" y="5510259"/>
            <a:ext cx="3389194" cy="914096"/>
          </a:xfrm>
          <a:prstGeom prst="rect">
            <a:avLst/>
          </a:prstGeom>
          <a:noFill/>
        </p:spPr>
        <p:txBody>
          <a:bodyPr wrap="square" lIns="0" tIns="0" rIns="0" bIns="0" rtlCol="0">
            <a:spAutoFit/>
          </a:bodyPr>
          <a:lstStyle/>
          <a:p>
            <a:pPr>
              <a:lnSpc>
                <a:spcPct val="90000"/>
              </a:lnSpc>
              <a:spcBef>
                <a:spcPct val="20000"/>
              </a:spcBef>
              <a:buSzPct val="80000"/>
            </a:pPr>
            <a:r>
              <a:rPr lang="en-GB" sz="2200" dirty="0">
                <a:gradFill>
                  <a:gsLst>
                    <a:gs pos="0">
                      <a:srgbClr val="292929">
                        <a:lumMod val="90000"/>
                        <a:lumOff val="10000"/>
                      </a:srgbClr>
                    </a:gs>
                    <a:gs pos="86000">
                      <a:srgbClr val="292929">
                        <a:lumMod val="90000"/>
                        <a:lumOff val="10000"/>
                      </a:srgbClr>
                    </a:gs>
                  </a:gsLst>
                  <a:lin ang="5400000" scaled="0"/>
                </a:gradFill>
                <a:latin typeface="Segoe UI" panose="020B0502040204020203" pitchFamily="34" charset="0"/>
                <a:cs typeface="Segoe UI" panose="020B0502040204020203" pitchFamily="34" charset="0"/>
              </a:rPr>
              <a:t>Reinforcement learning</a:t>
            </a:r>
          </a:p>
          <a:p>
            <a:pPr>
              <a:lnSpc>
                <a:spcPct val="90000"/>
              </a:lnSpc>
              <a:spcBef>
                <a:spcPct val="20000"/>
              </a:spcBef>
              <a:buSzPct val="80000"/>
            </a:pPr>
            <a:endParaRPr lang="en-GB" dirty="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6" name="TextBox 5"/>
          <p:cNvSpPr txBox="1"/>
          <p:nvPr/>
        </p:nvSpPr>
        <p:spPr>
          <a:xfrm>
            <a:off x="7185371" y="820530"/>
            <a:ext cx="2844800" cy="914096"/>
          </a:xfrm>
          <a:prstGeom prst="rect">
            <a:avLst/>
          </a:prstGeom>
          <a:noFill/>
        </p:spPr>
        <p:txBody>
          <a:bodyPr wrap="square" lIns="0" tIns="0" rIns="0" bIns="0" rtlCol="0">
            <a:spAutoFit/>
          </a:bodyPr>
          <a:lstStyle/>
          <a:p>
            <a:pPr>
              <a:lnSpc>
                <a:spcPct val="90000"/>
              </a:lnSpc>
              <a:spcBef>
                <a:spcPct val="20000"/>
              </a:spcBef>
              <a:buSzPct val="80000"/>
            </a:pPr>
            <a:r>
              <a:rPr lang="en-GB" sz="2200" dirty="0">
                <a:gradFill>
                  <a:gsLst>
                    <a:gs pos="0">
                      <a:srgbClr val="292929">
                        <a:lumMod val="90000"/>
                        <a:lumOff val="10000"/>
                      </a:srgbClr>
                    </a:gs>
                    <a:gs pos="86000">
                      <a:srgbClr val="292929">
                        <a:lumMod val="90000"/>
                        <a:lumOff val="10000"/>
                      </a:srgbClr>
                    </a:gs>
                  </a:gsLst>
                  <a:lin ang="5400000" scaled="0"/>
                </a:gradFill>
              </a:rPr>
              <a:t>Supervised learning</a:t>
            </a:r>
          </a:p>
          <a:p>
            <a:pPr>
              <a:lnSpc>
                <a:spcPct val="90000"/>
              </a:lnSpc>
              <a:spcBef>
                <a:spcPct val="20000"/>
              </a:spcBef>
              <a:buSzPct val="80000"/>
            </a:pPr>
            <a:endParaRPr lang="en-GB" dirty="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8" name="TextBox 7"/>
          <p:cNvSpPr txBox="1"/>
          <p:nvPr/>
        </p:nvSpPr>
        <p:spPr>
          <a:xfrm>
            <a:off x="367089" y="1823539"/>
            <a:ext cx="4778117" cy="2099036"/>
          </a:xfrm>
          <a:prstGeom prst="rect">
            <a:avLst/>
          </a:prstGeom>
          <a:noFill/>
        </p:spPr>
        <p:txBody>
          <a:bodyPr wrap="square" lIns="0" tIns="0" rIns="0" bIns="0" rtlCol="0">
            <a:spAutoFit/>
          </a:bodyPr>
          <a:lstStyle/>
          <a:p>
            <a:pPr marL="571500" indent="-571500">
              <a:lnSpc>
                <a:spcPct val="90000"/>
              </a:lnSpc>
              <a:spcBef>
                <a:spcPct val="20000"/>
              </a:spcBef>
              <a:buSzPct val="70000"/>
              <a:buFont typeface="Arial" panose="020B0604020202020204" pitchFamily="34" charset="0"/>
              <a:buChar char="•"/>
            </a:pPr>
            <a:r>
              <a:rPr lang="en-GB" sz="4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Data labels</a:t>
            </a:r>
          </a:p>
          <a:p>
            <a:pPr marL="571500" indent="-571500">
              <a:lnSpc>
                <a:spcPct val="90000"/>
              </a:lnSpc>
              <a:spcBef>
                <a:spcPct val="20000"/>
              </a:spcBef>
              <a:buSzPct val="70000"/>
              <a:buFont typeface="Arial" panose="020B0604020202020204" pitchFamily="34" charset="0"/>
              <a:buChar char="•"/>
            </a:pPr>
            <a:r>
              <a:rPr lang="en-GB" sz="4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Direct feedback</a:t>
            </a:r>
          </a:p>
          <a:p>
            <a:pPr marL="571500" indent="-571500">
              <a:lnSpc>
                <a:spcPct val="90000"/>
              </a:lnSpc>
              <a:spcBef>
                <a:spcPct val="20000"/>
              </a:spcBef>
              <a:buSzPct val="70000"/>
              <a:buFont typeface="Arial" panose="020B0604020202020204" pitchFamily="34" charset="0"/>
              <a:buChar char="•"/>
            </a:pPr>
            <a:r>
              <a:rPr lang="en-GB" sz="4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Predict outcome</a:t>
            </a:r>
            <a:endParaRPr lang="en-US" sz="4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9" name="TextBox 8"/>
          <p:cNvSpPr txBox="1"/>
          <p:nvPr/>
        </p:nvSpPr>
        <p:spPr>
          <a:xfrm>
            <a:off x="4997938" y="5510259"/>
            <a:ext cx="2844800" cy="914096"/>
          </a:xfrm>
          <a:prstGeom prst="rect">
            <a:avLst/>
          </a:prstGeom>
          <a:noFill/>
        </p:spPr>
        <p:txBody>
          <a:bodyPr wrap="square" lIns="0" tIns="0" rIns="0" bIns="0" rtlCol="0">
            <a:spAutoFit/>
          </a:bodyPr>
          <a:lstStyle/>
          <a:p>
            <a:pPr>
              <a:lnSpc>
                <a:spcPct val="90000"/>
              </a:lnSpc>
              <a:spcBef>
                <a:spcPct val="20000"/>
              </a:spcBef>
              <a:buSzPct val="80000"/>
            </a:pPr>
            <a:r>
              <a:rPr lang="en-GB" sz="2200" dirty="0">
                <a:gradFill>
                  <a:gsLst>
                    <a:gs pos="0">
                      <a:srgbClr val="292929">
                        <a:lumMod val="90000"/>
                        <a:lumOff val="10000"/>
                      </a:srgbClr>
                    </a:gs>
                    <a:gs pos="86000">
                      <a:srgbClr val="292929">
                        <a:lumMod val="90000"/>
                        <a:lumOff val="10000"/>
                      </a:srgbClr>
                    </a:gs>
                  </a:gsLst>
                  <a:lin ang="5400000" scaled="0"/>
                </a:gradFill>
                <a:latin typeface="Segoe UI" panose="020B0502040204020203" pitchFamily="34" charset="0"/>
                <a:cs typeface="Segoe UI" panose="020B0502040204020203" pitchFamily="34" charset="0"/>
              </a:rPr>
              <a:t>Unsupervised learning</a:t>
            </a:r>
          </a:p>
          <a:p>
            <a:pPr>
              <a:lnSpc>
                <a:spcPct val="90000"/>
              </a:lnSpc>
              <a:spcBef>
                <a:spcPct val="20000"/>
              </a:spcBef>
              <a:buSzPct val="80000"/>
            </a:pPr>
            <a:endParaRPr lang="en-GB" dirty="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endParaRPr lang="en-US"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52653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1356961" y="1758345"/>
            <a:ext cx="1946030" cy="1625600"/>
          </a:xfrm>
          <a:prstGeom prst="round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Dataset</a:t>
            </a:r>
            <a:endParaRPr lang="en-US" sz="2200" dirty="0">
              <a:gradFill>
                <a:gsLst>
                  <a:gs pos="0">
                    <a:srgbClr val="FFFFFF"/>
                  </a:gs>
                  <a:gs pos="100000">
                    <a:srgbClr val="FFFFFF"/>
                  </a:gs>
                </a:gsLst>
                <a:lin ang="5400000" scaled="0"/>
              </a:gradFill>
            </a:endParaRPr>
          </a:p>
        </p:txBody>
      </p:sp>
      <p:sp>
        <p:nvSpPr>
          <p:cNvPr id="24" name="Rounded Rectangle 23"/>
          <p:cNvSpPr/>
          <p:nvPr/>
        </p:nvSpPr>
        <p:spPr bwMode="auto">
          <a:xfrm>
            <a:off x="3971210" y="1758345"/>
            <a:ext cx="1946030" cy="703384"/>
          </a:xfrm>
          <a:prstGeom prst="round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Features</a:t>
            </a:r>
            <a:endParaRPr lang="en-US" sz="2200" dirty="0">
              <a:gradFill>
                <a:gsLst>
                  <a:gs pos="0">
                    <a:srgbClr val="FFFFFF"/>
                  </a:gs>
                  <a:gs pos="100000">
                    <a:srgbClr val="FFFFFF"/>
                  </a:gs>
                </a:gsLst>
                <a:lin ang="5400000" scaled="0"/>
              </a:gradFill>
            </a:endParaRPr>
          </a:p>
        </p:txBody>
      </p:sp>
      <p:sp>
        <p:nvSpPr>
          <p:cNvPr id="25" name="Rounded Rectangle 24"/>
          <p:cNvSpPr/>
          <p:nvPr/>
        </p:nvSpPr>
        <p:spPr bwMode="auto">
          <a:xfrm>
            <a:off x="6616714" y="1758345"/>
            <a:ext cx="1946030" cy="1625600"/>
          </a:xfrm>
          <a:prstGeom prst="round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Algorithm</a:t>
            </a:r>
            <a:endParaRPr lang="en-US" sz="2200" dirty="0">
              <a:gradFill>
                <a:gsLst>
                  <a:gs pos="0">
                    <a:srgbClr val="FFFFFF"/>
                  </a:gs>
                  <a:gs pos="100000">
                    <a:srgbClr val="FFFFFF"/>
                  </a:gs>
                </a:gsLst>
                <a:lin ang="5400000" scaled="0"/>
              </a:gradFill>
            </a:endParaRPr>
          </a:p>
        </p:txBody>
      </p:sp>
      <p:sp>
        <p:nvSpPr>
          <p:cNvPr id="26" name="Rounded Rectangle 25"/>
          <p:cNvSpPr/>
          <p:nvPr/>
        </p:nvSpPr>
        <p:spPr bwMode="auto">
          <a:xfrm>
            <a:off x="6636252" y="3797166"/>
            <a:ext cx="1946030" cy="1625600"/>
          </a:xfrm>
          <a:prstGeom prst="round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Trained Model</a:t>
            </a:r>
            <a:endParaRPr lang="en-US" sz="2200" dirty="0">
              <a:gradFill>
                <a:gsLst>
                  <a:gs pos="0">
                    <a:srgbClr val="FFFFFF"/>
                  </a:gs>
                  <a:gs pos="100000">
                    <a:srgbClr val="FFFFFF"/>
                  </a:gs>
                </a:gsLst>
                <a:lin ang="5400000" scaled="0"/>
              </a:gradFill>
            </a:endParaRPr>
          </a:p>
        </p:txBody>
      </p:sp>
      <p:sp>
        <p:nvSpPr>
          <p:cNvPr id="27" name="Rounded Rectangle 26"/>
          <p:cNvSpPr/>
          <p:nvPr/>
        </p:nvSpPr>
        <p:spPr bwMode="auto">
          <a:xfrm>
            <a:off x="3971210" y="2672746"/>
            <a:ext cx="1946030" cy="711200"/>
          </a:xfrm>
          <a:prstGeom prst="round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Labels </a:t>
            </a:r>
            <a:endParaRPr lang="en-US" sz="2200" dirty="0">
              <a:gradFill>
                <a:gsLst>
                  <a:gs pos="0">
                    <a:srgbClr val="FFFFFF"/>
                  </a:gs>
                  <a:gs pos="100000">
                    <a:srgbClr val="FFFFFF"/>
                  </a:gs>
                </a:gsLst>
                <a:lin ang="5400000" scaled="0"/>
              </a:gradFill>
            </a:endParaRPr>
          </a:p>
        </p:txBody>
      </p:sp>
      <p:sp>
        <p:nvSpPr>
          <p:cNvPr id="3" name="Right Arrow 2"/>
          <p:cNvSpPr/>
          <p:nvPr/>
        </p:nvSpPr>
        <p:spPr bwMode="auto">
          <a:xfrm>
            <a:off x="3474930" y="2383576"/>
            <a:ext cx="351692" cy="367323"/>
          </a:xfrm>
          <a:prstGeom prst="rightArrow">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9" name="Right Arrow 28"/>
          <p:cNvSpPr/>
          <p:nvPr/>
        </p:nvSpPr>
        <p:spPr bwMode="auto">
          <a:xfrm>
            <a:off x="6091131" y="2407022"/>
            <a:ext cx="351692" cy="367323"/>
          </a:xfrm>
          <a:prstGeom prst="rightArrow">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Down Arrow 4"/>
          <p:cNvSpPr/>
          <p:nvPr/>
        </p:nvSpPr>
        <p:spPr bwMode="auto">
          <a:xfrm>
            <a:off x="7421697" y="3445970"/>
            <a:ext cx="375139" cy="289170"/>
          </a:xfrm>
          <a:prstGeom prst="downArrow">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1" name="Rounded Rectangle 30"/>
          <p:cNvSpPr/>
          <p:nvPr/>
        </p:nvSpPr>
        <p:spPr bwMode="auto">
          <a:xfrm>
            <a:off x="3896961" y="4103920"/>
            <a:ext cx="1946030" cy="1012092"/>
          </a:xfrm>
          <a:prstGeom prst="round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Feature</a:t>
            </a:r>
          </a:p>
          <a:p>
            <a:pPr algn="ctr" defTabSz="914099" fontAlgn="base">
              <a:spcBef>
                <a:spcPct val="0"/>
              </a:spcBef>
              <a:spcAft>
                <a:spcPct val="0"/>
              </a:spcAft>
            </a:pPr>
            <a:r>
              <a:rPr lang="en-GB" sz="2200" dirty="0">
                <a:gradFill>
                  <a:gsLst>
                    <a:gs pos="0">
                      <a:srgbClr val="FFFFFF"/>
                    </a:gs>
                    <a:gs pos="100000">
                      <a:srgbClr val="FFFFFF"/>
                    </a:gs>
                  </a:gsLst>
                  <a:lin ang="5400000" scaled="0"/>
                </a:gradFill>
              </a:rPr>
              <a:t>Vector</a:t>
            </a:r>
            <a:endParaRPr lang="en-US" sz="2200" dirty="0">
              <a:gradFill>
                <a:gsLst>
                  <a:gs pos="0">
                    <a:srgbClr val="FFFFFF"/>
                  </a:gs>
                  <a:gs pos="100000">
                    <a:srgbClr val="FFFFFF"/>
                  </a:gs>
                </a:gsLst>
                <a:lin ang="5400000" scaled="0"/>
              </a:gradFill>
            </a:endParaRPr>
          </a:p>
        </p:txBody>
      </p:sp>
      <p:sp>
        <p:nvSpPr>
          <p:cNvPr id="32" name="Right Arrow 31"/>
          <p:cNvSpPr/>
          <p:nvPr/>
        </p:nvSpPr>
        <p:spPr bwMode="auto">
          <a:xfrm>
            <a:off x="8678998" y="4429214"/>
            <a:ext cx="351692" cy="367323"/>
          </a:xfrm>
          <a:prstGeom prst="rightArrow">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3" name="Rounded Rectangle 32"/>
          <p:cNvSpPr/>
          <p:nvPr/>
        </p:nvSpPr>
        <p:spPr bwMode="auto">
          <a:xfrm>
            <a:off x="9121545" y="4103919"/>
            <a:ext cx="1946030" cy="1012092"/>
          </a:xfrm>
          <a:prstGeom prst="round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Expected Label</a:t>
            </a:r>
            <a:endParaRPr lang="en-US" sz="2200" dirty="0">
              <a:gradFill>
                <a:gsLst>
                  <a:gs pos="0">
                    <a:srgbClr val="FFFFFF"/>
                  </a:gs>
                  <a:gs pos="100000">
                    <a:srgbClr val="FFFFFF"/>
                  </a:gs>
                </a:gsLst>
                <a:lin ang="5400000" scaled="0"/>
              </a:gradFill>
            </a:endParaRPr>
          </a:p>
        </p:txBody>
      </p:sp>
      <p:sp>
        <p:nvSpPr>
          <p:cNvPr id="34" name="Right Arrow 33"/>
          <p:cNvSpPr/>
          <p:nvPr/>
        </p:nvSpPr>
        <p:spPr bwMode="auto">
          <a:xfrm>
            <a:off x="6063775" y="4426303"/>
            <a:ext cx="351692" cy="367323"/>
          </a:xfrm>
          <a:prstGeom prst="rightArrow">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98467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3" grpId="0" animBg="1"/>
      <p:bldP spid="29" grpId="0" animBg="1"/>
      <p:bldP spid="5" grpId="0" animBg="1"/>
      <p:bldP spid="31" grpId="0" animBg="1"/>
      <p:bldP spid="32" grpId="0" animBg="1"/>
      <p:bldP spid="33" grpId="0" animBg="1"/>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Is Machine Learning fast?</a:t>
            </a:r>
          </a:p>
        </p:txBody>
      </p:sp>
    </p:spTree>
    <p:extLst>
      <p:ext uri="{BB962C8B-B14F-4D97-AF65-F5344CB8AC3E}">
        <p14:creationId xmlns:p14="http://schemas.microsoft.com/office/powerpoint/2010/main" val="192787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636b0322-90fb-440c-9cbc-22749e7231e9"/>
    <ds:schemaRef ds:uri="http://purl.org/dc/terms/"/>
    <ds:schemaRef ds:uri="http://schemas.openxmlformats.org/package/2006/metadata/core-properties"/>
    <ds:schemaRef ds:uri="http://purl.org/dc/dcmitype/"/>
    <ds:schemaRef ds:uri="http://www.w3.org/XML/1998/namespac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8866</TotalTime>
  <Words>3722</Words>
  <Application>Microsoft Office PowerPoint</Application>
  <PresentationFormat>Widescreen</PresentationFormat>
  <Paragraphs>344</Paragraphs>
  <Slides>33</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Segoe</vt:lpstr>
      <vt:lpstr>Segoe UI</vt:lpstr>
      <vt:lpstr>Segoe UI Light</vt:lpstr>
      <vt:lpstr>1_Office Theme</vt:lpstr>
      <vt:lpstr>Implementing Predictive Solutions with Hadoop and HDInsight 01 | Supervised Learning</vt:lpstr>
      <vt:lpstr>PowerPoint Presentation</vt:lpstr>
      <vt:lpstr>What is Machine Learning?</vt:lpstr>
      <vt:lpstr>PowerPoint Presentation</vt:lpstr>
      <vt:lpstr>PowerPoint Presentation</vt:lpstr>
      <vt:lpstr>How does Machine Learning work?</vt:lpstr>
      <vt:lpstr>PowerPoint Presentation</vt:lpstr>
      <vt:lpstr>PowerPoint Presentation</vt:lpstr>
      <vt:lpstr>Is Machine Learning fast?</vt:lpstr>
      <vt:lpstr>PowerPoint Presentation</vt:lpstr>
      <vt:lpstr>PowerPoint Presentation</vt:lpstr>
      <vt:lpstr>PowerPoint Presentation</vt:lpstr>
      <vt:lpstr>PowerPoint Presentation</vt:lpstr>
      <vt:lpstr>How to .. Machine Learning in Apache Spark</vt:lpstr>
      <vt:lpstr>PowerPoint Presentation</vt:lpstr>
      <vt:lpstr>PowerPoint Presentation</vt:lpstr>
      <vt:lpstr>PowerPoint Presentation</vt:lpstr>
      <vt:lpstr>How do I sample data?</vt:lpstr>
      <vt:lpstr>PowerPoint Presentation</vt:lpstr>
      <vt:lpstr>PowerPoint Presentation</vt:lpstr>
      <vt:lpstr> </vt:lpstr>
      <vt:lpstr>What is Quantization (Binning)?</vt:lpstr>
      <vt:lpstr> </vt:lpstr>
      <vt:lpstr>PowerPoint Presentation</vt:lpstr>
      <vt:lpstr>How do I reduce dimensions?</vt:lpstr>
      <vt:lpstr>PowerPoint Presentation</vt:lpstr>
      <vt:lpstr>PowerPoint Presentation</vt:lpstr>
      <vt:lpstr>What is normalization?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337</cp:revision>
  <dcterms:created xsi:type="dcterms:W3CDTF">2013-02-15T23:12:42Z</dcterms:created>
  <dcterms:modified xsi:type="dcterms:W3CDTF">2016-07-07T16:41:48Z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