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0"/>
  </p:notesMasterIdLst>
  <p:handoutMasterIdLst>
    <p:handoutMasterId r:id="rId11"/>
  </p:handoutMasterIdLst>
  <p:sldIdLst>
    <p:sldId id="283" r:id="rId5"/>
    <p:sldId id="275" r:id="rId6"/>
    <p:sldId id="288" r:id="rId7"/>
    <p:sldId id="284" r:id="rId8"/>
    <p:sldId id="26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2BF36"/>
    <a:srgbClr val="002050"/>
    <a:srgbClr val="007233"/>
    <a:srgbClr val="86C400"/>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1" autoAdjust="0"/>
    <p:restoredTop sz="82264" autoAdjust="0"/>
  </p:normalViewPr>
  <p:slideViewPr>
    <p:cSldViewPr snapToGrid="0">
      <p:cViewPr varScale="1">
        <p:scale>
          <a:sx n="89" d="100"/>
          <a:sy n="89" d="100"/>
        </p:scale>
        <p:origin x="52" y="64"/>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1/4/2016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a:t>
            </a:fld>
            <a:endParaRPr lang="en-US"/>
          </a:p>
        </p:txBody>
      </p:sp>
    </p:spTree>
    <p:extLst>
      <p:ext uri="{BB962C8B-B14F-4D97-AF65-F5344CB8AC3E}">
        <p14:creationId xmlns:p14="http://schemas.microsoft.com/office/powerpoint/2010/main" val="3757139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4</a:t>
            </a:fld>
            <a:endParaRPr lang="en-US"/>
          </a:p>
        </p:txBody>
      </p:sp>
    </p:spTree>
    <p:extLst>
      <p:ext uri="{BB962C8B-B14F-4D97-AF65-F5344CB8AC3E}">
        <p14:creationId xmlns:p14="http://schemas.microsoft.com/office/powerpoint/2010/main" val="963849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5.emf"/><Relationship Id="rId7" Type="http://schemas.openxmlformats.org/officeDocument/2006/relationships/image" Target="../media/image9.emf"/><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GB" dirty="0" smtClean="0"/>
              <a:t>Graeme Malcolm | Microsoft</a:t>
            </a:r>
            <a:endParaRPr lang="en-US" dirty="0"/>
          </a:p>
        </p:txBody>
      </p:sp>
      <p:sp>
        <p:nvSpPr>
          <p:cNvPr id="3" name="Title 2"/>
          <p:cNvSpPr>
            <a:spLocks noGrp="1"/>
          </p:cNvSpPr>
          <p:nvPr>
            <p:ph type="ctrTitle"/>
          </p:nvPr>
        </p:nvSpPr>
        <p:spPr/>
        <p:txBody>
          <a:bodyPr/>
          <a:lstStyle/>
          <a:p>
            <a:r>
              <a:rPr lang="en-US" dirty="0"/>
              <a:t>Processing Big Data with </a:t>
            </a:r>
            <a:r>
              <a:rPr lang="en-US" dirty="0" smtClean="0"/>
              <a:t>Microsoft Azure </a:t>
            </a:r>
            <a:r>
              <a:rPr lang="en-US" dirty="0"/>
              <a:t>HDInsight</a:t>
            </a:r>
          </a:p>
        </p:txBody>
      </p:sp>
    </p:spTree>
    <p:extLst>
      <p:ext uri="{BB962C8B-B14F-4D97-AF65-F5344CB8AC3E}">
        <p14:creationId xmlns:p14="http://schemas.microsoft.com/office/powerpoint/2010/main" val="2762337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79413" y="2520562"/>
            <a:ext cx="11525250" cy="4158051"/>
          </a:xfrm>
        </p:spPr>
        <p:txBody>
          <a:bodyPr/>
          <a:lstStyle/>
          <a:p>
            <a:r>
              <a:rPr lang="en-US" dirty="0" smtClean="0"/>
              <a:t>Target Audience:</a:t>
            </a:r>
          </a:p>
          <a:p>
            <a:pPr lvl="1"/>
            <a:r>
              <a:rPr lang="en-US" dirty="0" smtClean="0"/>
              <a:t>Database / BI Professionals</a:t>
            </a:r>
          </a:p>
          <a:p>
            <a:pPr lvl="1"/>
            <a:r>
              <a:rPr lang="en-US" dirty="0"/>
              <a:t>Data Scientists </a:t>
            </a:r>
            <a:r>
              <a:rPr lang="en-US" dirty="0" smtClean="0"/>
              <a:t>/ Analysts </a:t>
            </a:r>
            <a:r>
              <a:rPr lang="en-US" dirty="0"/>
              <a:t>with some technical experience</a:t>
            </a:r>
            <a:endParaRPr lang="en-US" dirty="0" smtClean="0"/>
          </a:p>
          <a:p>
            <a:r>
              <a:rPr lang="en-US" dirty="0" smtClean="0"/>
              <a:t>Prerequisites:</a:t>
            </a:r>
          </a:p>
          <a:p>
            <a:pPr lvl="1"/>
            <a:r>
              <a:rPr lang="en-US" dirty="0" smtClean="0"/>
              <a:t>Familiarity </a:t>
            </a:r>
            <a:r>
              <a:rPr lang="en-US" dirty="0"/>
              <a:t>with database concepts and basic SQL query </a:t>
            </a:r>
            <a:r>
              <a:rPr lang="en-US" dirty="0" smtClean="0"/>
              <a:t>syntax</a:t>
            </a:r>
            <a:endParaRPr lang="en-US" sz="3600" dirty="0"/>
          </a:p>
          <a:p>
            <a:pPr lvl="1"/>
            <a:r>
              <a:rPr lang="en-US" dirty="0"/>
              <a:t>Familiarity with programming </a:t>
            </a:r>
            <a:r>
              <a:rPr lang="en-US" dirty="0" smtClean="0"/>
              <a:t>fundamentals</a:t>
            </a:r>
          </a:p>
          <a:p>
            <a:pPr lvl="1"/>
            <a:r>
              <a:rPr lang="en-US" dirty="0" smtClean="0"/>
              <a:t>A </a:t>
            </a:r>
            <a:r>
              <a:rPr lang="en-US" dirty="0"/>
              <a:t>willingness to learn actively and persevere when troubleshooting technical problems is essential.</a:t>
            </a:r>
            <a:endParaRPr lang="en-US" sz="4000" dirty="0"/>
          </a:p>
          <a:p>
            <a:pPr lvl="1"/>
            <a:endParaRPr lang="en-US" dirty="0" smtClean="0"/>
          </a:p>
        </p:txBody>
      </p:sp>
      <p:grpSp>
        <p:nvGrpSpPr>
          <p:cNvPr id="7" name="Group 6"/>
          <p:cNvGrpSpPr/>
          <p:nvPr/>
        </p:nvGrpSpPr>
        <p:grpSpPr>
          <a:xfrm>
            <a:off x="2488296" y="962137"/>
            <a:ext cx="7327452" cy="1463040"/>
            <a:chOff x="2488296" y="1107610"/>
            <a:chExt cx="7327452" cy="1463040"/>
          </a:xfrm>
        </p:grpSpPr>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88296" y="1107610"/>
              <a:ext cx="1443662" cy="1463040"/>
            </a:xfrm>
            <a:prstGeom prst="rect">
              <a:avLst/>
            </a:prstGeom>
          </p:spPr>
        </p:pic>
        <p:sp>
          <p:nvSpPr>
            <p:cNvPr id="6" name="TextBox 5"/>
            <p:cNvSpPr txBox="1"/>
            <p:nvPr/>
          </p:nvSpPr>
          <p:spPr>
            <a:xfrm>
              <a:off x="3931958" y="1187355"/>
              <a:ext cx="5883790" cy="923330"/>
            </a:xfrm>
            <a:prstGeom prst="rect">
              <a:avLst/>
            </a:prstGeom>
            <a:noFill/>
          </p:spPr>
          <p:txBody>
            <a:bodyPr wrap="none" rtlCol="0">
              <a:spAutoFit/>
            </a:bodyPr>
            <a:lstStyle/>
            <a:p>
              <a:r>
                <a:rPr lang="en-GB" sz="5400" dirty="0" smtClean="0">
                  <a:solidFill>
                    <a:schemeClr val="tx1">
                      <a:lumMod val="75000"/>
                      <a:lumOff val="25000"/>
                    </a:schemeClr>
                  </a:solidFill>
                </a:rPr>
                <a:t>Setting Expectations</a:t>
              </a:r>
              <a:endParaRPr lang="en-US" sz="5400" dirty="0">
                <a:solidFill>
                  <a:schemeClr val="tx1">
                    <a:lumMod val="75000"/>
                    <a:lumOff val="25000"/>
                  </a:schemeClr>
                </a:solidFill>
              </a:endParaRPr>
            </a:p>
          </p:txBody>
        </p:sp>
      </p:grpSp>
    </p:spTree>
    <p:extLst>
      <p:ext uri="{BB962C8B-B14F-4D97-AF65-F5344CB8AC3E}">
        <p14:creationId xmlns:p14="http://schemas.microsoft.com/office/powerpoint/2010/main" val="1967407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79413" y="2650394"/>
            <a:ext cx="11525250" cy="4028219"/>
          </a:xfrm>
        </p:spPr>
        <p:txBody>
          <a:bodyPr/>
          <a:lstStyle/>
          <a:p>
            <a:pPr fontAlgn="ctr"/>
            <a:r>
              <a:rPr lang="en-US" sz="3600" dirty="0"/>
              <a:t>01 | Getting Started with HDInsight</a:t>
            </a:r>
          </a:p>
          <a:p>
            <a:pPr fontAlgn="ctr"/>
            <a:r>
              <a:rPr lang="en-US" sz="3600" dirty="0"/>
              <a:t>02 | Processing Big Data with Hive</a:t>
            </a:r>
          </a:p>
          <a:p>
            <a:r>
              <a:rPr lang="en-US" sz="3600" dirty="0"/>
              <a:t>03 | Going Beyond Hive with Pig and Python</a:t>
            </a:r>
          </a:p>
          <a:p>
            <a:pPr fontAlgn="ctr"/>
            <a:r>
              <a:rPr lang="en-US" sz="3600" dirty="0"/>
              <a:t>04 | Building a Big Data Workflow with </a:t>
            </a:r>
            <a:r>
              <a:rPr lang="en-US" sz="3600" dirty="0" err="1"/>
              <a:t>Oozie</a:t>
            </a:r>
            <a:r>
              <a:rPr lang="en-US" sz="3600" dirty="0"/>
              <a:t> and </a:t>
            </a:r>
            <a:r>
              <a:rPr lang="en-US" sz="3600" dirty="0" err="1"/>
              <a:t>Sqoop</a:t>
            </a:r>
            <a:endParaRPr lang="en-US" sz="3600" dirty="0"/>
          </a:p>
          <a:p>
            <a:pPr fontAlgn="ctr"/>
            <a:r>
              <a:rPr lang="en-US" sz="3600" dirty="0"/>
              <a:t>05 | Course Exam</a:t>
            </a:r>
          </a:p>
          <a:p>
            <a:endParaRPr lang="en-US" sz="3600" dirty="0"/>
          </a:p>
        </p:txBody>
      </p:sp>
      <p:grpSp>
        <p:nvGrpSpPr>
          <p:cNvPr id="18" name="Group 17"/>
          <p:cNvGrpSpPr/>
          <p:nvPr/>
        </p:nvGrpSpPr>
        <p:grpSpPr>
          <a:xfrm>
            <a:off x="2488296" y="950269"/>
            <a:ext cx="6678602" cy="1620381"/>
            <a:chOff x="2488296" y="950269"/>
            <a:chExt cx="6678602" cy="1620381"/>
          </a:xfrm>
        </p:grpSpPr>
        <p:sp>
          <p:nvSpPr>
            <p:cNvPr id="8" name="AutoShape 111"/>
            <p:cNvSpPr>
              <a:spLocks noChangeAspect="1" noChangeArrowheads="1" noTextEdit="1"/>
            </p:cNvSpPr>
            <p:nvPr/>
          </p:nvSpPr>
          <p:spPr bwMode="auto">
            <a:xfrm>
              <a:off x="3384192" y="964602"/>
              <a:ext cx="1380757" cy="1097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14"/>
            <p:cNvSpPr>
              <a:spLocks/>
            </p:cNvSpPr>
            <p:nvPr/>
          </p:nvSpPr>
          <p:spPr bwMode="auto">
            <a:xfrm>
              <a:off x="3379840" y="950269"/>
              <a:ext cx="1380757" cy="829728"/>
            </a:xfrm>
            <a:custGeom>
              <a:avLst/>
              <a:gdLst>
                <a:gd name="T0" fmla="*/ 99 w 99"/>
                <a:gd name="T1" fmla="*/ 56 h 59"/>
                <a:gd name="T2" fmla="*/ 96 w 99"/>
                <a:gd name="T3" fmla="*/ 59 h 59"/>
                <a:gd name="T4" fmla="*/ 3 w 99"/>
                <a:gd name="T5" fmla="*/ 59 h 59"/>
                <a:gd name="T6" fmla="*/ 0 w 99"/>
                <a:gd name="T7" fmla="*/ 56 h 59"/>
                <a:gd name="T8" fmla="*/ 0 w 99"/>
                <a:gd name="T9" fmla="*/ 3 h 59"/>
                <a:gd name="T10" fmla="*/ 3 w 99"/>
                <a:gd name="T11" fmla="*/ 0 h 59"/>
                <a:gd name="T12" fmla="*/ 96 w 99"/>
                <a:gd name="T13" fmla="*/ 0 h 59"/>
                <a:gd name="T14" fmla="*/ 99 w 99"/>
                <a:gd name="T15" fmla="*/ 3 h 59"/>
                <a:gd name="T16" fmla="*/ 99 w 99"/>
                <a:gd name="T17" fmla="*/ 5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59">
                  <a:moveTo>
                    <a:pt x="99" y="56"/>
                  </a:moveTo>
                  <a:cubicBezTo>
                    <a:pt x="99" y="58"/>
                    <a:pt x="98" y="59"/>
                    <a:pt x="96" y="59"/>
                  </a:cubicBezTo>
                  <a:cubicBezTo>
                    <a:pt x="3" y="59"/>
                    <a:pt x="3" y="59"/>
                    <a:pt x="3" y="59"/>
                  </a:cubicBezTo>
                  <a:cubicBezTo>
                    <a:pt x="1" y="59"/>
                    <a:pt x="0" y="58"/>
                    <a:pt x="0" y="56"/>
                  </a:cubicBezTo>
                  <a:cubicBezTo>
                    <a:pt x="0" y="3"/>
                    <a:pt x="0" y="3"/>
                    <a:pt x="0" y="3"/>
                  </a:cubicBezTo>
                  <a:cubicBezTo>
                    <a:pt x="0" y="1"/>
                    <a:pt x="1" y="0"/>
                    <a:pt x="3" y="0"/>
                  </a:cubicBezTo>
                  <a:cubicBezTo>
                    <a:pt x="96" y="0"/>
                    <a:pt x="96" y="0"/>
                    <a:pt x="96" y="0"/>
                  </a:cubicBezTo>
                  <a:cubicBezTo>
                    <a:pt x="98" y="0"/>
                    <a:pt x="99" y="1"/>
                    <a:pt x="99" y="3"/>
                  </a:cubicBezTo>
                  <a:lnTo>
                    <a:pt x="99" y="56"/>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15"/>
            <p:cNvSpPr>
              <a:spLocks/>
            </p:cNvSpPr>
            <p:nvPr/>
          </p:nvSpPr>
          <p:spPr bwMode="auto">
            <a:xfrm>
              <a:off x="3495672" y="1034675"/>
              <a:ext cx="1130724" cy="633842"/>
            </a:xfrm>
            <a:custGeom>
              <a:avLst/>
              <a:gdLst>
                <a:gd name="T0" fmla="*/ 81 w 81"/>
                <a:gd name="T1" fmla="*/ 43 h 45"/>
                <a:gd name="T2" fmla="*/ 80 w 81"/>
                <a:gd name="T3" fmla="*/ 45 h 45"/>
                <a:gd name="T4" fmla="*/ 1 w 81"/>
                <a:gd name="T5" fmla="*/ 45 h 45"/>
                <a:gd name="T6" fmla="*/ 0 w 81"/>
                <a:gd name="T7" fmla="*/ 43 h 45"/>
                <a:gd name="T8" fmla="*/ 0 w 81"/>
                <a:gd name="T9" fmla="*/ 1 h 45"/>
                <a:gd name="T10" fmla="*/ 1 w 81"/>
                <a:gd name="T11" fmla="*/ 0 h 45"/>
                <a:gd name="T12" fmla="*/ 80 w 81"/>
                <a:gd name="T13" fmla="*/ 0 h 45"/>
                <a:gd name="T14" fmla="*/ 81 w 81"/>
                <a:gd name="T15" fmla="*/ 1 h 45"/>
                <a:gd name="T16" fmla="*/ 81 w 81"/>
                <a:gd name="T17" fmla="*/ 4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 h="45">
                  <a:moveTo>
                    <a:pt x="81" y="43"/>
                  </a:moveTo>
                  <a:cubicBezTo>
                    <a:pt x="81" y="44"/>
                    <a:pt x="80" y="45"/>
                    <a:pt x="80" y="45"/>
                  </a:cubicBezTo>
                  <a:cubicBezTo>
                    <a:pt x="1" y="45"/>
                    <a:pt x="1" y="45"/>
                    <a:pt x="1" y="45"/>
                  </a:cubicBezTo>
                  <a:cubicBezTo>
                    <a:pt x="0" y="45"/>
                    <a:pt x="0" y="44"/>
                    <a:pt x="0" y="43"/>
                  </a:cubicBezTo>
                  <a:cubicBezTo>
                    <a:pt x="0" y="1"/>
                    <a:pt x="0" y="1"/>
                    <a:pt x="0" y="1"/>
                  </a:cubicBezTo>
                  <a:cubicBezTo>
                    <a:pt x="0" y="0"/>
                    <a:pt x="0" y="0"/>
                    <a:pt x="1" y="0"/>
                  </a:cubicBezTo>
                  <a:cubicBezTo>
                    <a:pt x="80" y="0"/>
                    <a:pt x="80" y="0"/>
                    <a:pt x="80" y="0"/>
                  </a:cubicBezTo>
                  <a:cubicBezTo>
                    <a:pt x="80" y="0"/>
                    <a:pt x="81" y="0"/>
                    <a:pt x="81" y="1"/>
                  </a:cubicBezTo>
                  <a:lnTo>
                    <a:pt x="81" y="4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cxnSp>
          <p:nvCxnSpPr>
            <p:cNvPr id="14" name="Straight Connector 13"/>
            <p:cNvCxnSpPr/>
            <p:nvPr/>
          </p:nvCxnSpPr>
          <p:spPr>
            <a:xfrm flipV="1">
              <a:off x="3589020" y="1365133"/>
              <a:ext cx="405844" cy="696749"/>
            </a:xfrm>
            <a:prstGeom prst="line">
              <a:avLst/>
            </a:prstGeom>
            <a:ln w="28575"/>
          </p:spPr>
          <p:style>
            <a:lnRef idx="1">
              <a:schemeClr val="dk1"/>
            </a:lnRef>
            <a:fillRef idx="0">
              <a:schemeClr val="dk1"/>
            </a:fillRef>
            <a:effectRef idx="0">
              <a:schemeClr val="dk1"/>
            </a:effectRef>
            <a:fontRef idx="minor">
              <a:schemeClr val="tx1"/>
            </a:fontRef>
          </p:style>
        </p:cxn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88296" y="1107610"/>
              <a:ext cx="1443662" cy="1463040"/>
            </a:xfrm>
            <a:prstGeom prst="rect">
              <a:avLst/>
            </a:prstGeom>
          </p:spPr>
        </p:pic>
        <p:sp>
          <p:nvSpPr>
            <p:cNvPr id="6" name="TextBox 5"/>
            <p:cNvSpPr txBox="1"/>
            <p:nvPr/>
          </p:nvSpPr>
          <p:spPr>
            <a:xfrm>
              <a:off x="4800638" y="1187355"/>
              <a:ext cx="4366260" cy="923330"/>
            </a:xfrm>
            <a:prstGeom prst="rect">
              <a:avLst/>
            </a:prstGeom>
            <a:noFill/>
          </p:spPr>
          <p:txBody>
            <a:bodyPr wrap="none" rtlCol="0">
              <a:spAutoFit/>
            </a:bodyPr>
            <a:lstStyle/>
            <a:p>
              <a:r>
                <a:rPr lang="en-GB" sz="5400" dirty="0" smtClean="0">
                  <a:solidFill>
                    <a:schemeClr val="tx1">
                      <a:lumMod val="75000"/>
                      <a:lumOff val="25000"/>
                    </a:schemeClr>
                  </a:solidFill>
                </a:rPr>
                <a:t>Course Outline</a:t>
              </a:r>
              <a:endParaRPr lang="en-US" sz="5400" dirty="0">
                <a:solidFill>
                  <a:schemeClr val="tx1">
                    <a:lumMod val="75000"/>
                    <a:lumOff val="25000"/>
                  </a:schemeClr>
                </a:solidFill>
              </a:endParaRPr>
            </a:p>
          </p:txBody>
        </p:sp>
        <p:pic>
          <p:nvPicPr>
            <p:cNvPr id="17" name="Picture 16" descr="File:Mortarboard.sv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93325" y="1055406"/>
              <a:ext cx="822960" cy="452628"/>
            </a:xfrm>
            <a:prstGeom prst="rect">
              <a:avLst/>
            </a:prstGeom>
          </p:spPr>
        </p:pic>
      </p:grpSp>
    </p:spTree>
    <p:extLst>
      <p:ext uri="{BB962C8B-B14F-4D97-AF65-F5344CB8AC3E}">
        <p14:creationId xmlns:p14="http://schemas.microsoft.com/office/powerpoint/2010/main" val="4266214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Group 42"/>
          <p:cNvGrpSpPr/>
          <p:nvPr/>
        </p:nvGrpSpPr>
        <p:grpSpPr>
          <a:xfrm>
            <a:off x="3241579" y="1085860"/>
            <a:ext cx="5771298" cy="1097280"/>
            <a:chOff x="3241579" y="1085860"/>
            <a:chExt cx="5771298" cy="1097280"/>
          </a:xfrm>
        </p:grpSpPr>
        <p:grpSp>
          <p:nvGrpSpPr>
            <p:cNvPr id="66" name="Group 112"/>
            <p:cNvGrpSpPr>
              <a:grpSpLocks noChangeAspect="1"/>
            </p:cNvGrpSpPr>
            <p:nvPr/>
          </p:nvGrpSpPr>
          <p:grpSpPr bwMode="auto">
            <a:xfrm>
              <a:off x="3241579" y="1085860"/>
              <a:ext cx="1380757" cy="1097280"/>
              <a:chOff x="6459" y="3437"/>
              <a:chExt cx="867" cy="689"/>
            </a:xfrm>
          </p:grpSpPr>
          <p:sp>
            <p:nvSpPr>
              <p:cNvPr id="67" name="AutoShape 111"/>
              <p:cNvSpPr>
                <a:spLocks noChangeAspect="1" noChangeArrowheads="1" noTextEdit="1"/>
              </p:cNvSpPr>
              <p:nvPr/>
            </p:nvSpPr>
            <p:spPr bwMode="auto">
              <a:xfrm>
                <a:off x="6459" y="3437"/>
                <a:ext cx="867" cy="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Rectangle 113"/>
              <p:cNvSpPr>
                <a:spLocks noChangeArrowheads="1"/>
              </p:cNvSpPr>
              <p:nvPr/>
            </p:nvSpPr>
            <p:spPr bwMode="auto">
              <a:xfrm>
                <a:off x="6670" y="4082"/>
                <a:ext cx="429" cy="5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114"/>
              <p:cNvSpPr>
                <a:spLocks/>
              </p:cNvSpPr>
              <p:nvPr/>
            </p:nvSpPr>
            <p:spPr bwMode="auto">
              <a:xfrm>
                <a:off x="6451" y="3428"/>
                <a:ext cx="867" cy="521"/>
              </a:xfrm>
              <a:custGeom>
                <a:avLst/>
                <a:gdLst>
                  <a:gd name="T0" fmla="*/ 99 w 99"/>
                  <a:gd name="T1" fmla="*/ 56 h 59"/>
                  <a:gd name="T2" fmla="*/ 96 w 99"/>
                  <a:gd name="T3" fmla="*/ 59 h 59"/>
                  <a:gd name="T4" fmla="*/ 3 w 99"/>
                  <a:gd name="T5" fmla="*/ 59 h 59"/>
                  <a:gd name="T6" fmla="*/ 0 w 99"/>
                  <a:gd name="T7" fmla="*/ 56 h 59"/>
                  <a:gd name="T8" fmla="*/ 0 w 99"/>
                  <a:gd name="T9" fmla="*/ 3 h 59"/>
                  <a:gd name="T10" fmla="*/ 3 w 99"/>
                  <a:gd name="T11" fmla="*/ 0 h 59"/>
                  <a:gd name="T12" fmla="*/ 96 w 99"/>
                  <a:gd name="T13" fmla="*/ 0 h 59"/>
                  <a:gd name="T14" fmla="*/ 99 w 99"/>
                  <a:gd name="T15" fmla="*/ 3 h 59"/>
                  <a:gd name="T16" fmla="*/ 99 w 99"/>
                  <a:gd name="T17" fmla="*/ 5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59">
                    <a:moveTo>
                      <a:pt x="99" y="56"/>
                    </a:moveTo>
                    <a:cubicBezTo>
                      <a:pt x="99" y="58"/>
                      <a:pt x="98" y="59"/>
                      <a:pt x="96" y="59"/>
                    </a:cubicBezTo>
                    <a:cubicBezTo>
                      <a:pt x="3" y="59"/>
                      <a:pt x="3" y="59"/>
                      <a:pt x="3" y="59"/>
                    </a:cubicBezTo>
                    <a:cubicBezTo>
                      <a:pt x="1" y="59"/>
                      <a:pt x="0" y="58"/>
                      <a:pt x="0" y="56"/>
                    </a:cubicBezTo>
                    <a:cubicBezTo>
                      <a:pt x="0" y="3"/>
                      <a:pt x="0" y="3"/>
                      <a:pt x="0" y="3"/>
                    </a:cubicBezTo>
                    <a:cubicBezTo>
                      <a:pt x="0" y="1"/>
                      <a:pt x="1" y="0"/>
                      <a:pt x="3" y="0"/>
                    </a:cubicBezTo>
                    <a:cubicBezTo>
                      <a:pt x="96" y="0"/>
                      <a:pt x="96" y="0"/>
                      <a:pt x="96" y="0"/>
                    </a:cubicBezTo>
                    <a:cubicBezTo>
                      <a:pt x="98" y="0"/>
                      <a:pt x="99" y="1"/>
                      <a:pt x="99" y="3"/>
                    </a:cubicBezTo>
                    <a:lnTo>
                      <a:pt x="99" y="56"/>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115"/>
              <p:cNvSpPr>
                <a:spLocks/>
              </p:cNvSpPr>
              <p:nvPr/>
            </p:nvSpPr>
            <p:spPr bwMode="auto">
              <a:xfrm>
                <a:off x="6529" y="3481"/>
                <a:ext cx="710" cy="398"/>
              </a:xfrm>
              <a:custGeom>
                <a:avLst/>
                <a:gdLst>
                  <a:gd name="T0" fmla="*/ 81 w 81"/>
                  <a:gd name="T1" fmla="*/ 43 h 45"/>
                  <a:gd name="T2" fmla="*/ 80 w 81"/>
                  <a:gd name="T3" fmla="*/ 45 h 45"/>
                  <a:gd name="T4" fmla="*/ 1 w 81"/>
                  <a:gd name="T5" fmla="*/ 45 h 45"/>
                  <a:gd name="T6" fmla="*/ 0 w 81"/>
                  <a:gd name="T7" fmla="*/ 43 h 45"/>
                  <a:gd name="T8" fmla="*/ 0 w 81"/>
                  <a:gd name="T9" fmla="*/ 1 h 45"/>
                  <a:gd name="T10" fmla="*/ 1 w 81"/>
                  <a:gd name="T11" fmla="*/ 0 h 45"/>
                  <a:gd name="T12" fmla="*/ 80 w 81"/>
                  <a:gd name="T13" fmla="*/ 0 h 45"/>
                  <a:gd name="T14" fmla="*/ 81 w 81"/>
                  <a:gd name="T15" fmla="*/ 1 h 45"/>
                  <a:gd name="T16" fmla="*/ 81 w 81"/>
                  <a:gd name="T17" fmla="*/ 4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 h="45">
                    <a:moveTo>
                      <a:pt x="81" y="43"/>
                    </a:moveTo>
                    <a:cubicBezTo>
                      <a:pt x="81" y="44"/>
                      <a:pt x="80" y="45"/>
                      <a:pt x="80" y="45"/>
                    </a:cubicBezTo>
                    <a:cubicBezTo>
                      <a:pt x="1" y="45"/>
                      <a:pt x="1" y="45"/>
                      <a:pt x="1" y="45"/>
                    </a:cubicBezTo>
                    <a:cubicBezTo>
                      <a:pt x="0" y="45"/>
                      <a:pt x="0" y="44"/>
                      <a:pt x="0" y="43"/>
                    </a:cubicBezTo>
                    <a:cubicBezTo>
                      <a:pt x="0" y="1"/>
                      <a:pt x="0" y="1"/>
                      <a:pt x="0" y="1"/>
                    </a:cubicBezTo>
                    <a:cubicBezTo>
                      <a:pt x="0" y="0"/>
                      <a:pt x="0" y="0"/>
                      <a:pt x="1" y="0"/>
                    </a:cubicBezTo>
                    <a:cubicBezTo>
                      <a:pt x="80" y="0"/>
                      <a:pt x="80" y="0"/>
                      <a:pt x="80" y="0"/>
                    </a:cubicBezTo>
                    <a:cubicBezTo>
                      <a:pt x="80" y="0"/>
                      <a:pt x="81" y="0"/>
                      <a:pt x="81" y="1"/>
                    </a:cubicBezTo>
                    <a:lnTo>
                      <a:pt x="81" y="4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Rectangle 116"/>
              <p:cNvSpPr>
                <a:spLocks noChangeArrowheads="1"/>
              </p:cNvSpPr>
              <p:nvPr/>
            </p:nvSpPr>
            <p:spPr bwMode="auto">
              <a:xfrm>
                <a:off x="6836" y="3941"/>
                <a:ext cx="96" cy="14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1" name="TextBox 40"/>
            <p:cNvSpPr txBox="1"/>
            <p:nvPr/>
          </p:nvSpPr>
          <p:spPr>
            <a:xfrm>
              <a:off x="4620521" y="1167477"/>
              <a:ext cx="4392356" cy="923330"/>
            </a:xfrm>
            <a:prstGeom prst="rect">
              <a:avLst/>
            </a:prstGeom>
            <a:noFill/>
          </p:spPr>
          <p:txBody>
            <a:bodyPr wrap="none" rtlCol="0">
              <a:spAutoFit/>
            </a:bodyPr>
            <a:lstStyle/>
            <a:p>
              <a:r>
                <a:rPr lang="en-GB" sz="5400" dirty="0" smtClean="0">
                  <a:solidFill>
                    <a:schemeClr val="tx1">
                      <a:lumMod val="75000"/>
                      <a:lumOff val="25000"/>
                    </a:schemeClr>
                  </a:solidFill>
                </a:rPr>
                <a:t>Hands-On Labs</a:t>
              </a:r>
              <a:endParaRPr lang="en-US" sz="5400" dirty="0">
                <a:solidFill>
                  <a:schemeClr val="tx1">
                    <a:lumMod val="75000"/>
                    <a:lumOff val="25000"/>
                  </a:schemeClr>
                </a:solidFill>
              </a:endParaRPr>
            </a:p>
          </p:txBody>
        </p:sp>
      </p:grpSp>
      <p:sp>
        <p:nvSpPr>
          <p:cNvPr id="3" name="Content Placeholder 2"/>
          <p:cNvSpPr>
            <a:spLocks noGrp="1"/>
          </p:cNvSpPr>
          <p:nvPr>
            <p:ph sz="quarter" idx="10"/>
          </p:nvPr>
        </p:nvSpPr>
        <p:spPr>
          <a:xfrm>
            <a:off x="379413" y="2925371"/>
            <a:ext cx="11525250" cy="3465009"/>
          </a:xfrm>
        </p:spPr>
        <p:txBody>
          <a:bodyPr/>
          <a:lstStyle/>
          <a:p>
            <a:r>
              <a:rPr lang="en-GB" dirty="0" smtClean="0"/>
              <a:t>Microsoft Azure Subscription</a:t>
            </a:r>
          </a:p>
          <a:p>
            <a:pPr lvl="1"/>
            <a:r>
              <a:rPr lang="en-GB" dirty="0" smtClean="0"/>
              <a:t>Free trial available in some regions</a:t>
            </a:r>
          </a:p>
          <a:p>
            <a:r>
              <a:rPr lang="en-GB" dirty="0" smtClean="0"/>
              <a:t>Client computer</a:t>
            </a:r>
          </a:p>
          <a:p>
            <a:pPr lvl="1"/>
            <a:r>
              <a:rPr lang="en-GB" dirty="0" smtClean="0"/>
              <a:t>Windows</a:t>
            </a:r>
          </a:p>
          <a:p>
            <a:pPr lvl="1"/>
            <a:r>
              <a:rPr lang="en-GB" dirty="0" smtClean="0"/>
              <a:t>Linux</a:t>
            </a:r>
          </a:p>
          <a:p>
            <a:pPr lvl="1"/>
            <a:r>
              <a:rPr lang="en-GB" dirty="0" smtClean="0"/>
              <a:t>Mac OS X</a:t>
            </a:r>
            <a:endParaRPr lang="en-US" dirty="0"/>
          </a:p>
        </p:txBody>
      </p:sp>
      <p:grpSp>
        <p:nvGrpSpPr>
          <p:cNvPr id="6" name="Group 5"/>
          <p:cNvGrpSpPr/>
          <p:nvPr/>
        </p:nvGrpSpPr>
        <p:grpSpPr>
          <a:xfrm>
            <a:off x="7988432" y="2897011"/>
            <a:ext cx="2856005" cy="1669094"/>
            <a:chOff x="7755806" y="1099158"/>
            <a:chExt cx="2856005" cy="1669094"/>
          </a:xfrm>
        </p:grpSpPr>
        <p:pic>
          <p:nvPicPr>
            <p:cNvPr id="4" name="Picture 3"/>
            <p:cNvPicPr>
              <a:picLocks noChangeAspect="1"/>
            </p:cNvPicPr>
            <p:nvPr/>
          </p:nvPicPr>
          <p:blipFill>
            <a:blip r:embed="rId3"/>
            <a:stretch>
              <a:fillRect/>
            </a:stretch>
          </p:blipFill>
          <p:spPr>
            <a:xfrm>
              <a:off x="7755806" y="1099158"/>
              <a:ext cx="2856005" cy="1669094"/>
            </a:xfrm>
            <a:prstGeom prst="rect">
              <a:avLst/>
            </a:prstGeom>
          </p:spPr>
        </p:pic>
        <p:pic>
          <p:nvPicPr>
            <p:cNvPr id="5" name="Picture 4"/>
            <p:cNvPicPr>
              <a:picLocks noChangeAspect="1"/>
            </p:cNvPicPr>
            <p:nvPr/>
          </p:nvPicPr>
          <p:blipFill>
            <a:blip r:embed="rId4"/>
            <a:stretch>
              <a:fillRect/>
            </a:stretch>
          </p:blipFill>
          <p:spPr>
            <a:xfrm>
              <a:off x="8053851" y="1749338"/>
              <a:ext cx="2259913" cy="826613"/>
            </a:xfrm>
            <a:prstGeom prst="rect">
              <a:avLst/>
            </a:prstGeom>
          </p:spPr>
        </p:pic>
      </p:grpSp>
      <p:grpSp>
        <p:nvGrpSpPr>
          <p:cNvPr id="58" name="Group 57"/>
          <p:cNvGrpSpPr/>
          <p:nvPr/>
        </p:nvGrpSpPr>
        <p:grpSpPr>
          <a:xfrm>
            <a:off x="7058834" y="4373804"/>
            <a:ext cx="2421735" cy="1728920"/>
            <a:chOff x="7189462" y="2563425"/>
            <a:chExt cx="2421735" cy="1728920"/>
          </a:xfrm>
        </p:grpSpPr>
        <p:grpSp>
          <p:nvGrpSpPr>
            <p:cNvPr id="7" name="Group 6"/>
            <p:cNvGrpSpPr>
              <a:grpSpLocks noChangeAspect="1"/>
            </p:cNvGrpSpPr>
            <p:nvPr/>
          </p:nvGrpSpPr>
          <p:grpSpPr>
            <a:xfrm>
              <a:off x="7189462" y="2563425"/>
              <a:ext cx="2421735" cy="1728920"/>
              <a:chOff x="3410187" y="4340003"/>
              <a:chExt cx="1707683" cy="1219146"/>
            </a:xfrm>
          </p:grpSpPr>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410187" y="4340003"/>
                <a:ext cx="1707683" cy="1219146"/>
              </a:xfrm>
              <a:prstGeom prst="rect">
                <a:avLst/>
              </a:prstGeom>
            </p:spPr>
          </p:pic>
          <p:sp>
            <p:nvSpPr>
              <p:cNvPr id="9" name="Rectangle 8"/>
              <p:cNvSpPr/>
              <p:nvPr/>
            </p:nvSpPr>
            <p:spPr bwMode="auto">
              <a:xfrm>
                <a:off x="3602863" y="4380585"/>
                <a:ext cx="1322329" cy="84045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10" name="Group 9"/>
            <p:cNvGrpSpPr>
              <a:grpSpLocks noChangeAspect="1"/>
            </p:cNvGrpSpPr>
            <p:nvPr/>
          </p:nvGrpSpPr>
          <p:grpSpPr>
            <a:xfrm>
              <a:off x="7514298" y="2662264"/>
              <a:ext cx="876017" cy="724140"/>
              <a:chOff x="6639572" y="1907217"/>
              <a:chExt cx="3200400" cy="2645540"/>
            </a:xfrm>
          </p:grpSpPr>
          <p:grpSp>
            <p:nvGrpSpPr>
              <p:cNvPr id="11" name="Group 10"/>
              <p:cNvGrpSpPr>
                <a:grpSpLocks noChangeAspect="1"/>
              </p:cNvGrpSpPr>
              <p:nvPr/>
            </p:nvGrpSpPr>
            <p:grpSpPr>
              <a:xfrm>
                <a:off x="6639572" y="1907217"/>
                <a:ext cx="3200400" cy="2645540"/>
                <a:chOff x="6219422" y="1886308"/>
                <a:chExt cx="3657600" cy="2752244"/>
              </a:xfrm>
            </p:grpSpPr>
            <p:grpSp>
              <p:nvGrpSpPr>
                <p:cNvPr id="13" name="Group 12"/>
                <p:cNvGrpSpPr/>
                <p:nvPr/>
              </p:nvGrpSpPr>
              <p:grpSpPr>
                <a:xfrm>
                  <a:off x="6219422" y="1886308"/>
                  <a:ext cx="3657600" cy="2752244"/>
                  <a:chOff x="6219421" y="1886308"/>
                  <a:chExt cx="3657600" cy="2752244"/>
                </a:xfrm>
              </p:grpSpPr>
              <p:sp>
                <p:nvSpPr>
                  <p:cNvPr id="15" name="Rectangle 14"/>
                  <p:cNvSpPr/>
                  <p:nvPr/>
                </p:nvSpPr>
                <p:spPr bwMode="auto">
                  <a:xfrm>
                    <a:off x="6219421" y="1895352"/>
                    <a:ext cx="3657600" cy="2743200"/>
                  </a:xfrm>
                  <a:prstGeom prst="rect">
                    <a:avLst/>
                  </a:prstGeom>
                  <a:solidFill>
                    <a:schemeClr val="bg1"/>
                  </a:solidFill>
                  <a:ln w="19050">
                    <a:solidFill>
                      <a:srgbClr val="9B4F9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p:cNvSpPr/>
                  <p:nvPr/>
                </p:nvSpPr>
                <p:spPr bwMode="auto">
                  <a:xfrm>
                    <a:off x="6219422" y="1886308"/>
                    <a:ext cx="3657599" cy="45720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7" name="Group 16"/>
                  <p:cNvGrpSpPr/>
                  <p:nvPr/>
                </p:nvGrpSpPr>
                <p:grpSpPr>
                  <a:xfrm>
                    <a:off x="8580436" y="1996036"/>
                    <a:ext cx="731520" cy="237744"/>
                    <a:chOff x="8580436" y="1996036"/>
                    <a:chExt cx="731520" cy="237744"/>
                  </a:xfrm>
                </p:grpSpPr>
                <p:sp>
                  <p:nvSpPr>
                    <p:cNvPr id="18" name="Rectangle 17"/>
                    <p:cNvSpPr/>
                    <p:nvPr/>
                  </p:nvSpPr>
                  <p:spPr bwMode="auto">
                    <a:xfrm>
                      <a:off x="9037636" y="1996036"/>
                      <a:ext cx="274320" cy="23774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cxnSp>
                  <p:nvCxnSpPr>
                    <p:cNvPr id="19" name="Straight Connector 18"/>
                    <p:cNvCxnSpPr/>
                    <p:nvPr/>
                  </p:nvCxnSpPr>
                  <p:spPr>
                    <a:xfrm>
                      <a:off x="8580436" y="2216461"/>
                      <a:ext cx="274320" cy="0"/>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cxnSp>
              <p:nvCxnSpPr>
                <p:cNvPr id="14" name="Straight Connector 13"/>
                <p:cNvCxnSpPr/>
                <p:nvPr/>
              </p:nvCxnSpPr>
              <p:spPr>
                <a:xfrm flipH="1">
                  <a:off x="9494837" y="1990651"/>
                  <a:ext cx="228600" cy="237744"/>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12" name="Straight Connector 11"/>
              <p:cNvCxnSpPr/>
              <p:nvPr/>
            </p:nvCxnSpPr>
            <p:spPr>
              <a:xfrm flipH="1" flipV="1">
                <a:off x="9505559" y="2007514"/>
                <a:ext cx="200025" cy="228527"/>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8" name="Group 27"/>
            <p:cNvGrpSpPr>
              <a:grpSpLocks noChangeAspect="1"/>
            </p:cNvGrpSpPr>
            <p:nvPr/>
          </p:nvGrpSpPr>
          <p:grpSpPr>
            <a:xfrm>
              <a:off x="7549990" y="3118515"/>
              <a:ext cx="648037" cy="612540"/>
              <a:chOff x="3989331" y="4906506"/>
              <a:chExt cx="1752600" cy="1656599"/>
            </a:xfrm>
          </p:grpSpPr>
          <p:grpSp>
            <p:nvGrpSpPr>
              <p:cNvPr id="29" name="Group 4"/>
              <p:cNvGrpSpPr>
                <a:grpSpLocks noChangeAspect="1"/>
              </p:cNvGrpSpPr>
              <p:nvPr/>
            </p:nvGrpSpPr>
            <p:grpSpPr bwMode="auto">
              <a:xfrm flipH="1">
                <a:off x="3989331" y="4906506"/>
                <a:ext cx="1752600" cy="1656599"/>
                <a:chOff x="645" y="1325"/>
                <a:chExt cx="1104" cy="1003"/>
              </a:xfrm>
            </p:grpSpPr>
            <p:sp>
              <p:nvSpPr>
                <p:cNvPr id="31" name="AutoShape 3"/>
                <p:cNvSpPr>
                  <a:spLocks noChangeAspect="1" noChangeArrowheads="1" noTextEdit="1"/>
                </p:cNvSpPr>
                <p:nvPr/>
              </p:nvSpPr>
              <p:spPr bwMode="auto">
                <a:xfrm>
                  <a:off x="645" y="1328"/>
                  <a:ext cx="1104" cy="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Rectangle 5"/>
                <p:cNvSpPr>
                  <a:spLocks noChangeArrowheads="1"/>
                </p:cNvSpPr>
                <p:nvPr/>
              </p:nvSpPr>
              <p:spPr bwMode="auto">
                <a:xfrm>
                  <a:off x="751" y="1441"/>
                  <a:ext cx="680" cy="9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6"/>
                <p:cNvSpPr>
                  <a:spLocks/>
                </p:cNvSpPr>
                <p:nvPr/>
              </p:nvSpPr>
              <p:spPr bwMode="auto">
                <a:xfrm>
                  <a:off x="751" y="1325"/>
                  <a:ext cx="786" cy="900"/>
                </a:xfrm>
                <a:custGeom>
                  <a:avLst/>
                  <a:gdLst>
                    <a:gd name="T0" fmla="*/ 205 w 237"/>
                    <a:gd name="T1" fmla="*/ 0 h 271"/>
                    <a:gd name="T2" fmla="*/ 0 w 237"/>
                    <a:gd name="T3" fmla="*/ 0 h 271"/>
                    <a:gd name="T4" fmla="*/ 0 w 237"/>
                    <a:gd name="T5" fmla="*/ 63 h 271"/>
                    <a:gd name="T6" fmla="*/ 31 w 237"/>
                    <a:gd name="T7" fmla="*/ 63 h 271"/>
                    <a:gd name="T8" fmla="*/ 31 w 237"/>
                    <a:gd name="T9" fmla="*/ 271 h 271"/>
                    <a:gd name="T10" fmla="*/ 237 w 237"/>
                    <a:gd name="T11" fmla="*/ 271 h 271"/>
                    <a:gd name="T12" fmla="*/ 237 w 237"/>
                    <a:gd name="T13" fmla="*/ 31 h 271"/>
                    <a:gd name="T14" fmla="*/ 205 w 237"/>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7" h="271">
                      <a:moveTo>
                        <a:pt x="205" y="0"/>
                      </a:moveTo>
                      <a:cubicBezTo>
                        <a:pt x="0" y="0"/>
                        <a:pt x="0" y="0"/>
                        <a:pt x="0" y="0"/>
                      </a:cubicBezTo>
                      <a:cubicBezTo>
                        <a:pt x="0" y="63"/>
                        <a:pt x="0" y="63"/>
                        <a:pt x="0" y="63"/>
                      </a:cubicBezTo>
                      <a:cubicBezTo>
                        <a:pt x="31" y="63"/>
                        <a:pt x="31" y="63"/>
                        <a:pt x="31" y="63"/>
                      </a:cubicBezTo>
                      <a:cubicBezTo>
                        <a:pt x="31" y="271"/>
                        <a:pt x="31" y="271"/>
                        <a:pt x="31" y="271"/>
                      </a:cubicBezTo>
                      <a:cubicBezTo>
                        <a:pt x="237" y="271"/>
                        <a:pt x="237" y="271"/>
                        <a:pt x="237" y="271"/>
                      </a:cubicBezTo>
                      <a:cubicBezTo>
                        <a:pt x="237" y="31"/>
                        <a:pt x="237" y="31"/>
                        <a:pt x="237" y="31"/>
                      </a:cubicBezTo>
                      <a:cubicBezTo>
                        <a:pt x="237" y="14"/>
                        <a:pt x="223" y="0"/>
                        <a:pt x="205" y="0"/>
                      </a:cubicBezTo>
                      <a:close/>
                    </a:path>
                  </a:pathLst>
                </a:custGeom>
                <a:solidFill>
                  <a:schemeClr val="bg1"/>
                </a:solidFill>
                <a:ln w="9525">
                  <a:solidFill>
                    <a:srgbClr val="505050"/>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4" name="Oval 7"/>
                <p:cNvSpPr>
                  <a:spLocks noChangeArrowheads="1"/>
                </p:cNvSpPr>
                <p:nvPr/>
              </p:nvSpPr>
              <p:spPr bwMode="auto">
                <a:xfrm>
                  <a:off x="645" y="1325"/>
                  <a:ext cx="209" cy="209"/>
                </a:xfrm>
                <a:prstGeom prst="ellipse">
                  <a:avLst/>
                </a:pr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Oval 8"/>
                <p:cNvSpPr>
                  <a:spLocks noChangeArrowheads="1"/>
                </p:cNvSpPr>
                <p:nvPr/>
              </p:nvSpPr>
              <p:spPr bwMode="auto">
                <a:xfrm>
                  <a:off x="1537" y="2119"/>
                  <a:ext cx="209" cy="209"/>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Rectangle 9"/>
                <p:cNvSpPr>
                  <a:spLocks noChangeArrowheads="1"/>
                </p:cNvSpPr>
                <p:nvPr/>
              </p:nvSpPr>
              <p:spPr bwMode="auto">
                <a:xfrm>
                  <a:off x="960" y="2119"/>
                  <a:ext cx="680" cy="2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Oval 10"/>
                <p:cNvSpPr>
                  <a:spLocks noChangeArrowheads="1"/>
                </p:cNvSpPr>
                <p:nvPr/>
              </p:nvSpPr>
              <p:spPr bwMode="auto">
                <a:xfrm>
                  <a:off x="854" y="2119"/>
                  <a:ext cx="209" cy="209"/>
                </a:xfrm>
                <a:prstGeom prst="ellipse">
                  <a:avLst/>
                </a:pr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30" name="Picture 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75604" y="5272198"/>
                <a:ext cx="580053" cy="678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57" name="Group 56"/>
            <p:cNvGrpSpPr/>
            <p:nvPr/>
          </p:nvGrpSpPr>
          <p:grpSpPr>
            <a:xfrm>
              <a:off x="8308898" y="2947084"/>
              <a:ext cx="944784" cy="737010"/>
              <a:chOff x="8975830" y="5139906"/>
              <a:chExt cx="1519884" cy="1185636"/>
            </a:xfrm>
          </p:grpSpPr>
          <p:grpSp>
            <p:nvGrpSpPr>
              <p:cNvPr id="20" name="Group 19"/>
              <p:cNvGrpSpPr>
                <a:grpSpLocks noChangeAspect="1"/>
              </p:cNvGrpSpPr>
              <p:nvPr/>
            </p:nvGrpSpPr>
            <p:grpSpPr>
              <a:xfrm>
                <a:off x="8975830" y="5139906"/>
                <a:ext cx="1519884" cy="1185636"/>
                <a:chOff x="1507436" y="1799127"/>
                <a:chExt cx="3681068" cy="2752580"/>
              </a:xfrm>
            </p:grpSpPr>
            <p:sp>
              <p:nvSpPr>
                <p:cNvPr id="21" name="Rectangle 20"/>
                <p:cNvSpPr/>
                <p:nvPr/>
              </p:nvSpPr>
              <p:spPr bwMode="auto">
                <a:xfrm>
                  <a:off x="1507436" y="1808507"/>
                  <a:ext cx="3657600" cy="2743200"/>
                </a:xfrm>
                <a:prstGeom prst="rect">
                  <a:avLst/>
                </a:prstGeom>
                <a:solidFill>
                  <a:schemeClr val="bg1"/>
                </a:solidFill>
                <a:ln w="19050">
                  <a:solidFill>
                    <a:srgbClr val="82BF3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p:cNvSpPr/>
                <p:nvPr/>
              </p:nvSpPr>
              <p:spPr bwMode="auto">
                <a:xfrm>
                  <a:off x="1507436" y="1799127"/>
                  <a:ext cx="3681068" cy="457200"/>
                </a:xfrm>
                <a:prstGeom prst="rect">
                  <a:avLst/>
                </a:prstGeom>
                <a:solidFill>
                  <a:srgbClr val="82BF3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p:cNvSpPr/>
                <p:nvPr/>
              </p:nvSpPr>
              <p:spPr bwMode="auto">
                <a:xfrm>
                  <a:off x="4022473" y="1999656"/>
                  <a:ext cx="182880" cy="1371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4" name="Isosceles Triangle 23"/>
                <p:cNvSpPr/>
                <p:nvPr/>
              </p:nvSpPr>
              <p:spPr bwMode="auto">
                <a:xfrm>
                  <a:off x="3963592" y="1875760"/>
                  <a:ext cx="300643" cy="151967"/>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p:cNvSpPr/>
                <p:nvPr/>
              </p:nvSpPr>
              <p:spPr bwMode="auto">
                <a:xfrm>
                  <a:off x="4079873" y="2034112"/>
                  <a:ext cx="45719" cy="102704"/>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6" name="Freeform 59"/>
                <p:cNvSpPr>
                  <a:spLocks noEditPoints="1"/>
                </p:cNvSpPr>
                <p:nvPr/>
              </p:nvSpPr>
              <p:spPr bwMode="auto">
                <a:xfrm rot="21089782">
                  <a:off x="4799148" y="1871264"/>
                  <a:ext cx="289001" cy="285713"/>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5-Point Star 26"/>
                <p:cNvSpPr/>
                <p:nvPr/>
              </p:nvSpPr>
              <p:spPr bwMode="auto">
                <a:xfrm>
                  <a:off x="4384515" y="1879724"/>
                  <a:ext cx="304800" cy="268792"/>
                </a:xfrm>
                <a:prstGeom prst="star5">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38" name="Picture 37"/>
              <p:cNvPicPr>
                <a:picLocks noChangeAspect="1"/>
              </p:cNvPicPr>
              <p:nvPr/>
            </p:nvPicPr>
            <p:blipFill>
              <a:blip r:embed="rId7"/>
              <a:stretch>
                <a:fillRect/>
              </a:stretch>
            </p:blipFill>
            <p:spPr>
              <a:xfrm>
                <a:off x="9691394" y="5405722"/>
                <a:ext cx="730904" cy="730904"/>
              </a:xfrm>
              <a:prstGeom prst="rect">
                <a:avLst/>
              </a:prstGeom>
            </p:spPr>
          </p:pic>
          <p:grpSp>
            <p:nvGrpSpPr>
              <p:cNvPr id="56" name="Group 55"/>
              <p:cNvGrpSpPr/>
              <p:nvPr/>
            </p:nvGrpSpPr>
            <p:grpSpPr>
              <a:xfrm>
                <a:off x="9027353" y="5282642"/>
                <a:ext cx="639209" cy="605806"/>
                <a:chOff x="3889073" y="5475607"/>
                <a:chExt cx="1336675" cy="1266825"/>
              </a:xfrm>
            </p:grpSpPr>
            <p:sp>
              <p:nvSpPr>
                <p:cNvPr id="40" name="AutoShape 3"/>
                <p:cNvSpPr>
                  <a:spLocks noChangeAspect="1" noChangeArrowheads="1" noTextEdit="1"/>
                </p:cNvSpPr>
                <p:nvPr/>
              </p:nvSpPr>
              <p:spPr bwMode="auto">
                <a:xfrm>
                  <a:off x="3889073" y="5475607"/>
                  <a:ext cx="1336675"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14"/>
                <p:cNvSpPr>
                  <a:spLocks noEditPoints="1"/>
                </p:cNvSpPr>
                <p:nvPr/>
              </p:nvSpPr>
              <p:spPr bwMode="auto">
                <a:xfrm>
                  <a:off x="3960511" y="5908995"/>
                  <a:ext cx="1195388" cy="763588"/>
                </a:xfrm>
                <a:custGeom>
                  <a:avLst/>
                  <a:gdLst>
                    <a:gd name="T0" fmla="*/ 736 w 753"/>
                    <a:gd name="T1" fmla="*/ 15 h 481"/>
                    <a:gd name="T2" fmla="*/ 736 w 753"/>
                    <a:gd name="T3" fmla="*/ 463 h 481"/>
                    <a:gd name="T4" fmla="*/ 17 w 753"/>
                    <a:gd name="T5" fmla="*/ 463 h 481"/>
                    <a:gd name="T6" fmla="*/ 17 w 753"/>
                    <a:gd name="T7" fmla="*/ 15 h 481"/>
                    <a:gd name="T8" fmla="*/ 736 w 753"/>
                    <a:gd name="T9" fmla="*/ 15 h 481"/>
                    <a:gd name="T10" fmla="*/ 753 w 753"/>
                    <a:gd name="T11" fmla="*/ 0 h 481"/>
                    <a:gd name="T12" fmla="*/ 0 w 753"/>
                    <a:gd name="T13" fmla="*/ 0 h 481"/>
                    <a:gd name="T14" fmla="*/ 0 w 753"/>
                    <a:gd name="T15" fmla="*/ 481 h 481"/>
                    <a:gd name="T16" fmla="*/ 753 w 753"/>
                    <a:gd name="T17" fmla="*/ 481 h 481"/>
                    <a:gd name="T18" fmla="*/ 753 w 753"/>
                    <a:gd name="T19" fmla="*/ 0 h 481"/>
                    <a:gd name="T20" fmla="*/ 753 w 753"/>
                    <a:gd name="T21" fmla="*/ 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3" h="481">
                      <a:moveTo>
                        <a:pt x="736" y="15"/>
                      </a:moveTo>
                      <a:lnTo>
                        <a:pt x="736" y="463"/>
                      </a:lnTo>
                      <a:lnTo>
                        <a:pt x="17" y="463"/>
                      </a:lnTo>
                      <a:lnTo>
                        <a:pt x="17" y="15"/>
                      </a:lnTo>
                      <a:lnTo>
                        <a:pt x="736" y="15"/>
                      </a:lnTo>
                      <a:close/>
                      <a:moveTo>
                        <a:pt x="753" y="0"/>
                      </a:moveTo>
                      <a:lnTo>
                        <a:pt x="0" y="0"/>
                      </a:lnTo>
                      <a:lnTo>
                        <a:pt x="0" y="481"/>
                      </a:lnTo>
                      <a:lnTo>
                        <a:pt x="753" y="481"/>
                      </a:lnTo>
                      <a:lnTo>
                        <a:pt x="753" y="0"/>
                      </a:lnTo>
                      <a:lnTo>
                        <a:pt x="753"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5"/>
                <p:cNvSpPr>
                  <a:spLocks noEditPoints="1"/>
                </p:cNvSpPr>
                <p:nvPr/>
              </p:nvSpPr>
              <p:spPr bwMode="auto">
                <a:xfrm>
                  <a:off x="3960511" y="5908995"/>
                  <a:ext cx="1195388" cy="763588"/>
                </a:xfrm>
                <a:custGeom>
                  <a:avLst/>
                  <a:gdLst>
                    <a:gd name="T0" fmla="*/ 736 w 753"/>
                    <a:gd name="T1" fmla="*/ 15 h 481"/>
                    <a:gd name="T2" fmla="*/ 736 w 753"/>
                    <a:gd name="T3" fmla="*/ 463 h 481"/>
                    <a:gd name="T4" fmla="*/ 17 w 753"/>
                    <a:gd name="T5" fmla="*/ 463 h 481"/>
                    <a:gd name="T6" fmla="*/ 17 w 753"/>
                    <a:gd name="T7" fmla="*/ 15 h 481"/>
                    <a:gd name="T8" fmla="*/ 736 w 753"/>
                    <a:gd name="T9" fmla="*/ 15 h 481"/>
                    <a:gd name="T10" fmla="*/ 753 w 753"/>
                    <a:gd name="T11" fmla="*/ 0 h 481"/>
                    <a:gd name="T12" fmla="*/ 0 w 753"/>
                    <a:gd name="T13" fmla="*/ 0 h 481"/>
                    <a:gd name="T14" fmla="*/ 0 w 753"/>
                    <a:gd name="T15" fmla="*/ 481 h 481"/>
                    <a:gd name="T16" fmla="*/ 753 w 753"/>
                    <a:gd name="T17" fmla="*/ 481 h 481"/>
                    <a:gd name="T18" fmla="*/ 753 w 753"/>
                    <a:gd name="T19" fmla="*/ 0 h 481"/>
                    <a:gd name="T20" fmla="*/ 753 w 753"/>
                    <a:gd name="T21" fmla="*/ 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3" h="481">
                      <a:moveTo>
                        <a:pt x="736" y="15"/>
                      </a:moveTo>
                      <a:lnTo>
                        <a:pt x="736" y="463"/>
                      </a:lnTo>
                      <a:lnTo>
                        <a:pt x="17" y="463"/>
                      </a:lnTo>
                      <a:lnTo>
                        <a:pt x="17" y="15"/>
                      </a:lnTo>
                      <a:lnTo>
                        <a:pt x="736" y="15"/>
                      </a:lnTo>
                      <a:moveTo>
                        <a:pt x="753" y="0"/>
                      </a:moveTo>
                      <a:lnTo>
                        <a:pt x="0" y="0"/>
                      </a:lnTo>
                      <a:lnTo>
                        <a:pt x="0" y="481"/>
                      </a:lnTo>
                      <a:lnTo>
                        <a:pt x="753" y="481"/>
                      </a:lnTo>
                      <a:lnTo>
                        <a:pt x="753" y="0"/>
                      </a:lnTo>
                      <a:lnTo>
                        <a:pt x="753" y="0"/>
                      </a:lnTo>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Line 16"/>
                <p:cNvSpPr>
                  <a:spLocks noChangeShapeType="1"/>
                </p:cNvSpPr>
                <p:nvPr/>
              </p:nvSpPr>
              <p:spPr bwMode="auto">
                <a:xfrm>
                  <a:off x="3960511" y="6167757"/>
                  <a:ext cx="1195388" cy="0"/>
                </a:xfrm>
                <a:prstGeom prst="line">
                  <a:avLst/>
                </a:prstGeom>
                <a:noFill/>
                <a:ln w="17"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Line 17"/>
                <p:cNvSpPr>
                  <a:spLocks noChangeShapeType="1"/>
                </p:cNvSpPr>
                <p:nvPr/>
              </p:nvSpPr>
              <p:spPr bwMode="auto">
                <a:xfrm flipH="1">
                  <a:off x="3960511" y="6410645"/>
                  <a:ext cx="1195388" cy="0"/>
                </a:xfrm>
                <a:prstGeom prst="line">
                  <a:avLst/>
                </a:prstGeom>
                <a:noFill/>
                <a:ln w="17"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Line 18"/>
                <p:cNvSpPr>
                  <a:spLocks noChangeShapeType="1"/>
                </p:cNvSpPr>
                <p:nvPr/>
              </p:nvSpPr>
              <p:spPr bwMode="auto">
                <a:xfrm>
                  <a:off x="4760611" y="5908995"/>
                  <a:ext cx="0" cy="755650"/>
                </a:xfrm>
                <a:prstGeom prst="line">
                  <a:avLst/>
                </a:prstGeom>
                <a:noFill/>
                <a:ln w="17"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Line 19"/>
                <p:cNvSpPr>
                  <a:spLocks noChangeShapeType="1"/>
                </p:cNvSpPr>
                <p:nvPr/>
              </p:nvSpPr>
              <p:spPr bwMode="auto">
                <a:xfrm flipV="1">
                  <a:off x="4358973" y="5908995"/>
                  <a:ext cx="0" cy="755650"/>
                </a:xfrm>
                <a:prstGeom prst="line">
                  <a:avLst/>
                </a:prstGeom>
                <a:noFill/>
                <a:ln w="17"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pic>
        <p:nvPicPr>
          <p:cNvPr id="65" name="Picture 6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488296" y="1107610"/>
            <a:ext cx="1443662" cy="1463040"/>
          </a:xfrm>
          <a:prstGeom prst="rect">
            <a:avLst/>
          </a:prstGeom>
        </p:spPr>
      </p:pic>
    </p:spTree>
    <p:extLst>
      <p:ext uri="{BB962C8B-B14F-4D97-AF65-F5344CB8AC3E}">
        <p14:creationId xmlns:p14="http://schemas.microsoft.com/office/powerpoint/2010/main" val="3067030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6DB243D-F585-435F-A2EA-E3678FDD33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7025FDD9-4C58-4084-9F89-0E6ADD6FFF55}">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636b0322-90fb-440c-9cbc-22749e7231e9"/>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3309</TotalTime>
  <Words>117</Words>
  <Application>Microsoft Office PowerPoint</Application>
  <PresentationFormat>Widescreen</PresentationFormat>
  <Paragraphs>26</Paragraphs>
  <Slides>5</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Segoe UI</vt:lpstr>
      <vt:lpstr>Segoe UI Light</vt:lpstr>
      <vt:lpstr>1_Office Theme</vt:lpstr>
      <vt:lpstr>Processing Big Data with Microsoft Azure HDInsight</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Graeme Malcolm</dc:creator>
  <cp:lastModifiedBy>Graeme Malcolm</cp:lastModifiedBy>
  <cp:revision>76</cp:revision>
  <dcterms:created xsi:type="dcterms:W3CDTF">2013-02-15T23:12:42Z</dcterms:created>
  <dcterms:modified xsi:type="dcterms:W3CDTF">2016-01-04T11:17:18Z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