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77" r:id="rId5"/>
    <p:sldId id="282" r:id="rId6"/>
    <p:sldId id="283" r:id="rId7"/>
    <p:sldId id="315" r:id="rId8"/>
    <p:sldId id="290" r:id="rId9"/>
    <p:sldId id="291" r:id="rId10"/>
    <p:sldId id="284" r:id="rId11"/>
    <p:sldId id="285" r:id="rId12"/>
    <p:sldId id="292" r:id="rId13"/>
    <p:sldId id="286" r:id="rId14"/>
    <p:sldId id="296" r:id="rId15"/>
    <p:sldId id="287" r:id="rId16"/>
    <p:sldId id="304" r:id="rId17"/>
    <p:sldId id="306" r:id="rId18"/>
    <p:sldId id="307" r:id="rId19"/>
    <p:sldId id="308" r:id="rId20"/>
    <p:sldId id="309" r:id="rId21"/>
    <p:sldId id="311" r:id="rId22"/>
    <p:sldId id="312" r:id="rId23"/>
    <p:sldId id="300" r:id="rId24"/>
    <p:sldId id="302"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002050"/>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8085" autoAdjust="0"/>
  </p:normalViewPr>
  <p:slideViewPr>
    <p:cSldViewPr snapToGrid="0">
      <p:cViewPr varScale="1">
        <p:scale>
          <a:sx n="65" d="100"/>
          <a:sy n="65" d="100"/>
        </p:scale>
        <p:origin x="56" y="33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758221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Tez</a:t>
            </a:r>
            <a:r>
              <a:rPr lang="en-GB" dirty="0"/>
              <a:t> = DAG (directed</a:t>
            </a:r>
            <a:r>
              <a:rPr lang="en-GB" baseline="0" dirty="0"/>
              <a:t> acyclic graph)</a:t>
            </a:r>
          </a:p>
          <a:p>
            <a:r>
              <a:rPr lang="en-GB" baseline="0" dirty="0"/>
              <a:t>The key point is that there are less Map operations, so less I/O overhead.</a:t>
            </a:r>
            <a:endParaRPr lang="en-US"/>
          </a:p>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831147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06177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56491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2325043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199500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2995766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a:t>Processing Big Data with Hive</a:t>
            </a:r>
            <a:endParaRPr lang="en-US" dirty="0"/>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381000"/>
            <a:ext cx="11525250" cy="6475414"/>
          </a:xfrm>
        </p:spPr>
        <p:txBody>
          <a:bodyPr/>
          <a:lstStyle/>
          <a:p>
            <a:r>
              <a:rPr lang="en-US" dirty="0"/>
              <a:t>Save data files in table folders (or create table on existing files!)</a:t>
            </a:r>
          </a:p>
          <a:p>
            <a:endParaRPr lang="en-US" sz="1100" dirty="0"/>
          </a:p>
          <a:p>
            <a:r>
              <a:rPr lang="en-US" dirty="0"/>
              <a:t>Use the LOAD statement</a:t>
            </a:r>
          </a:p>
          <a:p>
            <a:pPr lvl="1"/>
            <a:endParaRPr lang="en-US" sz="1100" dirty="0"/>
          </a:p>
          <a:p>
            <a:r>
              <a:rPr lang="en-US" dirty="0"/>
              <a:t>Use the INSERT statement</a:t>
            </a:r>
          </a:p>
          <a:p>
            <a:endParaRPr lang="en-GB" sz="1800" dirty="0"/>
          </a:p>
          <a:p>
            <a:pPr lvl="1"/>
            <a:endParaRPr lang="en-GB" dirty="0"/>
          </a:p>
          <a:p>
            <a:r>
              <a:rPr lang="en-US" dirty="0"/>
              <a:t>Use a CREATE TABLE AS SELECT (CTAS) statement</a:t>
            </a:r>
          </a:p>
          <a:p>
            <a:pPr lvl="1"/>
            <a:endParaRPr lang="en-US" dirty="0"/>
          </a:p>
          <a:p>
            <a:endParaRPr lang="en-US" dirty="0"/>
          </a:p>
        </p:txBody>
      </p:sp>
      <p:sp>
        <p:nvSpPr>
          <p:cNvPr id="5" name="Rectangle 4"/>
          <p:cNvSpPr/>
          <p:nvPr/>
        </p:nvSpPr>
        <p:spPr>
          <a:xfrm>
            <a:off x="1230065" y="1948953"/>
            <a:ext cx="9322777" cy="400110"/>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LOAD DATA [LOCAL] INPATH '/data/source' INTO TABLE </a:t>
            </a:r>
            <a:r>
              <a:rPr lang="en-US" sz="2000" dirty="0" err="1">
                <a:latin typeface="Courier New" panose="02070309020205020404" pitchFamily="49" charset="0"/>
                <a:cs typeface="Courier New" panose="02070309020205020404" pitchFamily="49" charset="0"/>
              </a:rPr>
              <a:t>MyTable</a:t>
            </a:r>
            <a:r>
              <a:rPr lang="en-US" sz="2000" dirty="0">
                <a:latin typeface="Courier New" panose="02070309020205020404" pitchFamily="49" charset="0"/>
                <a:cs typeface="Courier New" panose="02070309020205020404" pitchFamily="49" charset="0"/>
              </a:rPr>
              <a:t>; </a:t>
            </a:r>
          </a:p>
        </p:txBody>
      </p:sp>
      <p:sp>
        <p:nvSpPr>
          <p:cNvPr id="6" name="Rectangle 5"/>
          <p:cNvSpPr/>
          <p:nvPr/>
        </p:nvSpPr>
        <p:spPr>
          <a:xfrm>
            <a:off x="1222127" y="2863942"/>
            <a:ext cx="8100647" cy="1015663"/>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INSERT INTO TABLE Table2</a:t>
            </a:r>
          </a:p>
          <a:p>
            <a:r>
              <a:rPr lang="en-US" sz="2000" dirty="0">
                <a:latin typeface="Courier New" panose="02070309020205020404" pitchFamily="49" charset="0"/>
                <a:cs typeface="Courier New" panose="02070309020205020404" pitchFamily="49" charset="0"/>
              </a:rPr>
              <a:t>SELECT Col1, UPPER(Col2), </a:t>
            </a:r>
          </a:p>
          <a:p>
            <a:r>
              <a:rPr lang="en-US" sz="2000" dirty="0">
                <a:latin typeface="Courier New" panose="02070309020205020404" pitchFamily="49" charset="0"/>
                <a:cs typeface="Courier New" panose="02070309020205020404" pitchFamily="49" charset="0"/>
              </a:rPr>
              <a:t>FROM Table1;</a:t>
            </a:r>
          </a:p>
        </p:txBody>
      </p:sp>
      <p:sp>
        <p:nvSpPr>
          <p:cNvPr id="7" name="Rectangle 6"/>
          <p:cNvSpPr/>
          <p:nvPr/>
        </p:nvSpPr>
        <p:spPr>
          <a:xfrm>
            <a:off x="1222128" y="4508045"/>
            <a:ext cx="8100647" cy="2246769"/>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TABLE Table3</a:t>
            </a:r>
          </a:p>
          <a:p>
            <a:r>
              <a:rPr lang="en-US" sz="2000" dirty="0">
                <a:latin typeface="Courier New" panose="02070309020205020404" pitchFamily="49" charset="0"/>
                <a:cs typeface="Courier New" panose="02070309020205020404" pitchFamily="49" charset="0"/>
              </a:rPr>
              <a:t>ROW FORMAT DELIMITED FIELDS TERMINATED BY '\t'</a:t>
            </a:r>
          </a:p>
          <a:p>
            <a:r>
              <a:rPr lang="en-US" sz="2000" dirty="0">
                <a:latin typeface="Courier New" panose="02070309020205020404" pitchFamily="49" charset="0"/>
                <a:cs typeface="Courier New" panose="02070309020205020404" pitchFamily="49" charset="0"/>
              </a:rPr>
              <a:t>STORED AS TEXTFILE LOCATION '/data/</a:t>
            </a:r>
            <a:r>
              <a:rPr lang="en-US" sz="2000" dirty="0" err="1">
                <a:latin typeface="Courier New" panose="02070309020205020404" pitchFamily="49" charset="0"/>
                <a:cs typeface="Courier New" panose="02070309020205020404" pitchFamily="49" charset="0"/>
              </a:rPr>
              <a:t>summarytable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AS</a:t>
            </a:r>
          </a:p>
          <a:p>
            <a:r>
              <a:rPr lang="en-US" sz="2000" dirty="0">
                <a:latin typeface="Courier New" panose="02070309020205020404" pitchFamily="49" charset="0"/>
                <a:cs typeface="Courier New" panose="02070309020205020404" pitchFamily="49" charset="0"/>
              </a:rPr>
              <a:t>SELECT Col1, SUM(Col2) As Total</a:t>
            </a:r>
          </a:p>
          <a:p>
            <a:r>
              <a:rPr lang="en-US" sz="2000" dirty="0">
                <a:latin typeface="Courier New" panose="02070309020205020404" pitchFamily="49" charset="0"/>
                <a:cs typeface="Courier New" panose="02070309020205020404" pitchFamily="49" charset="0"/>
              </a:rPr>
              <a:t>FROM Table1</a:t>
            </a:r>
          </a:p>
          <a:p>
            <a:r>
              <a:rPr lang="en-US" sz="2000" dirty="0">
                <a:latin typeface="Courier New" panose="02070309020205020404" pitchFamily="49" charset="0"/>
                <a:cs typeface="Courier New" panose="02070309020205020404" pitchFamily="49" charset="0"/>
              </a:rPr>
              <a:t>GROUP BY Col1;</a:t>
            </a:r>
          </a:p>
        </p:txBody>
      </p:sp>
      <p:sp>
        <p:nvSpPr>
          <p:cNvPr id="15" name="Rectangle 14"/>
          <p:cNvSpPr/>
          <p:nvPr/>
        </p:nvSpPr>
        <p:spPr>
          <a:xfrm>
            <a:off x="1216759" y="998810"/>
            <a:ext cx="9322777" cy="400110"/>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PUT myfile.txt /data/table1 </a:t>
            </a:r>
          </a:p>
        </p:txBody>
      </p:sp>
    </p:spTree>
    <p:extLst>
      <p:ext uri="{BB962C8B-B14F-4D97-AF65-F5344CB8AC3E}">
        <p14:creationId xmlns:p14="http://schemas.microsoft.com/office/powerpoint/2010/main" val="48917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type="lt">
                                    <p:tmAbs val="20"/>
                                  </p:iterate>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type="lt">
                                    <p:tmAbs val="20"/>
                                  </p:iterate>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type="lt">
                                    <p:tmAbs val="20"/>
                                  </p:iterate>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type="lt">
                                    <p:tmAbs val="20"/>
                                  </p:iterate>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How do I query Hive tables?</a:t>
            </a:r>
          </a:p>
        </p:txBody>
      </p:sp>
    </p:spTree>
    <p:extLst>
      <p:ext uri="{BB962C8B-B14F-4D97-AF65-F5344CB8AC3E}">
        <p14:creationId xmlns:p14="http://schemas.microsoft.com/office/powerpoint/2010/main" val="156192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295400"/>
            <a:ext cx="11525250" cy="4621214"/>
          </a:xfrm>
        </p:spPr>
        <p:txBody>
          <a:bodyPr/>
          <a:lstStyle/>
          <a:p>
            <a:r>
              <a:rPr lang="en-US" dirty="0"/>
              <a:t>Query data using the SELECT </a:t>
            </a:r>
            <a:r>
              <a:rPr lang="en-US" dirty="0" err="1"/>
              <a:t>HiveQL</a:t>
            </a:r>
            <a:r>
              <a:rPr lang="en-US" dirty="0"/>
              <a:t> statement</a:t>
            </a:r>
          </a:p>
          <a:p>
            <a:endParaRPr lang="en-GB" dirty="0"/>
          </a:p>
          <a:p>
            <a:endParaRPr lang="en-GB" dirty="0"/>
          </a:p>
          <a:p>
            <a:endParaRPr lang="en-GB" dirty="0"/>
          </a:p>
          <a:p>
            <a:endParaRPr lang="en-US" dirty="0"/>
          </a:p>
          <a:p>
            <a:r>
              <a:rPr lang="en-US" dirty="0"/>
              <a:t>Hive translates the query into jobs and applies the table schema to the underlying data files</a:t>
            </a:r>
          </a:p>
          <a:p>
            <a:endParaRPr lang="en-US" dirty="0"/>
          </a:p>
        </p:txBody>
      </p:sp>
      <p:sp>
        <p:nvSpPr>
          <p:cNvPr id="5" name="Rectangle 4"/>
          <p:cNvSpPr/>
          <p:nvPr/>
        </p:nvSpPr>
        <p:spPr>
          <a:xfrm>
            <a:off x="927100" y="2207846"/>
            <a:ext cx="11264900" cy="1938992"/>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SELECT Col1, SUM(Col2) AS TotalCol2</a:t>
            </a:r>
          </a:p>
          <a:p>
            <a:r>
              <a:rPr lang="en-US" sz="2400" dirty="0">
                <a:latin typeface="Courier New" panose="02070309020205020404" pitchFamily="49" charset="0"/>
                <a:cs typeface="Courier New" panose="02070309020205020404" pitchFamily="49" charset="0"/>
              </a:rPr>
              <a:t>FROM </a:t>
            </a:r>
            <a:r>
              <a:rPr lang="en-US" sz="2400" dirty="0" err="1">
                <a:latin typeface="Courier New" panose="02070309020205020404" pitchFamily="49" charset="0"/>
                <a:cs typeface="Courier New" panose="02070309020205020404" pitchFamily="49" charset="0"/>
              </a:rPr>
              <a:t>MyTable</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WHERE Col3 = 'ABC' AND Col4 &lt; 10</a:t>
            </a:r>
          </a:p>
          <a:p>
            <a:r>
              <a:rPr lang="en-GB" sz="2400" dirty="0">
                <a:latin typeface="Courier New" panose="02070309020205020404" pitchFamily="49" charset="0"/>
                <a:cs typeface="Courier New" panose="02070309020205020404" pitchFamily="49" charset="0"/>
              </a:rPr>
              <a:t>GROUP BY </a:t>
            </a:r>
            <a:r>
              <a:rPr lang="en-US" sz="2400" dirty="0">
                <a:latin typeface="Courier New" panose="02070309020205020404" pitchFamily="49" charset="0"/>
                <a:cs typeface="Courier New" panose="02070309020205020404" pitchFamily="49" charset="0"/>
              </a:rPr>
              <a:t>Col1</a:t>
            </a:r>
          </a:p>
          <a:p>
            <a:r>
              <a:rPr lang="en-US" sz="2400" dirty="0">
                <a:latin typeface="Courier New" panose="02070309020205020404" pitchFamily="49" charset="0"/>
                <a:cs typeface="Courier New" panose="02070309020205020404" pitchFamily="49" charset="0"/>
              </a:rPr>
              <a:t>ORDER BY Col4;</a:t>
            </a:r>
          </a:p>
        </p:txBody>
      </p:sp>
    </p:spTree>
    <p:extLst>
      <p:ext uri="{BB962C8B-B14F-4D97-AF65-F5344CB8AC3E}">
        <p14:creationId xmlns:p14="http://schemas.microsoft.com/office/powerpoint/2010/main" val="198644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type="lt">
                                    <p:tmAbs val="20"/>
                                  </p:iterate>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a:t>Views are named queries that abstract underlying tables</a:t>
            </a:r>
          </a:p>
          <a:p>
            <a:endParaRPr lang="en-GB" dirty="0"/>
          </a:p>
          <a:p>
            <a:endParaRPr lang="en-US" dirty="0"/>
          </a:p>
        </p:txBody>
      </p:sp>
      <p:sp>
        <p:nvSpPr>
          <p:cNvPr id="2" name="TextBox 1"/>
          <p:cNvSpPr txBox="1"/>
          <p:nvPr/>
        </p:nvSpPr>
        <p:spPr>
          <a:xfrm>
            <a:off x="889000" y="2540000"/>
            <a:ext cx="6636753" cy="2041585"/>
          </a:xfrm>
          <a:prstGeom prst="rect">
            <a:avLst/>
          </a:prstGeom>
          <a:noFill/>
        </p:spPr>
        <p:txBody>
          <a:bodyPr wrap="none" rtlCol="0">
            <a:spAutoFit/>
          </a:bodyPr>
          <a:lstStyle/>
          <a:p>
            <a:pPr indent="-57440" defTabSz="914088">
              <a:spcBef>
                <a:spcPts val="200"/>
              </a:spcBef>
              <a:spcAft>
                <a:spcPts val="200"/>
              </a:spcAft>
            </a:pPr>
            <a:r>
              <a:rPr lang="en-GB" sz="2400" kern="0" dirty="0">
                <a:solidFill>
                  <a:prstClr val="black"/>
                </a:solidFill>
                <a:latin typeface="Courier New" panose="02070309020205020404" pitchFamily="49" charset="0"/>
                <a:cs typeface="Courier New" panose="02070309020205020404" pitchFamily="49" charset="0"/>
              </a:rPr>
              <a:t>CREATE VIEW </a:t>
            </a:r>
            <a:r>
              <a:rPr lang="en-GB" sz="2400" kern="0" dirty="0" err="1">
                <a:solidFill>
                  <a:prstClr val="black"/>
                </a:solidFill>
                <a:latin typeface="Courier New" panose="02070309020205020404" pitchFamily="49" charset="0"/>
                <a:cs typeface="Courier New" panose="02070309020205020404" pitchFamily="49" charset="0"/>
              </a:rPr>
              <a:t>v_SummarizedData</a:t>
            </a:r>
            <a:endParaRPr lang="en-GB" sz="2400" kern="0" dirty="0">
              <a:solidFill>
                <a:prstClr val="black"/>
              </a:solidFill>
              <a:latin typeface="Courier New" panose="02070309020205020404" pitchFamily="49" charset="0"/>
              <a:cs typeface="Courier New" panose="02070309020205020404" pitchFamily="49" charset="0"/>
            </a:endParaRPr>
          </a:p>
          <a:p>
            <a:pPr indent="-57440" defTabSz="914088">
              <a:spcAft>
                <a:spcPts val="200"/>
              </a:spcAft>
            </a:pPr>
            <a:r>
              <a:rPr lang="en-GB" sz="2400" kern="0" dirty="0">
                <a:solidFill>
                  <a:prstClr val="black"/>
                </a:solidFill>
                <a:latin typeface="Courier New" panose="02070309020205020404" pitchFamily="49" charset="0"/>
                <a:cs typeface="Courier New" panose="02070309020205020404" pitchFamily="49" charset="0"/>
              </a:rPr>
              <a:t>AS</a:t>
            </a:r>
          </a:p>
          <a:p>
            <a:pPr indent="-57440" defTabSz="914088">
              <a:spcAft>
                <a:spcPts val="200"/>
              </a:spcAft>
            </a:pPr>
            <a:r>
              <a:rPr lang="en-GB" sz="2400" kern="0" dirty="0">
                <a:solidFill>
                  <a:prstClr val="black"/>
                </a:solidFill>
                <a:latin typeface="Courier New" panose="02070309020205020404" pitchFamily="49" charset="0"/>
                <a:cs typeface="Courier New" panose="02070309020205020404" pitchFamily="49" charset="0"/>
              </a:rPr>
              <a:t>SELECT col1, SUM(col2) AS TotalCol2</a:t>
            </a:r>
          </a:p>
          <a:p>
            <a:pPr indent="-57440" defTabSz="914088">
              <a:spcAft>
                <a:spcPts val="200"/>
              </a:spcAft>
            </a:pPr>
            <a:r>
              <a:rPr lang="en-GB" sz="2400" kern="0" dirty="0">
                <a:solidFill>
                  <a:prstClr val="black"/>
                </a:solidFill>
                <a:latin typeface="Courier New" panose="02070309020205020404" pitchFamily="49" charset="0"/>
                <a:cs typeface="Courier New" panose="02070309020205020404" pitchFamily="49" charset="0"/>
              </a:rPr>
              <a:t>FROM </a:t>
            </a:r>
            <a:r>
              <a:rPr lang="en-GB" sz="2400" kern="0" dirty="0" err="1">
                <a:solidFill>
                  <a:prstClr val="black"/>
                </a:solidFill>
                <a:latin typeface="Courier New" panose="02070309020205020404" pitchFamily="49" charset="0"/>
                <a:cs typeface="Courier New" panose="02070309020205020404" pitchFamily="49" charset="0"/>
              </a:rPr>
              <a:t>mytable</a:t>
            </a:r>
            <a:endParaRPr lang="en-GB" sz="2400" kern="0" dirty="0">
              <a:solidFill>
                <a:prstClr val="black"/>
              </a:solidFill>
              <a:latin typeface="Courier New" panose="02070309020205020404" pitchFamily="49" charset="0"/>
              <a:cs typeface="Courier New" panose="02070309020205020404" pitchFamily="49" charset="0"/>
            </a:endParaRPr>
          </a:p>
          <a:p>
            <a:pPr indent="-57440" defTabSz="914088">
              <a:spcAft>
                <a:spcPts val="200"/>
              </a:spcAft>
            </a:pPr>
            <a:r>
              <a:rPr lang="en-GB" sz="2400" kern="0" dirty="0">
                <a:solidFill>
                  <a:prstClr val="black"/>
                </a:solidFill>
                <a:latin typeface="Courier New" panose="02070309020205020404" pitchFamily="49" charset="0"/>
                <a:cs typeface="Courier New" panose="02070309020205020404" pitchFamily="49" charset="0"/>
              </a:rPr>
              <a:t>GROUP BY col1;</a:t>
            </a:r>
          </a:p>
        </p:txBody>
      </p:sp>
      <p:sp>
        <p:nvSpPr>
          <p:cNvPr id="4" name="TextBox 3"/>
          <p:cNvSpPr txBox="1"/>
          <p:nvPr/>
        </p:nvSpPr>
        <p:spPr>
          <a:xfrm>
            <a:off x="889000" y="5016500"/>
            <a:ext cx="8140700" cy="1184940"/>
          </a:xfrm>
          <a:prstGeom prst="rect">
            <a:avLst/>
          </a:prstGeom>
          <a:noFill/>
        </p:spPr>
        <p:txBody>
          <a:bodyPr wrap="square" rtlCol="0">
            <a:spAutoFit/>
          </a:bodyPr>
          <a:lstStyle/>
          <a:p>
            <a:pPr indent="-57440" defTabSz="914088">
              <a:spcBef>
                <a:spcPts val="200"/>
              </a:spcBef>
              <a:spcAft>
                <a:spcPts val="200"/>
              </a:spcAft>
            </a:pPr>
            <a:r>
              <a:rPr lang="en-GB" sz="2400" kern="0" dirty="0">
                <a:solidFill>
                  <a:prstClr val="black"/>
                </a:solidFill>
                <a:latin typeface="Courier New" panose="02070309020205020404" pitchFamily="49" charset="0"/>
                <a:cs typeface="Courier New" panose="02070309020205020404" pitchFamily="49" charset="0"/>
              </a:rPr>
              <a:t>SELECT col1, TotalCol2</a:t>
            </a:r>
          </a:p>
          <a:p>
            <a:pPr indent="-57440" defTabSz="914088">
              <a:spcBef>
                <a:spcPts val="200"/>
              </a:spcBef>
              <a:spcAft>
                <a:spcPts val="200"/>
              </a:spcAft>
            </a:pPr>
            <a:r>
              <a:rPr lang="en-GB" sz="2400" kern="0" dirty="0">
                <a:solidFill>
                  <a:prstClr val="black"/>
                </a:solidFill>
                <a:latin typeface="Courier New" panose="02070309020205020404" pitchFamily="49" charset="0"/>
                <a:cs typeface="Courier New" panose="02070309020205020404" pitchFamily="49" charset="0"/>
              </a:rPr>
              <a:t>FROM </a:t>
            </a:r>
            <a:r>
              <a:rPr lang="en-GB" sz="2400" kern="0" dirty="0" err="1">
                <a:solidFill>
                  <a:prstClr val="black"/>
                </a:solidFill>
                <a:latin typeface="Courier New" panose="02070309020205020404" pitchFamily="49" charset="0"/>
                <a:cs typeface="Courier New" panose="02070309020205020404" pitchFamily="49" charset="0"/>
              </a:rPr>
              <a:t>v_SummarizedData</a:t>
            </a:r>
            <a:r>
              <a:rPr lang="en-GB" sz="2400" kern="0" dirty="0">
                <a:solidFill>
                  <a:prstClr val="black"/>
                </a:solidFill>
                <a:latin typeface="Courier New" panose="02070309020205020404" pitchFamily="49" charset="0"/>
                <a:cs typeface="Courier New" panose="02070309020205020404" pitchFamily="49" charset="0"/>
              </a:rPr>
              <a:t>;</a:t>
            </a:r>
          </a:p>
          <a:p>
            <a:endParaRPr lang="en-US" dirty="0"/>
          </a:p>
        </p:txBody>
      </p:sp>
      <p:pic>
        <p:nvPicPr>
          <p:cNvPr id="5" name="Picture 4"/>
          <p:cNvPicPr>
            <a:picLocks noChangeAspect="1"/>
          </p:cNvPicPr>
          <p:nvPr/>
        </p:nvPicPr>
        <p:blipFill>
          <a:blip r:embed="rId2"/>
          <a:stretch>
            <a:fillRect/>
          </a:stretch>
        </p:blipFill>
        <p:spPr>
          <a:xfrm rot="16200000">
            <a:off x="8980077" y="2057718"/>
            <a:ext cx="1024768" cy="130746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105561734"/>
              </p:ext>
            </p:extLst>
          </p:nvPr>
        </p:nvGraphicFramePr>
        <p:xfrm>
          <a:off x="8265454" y="2711448"/>
          <a:ext cx="1449753" cy="836264"/>
        </p:xfrm>
        <a:graphic>
          <a:graphicData uri="http://schemas.openxmlformats.org/drawingml/2006/table">
            <a:tbl>
              <a:tblPr firstRow="1" bandRow="1">
                <a:solidFill>
                  <a:srgbClr val="FFFFFF">
                    <a:alpha val="60000"/>
                  </a:srgbClr>
                </a:solidFill>
                <a:tableStyleId>{5C22544A-7EE6-4342-B048-85BDC9FD1C3A}</a:tableStyleId>
              </a:tblPr>
              <a:tblGrid>
                <a:gridCol w="483251">
                  <a:extLst>
                    <a:ext uri="{9D8B030D-6E8A-4147-A177-3AD203B41FA5}">
                      <a16:colId xmlns:a16="http://schemas.microsoft.com/office/drawing/2014/main" val="20000"/>
                    </a:ext>
                  </a:extLst>
                </a:gridCol>
                <a:gridCol w="483251">
                  <a:extLst>
                    <a:ext uri="{9D8B030D-6E8A-4147-A177-3AD203B41FA5}">
                      <a16:colId xmlns:a16="http://schemas.microsoft.com/office/drawing/2014/main" val="20001"/>
                    </a:ext>
                  </a:extLst>
                </a:gridCol>
                <a:gridCol w="483251">
                  <a:extLst>
                    <a:ext uri="{9D8B030D-6E8A-4147-A177-3AD203B41FA5}">
                      <a16:colId xmlns:a16="http://schemas.microsoft.com/office/drawing/2014/main" val="20002"/>
                    </a:ext>
                  </a:extLst>
                </a:gridCol>
              </a:tblGrid>
              <a:tr h="209066">
                <a:tc>
                  <a:txBody>
                    <a:bodyPr/>
                    <a:lstStyle/>
                    <a:p>
                      <a:endParaRPr lang="en-US" sz="300" dirty="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0"/>
                  </a:ext>
                </a:extLst>
              </a:tr>
              <a:tr h="209066">
                <a:tc>
                  <a:txBody>
                    <a:bodyPr/>
                    <a:lstStyle/>
                    <a:p>
                      <a:endParaRPr lang="en-US" sz="300" dirty="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1"/>
                  </a:ext>
                </a:extLst>
              </a:tr>
              <a:tr h="209066">
                <a:tc>
                  <a:txBody>
                    <a:bodyPr/>
                    <a:lstStyle/>
                    <a:p>
                      <a:endParaRPr lang="en-US" sz="30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2"/>
                  </a:ext>
                </a:extLst>
              </a:tr>
              <a:tr h="209066">
                <a:tc>
                  <a:txBody>
                    <a:bodyPr/>
                    <a:lstStyle/>
                    <a:p>
                      <a:endParaRPr lang="en-US" sz="30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3"/>
                  </a:ext>
                </a:extLst>
              </a:tr>
            </a:tbl>
          </a:graphicData>
        </a:graphic>
      </p:graphicFrame>
      <p:sp>
        <p:nvSpPr>
          <p:cNvPr id="7" name="Left Arrow 6"/>
          <p:cNvSpPr/>
          <p:nvPr/>
        </p:nvSpPr>
        <p:spPr>
          <a:xfrm rot="16200000">
            <a:off x="7929221" y="4054109"/>
            <a:ext cx="2211749" cy="551197"/>
          </a:xfrm>
          <a:prstGeom prst="left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592275935"/>
              </p:ext>
            </p:extLst>
          </p:nvPr>
        </p:nvGraphicFramePr>
        <p:xfrm>
          <a:off x="8546449" y="3387188"/>
          <a:ext cx="966502" cy="836264"/>
        </p:xfrm>
        <a:graphic>
          <a:graphicData uri="http://schemas.openxmlformats.org/drawingml/2006/table">
            <a:tbl>
              <a:tblPr firstRow="1" bandRow="1">
                <a:tableStyleId>{00A15C55-8517-42AA-B614-E9B94910E393}</a:tableStyleId>
              </a:tblPr>
              <a:tblGrid>
                <a:gridCol w="483251">
                  <a:extLst>
                    <a:ext uri="{9D8B030D-6E8A-4147-A177-3AD203B41FA5}">
                      <a16:colId xmlns:a16="http://schemas.microsoft.com/office/drawing/2014/main" val="20000"/>
                    </a:ext>
                  </a:extLst>
                </a:gridCol>
                <a:gridCol w="483251">
                  <a:extLst>
                    <a:ext uri="{9D8B030D-6E8A-4147-A177-3AD203B41FA5}">
                      <a16:colId xmlns:a16="http://schemas.microsoft.com/office/drawing/2014/main" val="20001"/>
                    </a:ext>
                  </a:extLst>
                </a:gridCol>
              </a:tblGrid>
              <a:tr h="209066">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0"/>
                  </a:ext>
                </a:extLst>
              </a:tr>
              <a:tr h="209066">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1"/>
                  </a:ext>
                </a:extLst>
              </a:tr>
              <a:tr h="209066">
                <a:tc>
                  <a:txBody>
                    <a:bodyPr/>
                    <a:lstStyle/>
                    <a:p>
                      <a:endParaRPr lang="en-US" sz="300"/>
                    </a:p>
                  </a:txBody>
                  <a:tcPr/>
                </a:tc>
                <a:tc>
                  <a:txBody>
                    <a:bodyPr/>
                    <a:lstStyle/>
                    <a:p>
                      <a:endParaRPr lang="en-US" sz="300" dirty="0"/>
                    </a:p>
                  </a:txBody>
                  <a:tcPr/>
                </a:tc>
                <a:extLst>
                  <a:ext uri="{0D108BD9-81ED-4DB2-BD59-A6C34878D82A}">
                    <a16:rowId xmlns:a16="http://schemas.microsoft.com/office/drawing/2014/main" val="10002"/>
                  </a:ext>
                </a:extLst>
              </a:tr>
              <a:tr h="209066">
                <a:tc>
                  <a:txBody>
                    <a:bodyPr/>
                    <a:lstStyle/>
                    <a:p>
                      <a:endParaRPr lang="en-US" sz="300"/>
                    </a:p>
                  </a:txBody>
                  <a:tcPr/>
                </a:tc>
                <a:tc>
                  <a:txBody>
                    <a:bodyPr/>
                    <a:lstStyle/>
                    <a:p>
                      <a:endParaRPr lang="en-US" sz="3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6816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
                                  </p:iterate>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1621"/>
                            </p:stCondLst>
                            <p:childTnLst>
                              <p:par>
                                <p:cTn id="16" presetID="10"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
                                  </p:iterate>
                                  <p:childTnLst>
                                    <p:set>
                                      <p:cBhvr>
                                        <p:cTn id="22" dur="1" fill="hold">
                                          <p:stCondLst>
                                            <p:cond delay="0"/>
                                          </p:stCondLst>
                                        </p:cTn>
                                        <p:tgtEl>
                                          <p:spTgt spid="4"/>
                                        </p:tgtEl>
                                        <p:attrNameLst>
                                          <p:attrName>style.visibility</p:attrName>
                                        </p:attrNameLst>
                                      </p:cBhvr>
                                      <p:to>
                                        <p:strVal val="visible"/>
                                      </p:to>
                                    </p:set>
                                  </p:childTnLst>
                                </p:cTn>
                              </p:par>
                            </p:childTnLst>
                          </p:cTn>
                        </p:par>
                        <p:par>
                          <p:cTn id="23" fill="hold">
                            <p:stCondLst>
                              <p:cond delay="801"/>
                            </p:stCondLst>
                            <p:childTnLst>
                              <p:par>
                                <p:cTn id="24" presetID="22" presetClass="entr" presetSubtype="1"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P spid="4"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Partitioning, Skewing, and Clustering Tables</a:t>
            </a:r>
          </a:p>
        </p:txBody>
      </p:sp>
    </p:spTree>
    <p:extLst>
      <p:ext uri="{BB962C8B-B14F-4D97-AF65-F5344CB8AC3E}">
        <p14:creationId xmlns:p14="http://schemas.microsoft.com/office/powerpoint/2010/main" val="401931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003" y="1316031"/>
            <a:ext cx="4647426" cy="1323439"/>
          </a:xfrm>
          <a:prstGeom prst="rect">
            <a:avLst/>
          </a:prstGeom>
          <a:noFill/>
        </p:spPr>
        <p:txBody>
          <a:bodyPr wrap="none" rtlCol="0">
            <a:spAutoFit/>
          </a:bodyPr>
          <a:lstStyle/>
          <a:p>
            <a:r>
              <a:rPr lang="en-GB" sz="2000" dirty="0">
                <a:latin typeface="Courier New" panose="02070309020205020404" pitchFamily="49" charset="0"/>
                <a:cs typeface="Courier New" panose="02070309020205020404" pitchFamily="49" charset="0"/>
              </a:rPr>
              <a:t>CREATE TABLE </a:t>
            </a:r>
            <a:r>
              <a:rPr lang="en-GB" sz="2000" dirty="0" err="1">
                <a:latin typeface="Courier New" panose="02070309020205020404" pitchFamily="49" charset="0"/>
                <a:cs typeface="Courier New" panose="02070309020205020404" pitchFamily="49" charset="0"/>
              </a:rPr>
              <a:t>part_table</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(col1 INT,</a:t>
            </a:r>
          </a:p>
          <a:p>
            <a:r>
              <a:rPr lang="en-GB" sz="2000" dirty="0">
                <a:latin typeface="Courier New" panose="02070309020205020404" pitchFamily="49" charset="0"/>
                <a:cs typeface="Courier New" panose="02070309020205020404" pitchFamily="49" charset="0"/>
              </a:rPr>
              <a:t> col2 STRING)</a:t>
            </a:r>
          </a:p>
          <a:p>
            <a:r>
              <a:rPr lang="en-GB" sz="2000" dirty="0">
                <a:latin typeface="Courier New" panose="02070309020205020404" pitchFamily="49" charset="0"/>
                <a:cs typeface="Courier New" panose="02070309020205020404" pitchFamily="49" charset="0"/>
              </a:rPr>
              <a:t>PARTITIONED BY (col3 STRING);</a:t>
            </a:r>
          </a:p>
        </p:txBody>
      </p:sp>
      <p:grpSp>
        <p:nvGrpSpPr>
          <p:cNvPr id="8" name="Group 7"/>
          <p:cNvGrpSpPr/>
          <p:nvPr/>
        </p:nvGrpSpPr>
        <p:grpSpPr>
          <a:xfrm>
            <a:off x="8146491" y="1316031"/>
            <a:ext cx="1590313" cy="1245377"/>
            <a:chOff x="7803404" y="1628384"/>
            <a:chExt cx="1590313" cy="1245377"/>
          </a:xfrm>
        </p:grpSpPr>
        <p:grpSp>
          <p:nvGrpSpPr>
            <p:cNvPr id="3" name="Group 10"/>
            <p:cNvGrpSpPr>
              <a:grpSpLocks noChangeAspect="1"/>
            </p:cNvGrpSpPr>
            <p:nvPr/>
          </p:nvGrpSpPr>
          <p:grpSpPr bwMode="auto">
            <a:xfrm rot="16200000">
              <a:off x="7975872" y="1455916"/>
              <a:ext cx="1245377" cy="1590313"/>
              <a:chOff x="1805" y="2643"/>
              <a:chExt cx="621" cy="793"/>
            </a:xfrm>
          </p:grpSpPr>
          <p:sp>
            <p:nvSpPr>
              <p:cNvPr id="4"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8030417" y="2206787"/>
              <a:ext cx="1156342" cy="369332"/>
            </a:xfrm>
            <a:prstGeom prst="rect">
              <a:avLst/>
            </a:prstGeom>
            <a:noFill/>
          </p:spPr>
          <p:txBody>
            <a:bodyPr wrap="none" rtlCol="0">
              <a:spAutoFit/>
            </a:bodyPr>
            <a:lstStyle/>
            <a:p>
              <a:r>
                <a:rPr lang="en-GB" dirty="0" err="1"/>
                <a:t>part_table</a:t>
              </a:r>
              <a:endParaRPr lang="en-US" dirty="0"/>
            </a:p>
          </p:txBody>
        </p:sp>
      </p:grpSp>
      <p:sp>
        <p:nvSpPr>
          <p:cNvPr id="9" name="TextBox 8"/>
          <p:cNvSpPr txBox="1"/>
          <p:nvPr/>
        </p:nvSpPr>
        <p:spPr>
          <a:xfrm>
            <a:off x="449003" y="2828712"/>
            <a:ext cx="7571303" cy="1323439"/>
          </a:xfrm>
          <a:prstGeom prst="rect">
            <a:avLst/>
          </a:prstGeom>
          <a:noFill/>
        </p:spPr>
        <p:txBody>
          <a:bodyPr wrap="none" rtlCol="0">
            <a:spAutoFit/>
          </a:bodyPr>
          <a:lstStyle/>
          <a:p>
            <a:r>
              <a:rPr lang="en-GB" sz="2000" dirty="0">
                <a:latin typeface="Courier New" panose="02070309020205020404" pitchFamily="49" charset="0"/>
                <a:cs typeface="Courier New" panose="02070309020205020404" pitchFamily="49" charset="0"/>
              </a:rPr>
              <a:t>INSERT INTO TABLE </a:t>
            </a:r>
            <a:r>
              <a:rPr lang="en-GB" sz="2000" dirty="0" err="1">
                <a:latin typeface="Courier New" panose="02070309020205020404" pitchFamily="49" charset="0"/>
                <a:cs typeface="Courier New" panose="02070309020205020404" pitchFamily="49" charset="0"/>
              </a:rPr>
              <a:t>part_table</a:t>
            </a:r>
            <a:r>
              <a:rPr lang="en-GB" sz="2000" dirty="0">
                <a:latin typeface="Courier New" panose="02070309020205020404" pitchFamily="49" charset="0"/>
                <a:cs typeface="Courier New" panose="02070309020205020404" pitchFamily="49" charset="0"/>
              </a:rPr>
              <a:t> PARTITION(col3='A')</a:t>
            </a:r>
          </a:p>
          <a:p>
            <a:r>
              <a:rPr lang="en-GB" sz="2000" dirty="0">
                <a:latin typeface="Courier New" panose="02070309020205020404" pitchFamily="49" charset="0"/>
                <a:cs typeface="Courier New" panose="02070309020205020404" pitchFamily="49" charset="0"/>
              </a:rPr>
              <a:t>SELECT col1</a:t>
            </a:r>
            <a:r>
              <a:rPr lang="en-GB" sz="2000">
                <a:latin typeface="Courier New" panose="02070309020205020404" pitchFamily="49" charset="0"/>
                <a:cs typeface="Courier New" panose="02070309020205020404" pitchFamily="49" charset="0"/>
              </a:rPr>
              <a:t>, col2</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FROM </a:t>
            </a:r>
            <a:r>
              <a:rPr lang="en-GB" sz="2000" dirty="0" err="1">
                <a:latin typeface="Courier New" panose="02070309020205020404" pitchFamily="49" charset="0"/>
                <a:cs typeface="Courier New" panose="02070309020205020404" pitchFamily="49" charset="0"/>
              </a:rPr>
              <a:t>stg_table</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WHERE col3 = 'A';</a:t>
            </a:r>
          </a:p>
        </p:txBody>
      </p:sp>
      <p:grpSp>
        <p:nvGrpSpPr>
          <p:cNvPr id="12" name="Group 11"/>
          <p:cNvGrpSpPr/>
          <p:nvPr/>
        </p:nvGrpSpPr>
        <p:grpSpPr>
          <a:xfrm>
            <a:off x="9626569" y="2665974"/>
            <a:ext cx="1615016" cy="1265825"/>
            <a:chOff x="7283488" y="3629879"/>
            <a:chExt cx="1615016" cy="1265825"/>
          </a:xfrm>
        </p:grpSpPr>
        <p:pic>
          <p:nvPicPr>
            <p:cNvPr id="10" name="Picture 9"/>
            <p:cNvPicPr>
              <a:picLocks noChangeAspect="1"/>
            </p:cNvPicPr>
            <p:nvPr/>
          </p:nvPicPr>
          <p:blipFill>
            <a:blip r:embed="rId2"/>
            <a:stretch>
              <a:fillRect/>
            </a:stretch>
          </p:blipFill>
          <p:spPr>
            <a:xfrm rot="16200000">
              <a:off x="7458083" y="3455284"/>
              <a:ext cx="1265825" cy="1615016"/>
            </a:xfrm>
            <a:prstGeom prst="rect">
              <a:avLst/>
            </a:prstGeom>
          </p:spPr>
        </p:pic>
        <p:sp>
          <p:nvSpPr>
            <p:cNvPr id="11" name="TextBox 10"/>
            <p:cNvSpPr txBox="1"/>
            <p:nvPr/>
          </p:nvSpPr>
          <p:spPr>
            <a:xfrm>
              <a:off x="7629330" y="4215112"/>
              <a:ext cx="923330" cy="369332"/>
            </a:xfrm>
            <a:prstGeom prst="rect">
              <a:avLst/>
            </a:prstGeom>
            <a:noFill/>
          </p:spPr>
          <p:txBody>
            <a:bodyPr wrap="none" rtlCol="0">
              <a:spAutoFit/>
            </a:bodyPr>
            <a:lstStyle/>
            <a:p>
              <a:r>
                <a:rPr lang="en-GB" dirty="0"/>
                <a:t>col3='A'</a:t>
              </a:r>
              <a:endParaRPr lang="en-US" dirty="0"/>
            </a:p>
          </p:txBody>
        </p:sp>
      </p:grpSp>
      <p:sp>
        <p:nvSpPr>
          <p:cNvPr id="13" name="TextBox 12"/>
          <p:cNvSpPr txBox="1"/>
          <p:nvPr/>
        </p:nvSpPr>
        <p:spPr>
          <a:xfrm>
            <a:off x="449003" y="4341393"/>
            <a:ext cx="7417415" cy="1938992"/>
          </a:xfrm>
          <a:prstGeom prst="rect">
            <a:avLst/>
          </a:prstGeom>
          <a:noFill/>
        </p:spPr>
        <p:txBody>
          <a:bodyPr wrap="none" rtlCol="0">
            <a:spAutoFit/>
          </a:bodyPr>
          <a:lstStyle/>
          <a:p>
            <a:r>
              <a:rPr lang="en-GB" sz="2000" dirty="0">
                <a:latin typeface="Courier New" panose="02070309020205020404" pitchFamily="49" charset="0"/>
                <a:cs typeface="Courier New" panose="02070309020205020404" pitchFamily="49" charset="0"/>
              </a:rPr>
              <a:t>SET </a:t>
            </a:r>
            <a:r>
              <a:rPr lang="en-GB" sz="2000" dirty="0" err="1">
                <a:latin typeface="Courier New" panose="02070309020205020404" pitchFamily="49" charset="0"/>
                <a:cs typeface="Courier New" panose="02070309020205020404" pitchFamily="49" charset="0"/>
              </a:rPr>
              <a:t>hive.exec.dynamic.partition</a:t>
            </a:r>
            <a:r>
              <a:rPr lang="en-GB" sz="2000" dirty="0">
                <a:latin typeface="Courier New" panose="02070309020205020404" pitchFamily="49" charset="0"/>
                <a:cs typeface="Courier New" panose="02070309020205020404" pitchFamily="49" charset="0"/>
              </a:rPr>
              <a:t> = true;</a:t>
            </a:r>
          </a:p>
          <a:p>
            <a:r>
              <a:rPr lang="en-GB" sz="2000" dirty="0">
                <a:latin typeface="Courier New" panose="02070309020205020404" pitchFamily="49" charset="0"/>
                <a:cs typeface="Courier New" panose="02070309020205020404" pitchFamily="49" charset="0"/>
              </a:rPr>
              <a:t>SET </a:t>
            </a:r>
            <a:r>
              <a:rPr lang="en-GB" sz="2000" dirty="0" err="1">
                <a:latin typeface="Courier New" panose="02070309020205020404" pitchFamily="49" charset="0"/>
                <a:cs typeface="Courier New" panose="02070309020205020404" pitchFamily="49" charset="0"/>
              </a:rPr>
              <a:t>hive.exec.dynamic.partition.mode</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nonstrict</a:t>
            </a:r>
            <a:r>
              <a:rPr lang="en-GB" sz="2000" dirty="0">
                <a:latin typeface="Courier New" panose="02070309020205020404" pitchFamily="49" charset="0"/>
                <a:cs typeface="Courier New" panose="02070309020205020404" pitchFamily="49" charset="0"/>
              </a:rPr>
              <a:t>;</a:t>
            </a:r>
          </a:p>
          <a:p>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INSERT INTO TABLE </a:t>
            </a:r>
            <a:r>
              <a:rPr lang="en-GB" sz="2000" dirty="0" err="1">
                <a:latin typeface="Courier New" panose="02070309020205020404" pitchFamily="49" charset="0"/>
                <a:cs typeface="Courier New" panose="02070309020205020404" pitchFamily="49" charset="0"/>
              </a:rPr>
              <a:t>part_table</a:t>
            </a:r>
            <a:r>
              <a:rPr lang="en-GB" sz="2000" dirty="0">
                <a:latin typeface="Courier New" panose="02070309020205020404" pitchFamily="49" charset="0"/>
                <a:cs typeface="Courier New" panose="02070309020205020404" pitchFamily="49" charset="0"/>
              </a:rPr>
              <a:t> PARTITION(col3)</a:t>
            </a:r>
          </a:p>
          <a:p>
            <a:r>
              <a:rPr lang="en-GB" sz="2000" dirty="0">
                <a:latin typeface="Courier New" panose="02070309020205020404" pitchFamily="49" charset="0"/>
                <a:cs typeface="Courier New" panose="02070309020205020404" pitchFamily="49" charset="0"/>
              </a:rPr>
              <a:t>SELECT col1, col2, col3</a:t>
            </a:r>
          </a:p>
          <a:p>
            <a:r>
              <a:rPr lang="en-GB" sz="2000" dirty="0">
                <a:latin typeface="Courier New" panose="02070309020205020404" pitchFamily="49" charset="0"/>
                <a:cs typeface="Courier New" panose="02070309020205020404" pitchFamily="49" charset="0"/>
              </a:rPr>
              <a:t>FROM </a:t>
            </a:r>
            <a:r>
              <a:rPr lang="en-GB" sz="2000" dirty="0" err="1">
                <a:latin typeface="Courier New" panose="02070309020205020404" pitchFamily="49" charset="0"/>
                <a:cs typeface="Courier New" panose="02070309020205020404" pitchFamily="49" charset="0"/>
              </a:rPr>
              <a:t>stg_table</a:t>
            </a:r>
            <a:r>
              <a:rPr lang="en-GB" sz="2000" dirty="0">
                <a:latin typeface="Courier New" panose="02070309020205020404" pitchFamily="49" charset="0"/>
                <a:cs typeface="Courier New" panose="02070309020205020404" pitchFamily="49" charset="0"/>
              </a:rPr>
              <a:t>;</a:t>
            </a:r>
          </a:p>
        </p:txBody>
      </p:sp>
      <p:grpSp>
        <p:nvGrpSpPr>
          <p:cNvPr id="14" name="Group 13"/>
          <p:cNvGrpSpPr/>
          <p:nvPr/>
        </p:nvGrpSpPr>
        <p:grpSpPr>
          <a:xfrm>
            <a:off x="9643006" y="4029041"/>
            <a:ext cx="1615016" cy="1265825"/>
            <a:chOff x="7283488" y="3629879"/>
            <a:chExt cx="1615016" cy="1265825"/>
          </a:xfrm>
        </p:grpSpPr>
        <p:pic>
          <p:nvPicPr>
            <p:cNvPr id="15" name="Picture 14"/>
            <p:cNvPicPr>
              <a:picLocks noChangeAspect="1"/>
            </p:cNvPicPr>
            <p:nvPr/>
          </p:nvPicPr>
          <p:blipFill>
            <a:blip r:embed="rId2"/>
            <a:stretch>
              <a:fillRect/>
            </a:stretch>
          </p:blipFill>
          <p:spPr>
            <a:xfrm rot="16200000">
              <a:off x="7458083" y="3455284"/>
              <a:ext cx="1265825" cy="1615016"/>
            </a:xfrm>
            <a:prstGeom prst="rect">
              <a:avLst/>
            </a:prstGeom>
          </p:spPr>
        </p:pic>
        <p:sp>
          <p:nvSpPr>
            <p:cNvPr id="16" name="TextBox 15"/>
            <p:cNvSpPr txBox="1"/>
            <p:nvPr/>
          </p:nvSpPr>
          <p:spPr>
            <a:xfrm>
              <a:off x="7629330" y="4215112"/>
              <a:ext cx="915315" cy="369332"/>
            </a:xfrm>
            <a:prstGeom prst="rect">
              <a:avLst/>
            </a:prstGeom>
            <a:noFill/>
          </p:spPr>
          <p:txBody>
            <a:bodyPr wrap="none" rtlCol="0">
              <a:spAutoFit/>
            </a:bodyPr>
            <a:lstStyle/>
            <a:p>
              <a:r>
                <a:rPr lang="en-GB" dirty="0"/>
                <a:t>col3='B'</a:t>
              </a:r>
              <a:endParaRPr lang="en-US" dirty="0"/>
            </a:p>
          </p:txBody>
        </p:sp>
      </p:grpSp>
      <p:grpSp>
        <p:nvGrpSpPr>
          <p:cNvPr id="17" name="Group 16"/>
          <p:cNvGrpSpPr/>
          <p:nvPr/>
        </p:nvGrpSpPr>
        <p:grpSpPr>
          <a:xfrm>
            <a:off x="9643006" y="5392108"/>
            <a:ext cx="1615016" cy="1265825"/>
            <a:chOff x="7283488" y="3629879"/>
            <a:chExt cx="1615016" cy="1265825"/>
          </a:xfrm>
        </p:grpSpPr>
        <p:pic>
          <p:nvPicPr>
            <p:cNvPr id="18" name="Picture 17"/>
            <p:cNvPicPr>
              <a:picLocks noChangeAspect="1"/>
            </p:cNvPicPr>
            <p:nvPr/>
          </p:nvPicPr>
          <p:blipFill>
            <a:blip r:embed="rId2"/>
            <a:stretch>
              <a:fillRect/>
            </a:stretch>
          </p:blipFill>
          <p:spPr>
            <a:xfrm rot="16200000">
              <a:off x="7458083" y="3455284"/>
              <a:ext cx="1265825" cy="1615016"/>
            </a:xfrm>
            <a:prstGeom prst="rect">
              <a:avLst/>
            </a:prstGeom>
          </p:spPr>
        </p:pic>
        <p:sp>
          <p:nvSpPr>
            <p:cNvPr id="19" name="TextBox 18"/>
            <p:cNvSpPr txBox="1"/>
            <p:nvPr/>
          </p:nvSpPr>
          <p:spPr>
            <a:xfrm>
              <a:off x="7629330" y="4215112"/>
              <a:ext cx="913712" cy="369332"/>
            </a:xfrm>
            <a:prstGeom prst="rect">
              <a:avLst/>
            </a:prstGeom>
            <a:noFill/>
          </p:spPr>
          <p:txBody>
            <a:bodyPr wrap="none" rtlCol="0">
              <a:spAutoFit/>
            </a:bodyPr>
            <a:lstStyle/>
            <a:p>
              <a:r>
                <a:rPr lang="en-GB" dirty="0"/>
                <a:t>col3='C'</a:t>
              </a:r>
              <a:endParaRPr lang="en-US" dirty="0"/>
            </a:p>
          </p:txBody>
        </p:sp>
      </p:grpSp>
      <p:cxnSp>
        <p:nvCxnSpPr>
          <p:cNvPr id="21" name="Elbow Connector 20"/>
          <p:cNvCxnSpPr>
            <a:stCxn id="4" idx="1"/>
            <a:endCxn id="10" idx="0"/>
          </p:cNvCxnSpPr>
          <p:nvPr/>
        </p:nvCxnSpPr>
        <p:spPr>
          <a:xfrm rot="16200000" flipH="1">
            <a:off x="8912863" y="2585181"/>
            <a:ext cx="737478" cy="689934"/>
          </a:xfrm>
          <a:prstGeom prst="bentConnector2">
            <a:avLst/>
          </a:prstGeom>
        </p:spPr>
        <p:style>
          <a:lnRef idx="2">
            <a:schemeClr val="dk1"/>
          </a:lnRef>
          <a:fillRef idx="0">
            <a:schemeClr val="dk1"/>
          </a:fillRef>
          <a:effectRef idx="1">
            <a:schemeClr val="dk1"/>
          </a:effectRef>
          <a:fontRef idx="minor">
            <a:schemeClr val="tx1"/>
          </a:fontRef>
        </p:style>
      </p:cxnSp>
      <p:cxnSp>
        <p:nvCxnSpPr>
          <p:cNvPr id="22" name="Elbow Connector 21"/>
          <p:cNvCxnSpPr>
            <a:stCxn id="4" idx="1"/>
            <a:endCxn id="15" idx="0"/>
          </p:cNvCxnSpPr>
          <p:nvPr/>
        </p:nvCxnSpPr>
        <p:spPr>
          <a:xfrm rot="16200000" flipH="1">
            <a:off x="8239548" y="3258495"/>
            <a:ext cx="2100545" cy="706371"/>
          </a:xfrm>
          <a:prstGeom prst="bentConnector2">
            <a:avLst/>
          </a:prstGeom>
        </p:spPr>
        <p:style>
          <a:lnRef idx="2">
            <a:schemeClr val="dk1"/>
          </a:lnRef>
          <a:fillRef idx="0">
            <a:schemeClr val="dk1"/>
          </a:fillRef>
          <a:effectRef idx="1">
            <a:schemeClr val="dk1"/>
          </a:effectRef>
          <a:fontRef idx="minor">
            <a:schemeClr val="tx1"/>
          </a:fontRef>
        </p:style>
      </p:cxnSp>
      <p:cxnSp>
        <p:nvCxnSpPr>
          <p:cNvPr id="25" name="Elbow Connector 24"/>
          <p:cNvCxnSpPr>
            <a:endCxn id="18" idx="0"/>
          </p:cNvCxnSpPr>
          <p:nvPr/>
        </p:nvCxnSpPr>
        <p:spPr>
          <a:xfrm rot="16200000" flipH="1">
            <a:off x="7535492" y="3917506"/>
            <a:ext cx="3508659" cy="706370"/>
          </a:xfrm>
          <a:prstGeom prst="bentConnector2">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320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2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1321"/>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
                                  </p:iterate>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1701"/>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20"/>
                                  </p:iterate>
                                  <p:childTnLst>
                                    <p:set>
                                      <p:cBhvr>
                                        <p:cTn id="25" dur="1" fill="hold">
                                          <p:stCondLst>
                                            <p:cond delay="0"/>
                                          </p:stCondLst>
                                        </p:cTn>
                                        <p:tgtEl>
                                          <p:spTgt spid="13"/>
                                        </p:tgtEl>
                                        <p:attrNameLst>
                                          <p:attrName>style.visibility</p:attrName>
                                        </p:attrNameLst>
                                      </p:cBhvr>
                                      <p:to>
                                        <p:strVal val="visible"/>
                                      </p:to>
                                    </p:set>
                                  </p:childTnLst>
                                </p:cTn>
                              </p:par>
                            </p:childTnLst>
                          </p:cTn>
                        </p:par>
                        <p:par>
                          <p:cTn id="26" fill="hold">
                            <p:stCondLst>
                              <p:cond delay="3101"/>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003" y="1316032"/>
            <a:ext cx="7879080" cy="1631216"/>
          </a:xfrm>
          <a:prstGeom prst="rect">
            <a:avLst/>
          </a:prstGeom>
          <a:noFill/>
        </p:spPr>
        <p:txBody>
          <a:bodyPr wrap="none" rtlCol="0">
            <a:spAutoFit/>
          </a:bodyPr>
          <a:lstStyle/>
          <a:p>
            <a:r>
              <a:rPr lang="en-GB" sz="2000" dirty="0">
                <a:latin typeface="Courier New" panose="02070309020205020404" pitchFamily="49" charset="0"/>
                <a:cs typeface="Courier New" panose="02070309020205020404" pitchFamily="49" charset="0"/>
              </a:rPr>
              <a:t>CREATE TABLE </a:t>
            </a:r>
            <a:r>
              <a:rPr lang="en-GB" sz="2000" dirty="0" err="1">
                <a:latin typeface="Courier New" panose="02070309020205020404" pitchFamily="49" charset="0"/>
                <a:cs typeface="Courier New" panose="02070309020205020404" pitchFamily="49" charset="0"/>
              </a:rPr>
              <a:t>skewed_table</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(col1 INT,</a:t>
            </a:r>
          </a:p>
          <a:p>
            <a:r>
              <a:rPr lang="en-GB" sz="2000" dirty="0">
                <a:latin typeface="Courier New" panose="02070309020205020404" pitchFamily="49" charset="0"/>
                <a:cs typeface="Courier New" panose="02070309020205020404" pitchFamily="49" charset="0"/>
              </a:rPr>
              <a:t> col2 STRING,</a:t>
            </a:r>
          </a:p>
          <a:p>
            <a:r>
              <a:rPr lang="en-GB" sz="2000" dirty="0">
                <a:latin typeface="Courier New" panose="02070309020205020404" pitchFamily="49" charset="0"/>
                <a:cs typeface="Courier New" panose="02070309020205020404" pitchFamily="49" charset="0"/>
              </a:rPr>
              <a:t> col3 STRING)</a:t>
            </a:r>
          </a:p>
          <a:p>
            <a:r>
              <a:rPr lang="en-GB" sz="2000" dirty="0">
                <a:latin typeface="Courier New" panose="02070309020205020404" pitchFamily="49" charset="0"/>
                <a:cs typeface="Courier New" panose="02070309020205020404" pitchFamily="49" charset="0"/>
              </a:rPr>
              <a:t>SKEWED BY (col3) ON ('A') [STORED AS DIRECTORIES];</a:t>
            </a:r>
          </a:p>
        </p:txBody>
      </p:sp>
      <p:grpSp>
        <p:nvGrpSpPr>
          <p:cNvPr id="8" name="Group 7"/>
          <p:cNvGrpSpPr/>
          <p:nvPr/>
        </p:nvGrpSpPr>
        <p:grpSpPr>
          <a:xfrm>
            <a:off x="8146491" y="1316032"/>
            <a:ext cx="1590313" cy="1245377"/>
            <a:chOff x="7803404" y="1628384"/>
            <a:chExt cx="1590313" cy="1245377"/>
          </a:xfrm>
        </p:grpSpPr>
        <p:grpSp>
          <p:nvGrpSpPr>
            <p:cNvPr id="3" name="Group 10"/>
            <p:cNvGrpSpPr>
              <a:grpSpLocks noChangeAspect="1"/>
            </p:cNvGrpSpPr>
            <p:nvPr/>
          </p:nvGrpSpPr>
          <p:grpSpPr bwMode="auto">
            <a:xfrm rot="16200000">
              <a:off x="7975872" y="1455916"/>
              <a:ext cx="1245377" cy="1590313"/>
              <a:chOff x="1805" y="2643"/>
              <a:chExt cx="621" cy="793"/>
            </a:xfrm>
          </p:grpSpPr>
          <p:sp>
            <p:nvSpPr>
              <p:cNvPr id="4"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7867579" y="2206787"/>
              <a:ext cx="1476045" cy="369332"/>
            </a:xfrm>
            <a:prstGeom prst="rect">
              <a:avLst/>
            </a:prstGeom>
            <a:noFill/>
          </p:spPr>
          <p:txBody>
            <a:bodyPr wrap="none" rtlCol="0">
              <a:spAutoFit/>
            </a:bodyPr>
            <a:lstStyle/>
            <a:p>
              <a:r>
                <a:rPr lang="en-GB" dirty="0" err="1"/>
                <a:t>skewed_table</a:t>
              </a:r>
              <a:endParaRPr lang="en-US" dirty="0"/>
            </a:p>
          </p:txBody>
        </p:sp>
      </p:grpSp>
      <p:sp>
        <p:nvSpPr>
          <p:cNvPr id="9" name="TextBox 8"/>
          <p:cNvSpPr txBox="1"/>
          <p:nvPr/>
        </p:nvSpPr>
        <p:spPr>
          <a:xfrm>
            <a:off x="449003" y="3431535"/>
            <a:ext cx="4801314" cy="1015663"/>
          </a:xfrm>
          <a:prstGeom prst="rect">
            <a:avLst/>
          </a:prstGeom>
          <a:noFill/>
        </p:spPr>
        <p:txBody>
          <a:bodyPr wrap="none" rtlCol="0">
            <a:spAutoFit/>
          </a:bodyPr>
          <a:lstStyle/>
          <a:p>
            <a:r>
              <a:rPr lang="en-GB" sz="2000" dirty="0">
                <a:latin typeface="Courier New" panose="02070309020205020404" pitchFamily="49" charset="0"/>
                <a:cs typeface="Courier New" panose="02070309020205020404" pitchFamily="49" charset="0"/>
              </a:rPr>
              <a:t>INSERT INTO TABLE </a:t>
            </a:r>
            <a:r>
              <a:rPr lang="en-GB" sz="2000" dirty="0" err="1">
                <a:latin typeface="Courier New" panose="02070309020205020404" pitchFamily="49" charset="0"/>
                <a:cs typeface="Courier New" panose="02070309020205020404" pitchFamily="49" charset="0"/>
              </a:rPr>
              <a:t>skewed_table</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SELECT col1, col2, col3</a:t>
            </a:r>
          </a:p>
          <a:p>
            <a:r>
              <a:rPr lang="en-GB" sz="2000" dirty="0">
                <a:latin typeface="Courier New" panose="02070309020205020404" pitchFamily="49" charset="0"/>
                <a:cs typeface="Courier New" panose="02070309020205020404" pitchFamily="49" charset="0"/>
              </a:rPr>
              <a:t>FROM </a:t>
            </a:r>
            <a:r>
              <a:rPr lang="en-GB" sz="2000" dirty="0" err="1">
                <a:latin typeface="Courier New" panose="02070309020205020404" pitchFamily="49" charset="0"/>
                <a:cs typeface="Courier New" panose="02070309020205020404" pitchFamily="49" charset="0"/>
              </a:rPr>
              <a:t>stg_table</a:t>
            </a:r>
            <a:r>
              <a:rPr lang="en-GB" sz="2000" dirty="0">
                <a:latin typeface="Courier New" panose="02070309020205020404" pitchFamily="49" charset="0"/>
                <a:cs typeface="Courier New" panose="02070309020205020404" pitchFamily="49" charset="0"/>
              </a:rPr>
              <a:t>;</a:t>
            </a:r>
          </a:p>
        </p:txBody>
      </p:sp>
      <p:grpSp>
        <p:nvGrpSpPr>
          <p:cNvPr id="12" name="Group 11"/>
          <p:cNvGrpSpPr/>
          <p:nvPr/>
        </p:nvGrpSpPr>
        <p:grpSpPr>
          <a:xfrm>
            <a:off x="9652484" y="2609124"/>
            <a:ext cx="971042" cy="1284075"/>
            <a:chOff x="9652484" y="2609124"/>
            <a:chExt cx="971042" cy="1284075"/>
          </a:xfrm>
        </p:grpSpPr>
        <p:grpSp>
          <p:nvGrpSpPr>
            <p:cNvPr id="13" name="Group 20"/>
            <p:cNvGrpSpPr>
              <a:grpSpLocks noChangeAspect="1"/>
            </p:cNvGrpSpPr>
            <p:nvPr/>
          </p:nvGrpSpPr>
          <p:grpSpPr bwMode="auto">
            <a:xfrm>
              <a:off x="9652484" y="2609124"/>
              <a:ext cx="971042" cy="1284075"/>
              <a:chOff x="3915" y="2947"/>
              <a:chExt cx="456" cy="603"/>
            </a:xfrm>
            <a:solidFill>
              <a:schemeClr val="accent4">
                <a:lumMod val="20000"/>
                <a:lumOff val="80000"/>
              </a:schemeClr>
            </a:solidFill>
          </p:grpSpPr>
          <p:sp>
            <p:nvSpPr>
              <p:cNvPr id="1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p:nvSpPr>
          <p:spPr>
            <a:xfrm>
              <a:off x="9678605" y="3080612"/>
              <a:ext cx="923330" cy="369332"/>
            </a:xfrm>
            <a:prstGeom prst="rect">
              <a:avLst/>
            </a:prstGeom>
            <a:noFill/>
          </p:spPr>
          <p:txBody>
            <a:bodyPr wrap="none" rtlCol="0">
              <a:spAutoFit/>
            </a:bodyPr>
            <a:lstStyle/>
            <a:p>
              <a:r>
                <a:rPr lang="en-GB" dirty="0"/>
                <a:t>col3='A'</a:t>
              </a:r>
              <a:endParaRPr lang="en-US" dirty="0"/>
            </a:p>
          </p:txBody>
        </p:sp>
      </p:grpSp>
      <p:grpSp>
        <p:nvGrpSpPr>
          <p:cNvPr id="14" name="Group 13"/>
          <p:cNvGrpSpPr/>
          <p:nvPr/>
        </p:nvGrpSpPr>
        <p:grpSpPr>
          <a:xfrm>
            <a:off x="9626569" y="4019916"/>
            <a:ext cx="971042" cy="1284075"/>
            <a:chOff x="9626569" y="4019916"/>
            <a:chExt cx="971042" cy="1284075"/>
          </a:xfrm>
        </p:grpSpPr>
        <p:grpSp>
          <p:nvGrpSpPr>
            <p:cNvPr id="23" name="Group 20"/>
            <p:cNvGrpSpPr>
              <a:grpSpLocks noChangeAspect="1"/>
            </p:cNvGrpSpPr>
            <p:nvPr/>
          </p:nvGrpSpPr>
          <p:grpSpPr bwMode="auto">
            <a:xfrm>
              <a:off x="9626569" y="4019916"/>
              <a:ext cx="971042" cy="1284075"/>
              <a:chOff x="3915" y="2947"/>
              <a:chExt cx="456" cy="603"/>
            </a:xfrm>
            <a:solidFill>
              <a:schemeClr val="accent4">
                <a:lumMod val="20000"/>
                <a:lumOff val="80000"/>
              </a:schemeClr>
            </a:solidFill>
          </p:grpSpPr>
          <p:sp>
            <p:nvSpPr>
              <p:cNvPr id="2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6" name="TextBox 15"/>
            <p:cNvSpPr txBox="1"/>
            <p:nvPr/>
          </p:nvSpPr>
          <p:spPr>
            <a:xfrm>
              <a:off x="9723476" y="4472111"/>
              <a:ext cx="817083" cy="369332"/>
            </a:xfrm>
            <a:prstGeom prst="rect">
              <a:avLst/>
            </a:prstGeom>
            <a:noFill/>
          </p:spPr>
          <p:txBody>
            <a:bodyPr wrap="none" rtlCol="0">
              <a:spAutoFit/>
            </a:bodyPr>
            <a:lstStyle/>
            <a:p>
              <a:r>
                <a:rPr lang="en-GB" dirty="0"/>
                <a:t>Others</a:t>
              </a:r>
              <a:endParaRPr lang="en-US" dirty="0"/>
            </a:p>
          </p:txBody>
        </p:sp>
      </p:grpSp>
      <p:cxnSp>
        <p:nvCxnSpPr>
          <p:cNvPr id="21" name="Elbow Connector 20"/>
          <p:cNvCxnSpPr>
            <a:cxnSpLocks/>
            <a:stCxn id="4" idx="1"/>
          </p:cNvCxnSpPr>
          <p:nvPr/>
        </p:nvCxnSpPr>
        <p:spPr>
          <a:xfrm rot="16200000" flipH="1">
            <a:off x="8912863" y="2585182"/>
            <a:ext cx="737478" cy="689934"/>
          </a:xfrm>
          <a:prstGeom prst="bentConnector2">
            <a:avLst/>
          </a:prstGeom>
        </p:spPr>
        <p:style>
          <a:lnRef idx="2">
            <a:schemeClr val="dk1"/>
          </a:lnRef>
          <a:fillRef idx="0">
            <a:schemeClr val="dk1"/>
          </a:fillRef>
          <a:effectRef idx="1">
            <a:schemeClr val="dk1"/>
          </a:effectRef>
          <a:fontRef idx="minor">
            <a:schemeClr val="tx1"/>
          </a:fontRef>
        </p:style>
      </p:cxnSp>
      <p:cxnSp>
        <p:nvCxnSpPr>
          <p:cNvPr id="22" name="Elbow Connector 21"/>
          <p:cNvCxnSpPr>
            <a:cxnSpLocks/>
            <a:stCxn id="4" idx="1"/>
          </p:cNvCxnSpPr>
          <p:nvPr/>
        </p:nvCxnSpPr>
        <p:spPr>
          <a:xfrm rot="16200000" flipH="1">
            <a:off x="8239548" y="3258496"/>
            <a:ext cx="2100545" cy="706371"/>
          </a:xfrm>
          <a:prstGeom prst="bentConnector2">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1354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2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1921"/>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
                                  </p:iterate>
                                  <p:childTnLst>
                                    <p:set>
                                      <p:cBhvr>
                                        <p:cTn id="14" dur="1" fill="hold">
                                          <p:stCondLst>
                                            <p:cond delay="0"/>
                                          </p:stCondLst>
                                        </p:cTn>
                                        <p:tgtEl>
                                          <p:spTgt spid="9"/>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1201"/>
                            </p:stCondLst>
                            <p:childTnLst>
                              <p:par>
                                <p:cTn id="19" presetID="1"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1701"/>
                            </p:stCondLst>
                            <p:childTnLst>
                              <p:par>
                                <p:cTn id="25" presetID="1"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003" y="1316031"/>
            <a:ext cx="5570756" cy="1631216"/>
          </a:xfrm>
          <a:prstGeom prst="rect">
            <a:avLst/>
          </a:prstGeom>
          <a:noFill/>
        </p:spPr>
        <p:txBody>
          <a:bodyPr wrap="none" rtlCol="0">
            <a:spAutoFit/>
          </a:bodyPr>
          <a:lstStyle/>
          <a:p>
            <a:r>
              <a:rPr lang="en-GB" sz="2000" dirty="0">
                <a:latin typeface="Courier New" panose="02070309020205020404" pitchFamily="49" charset="0"/>
                <a:cs typeface="Courier New" panose="02070309020205020404" pitchFamily="49" charset="0"/>
              </a:rPr>
              <a:t>CREATE TABLE </a:t>
            </a:r>
            <a:r>
              <a:rPr lang="en-GB" sz="2000" dirty="0" err="1">
                <a:latin typeface="Courier New" panose="02070309020205020404" pitchFamily="49" charset="0"/>
                <a:cs typeface="Courier New" panose="02070309020205020404" pitchFamily="49" charset="0"/>
              </a:rPr>
              <a:t>clust_table</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(col1 INT,</a:t>
            </a:r>
          </a:p>
          <a:p>
            <a:r>
              <a:rPr lang="en-GB" sz="2000" dirty="0">
                <a:latin typeface="Courier New" panose="02070309020205020404" pitchFamily="49" charset="0"/>
                <a:cs typeface="Courier New" panose="02070309020205020404" pitchFamily="49" charset="0"/>
              </a:rPr>
              <a:t> col2 STRING,</a:t>
            </a:r>
          </a:p>
          <a:p>
            <a:r>
              <a:rPr lang="en-GB" sz="2000" dirty="0">
                <a:latin typeface="Courier New" panose="02070309020205020404" pitchFamily="49" charset="0"/>
                <a:cs typeface="Courier New" panose="02070309020205020404" pitchFamily="49" charset="0"/>
              </a:rPr>
              <a:t> col3 STRING)</a:t>
            </a:r>
          </a:p>
          <a:p>
            <a:r>
              <a:rPr lang="en-GB" sz="2000" dirty="0">
                <a:latin typeface="Courier New" panose="02070309020205020404" pitchFamily="49" charset="0"/>
                <a:cs typeface="Courier New" panose="02070309020205020404" pitchFamily="49" charset="0"/>
              </a:rPr>
              <a:t>CLUSTERED BY (col3) INTO 3 BUCKETS;</a:t>
            </a:r>
          </a:p>
        </p:txBody>
      </p:sp>
      <p:grpSp>
        <p:nvGrpSpPr>
          <p:cNvPr id="8" name="Group 7"/>
          <p:cNvGrpSpPr/>
          <p:nvPr/>
        </p:nvGrpSpPr>
        <p:grpSpPr>
          <a:xfrm>
            <a:off x="8146491" y="1316031"/>
            <a:ext cx="1590313" cy="1245377"/>
            <a:chOff x="7803404" y="1628384"/>
            <a:chExt cx="1590313" cy="1245377"/>
          </a:xfrm>
        </p:grpSpPr>
        <p:grpSp>
          <p:nvGrpSpPr>
            <p:cNvPr id="3" name="Group 10"/>
            <p:cNvGrpSpPr>
              <a:grpSpLocks noChangeAspect="1"/>
            </p:cNvGrpSpPr>
            <p:nvPr/>
          </p:nvGrpSpPr>
          <p:grpSpPr bwMode="auto">
            <a:xfrm rot="16200000">
              <a:off x="7975872" y="1455916"/>
              <a:ext cx="1245377" cy="1590313"/>
              <a:chOff x="1805" y="2643"/>
              <a:chExt cx="621" cy="793"/>
            </a:xfrm>
          </p:grpSpPr>
          <p:sp>
            <p:nvSpPr>
              <p:cNvPr id="4"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7867579" y="2206787"/>
              <a:ext cx="1211614" cy="369332"/>
            </a:xfrm>
            <a:prstGeom prst="rect">
              <a:avLst/>
            </a:prstGeom>
            <a:noFill/>
          </p:spPr>
          <p:txBody>
            <a:bodyPr wrap="none" rtlCol="0">
              <a:spAutoFit/>
            </a:bodyPr>
            <a:lstStyle/>
            <a:p>
              <a:r>
                <a:rPr lang="en-GB" dirty="0" err="1"/>
                <a:t>clust_table</a:t>
              </a:r>
              <a:endParaRPr lang="en-US" dirty="0"/>
            </a:p>
          </p:txBody>
        </p:sp>
      </p:grpSp>
      <p:sp>
        <p:nvSpPr>
          <p:cNvPr id="9" name="TextBox 8"/>
          <p:cNvSpPr txBox="1"/>
          <p:nvPr/>
        </p:nvSpPr>
        <p:spPr>
          <a:xfrm>
            <a:off x="449003" y="3431534"/>
            <a:ext cx="4647426" cy="1015663"/>
          </a:xfrm>
          <a:prstGeom prst="rect">
            <a:avLst/>
          </a:prstGeom>
          <a:noFill/>
        </p:spPr>
        <p:txBody>
          <a:bodyPr wrap="none" rtlCol="0">
            <a:spAutoFit/>
          </a:bodyPr>
          <a:lstStyle/>
          <a:p>
            <a:r>
              <a:rPr lang="en-GB" sz="2000" dirty="0">
                <a:latin typeface="Courier New" panose="02070309020205020404" pitchFamily="49" charset="0"/>
                <a:cs typeface="Courier New" panose="02070309020205020404" pitchFamily="49" charset="0"/>
              </a:rPr>
              <a:t>INSERT INTO TABLE </a:t>
            </a:r>
            <a:r>
              <a:rPr lang="en-GB" sz="2000" dirty="0" err="1">
                <a:latin typeface="Courier New" panose="02070309020205020404" pitchFamily="49" charset="0"/>
                <a:cs typeface="Courier New" panose="02070309020205020404" pitchFamily="49" charset="0"/>
              </a:rPr>
              <a:t>clust_table</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SELECT col1, col2, col3</a:t>
            </a:r>
          </a:p>
          <a:p>
            <a:r>
              <a:rPr lang="en-GB" sz="2000" dirty="0">
                <a:latin typeface="Courier New" panose="02070309020205020404" pitchFamily="49" charset="0"/>
                <a:cs typeface="Courier New" panose="02070309020205020404" pitchFamily="49" charset="0"/>
              </a:rPr>
              <a:t>FROM </a:t>
            </a:r>
            <a:r>
              <a:rPr lang="en-GB" sz="2000" dirty="0" err="1">
                <a:latin typeface="Courier New" panose="02070309020205020404" pitchFamily="49" charset="0"/>
                <a:cs typeface="Courier New" panose="02070309020205020404" pitchFamily="49" charset="0"/>
              </a:rPr>
              <a:t>stg_table</a:t>
            </a:r>
            <a:r>
              <a:rPr lang="en-GB" sz="2000" dirty="0">
                <a:latin typeface="Courier New" panose="02070309020205020404" pitchFamily="49" charset="0"/>
                <a:cs typeface="Courier New" panose="02070309020205020404" pitchFamily="49" charset="0"/>
              </a:rPr>
              <a:t>;</a:t>
            </a:r>
          </a:p>
        </p:txBody>
      </p:sp>
      <p:cxnSp>
        <p:nvCxnSpPr>
          <p:cNvPr id="21" name="Elbow Connector 20"/>
          <p:cNvCxnSpPr>
            <a:stCxn id="4" idx="1"/>
          </p:cNvCxnSpPr>
          <p:nvPr/>
        </p:nvCxnSpPr>
        <p:spPr>
          <a:xfrm rot="16200000" flipH="1">
            <a:off x="8912863" y="2585181"/>
            <a:ext cx="737478" cy="689934"/>
          </a:xfrm>
          <a:prstGeom prst="bentConnector2">
            <a:avLst/>
          </a:prstGeom>
        </p:spPr>
        <p:style>
          <a:lnRef idx="2">
            <a:schemeClr val="dk1"/>
          </a:lnRef>
          <a:fillRef idx="0">
            <a:schemeClr val="dk1"/>
          </a:fillRef>
          <a:effectRef idx="1">
            <a:schemeClr val="dk1"/>
          </a:effectRef>
          <a:fontRef idx="minor">
            <a:schemeClr val="tx1"/>
          </a:fontRef>
        </p:style>
      </p:cxnSp>
      <p:cxnSp>
        <p:nvCxnSpPr>
          <p:cNvPr id="22" name="Elbow Connector 21"/>
          <p:cNvCxnSpPr>
            <a:stCxn id="4" idx="1"/>
          </p:cNvCxnSpPr>
          <p:nvPr/>
        </p:nvCxnSpPr>
        <p:spPr>
          <a:xfrm rot="16200000" flipH="1">
            <a:off x="8239548" y="3258495"/>
            <a:ext cx="2100545" cy="706371"/>
          </a:xfrm>
          <a:prstGeom prst="bentConnector2">
            <a:avLst/>
          </a:prstGeom>
        </p:spPr>
        <p:style>
          <a:lnRef idx="2">
            <a:schemeClr val="dk1"/>
          </a:lnRef>
          <a:fillRef idx="0">
            <a:schemeClr val="dk1"/>
          </a:fillRef>
          <a:effectRef idx="1">
            <a:schemeClr val="dk1"/>
          </a:effectRef>
          <a:fontRef idx="minor">
            <a:schemeClr val="tx1"/>
          </a:fontRef>
        </p:style>
      </p:cxnSp>
      <p:grpSp>
        <p:nvGrpSpPr>
          <p:cNvPr id="18" name="Group 20"/>
          <p:cNvGrpSpPr>
            <a:grpSpLocks noChangeAspect="1"/>
          </p:cNvGrpSpPr>
          <p:nvPr/>
        </p:nvGrpSpPr>
        <p:grpSpPr bwMode="auto">
          <a:xfrm>
            <a:off x="9643006" y="2609124"/>
            <a:ext cx="971042" cy="1284075"/>
            <a:chOff x="3915" y="2947"/>
            <a:chExt cx="456" cy="603"/>
          </a:xfrm>
          <a:solidFill>
            <a:schemeClr val="accent4">
              <a:lumMod val="20000"/>
              <a:lumOff val="80000"/>
            </a:schemeClr>
          </a:solidFill>
        </p:grpSpPr>
        <p:sp>
          <p:nvSpPr>
            <p:cNvPr id="1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0"/>
          <p:cNvGrpSpPr>
            <a:grpSpLocks noChangeAspect="1"/>
          </p:cNvGrpSpPr>
          <p:nvPr/>
        </p:nvGrpSpPr>
        <p:grpSpPr bwMode="auto">
          <a:xfrm>
            <a:off x="9637965" y="4019915"/>
            <a:ext cx="971042" cy="1284075"/>
            <a:chOff x="3915" y="2947"/>
            <a:chExt cx="456" cy="603"/>
          </a:xfrm>
          <a:solidFill>
            <a:schemeClr val="accent4">
              <a:lumMod val="20000"/>
              <a:lumOff val="80000"/>
            </a:schemeClr>
          </a:solidFill>
        </p:grpSpPr>
        <p:sp>
          <p:nvSpPr>
            <p:cNvPr id="2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0"/>
          <p:cNvGrpSpPr>
            <a:grpSpLocks noChangeAspect="1"/>
          </p:cNvGrpSpPr>
          <p:nvPr/>
        </p:nvGrpSpPr>
        <p:grpSpPr bwMode="auto">
          <a:xfrm>
            <a:off x="9632924" y="5430706"/>
            <a:ext cx="971042" cy="1284075"/>
            <a:chOff x="3915" y="2947"/>
            <a:chExt cx="456" cy="603"/>
          </a:xfrm>
          <a:solidFill>
            <a:schemeClr val="accent4">
              <a:lumMod val="20000"/>
              <a:lumOff val="80000"/>
            </a:schemeClr>
          </a:solidFill>
        </p:grpSpPr>
        <p:sp>
          <p:nvSpPr>
            <p:cNvPr id="2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31" name="Elbow Connector 30"/>
          <p:cNvCxnSpPr/>
          <p:nvPr/>
        </p:nvCxnSpPr>
        <p:spPr>
          <a:xfrm rot="16200000" flipH="1">
            <a:off x="8229110" y="4650969"/>
            <a:ext cx="2100545" cy="706371"/>
          </a:xfrm>
          <a:prstGeom prst="bentConnector2">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347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2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1641"/>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
                                  </p:iterate>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1181"/>
                            </p:stCondLst>
                            <p:childTnLst>
                              <p:par>
                                <p:cTn id="16" presetID="10"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How do I use Hive in Visual Studio?</a:t>
            </a:r>
          </a:p>
        </p:txBody>
      </p:sp>
    </p:spTree>
    <p:extLst>
      <p:ext uri="{BB962C8B-B14F-4D97-AF65-F5344CB8AC3E}">
        <p14:creationId xmlns:p14="http://schemas.microsoft.com/office/powerpoint/2010/main" val="383734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30052" y="275334"/>
            <a:ext cx="11283521" cy="1848434"/>
          </a:xfrm>
        </p:spPr>
        <p:txBody>
          <a:bodyPr/>
          <a:lstStyle/>
          <a:p>
            <a:pPr marL="0" indent="0">
              <a:buNone/>
            </a:pPr>
            <a:r>
              <a:rPr lang="en-US" dirty="0"/>
              <a:t>Azure SDK for .NET includes HDInsight tools for Visual Studio</a:t>
            </a:r>
          </a:p>
          <a:p>
            <a:pPr lvl="1"/>
            <a:r>
              <a:rPr lang="en-GB" dirty="0"/>
              <a:t>Visual Hive table designer</a:t>
            </a:r>
          </a:p>
          <a:p>
            <a:pPr lvl="1"/>
            <a:r>
              <a:rPr lang="en-GB" dirty="0"/>
              <a:t>Hive query editor</a:t>
            </a:r>
            <a:endParaRPr lang="en-US" dirty="0"/>
          </a:p>
          <a:p>
            <a:endParaRPr lang="en-US" dirty="0"/>
          </a:p>
        </p:txBody>
      </p:sp>
      <p:pic>
        <p:nvPicPr>
          <p:cNvPr id="7" name="Picture 6"/>
          <p:cNvPicPr>
            <a:picLocks noChangeAspect="1"/>
          </p:cNvPicPr>
          <p:nvPr/>
        </p:nvPicPr>
        <p:blipFill>
          <a:blip r:embed="rId3"/>
          <a:stretch>
            <a:fillRect/>
          </a:stretch>
        </p:blipFill>
        <p:spPr>
          <a:xfrm>
            <a:off x="1493924" y="1923674"/>
            <a:ext cx="9126251" cy="486058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0307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What is Hive?</a:t>
            </a:r>
          </a:p>
        </p:txBody>
      </p:sp>
    </p:spTree>
    <p:extLst>
      <p:ext uri="{BB962C8B-B14F-4D97-AF65-F5344CB8AC3E}">
        <p14:creationId xmlns:p14="http://schemas.microsoft.com/office/powerpoint/2010/main"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How do I access Hive via ODBC?</a:t>
            </a:r>
          </a:p>
        </p:txBody>
      </p:sp>
    </p:spTree>
    <p:extLst>
      <p:ext uri="{BB962C8B-B14F-4D97-AF65-F5344CB8AC3E}">
        <p14:creationId xmlns:p14="http://schemas.microsoft.com/office/powerpoint/2010/main" val="222295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87369" y="1219230"/>
            <a:ext cx="6721700" cy="4829237"/>
          </a:xfrm>
        </p:spPr>
        <p:txBody>
          <a:bodyPr/>
          <a:lstStyle/>
          <a:p>
            <a:pPr marL="514350" indent="-514350">
              <a:buFont typeface="+mj-lt"/>
              <a:buAutoNum type="arabicPeriod"/>
            </a:pPr>
            <a:r>
              <a:rPr lang="en-US" dirty="0"/>
              <a:t>Download and install the Hive ODBC Driver for HDInsight</a:t>
            </a:r>
          </a:p>
          <a:p>
            <a:pPr marL="857115" lvl="1" indent="-457200"/>
            <a:r>
              <a:rPr lang="en-GB" dirty="0"/>
              <a:t>32-bit and 64-bit versions</a:t>
            </a:r>
            <a:endParaRPr lang="en-US" dirty="0"/>
          </a:p>
          <a:p>
            <a:pPr marL="514350" indent="-514350">
              <a:buFont typeface="+mj-lt"/>
              <a:buAutoNum type="arabicPeriod"/>
            </a:pPr>
            <a:r>
              <a:rPr lang="en-US" dirty="0"/>
              <a:t>Optionally, create a data source name (DSN) for your HDInsight cluster</a:t>
            </a:r>
          </a:p>
          <a:p>
            <a:pPr marL="514350" indent="-514350">
              <a:buFont typeface="+mj-lt"/>
              <a:buAutoNum type="arabicPeriod"/>
            </a:pPr>
            <a:r>
              <a:rPr lang="en-US" dirty="0"/>
              <a:t>Use an ODBC connection to query Hive tables</a:t>
            </a:r>
          </a:p>
          <a:p>
            <a:endParaRPr lang="en-US" dirty="0"/>
          </a:p>
        </p:txBody>
      </p:sp>
      <p:pic>
        <p:nvPicPr>
          <p:cNvPr id="5" name="Picture 4"/>
          <p:cNvPicPr>
            <a:picLocks noChangeAspect="1"/>
          </p:cNvPicPr>
          <p:nvPr/>
        </p:nvPicPr>
        <p:blipFill>
          <a:blip r:embed="rId3"/>
          <a:stretch>
            <a:fillRect/>
          </a:stretch>
        </p:blipFill>
        <p:spPr>
          <a:xfrm>
            <a:off x="7649429" y="914492"/>
            <a:ext cx="3819525" cy="5133975"/>
          </a:xfrm>
          <a:prstGeom prst="rect">
            <a:avLst/>
          </a:prstGeom>
        </p:spPr>
      </p:pic>
    </p:spTree>
    <p:extLst>
      <p:ext uri="{BB962C8B-B14F-4D97-AF65-F5344CB8AC3E}">
        <p14:creationId xmlns:p14="http://schemas.microsoft.com/office/powerpoint/2010/main" val="357530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rot="16200000">
            <a:off x="7773576" y="1899952"/>
            <a:ext cx="1024768" cy="1307461"/>
          </a:xfrm>
          <a:prstGeom prst="rect">
            <a:avLst/>
          </a:prstGeom>
        </p:spPr>
      </p:pic>
      <p:sp>
        <p:nvSpPr>
          <p:cNvPr id="3" name="Content Placeholder 2"/>
          <p:cNvSpPr>
            <a:spLocks noGrp="1"/>
          </p:cNvSpPr>
          <p:nvPr>
            <p:ph sz="quarter" idx="10"/>
          </p:nvPr>
        </p:nvSpPr>
        <p:spPr>
          <a:xfrm>
            <a:off x="379413" y="3365500"/>
            <a:ext cx="11393487" cy="3313114"/>
          </a:xfrm>
        </p:spPr>
        <p:txBody>
          <a:bodyPr/>
          <a:lstStyle/>
          <a:p>
            <a:r>
              <a:rPr lang="en-GB" dirty="0"/>
              <a:t>A metadata service that projects tabular schemas over folders</a:t>
            </a:r>
          </a:p>
          <a:p>
            <a:r>
              <a:rPr lang="en-GB" dirty="0"/>
              <a:t>Enables the contents of folders to be queried as tables, using SQL-like query semantics</a:t>
            </a:r>
          </a:p>
          <a:p>
            <a:r>
              <a:rPr lang="en-GB" dirty="0"/>
              <a:t>Queries are translated into jobs</a:t>
            </a:r>
          </a:p>
          <a:p>
            <a:pPr lvl="1"/>
            <a:r>
              <a:rPr lang="en-GB" dirty="0"/>
              <a:t>Execution engine can be </a:t>
            </a:r>
            <a:r>
              <a:rPr lang="en-GB" dirty="0" err="1"/>
              <a:t>Tez</a:t>
            </a:r>
            <a:r>
              <a:rPr lang="en-GB" dirty="0"/>
              <a:t> or MapReduce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34833564"/>
              </p:ext>
            </p:extLst>
          </p:nvPr>
        </p:nvGraphicFramePr>
        <p:xfrm>
          <a:off x="6342923" y="1541711"/>
          <a:ext cx="1449753" cy="836264"/>
        </p:xfrm>
        <a:graphic>
          <a:graphicData uri="http://schemas.openxmlformats.org/drawingml/2006/table">
            <a:tbl>
              <a:tblPr firstRow="1" bandRow="1">
                <a:solidFill>
                  <a:srgbClr val="FFFFFF">
                    <a:alpha val="60000"/>
                  </a:srgbClr>
                </a:solidFill>
                <a:tableStyleId>{5C22544A-7EE6-4342-B048-85BDC9FD1C3A}</a:tableStyleId>
              </a:tblPr>
              <a:tblGrid>
                <a:gridCol w="483251">
                  <a:extLst>
                    <a:ext uri="{9D8B030D-6E8A-4147-A177-3AD203B41FA5}">
                      <a16:colId xmlns:a16="http://schemas.microsoft.com/office/drawing/2014/main" val="20000"/>
                    </a:ext>
                  </a:extLst>
                </a:gridCol>
                <a:gridCol w="483251">
                  <a:extLst>
                    <a:ext uri="{9D8B030D-6E8A-4147-A177-3AD203B41FA5}">
                      <a16:colId xmlns:a16="http://schemas.microsoft.com/office/drawing/2014/main" val="20001"/>
                    </a:ext>
                  </a:extLst>
                </a:gridCol>
                <a:gridCol w="483251">
                  <a:extLst>
                    <a:ext uri="{9D8B030D-6E8A-4147-A177-3AD203B41FA5}">
                      <a16:colId xmlns:a16="http://schemas.microsoft.com/office/drawing/2014/main" val="20002"/>
                    </a:ext>
                  </a:extLst>
                </a:gridCol>
              </a:tblGrid>
              <a:tr h="209066">
                <a:tc>
                  <a:txBody>
                    <a:bodyPr/>
                    <a:lstStyle/>
                    <a:p>
                      <a:endParaRPr lang="en-US" sz="300" dirty="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0"/>
                  </a:ext>
                </a:extLst>
              </a:tr>
              <a:tr h="209066">
                <a:tc>
                  <a:txBody>
                    <a:bodyPr/>
                    <a:lstStyle/>
                    <a:p>
                      <a:endParaRPr lang="en-US" sz="300" dirty="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1"/>
                  </a:ext>
                </a:extLst>
              </a:tr>
              <a:tr h="209066">
                <a:tc>
                  <a:txBody>
                    <a:bodyPr/>
                    <a:lstStyle/>
                    <a:p>
                      <a:endParaRPr lang="en-US" sz="30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2"/>
                  </a:ext>
                </a:extLst>
              </a:tr>
              <a:tr h="209066">
                <a:tc>
                  <a:txBody>
                    <a:bodyPr/>
                    <a:lstStyle/>
                    <a:p>
                      <a:endParaRPr lang="en-US" sz="30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2931819" y="1737398"/>
            <a:ext cx="1475084" cy="461665"/>
          </a:xfrm>
          <a:prstGeom prst="rect">
            <a:avLst/>
          </a:prstGeom>
          <a:noFill/>
        </p:spPr>
        <p:txBody>
          <a:bodyPr wrap="none" rtlCol="0">
            <a:spAutoFit/>
          </a:bodyPr>
          <a:lstStyle/>
          <a:p>
            <a:r>
              <a:rPr lang="en-GB" sz="2400" dirty="0">
                <a:latin typeface="Courier New" panose="02070309020205020404" pitchFamily="49" charset="0"/>
                <a:cs typeface="Courier New" panose="02070309020205020404" pitchFamily="49" charset="0"/>
              </a:rPr>
              <a:t>SELECT…</a:t>
            </a:r>
            <a:endParaRPr lang="en-US" sz="2400" dirty="0">
              <a:latin typeface="Courier New" panose="02070309020205020404" pitchFamily="49" charset="0"/>
              <a:cs typeface="Courier New" panose="02070309020205020404" pitchFamily="49" charset="0"/>
            </a:endParaRPr>
          </a:p>
        </p:txBody>
      </p:sp>
      <p:sp>
        <p:nvSpPr>
          <p:cNvPr id="7" name="Left Arrow 6"/>
          <p:cNvSpPr/>
          <p:nvPr/>
        </p:nvSpPr>
        <p:spPr>
          <a:xfrm>
            <a:off x="4406903" y="1737400"/>
            <a:ext cx="1892300" cy="461664"/>
          </a:xfrm>
          <a:prstGeom prst="left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015795" y="1569750"/>
            <a:ext cx="724134" cy="796960"/>
            <a:chOff x="7094240" y="4946607"/>
            <a:chExt cx="1050039" cy="1155641"/>
          </a:xfrm>
        </p:grpSpPr>
        <p:sp>
          <p:nvSpPr>
            <p:cNvPr id="13"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8699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nodeType="after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type="lt">
                                    <p:tmAbs val="50"/>
                                  </p:iterate>
                                  <p:childTnLst>
                                    <p:set>
                                      <p:cBhvr>
                                        <p:cTn id="19" dur="1" fill="hold">
                                          <p:stCondLst>
                                            <p:cond delay="0"/>
                                          </p:stCondLst>
                                        </p:cTn>
                                        <p:tgtEl>
                                          <p:spTgt spid="9"/>
                                        </p:tgtEl>
                                        <p:attrNameLst>
                                          <p:attrName>style.visibility</p:attrName>
                                        </p:attrNameLst>
                                      </p:cBhvr>
                                      <p:to>
                                        <p:strVal val="visible"/>
                                      </p:to>
                                    </p:se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childTnLst>
                          </p:cTn>
                        </p:par>
                        <p:par>
                          <p:cTn id="30" fill="hold">
                            <p:stCondLst>
                              <p:cond delay="0"/>
                            </p:stCondLst>
                            <p:childTnLst>
                              <p:par>
                                <p:cTn id="31" presetID="10" presetClass="entr" presetSubtype="0"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825715" y="1789569"/>
            <a:ext cx="1091381" cy="609600"/>
            <a:chOff x="2222090" y="3460955"/>
            <a:chExt cx="1091381" cy="609600"/>
          </a:xfrm>
        </p:grpSpPr>
        <p:sp>
          <p:nvSpPr>
            <p:cNvPr id="10" name="Rectangle 9"/>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a:t>Map</a:t>
              </a:r>
              <a:endParaRPr lang="en-US" dirty="0"/>
            </a:p>
          </p:txBody>
        </p:sp>
        <p:grpSp>
          <p:nvGrpSpPr>
            <p:cNvPr id="6" name="Group 5"/>
            <p:cNvGrpSpPr/>
            <p:nvPr/>
          </p:nvGrpSpPr>
          <p:grpSpPr>
            <a:xfrm>
              <a:off x="2767780" y="3531213"/>
              <a:ext cx="426219" cy="469084"/>
              <a:chOff x="7094240" y="4946607"/>
              <a:chExt cx="1050039" cy="1155641"/>
            </a:xfrm>
          </p:grpSpPr>
          <p:sp>
            <p:nvSpPr>
              <p:cNvPr id="7"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p:cNvGrpSpPr/>
          <p:nvPr/>
        </p:nvGrpSpPr>
        <p:grpSpPr>
          <a:xfrm>
            <a:off x="7002022" y="2215930"/>
            <a:ext cx="1091381" cy="609600"/>
            <a:chOff x="2222090" y="3460955"/>
            <a:chExt cx="1091381" cy="609600"/>
          </a:xfrm>
        </p:grpSpPr>
        <p:sp>
          <p:nvSpPr>
            <p:cNvPr id="13" name="Rectangle 12"/>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a:t>Map</a:t>
              </a:r>
              <a:endParaRPr lang="en-US" dirty="0"/>
            </a:p>
          </p:txBody>
        </p:sp>
        <p:grpSp>
          <p:nvGrpSpPr>
            <p:cNvPr id="14" name="Group 13"/>
            <p:cNvGrpSpPr/>
            <p:nvPr/>
          </p:nvGrpSpPr>
          <p:grpSpPr>
            <a:xfrm>
              <a:off x="2767780" y="3531213"/>
              <a:ext cx="426219" cy="469084"/>
              <a:chOff x="7094240" y="4946607"/>
              <a:chExt cx="1050039" cy="1155641"/>
            </a:xfrm>
          </p:grpSpPr>
          <p:sp>
            <p:nvSpPr>
              <p:cNvPr id="15"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8" name="Group 17"/>
          <p:cNvGrpSpPr/>
          <p:nvPr/>
        </p:nvGrpSpPr>
        <p:grpSpPr>
          <a:xfrm>
            <a:off x="10767760" y="3603793"/>
            <a:ext cx="1091381" cy="609600"/>
            <a:chOff x="2222090" y="3460955"/>
            <a:chExt cx="1091381" cy="609600"/>
          </a:xfrm>
        </p:grpSpPr>
        <p:sp>
          <p:nvSpPr>
            <p:cNvPr id="19" name="Rectangle 18"/>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a:t>Map</a:t>
              </a:r>
              <a:endParaRPr lang="en-US" dirty="0"/>
            </a:p>
          </p:txBody>
        </p:sp>
        <p:grpSp>
          <p:nvGrpSpPr>
            <p:cNvPr id="20" name="Group 19"/>
            <p:cNvGrpSpPr/>
            <p:nvPr/>
          </p:nvGrpSpPr>
          <p:grpSpPr>
            <a:xfrm>
              <a:off x="2767780" y="3531213"/>
              <a:ext cx="426219" cy="469084"/>
              <a:chOff x="7094240" y="4946607"/>
              <a:chExt cx="1050039" cy="1155641"/>
            </a:xfrm>
          </p:grpSpPr>
          <p:sp>
            <p:nvSpPr>
              <p:cNvPr id="21"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4" name="Group 23"/>
          <p:cNvGrpSpPr/>
          <p:nvPr/>
        </p:nvGrpSpPr>
        <p:grpSpPr>
          <a:xfrm>
            <a:off x="429277" y="3458603"/>
            <a:ext cx="1091381" cy="609600"/>
            <a:chOff x="2222090" y="3460955"/>
            <a:chExt cx="1091381" cy="609600"/>
          </a:xfrm>
        </p:grpSpPr>
        <p:sp>
          <p:nvSpPr>
            <p:cNvPr id="25" name="Rectangle 24"/>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a:t>Map</a:t>
              </a:r>
              <a:endParaRPr lang="en-US" dirty="0"/>
            </a:p>
          </p:txBody>
        </p:sp>
        <p:grpSp>
          <p:nvGrpSpPr>
            <p:cNvPr id="26" name="Group 25"/>
            <p:cNvGrpSpPr/>
            <p:nvPr/>
          </p:nvGrpSpPr>
          <p:grpSpPr>
            <a:xfrm>
              <a:off x="2767780" y="3531213"/>
              <a:ext cx="426219" cy="469084"/>
              <a:chOff x="7094240" y="4946607"/>
              <a:chExt cx="1050039" cy="1155641"/>
            </a:xfrm>
          </p:grpSpPr>
          <p:sp>
            <p:nvSpPr>
              <p:cNvPr id="27"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0" name="Group 29"/>
          <p:cNvGrpSpPr/>
          <p:nvPr/>
        </p:nvGrpSpPr>
        <p:grpSpPr>
          <a:xfrm>
            <a:off x="3713429" y="2951288"/>
            <a:ext cx="1091381" cy="609600"/>
            <a:chOff x="2222090" y="3460955"/>
            <a:chExt cx="1091381" cy="609600"/>
          </a:xfrm>
        </p:grpSpPr>
        <p:sp>
          <p:nvSpPr>
            <p:cNvPr id="31" name="Rectangle 30"/>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a:t>Map</a:t>
              </a:r>
              <a:endParaRPr lang="en-US" dirty="0"/>
            </a:p>
          </p:txBody>
        </p:sp>
        <p:grpSp>
          <p:nvGrpSpPr>
            <p:cNvPr id="32" name="Group 31"/>
            <p:cNvGrpSpPr/>
            <p:nvPr/>
          </p:nvGrpSpPr>
          <p:grpSpPr>
            <a:xfrm>
              <a:off x="2767780" y="3531213"/>
              <a:ext cx="426219" cy="469084"/>
              <a:chOff x="7094240" y="4946607"/>
              <a:chExt cx="1050039" cy="1155641"/>
            </a:xfrm>
          </p:grpSpPr>
          <p:sp>
            <p:nvSpPr>
              <p:cNvPr id="33"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p:cNvGrpSpPr/>
          <p:nvPr/>
        </p:nvGrpSpPr>
        <p:grpSpPr>
          <a:xfrm>
            <a:off x="1822204" y="3476209"/>
            <a:ext cx="1091381" cy="609600"/>
            <a:chOff x="2222090" y="3460955"/>
            <a:chExt cx="1091381" cy="609600"/>
          </a:xfrm>
        </p:grpSpPr>
        <p:sp>
          <p:nvSpPr>
            <p:cNvPr id="37" name="Rectangle 36"/>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a:t>Map</a:t>
              </a:r>
              <a:endParaRPr lang="en-US" dirty="0"/>
            </a:p>
          </p:txBody>
        </p:sp>
        <p:grpSp>
          <p:nvGrpSpPr>
            <p:cNvPr id="38" name="Group 37"/>
            <p:cNvGrpSpPr/>
            <p:nvPr/>
          </p:nvGrpSpPr>
          <p:grpSpPr>
            <a:xfrm>
              <a:off x="2767780" y="3531213"/>
              <a:ext cx="426219" cy="469084"/>
              <a:chOff x="7094240" y="4946607"/>
              <a:chExt cx="1050039" cy="1155641"/>
            </a:xfrm>
          </p:grpSpPr>
          <p:sp>
            <p:nvSpPr>
              <p:cNvPr id="39"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2" name="Group 41"/>
          <p:cNvGrpSpPr/>
          <p:nvPr/>
        </p:nvGrpSpPr>
        <p:grpSpPr>
          <a:xfrm>
            <a:off x="2248422" y="1789569"/>
            <a:ext cx="1091381" cy="609600"/>
            <a:chOff x="2222090" y="3460955"/>
            <a:chExt cx="1091381" cy="609600"/>
          </a:xfrm>
        </p:grpSpPr>
        <p:sp>
          <p:nvSpPr>
            <p:cNvPr id="43" name="Rectangle 42"/>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a:t>Map</a:t>
              </a:r>
              <a:endParaRPr lang="en-US" dirty="0"/>
            </a:p>
          </p:txBody>
        </p:sp>
        <p:grpSp>
          <p:nvGrpSpPr>
            <p:cNvPr id="44" name="Group 43"/>
            <p:cNvGrpSpPr/>
            <p:nvPr/>
          </p:nvGrpSpPr>
          <p:grpSpPr>
            <a:xfrm>
              <a:off x="2767780" y="3531213"/>
              <a:ext cx="426219" cy="469084"/>
              <a:chOff x="7094240" y="4946607"/>
              <a:chExt cx="1050039" cy="1155641"/>
            </a:xfrm>
          </p:grpSpPr>
          <p:sp>
            <p:nvSpPr>
              <p:cNvPr id="45"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8" name="Group 47"/>
          <p:cNvGrpSpPr/>
          <p:nvPr/>
        </p:nvGrpSpPr>
        <p:grpSpPr>
          <a:xfrm>
            <a:off x="4950554" y="2953587"/>
            <a:ext cx="1091381" cy="609600"/>
            <a:chOff x="2222090" y="3460955"/>
            <a:chExt cx="1091381" cy="609600"/>
          </a:xfrm>
        </p:grpSpPr>
        <p:sp>
          <p:nvSpPr>
            <p:cNvPr id="49" name="Rectangle 48"/>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a:t>Map</a:t>
              </a:r>
              <a:endParaRPr lang="en-US" dirty="0"/>
            </a:p>
          </p:txBody>
        </p:sp>
        <p:grpSp>
          <p:nvGrpSpPr>
            <p:cNvPr id="50" name="Group 49"/>
            <p:cNvGrpSpPr/>
            <p:nvPr/>
          </p:nvGrpSpPr>
          <p:grpSpPr>
            <a:xfrm>
              <a:off x="2767780" y="3531213"/>
              <a:ext cx="426219" cy="469084"/>
              <a:chOff x="7094240" y="4946607"/>
              <a:chExt cx="1050039" cy="1155641"/>
            </a:xfrm>
          </p:grpSpPr>
          <p:sp>
            <p:nvSpPr>
              <p:cNvPr id="51"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4" name="Group 53"/>
          <p:cNvGrpSpPr/>
          <p:nvPr/>
        </p:nvGrpSpPr>
        <p:grpSpPr>
          <a:xfrm>
            <a:off x="8321474" y="2215930"/>
            <a:ext cx="1091381" cy="609600"/>
            <a:chOff x="2222090" y="3460955"/>
            <a:chExt cx="1091381" cy="609600"/>
          </a:xfrm>
        </p:grpSpPr>
        <p:sp>
          <p:nvSpPr>
            <p:cNvPr id="55" name="Rectangle 54"/>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a:t>Map</a:t>
              </a:r>
              <a:endParaRPr lang="en-US" dirty="0"/>
            </a:p>
          </p:txBody>
        </p:sp>
        <p:grpSp>
          <p:nvGrpSpPr>
            <p:cNvPr id="56" name="Group 55"/>
            <p:cNvGrpSpPr/>
            <p:nvPr/>
          </p:nvGrpSpPr>
          <p:grpSpPr>
            <a:xfrm>
              <a:off x="2767780" y="3531213"/>
              <a:ext cx="426219" cy="469084"/>
              <a:chOff x="7094240" y="4946607"/>
              <a:chExt cx="1050039" cy="1155641"/>
            </a:xfrm>
          </p:grpSpPr>
          <p:sp>
            <p:nvSpPr>
              <p:cNvPr id="57"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0" name="Group 59"/>
          <p:cNvGrpSpPr/>
          <p:nvPr/>
        </p:nvGrpSpPr>
        <p:grpSpPr>
          <a:xfrm>
            <a:off x="9466833" y="3618351"/>
            <a:ext cx="1091381" cy="609600"/>
            <a:chOff x="2222090" y="3460955"/>
            <a:chExt cx="1091381" cy="609600"/>
          </a:xfrm>
        </p:grpSpPr>
        <p:sp>
          <p:nvSpPr>
            <p:cNvPr id="61" name="Rectangle 60"/>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a:t>Map</a:t>
              </a:r>
              <a:endParaRPr lang="en-US" dirty="0"/>
            </a:p>
          </p:txBody>
        </p:sp>
        <p:grpSp>
          <p:nvGrpSpPr>
            <p:cNvPr id="62" name="Group 61"/>
            <p:cNvGrpSpPr/>
            <p:nvPr/>
          </p:nvGrpSpPr>
          <p:grpSpPr>
            <a:xfrm>
              <a:off x="2767780" y="3531213"/>
              <a:ext cx="426219" cy="469084"/>
              <a:chOff x="7094240" y="4946607"/>
              <a:chExt cx="1050039" cy="1155641"/>
            </a:xfrm>
          </p:grpSpPr>
          <p:sp>
            <p:nvSpPr>
              <p:cNvPr id="63"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6" name="Group 65"/>
          <p:cNvGrpSpPr/>
          <p:nvPr/>
        </p:nvGrpSpPr>
        <p:grpSpPr>
          <a:xfrm>
            <a:off x="2248422" y="5224550"/>
            <a:ext cx="1091381" cy="609600"/>
            <a:chOff x="2222090" y="3460955"/>
            <a:chExt cx="1091381" cy="609600"/>
          </a:xfrm>
        </p:grpSpPr>
        <p:sp>
          <p:nvSpPr>
            <p:cNvPr id="67" name="Rectangle 66"/>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a:t>Map</a:t>
              </a:r>
              <a:endParaRPr lang="en-US" dirty="0"/>
            </a:p>
          </p:txBody>
        </p:sp>
        <p:grpSp>
          <p:nvGrpSpPr>
            <p:cNvPr id="68" name="Group 67"/>
            <p:cNvGrpSpPr/>
            <p:nvPr/>
          </p:nvGrpSpPr>
          <p:grpSpPr>
            <a:xfrm>
              <a:off x="2767780" y="3531213"/>
              <a:ext cx="426219" cy="469084"/>
              <a:chOff x="7094240" y="4946607"/>
              <a:chExt cx="1050039" cy="1155641"/>
            </a:xfrm>
          </p:grpSpPr>
          <p:sp>
            <p:nvSpPr>
              <p:cNvPr id="69"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2" name="Group 71"/>
          <p:cNvGrpSpPr/>
          <p:nvPr/>
        </p:nvGrpSpPr>
        <p:grpSpPr>
          <a:xfrm>
            <a:off x="3531376" y="5224550"/>
            <a:ext cx="1091381" cy="609600"/>
            <a:chOff x="2222090" y="3460955"/>
            <a:chExt cx="1091381" cy="609600"/>
          </a:xfrm>
        </p:grpSpPr>
        <p:sp>
          <p:nvSpPr>
            <p:cNvPr id="73" name="Rectangle 72"/>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a:t>Map</a:t>
              </a:r>
              <a:endParaRPr lang="en-US" dirty="0"/>
            </a:p>
          </p:txBody>
        </p:sp>
        <p:grpSp>
          <p:nvGrpSpPr>
            <p:cNvPr id="74" name="Group 73"/>
            <p:cNvGrpSpPr/>
            <p:nvPr/>
          </p:nvGrpSpPr>
          <p:grpSpPr>
            <a:xfrm>
              <a:off x="2767780" y="3531213"/>
              <a:ext cx="426219" cy="469084"/>
              <a:chOff x="7094240" y="4946607"/>
              <a:chExt cx="1050039" cy="1155641"/>
            </a:xfrm>
          </p:grpSpPr>
          <p:sp>
            <p:nvSpPr>
              <p:cNvPr id="75"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4" name="Group 83"/>
          <p:cNvGrpSpPr/>
          <p:nvPr/>
        </p:nvGrpSpPr>
        <p:grpSpPr>
          <a:xfrm>
            <a:off x="2913585" y="6081469"/>
            <a:ext cx="1109557" cy="609600"/>
            <a:chOff x="6653347" y="6458498"/>
            <a:chExt cx="1109557" cy="609600"/>
          </a:xfrm>
        </p:grpSpPr>
        <p:sp>
          <p:nvSpPr>
            <p:cNvPr id="79" name="Rectangle 78"/>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a:t>Reduce</a:t>
              </a:r>
              <a:endParaRPr lang="en-US" dirty="0"/>
            </a:p>
          </p:txBody>
        </p:sp>
        <p:grpSp>
          <p:nvGrpSpPr>
            <p:cNvPr id="80" name="Group 79"/>
            <p:cNvGrpSpPr/>
            <p:nvPr/>
          </p:nvGrpSpPr>
          <p:grpSpPr>
            <a:xfrm>
              <a:off x="7336685" y="6528756"/>
              <a:ext cx="426219" cy="469084"/>
              <a:chOff x="7094240" y="4946607"/>
              <a:chExt cx="1050039" cy="1155641"/>
            </a:xfrm>
          </p:grpSpPr>
          <p:sp>
            <p:nvSpPr>
              <p:cNvPr id="81"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5" name="Group 84"/>
          <p:cNvGrpSpPr/>
          <p:nvPr/>
        </p:nvGrpSpPr>
        <p:grpSpPr>
          <a:xfrm>
            <a:off x="1075431" y="4262120"/>
            <a:ext cx="1109557" cy="609600"/>
            <a:chOff x="6653347" y="6458498"/>
            <a:chExt cx="1109557" cy="609600"/>
          </a:xfrm>
        </p:grpSpPr>
        <p:sp>
          <p:nvSpPr>
            <p:cNvPr id="86" name="Rectangle 85"/>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a:t>Reduce</a:t>
              </a:r>
              <a:endParaRPr lang="en-US" dirty="0"/>
            </a:p>
          </p:txBody>
        </p:sp>
        <p:grpSp>
          <p:nvGrpSpPr>
            <p:cNvPr id="87" name="Group 86"/>
            <p:cNvGrpSpPr/>
            <p:nvPr/>
          </p:nvGrpSpPr>
          <p:grpSpPr>
            <a:xfrm>
              <a:off x="7336685" y="6528756"/>
              <a:ext cx="426219" cy="469084"/>
              <a:chOff x="7094240" y="4946607"/>
              <a:chExt cx="1050039" cy="1155641"/>
            </a:xfrm>
          </p:grpSpPr>
          <p:sp>
            <p:nvSpPr>
              <p:cNvPr id="88"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1" name="Group 90"/>
          <p:cNvGrpSpPr/>
          <p:nvPr/>
        </p:nvGrpSpPr>
        <p:grpSpPr>
          <a:xfrm>
            <a:off x="2108230" y="2641989"/>
            <a:ext cx="1109557" cy="609600"/>
            <a:chOff x="6653347" y="6458498"/>
            <a:chExt cx="1109557" cy="609600"/>
          </a:xfrm>
        </p:grpSpPr>
        <p:sp>
          <p:nvSpPr>
            <p:cNvPr id="92" name="Rectangle 91"/>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a:t>Reduce</a:t>
              </a:r>
              <a:endParaRPr lang="en-US" dirty="0"/>
            </a:p>
          </p:txBody>
        </p:sp>
        <p:grpSp>
          <p:nvGrpSpPr>
            <p:cNvPr id="93" name="Group 92"/>
            <p:cNvGrpSpPr/>
            <p:nvPr/>
          </p:nvGrpSpPr>
          <p:grpSpPr>
            <a:xfrm>
              <a:off x="7336685" y="6528756"/>
              <a:ext cx="426219" cy="469084"/>
              <a:chOff x="7094240" y="4946607"/>
              <a:chExt cx="1050039" cy="1155641"/>
            </a:xfrm>
          </p:grpSpPr>
          <p:sp>
            <p:nvSpPr>
              <p:cNvPr id="94"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7" name="Group 96"/>
          <p:cNvGrpSpPr/>
          <p:nvPr/>
        </p:nvGrpSpPr>
        <p:grpSpPr>
          <a:xfrm>
            <a:off x="4275485" y="3777764"/>
            <a:ext cx="1109557" cy="609600"/>
            <a:chOff x="6653347" y="6458498"/>
            <a:chExt cx="1109557" cy="609600"/>
          </a:xfrm>
        </p:grpSpPr>
        <p:sp>
          <p:nvSpPr>
            <p:cNvPr id="98" name="Rectangle 97"/>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a:t>Reduce</a:t>
              </a:r>
              <a:endParaRPr lang="en-US" dirty="0"/>
            </a:p>
          </p:txBody>
        </p:sp>
        <p:grpSp>
          <p:nvGrpSpPr>
            <p:cNvPr id="99" name="Group 98"/>
            <p:cNvGrpSpPr/>
            <p:nvPr/>
          </p:nvGrpSpPr>
          <p:grpSpPr>
            <a:xfrm>
              <a:off x="7336685" y="6528756"/>
              <a:ext cx="426219" cy="469084"/>
              <a:chOff x="7094240" y="4946607"/>
              <a:chExt cx="1050039" cy="1155641"/>
            </a:xfrm>
          </p:grpSpPr>
          <p:sp>
            <p:nvSpPr>
              <p:cNvPr id="100"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3" name="Group 102"/>
          <p:cNvGrpSpPr/>
          <p:nvPr/>
        </p:nvGrpSpPr>
        <p:grpSpPr>
          <a:xfrm>
            <a:off x="7052838" y="3208991"/>
            <a:ext cx="1109557" cy="609600"/>
            <a:chOff x="6653347" y="6458498"/>
            <a:chExt cx="1109557" cy="609600"/>
          </a:xfrm>
        </p:grpSpPr>
        <p:sp>
          <p:nvSpPr>
            <p:cNvPr id="104" name="Rectangle 103"/>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a:t>Reduce</a:t>
              </a:r>
              <a:endParaRPr lang="en-US" dirty="0"/>
            </a:p>
          </p:txBody>
        </p:sp>
        <p:grpSp>
          <p:nvGrpSpPr>
            <p:cNvPr id="105" name="Group 104"/>
            <p:cNvGrpSpPr/>
            <p:nvPr/>
          </p:nvGrpSpPr>
          <p:grpSpPr>
            <a:xfrm>
              <a:off x="7336685" y="6528756"/>
              <a:ext cx="426219" cy="469084"/>
              <a:chOff x="7094240" y="4946607"/>
              <a:chExt cx="1050039" cy="1155641"/>
            </a:xfrm>
          </p:grpSpPr>
          <p:sp>
            <p:nvSpPr>
              <p:cNvPr id="106"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9" name="Group 108"/>
          <p:cNvGrpSpPr/>
          <p:nvPr/>
        </p:nvGrpSpPr>
        <p:grpSpPr>
          <a:xfrm>
            <a:off x="10117950" y="4500724"/>
            <a:ext cx="1109557" cy="609600"/>
            <a:chOff x="6653347" y="6458498"/>
            <a:chExt cx="1109557" cy="609600"/>
          </a:xfrm>
        </p:grpSpPr>
        <p:sp>
          <p:nvSpPr>
            <p:cNvPr id="110" name="Rectangle 109"/>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a:t>Reduce</a:t>
              </a:r>
              <a:endParaRPr lang="en-US" dirty="0"/>
            </a:p>
          </p:txBody>
        </p:sp>
        <p:grpSp>
          <p:nvGrpSpPr>
            <p:cNvPr id="111" name="Group 110"/>
            <p:cNvGrpSpPr/>
            <p:nvPr/>
          </p:nvGrpSpPr>
          <p:grpSpPr>
            <a:xfrm>
              <a:off x="7336685" y="6528756"/>
              <a:ext cx="426219" cy="469084"/>
              <a:chOff x="7094240" y="4946607"/>
              <a:chExt cx="1050039" cy="1155641"/>
            </a:xfrm>
          </p:grpSpPr>
          <p:sp>
            <p:nvSpPr>
              <p:cNvPr id="112"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5" name="Group 114"/>
          <p:cNvGrpSpPr/>
          <p:nvPr/>
        </p:nvGrpSpPr>
        <p:grpSpPr>
          <a:xfrm>
            <a:off x="8738604" y="6081469"/>
            <a:ext cx="1109557" cy="609600"/>
            <a:chOff x="6653347" y="6458498"/>
            <a:chExt cx="1109557" cy="609600"/>
          </a:xfrm>
        </p:grpSpPr>
        <p:sp>
          <p:nvSpPr>
            <p:cNvPr id="116" name="Rectangle 115"/>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a:t>Reduce</a:t>
              </a:r>
              <a:endParaRPr lang="en-US" dirty="0"/>
            </a:p>
          </p:txBody>
        </p:sp>
        <p:grpSp>
          <p:nvGrpSpPr>
            <p:cNvPr id="117" name="Group 116"/>
            <p:cNvGrpSpPr/>
            <p:nvPr/>
          </p:nvGrpSpPr>
          <p:grpSpPr>
            <a:xfrm>
              <a:off x="7336685" y="6528756"/>
              <a:ext cx="426219" cy="469084"/>
              <a:chOff x="7094240" y="4946607"/>
              <a:chExt cx="1050039" cy="1155641"/>
            </a:xfrm>
          </p:grpSpPr>
          <p:sp>
            <p:nvSpPr>
              <p:cNvPr id="118"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1" name="Group 120"/>
          <p:cNvGrpSpPr/>
          <p:nvPr/>
        </p:nvGrpSpPr>
        <p:grpSpPr>
          <a:xfrm>
            <a:off x="7798306" y="4528140"/>
            <a:ext cx="1109557" cy="609600"/>
            <a:chOff x="6653347" y="6458498"/>
            <a:chExt cx="1109557" cy="609600"/>
          </a:xfrm>
        </p:grpSpPr>
        <p:sp>
          <p:nvSpPr>
            <p:cNvPr id="122" name="Rectangle 121"/>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a:t>Reduce</a:t>
              </a:r>
              <a:endParaRPr lang="en-US" dirty="0"/>
            </a:p>
          </p:txBody>
        </p:sp>
        <p:grpSp>
          <p:nvGrpSpPr>
            <p:cNvPr id="123" name="Group 122"/>
            <p:cNvGrpSpPr/>
            <p:nvPr/>
          </p:nvGrpSpPr>
          <p:grpSpPr>
            <a:xfrm>
              <a:off x="7336685" y="6528756"/>
              <a:ext cx="426219" cy="469084"/>
              <a:chOff x="7094240" y="4946607"/>
              <a:chExt cx="1050039" cy="1155641"/>
            </a:xfrm>
          </p:grpSpPr>
          <p:sp>
            <p:nvSpPr>
              <p:cNvPr id="124"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28" name="Straight Arrow Connector 127"/>
          <p:cNvCxnSpPr>
            <a:stCxn id="10" idx="2"/>
            <a:endCxn id="92" idx="0"/>
          </p:cNvCxnSpPr>
          <p:nvPr/>
        </p:nvCxnSpPr>
        <p:spPr>
          <a:xfrm>
            <a:off x="1371406" y="2399169"/>
            <a:ext cx="1282515" cy="242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p:cNvCxnSpPr>
            <a:stCxn id="43" idx="2"/>
            <a:endCxn id="92" idx="0"/>
          </p:cNvCxnSpPr>
          <p:nvPr/>
        </p:nvCxnSpPr>
        <p:spPr>
          <a:xfrm flipH="1">
            <a:off x="2653921" y="2399169"/>
            <a:ext cx="140192" cy="242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2" name="Group 131"/>
          <p:cNvGrpSpPr/>
          <p:nvPr/>
        </p:nvGrpSpPr>
        <p:grpSpPr>
          <a:xfrm>
            <a:off x="8228686" y="3202706"/>
            <a:ext cx="1109557" cy="609600"/>
            <a:chOff x="6653347" y="6458498"/>
            <a:chExt cx="1109557" cy="609600"/>
          </a:xfrm>
        </p:grpSpPr>
        <p:sp>
          <p:nvSpPr>
            <p:cNvPr id="133" name="Rectangle 132"/>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a:t>Reduce</a:t>
              </a:r>
              <a:endParaRPr lang="en-US" dirty="0"/>
            </a:p>
          </p:txBody>
        </p:sp>
        <p:grpSp>
          <p:nvGrpSpPr>
            <p:cNvPr id="134" name="Group 133"/>
            <p:cNvGrpSpPr/>
            <p:nvPr/>
          </p:nvGrpSpPr>
          <p:grpSpPr>
            <a:xfrm>
              <a:off x="7336685" y="6528756"/>
              <a:ext cx="426219" cy="469084"/>
              <a:chOff x="7094240" y="4946607"/>
              <a:chExt cx="1050039" cy="1155641"/>
            </a:xfrm>
          </p:grpSpPr>
          <p:sp>
            <p:nvSpPr>
              <p:cNvPr id="135"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8" name="Group 137"/>
          <p:cNvGrpSpPr/>
          <p:nvPr/>
        </p:nvGrpSpPr>
        <p:grpSpPr>
          <a:xfrm>
            <a:off x="952977" y="2639023"/>
            <a:ext cx="1109557" cy="609600"/>
            <a:chOff x="6653347" y="6458498"/>
            <a:chExt cx="1109557" cy="609600"/>
          </a:xfrm>
        </p:grpSpPr>
        <p:sp>
          <p:nvSpPr>
            <p:cNvPr id="139" name="Rectangle 138"/>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a:t>Reduce</a:t>
              </a:r>
              <a:endParaRPr lang="en-US" dirty="0"/>
            </a:p>
          </p:txBody>
        </p:sp>
        <p:grpSp>
          <p:nvGrpSpPr>
            <p:cNvPr id="140" name="Group 139"/>
            <p:cNvGrpSpPr/>
            <p:nvPr/>
          </p:nvGrpSpPr>
          <p:grpSpPr>
            <a:xfrm>
              <a:off x="7336685" y="6528756"/>
              <a:ext cx="426219" cy="469084"/>
              <a:chOff x="7094240" y="4946607"/>
              <a:chExt cx="1050039" cy="1155641"/>
            </a:xfrm>
          </p:grpSpPr>
          <p:sp>
            <p:nvSpPr>
              <p:cNvPr id="141"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44" name="Straight Arrow Connector 143"/>
          <p:cNvCxnSpPr>
            <a:stCxn id="43" idx="2"/>
            <a:endCxn id="139" idx="0"/>
          </p:cNvCxnSpPr>
          <p:nvPr/>
        </p:nvCxnSpPr>
        <p:spPr>
          <a:xfrm flipH="1">
            <a:off x="1498668" y="2399169"/>
            <a:ext cx="1295445" cy="239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p:cNvCxnSpPr>
            <a:stCxn id="10" idx="2"/>
            <a:endCxn id="139" idx="0"/>
          </p:cNvCxnSpPr>
          <p:nvPr/>
        </p:nvCxnSpPr>
        <p:spPr>
          <a:xfrm>
            <a:off x="1371406" y="2399169"/>
            <a:ext cx="127262" cy="239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p:cNvCxnSpPr>
            <a:stCxn id="139" idx="2"/>
            <a:endCxn id="25" idx="0"/>
          </p:cNvCxnSpPr>
          <p:nvPr/>
        </p:nvCxnSpPr>
        <p:spPr>
          <a:xfrm flipH="1">
            <a:off x="974968" y="3248623"/>
            <a:ext cx="523700" cy="209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p:cNvCxnSpPr>
            <a:stCxn id="92" idx="2"/>
            <a:endCxn id="37" idx="0"/>
          </p:cNvCxnSpPr>
          <p:nvPr/>
        </p:nvCxnSpPr>
        <p:spPr>
          <a:xfrm flipH="1">
            <a:off x="2367895" y="3251589"/>
            <a:ext cx="286026" cy="224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p:cNvCxnSpPr>
            <a:stCxn id="25" idx="2"/>
            <a:endCxn id="86" idx="0"/>
          </p:cNvCxnSpPr>
          <p:nvPr/>
        </p:nvCxnSpPr>
        <p:spPr>
          <a:xfrm>
            <a:off x="974968" y="4068203"/>
            <a:ext cx="646154" cy="193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9" name="Straight Arrow Connector 158"/>
          <p:cNvCxnSpPr>
            <a:stCxn id="37" idx="2"/>
            <a:endCxn id="86" idx="0"/>
          </p:cNvCxnSpPr>
          <p:nvPr/>
        </p:nvCxnSpPr>
        <p:spPr>
          <a:xfrm flipH="1">
            <a:off x="1621122" y="4085809"/>
            <a:ext cx="746773" cy="1763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p:cNvCxnSpPr>
            <a:stCxn id="86" idx="2"/>
            <a:endCxn id="67" idx="0"/>
          </p:cNvCxnSpPr>
          <p:nvPr/>
        </p:nvCxnSpPr>
        <p:spPr>
          <a:xfrm>
            <a:off x="1621122" y="4871720"/>
            <a:ext cx="1172991" cy="352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Straight Arrow Connector 164"/>
          <p:cNvCxnSpPr>
            <a:stCxn id="98" idx="2"/>
            <a:endCxn id="73" idx="0"/>
          </p:cNvCxnSpPr>
          <p:nvPr/>
        </p:nvCxnSpPr>
        <p:spPr>
          <a:xfrm flipH="1">
            <a:off x="4077067" y="4387364"/>
            <a:ext cx="744109" cy="837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p:cNvCxnSpPr>
            <a:stCxn id="73" idx="2"/>
            <a:endCxn id="79" idx="0"/>
          </p:cNvCxnSpPr>
          <p:nvPr/>
        </p:nvCxnSpPr>
        <p:spPr>
          <a:xfrm flipH="1">
            <a:off x="3459276" y="5834150"/>
            <a:ext cx="617791" cy="247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p:cNvCxnSpPr>
            <a:stCxn id="67" idx="2"/>
            <a:endCxn id="79" idx="0"/>
          </p:cNvCxnSpPr>
          <p:nvPr/>
        </p:nvCxnSpPr>
        <p:spPr>
          <a:xfrm>
            <a:off x="2794113" y="5834150"/>
            <a:ext cx="665163" cy="247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p:cNvCxnSpPr>
            <a:stCxn id="31" idx="2"/>
            <a:endCxn id="98" idx="0"/>
          </p:cNvCxnSpPr>
          <p:nvPr/>
        </p:nvCxnSpPr>
        <p:spPr>
          <a:xfrm>
            <a:off x="4259120" y="3560888"/>
            <a:ext cx="562056" cy="216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p:cNvCxnSpPr>
            <a:stCxn id="49" idx="2"/>
            <a:endCxn id="98" idx="0"/>
          </p:cNvCxnSpPr>
          <p:nvPr/>
        </p:nvCxnSpPr>
        <p:spPr>
          <a:xfrm flipH="1">
            <a:off x="4821176" y="3563187"/>
            <a:ext cx="675069" cy="214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p:cNvCxnSpPr>
            <a:stCxn id="13" idx="2"/>
            <a:endCxn id="104" idx="0"/>
          </p:cNvCxnSpPr>
          <p:nvPr/>
        </p:nvCxnSpPr>
        <p:spPr>
          <a:xfrm>
            <a:off x="7547713" y="2825530"/>
            <a:ext cx="50816" cy="383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3" name="Straight Arrow Connector 182"/>
          <p:cNvCxnSpPr>
            <a:stCxn id="13" idx="2"/>
            <a:endCxn id="133" idx="0"/>
          </p:cNvCxnSpPr>
          <p:nvPr/>
        </p:nvCxnSpPr>
        <p:spPr>
          <a:xfrm>
            <a:off x="7547713" y="2825530"/>
            <a:ext cx="1226664" cy="377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6" name="Straight Arrow Connector 185"/>
          <p:cNvCxnSpPr>
            <a:stCxn id="55" idx="2"/>
            <a:endCxn id="104" idx="0"/>
          </p:cNvCxnSpPr>
          <p:nvPr/>
        </p:nvCxnSpPr>
        <p:spPr>
          <a:xfrm flipH="1">
            <a:off x="7598529" y="2825530"/>
            <a:ext cx="1268636" cy="383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9" name="Straight Arrow Connector 188"/>
          <p:cNvCxnSpPr>
            <a:stCxn id="55" idx="2"/>
            <a:endCxn id="133" idx="0"/>
          </p:cNvCxnSpPr>
          <p:nvPr/>
        </p:nvCxnSpPr>
        <p:spPr>
          <a:xfrm flipH="1">
            <a:off x="8774377" y="2825530"/>
            <a:ext cx="92788" cy="377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2" name="Straight Arrow Connector 191"/>
          <p:cNvCxnSpPr>
            <a:stCxn id="104" idx="2"/>
            <a:endCxn id="122" idx="0"/>
          </p:cNvCxnSpPr>
          <p:nvPr/>
        </p:nvCxnSpPr>
        <p:spPr>
          <a:xfrm>
            <a:off x="7598529" y="3818591"/>
            <a:ext cx="745468" cy="709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5" name="Straight Arrow Connector 194"/>
          <p:cNvCxnSpPr>
            <a:stCxn id="133" idx="2"/>
            <a:endCxn id="122" idx="0"/>
          </p:cNvCxnSpPr>
          <p:nvPr/>
        </p:nvCxnSpPr>
        <p:spPr>
          <a:xfrm flipH="1">
            <a:off x="8343997" y="3812306"/>
            <a:ext cx="430380" cy="715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8" name="Straight Arrow Connector 197"/>
          <p:cNvCxnSpPr>
            <a:stCxn id="122" idx="2"/>
            <a:endCxn id="116" idx="0"/>
          </p:cNvCxnSpPr>
          <p:nvPr/>
        </p:nvCxnSpPr>
        <p:spPr>
          <a:xfrm>
            <a:off x="8343997" y="5137740"/>
            <a:ext cx="940298" cy="943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1" name="Straight Arrow Connector 200"/>
          <p:cNvCxnSpPr>
            <a:stCxn id="110" idx="2"/>
            <a:endCxn id="116" idx="0"/>
          </p:cNvCxnSpPr>
          <p:nvPr/>
        </p:nvCxnSpPr>
        <p:spPr>
          <a:xfrm flipH="1">
            <a:off x="9284295" y="5110324"/>
            <a:ext cx="1379346" cy="971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 name="Straight Arrow Connector 203"/>
          <p:cNvCxnSpPr>
            <a:stCxn id="19" idx="2"/>
            <a:endCxn id="110" idx="0"/>
          </p:cNvCxnSpPr>
          <p:nvPr/>
        </p:nvCxnSpPr>
        <p:spPr>
          <a:xfrm flipH="1">
            <a:off x="10663641" y="4213393"/>
            <a:ext cx="649810" cy="287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7" name="Straight Arrow Connector 206"/>
          <p:cNvCxnSpPr>
            <a:stCxn id="61" idx="2"/>
            <a:endCxn id="110" idx="0"/>
          </p:cNvCxnSpPr>
          <p:nvPr/>
        </p:nvCxnSpPr>
        <p:spPr>
          <a:xfrm>
            <a:off x="10012524" y="4227951"/>
            <a:ext cx="651117" cy="272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0" name="TextBox 209"/>
          <p:cNvSpPr txBox="1"/>
          <p:nvPr/>
        </p:nvSpPr>
        <p:spPr>
          <a:xfrm>
            <a:off x="817130" y="767970"/>
            <a:ext cx="4647426" cy="707886"/>
          </a:xfrm>
          <a:prstGeom prst="rect">
            <a:avLst/>
          </a:prstGeom>
          <a:noFill/>
        </p:spPr>
        <p:txBody>
          <a:bodyPr wrap="none" rtlCol="0">
            <a:spAutoFit/>
          </a:bodyPr>
          <a:lstStyle/>
          <a:p>
            <a:r>
              <a:rPr lang="en-GB" sz="2000" dirty="0">
                <a:latin typeface="Courier New" panose="02070309020205020404" pitchFamily="49" charset="0"/>
                <a:cs typeface="Courier New" panose="02070309020205020404" pitchFamily="49" charset="0"/>
              </a:rPr>
              <a:t>set </a:t>
            </a:r>
            <a:r>
              <a:rPr lang="en-GB" sz="2000" dirty="0" err="1">
                <a:latin typeface="Courier New" panose="02070309020205020404" pitchFamily="49" charset="0"/>
                <a:cs typeface="Courier New" panose="02070309020205020404" pitchFamily="49" charset="0"/>
              </a:rPr>
              <a:t>hive.execution.engine</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mr</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SELECT…</a:t>
            </a:r>
            <a:endParaRPr lang="en-US" sz="2000" dirty="0">
              <a:latin typeface="Courier New" panose="02070309020205020404" pitchFamily="49" charset="0"/>
              <a:cs typeface="Courier New" panose="02070309020205020404" pitchFamily="49" charset="0"/>
            </a:endParaRPr>
          </a:p>
        </p:txBody>
      </p:sp>
      <p:sp>
        <p:nvSpPr>
          <p:cNvPr id="211" name="TextBox 210"/>
          <p:cNvSpPr txBox="1"/>
          <p:nvPr/>
        </p:nvSpPr>
        <p:spPr>
          <a:xfrm>
            <a:off x="6664655" y="777807"/>
            <a:ext cx="4801314" cy="707886"/>
          </a:xfrm>
          <a:prstGeom prst="rect">
            <a:avLst/>
          </a:prstGeom>
          <a:noFill/>
        </p:spPr>
        <p:txBody>
          <a:bodyPr wrap="none" rtlCol="0">
            <a:spAutoFit/>
          </a:bodyPr>
          <a:lstStyle/>
          <a:p>
            <a:r>
              <a:rPr lang="en-GB" sz="2000" dirty="0">
                <a:latin typeface="Courier New" panose="02070309020205020404" pitchFamily="49" charset="0"/>
                <a:cs typeface="Courier New" panose="02070309020205020404" pitchFamily="49" charset="0"/>
              </a:rPr>
              <a:t>set </a:t>
            </a:r>
            <a:r>
              <a:rPr lang="en-GB" sz="2000" dirty="0" err="1">
                <a:latin typeface="Courier New" panose="02070309020205020404" pitchFamily="49" charset="0"/>
                <a:cs typeface="Courier New" panose="02070309020205020404" pitchFamily="49" charset="0"/>
              </a:rPr>
              <a:t>hive.execution.engine</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tez</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SELECT…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016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30"/>
                                  </p:iterate>
                                  <p:childTnLst>
                                    <p:set>
                                      <p:cBhvr>
                                        <p:cTn id="6" dur="1" fill="hold">
                                          <p:stCondLst>
                                            <p:cond delay="0"/>
                                          </p:stCondLst>
                                        </p:cTn>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500"/>
                                        <p:tgtEl>
                                          <p:spTgt spid="42"/>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147"/>
                                        </p:tgtEl>
                                        <p:attrNameLst>
                                          <p:attrName>style.visibility</p:attrName>
                                        </p:attrNameLst>
                                      </p:cBhvr>
                                      <p:to>
                                        <p:strVal val="visible"/>
                                      </p:to>
                                    </p:set>
                                    <p:animEffect transition="in" filter="wipe(up)">
                                      <p:cBhvr>
                                        <p:cTn id="18" dur="500"/>
                                        <p:tgtEl>
                                          <p:spTgt spid="147"/>
                                        </p:tgtEl>
                                      </p:cBhvr>
                                    </p:animEffect>
                                  </p:childTnLst>
                                </p:cTn>
                              </p:par>
                              <p:par>
                                <p:cTn id="19" presetID="22" presetClass="entr" presetSubtype="1" fill="hold" nodeType="withEffect">
                                  <p:stCondLst>
                                    <p:cond delay="0"/>
                                  </p:stCondLst>
                                  <p:childTnLst>
                                    <p:set>
                                      <p:cBhvr>
                                        <p:cTn id="20" dur="1" fill="hold">
                                          <p:stCondLst>
                                            <p:cond delay="0"/>
                                          </p:stCondLst>
                                        </p:cTn>
                                        <p:tgtEl>
                                          <p:spTgt spid="128"/>
                                        </p:tgtEl>
                                        <p:attrNameLst>
                                          <p:attrName>style.visibility</p:attrName>
                                        </p:attrNameLst>
                                      </p:cBhvr>
                                      <p:to>
                                        <p:strVal val="visible"/>
                                      </p:to>
                                    </p:set>
                                    <p:animEffect transition="in" filter="wipe(up)">
                                      <p:cBhvr>
                                        <p:cTn id="21" dur="500"/>
                                        <p:tgtEl>
                                          <p:spTgt spid="128"/>
                                        </p:tgtEl>
                                      </p:cBhvr>
                                    </p:animEffect>
                                  </p:childTnLst>
                                </p:cTn>
                              </p:par>
                              <p:par>
                                <p:cTn id="22" presetID="22" presetClass="entr" presetSubtype="1"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wipe(up)">
                                      <p:cBhvr>
                                        <p:cTn id="24" dur="500"/>
                                        <p:tgtEl>
                                          <p:spTgt spid="129"/>
                                        </p:tgtEl>
                                      </p:cBhvr>
                                    </p:animEffect>
                                  </p:childTnLst>
                                </p:cTn>
                              </p:par>
                              <p:par>
                                <p:cTn id="25" presetID="22" presetClass="entr" presetSubtype="1" fill="hold" nodeType="withEffect">
                                  <p:stCondLst>
                                    <p:cond delay="0"/>
                                  </p:stCondLst>
                                  <p:childTnLst>
                                    <p:set>
                                      <p:cBhvr>
                                        <p:cTn id="26" dur="1" fill="hold">
                                          <p:stCondLst>
                                            <p:cond delay="0"/>
                                          </p:stCondLst>
                                        </p:cTn>
                                        <p:tgtEl>
                                          <p:spTgt spid="144"/>
                                        </p:tgtEl>
                                        <p:attrNameLst>
                                          <p:attrName>style.visibility</p:attrName>
                                        </p:attrNameLst>
                                      </p:cBhvr>
                                      <p:to>
                                        <p:strVal val="visible"/>
                                      </p:to>
                                    </p:set>
                                    <p:animEffect transition="in" filter="wipe(up)">
                                      <p:cBhvr>
                                        <p:cTn id="27" dur="500"/>
                                        <p:tgtEl>
                                          <p:spTgt spid="144"/>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138"/>
                                        </p:tgtEl>
                                        <p:attrNameLst>
                                          <p:attrName>style.visibility</p:attrName>
                                        </p:attrNameLst>
                                      </p:cBhvr>
                                      <p:to>
                                        <p:strVal val="visible"/>
                                      </p:to>
                                    </p:set>
                                    <p:animEffect transition="in" filter="fade">
                                      <p:cBhvr>
                                        <p:cTn id="31" dur="500"/>
                                        <p:tgtEl>
                                          <p:spTgt spid="138"/>
                                        </p:tgtEl>
                                      </p:cBhvr>
                                    </p:animEffect>
                                  </p:childTnLst>
                                </p:cTn>
                              </p:par>
                              <p:par>
                                <p:cTn id="32" presetID="10" presetClass="entr" presetSubtype="0" fill="hold" nodeType="with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fade">
                                      <p:cBhvr>
                                        <p:cTn id="34" dur="500"/>
                                        <p:tgtEl>
                                          <p:spTgt spid="91"/>
                                        </p:tgtEl>
                                      </p:cBhvr>
                                    </p:animEffect>
                                  </p:childTnLst>
                                </p:cTn>
                              </p:par>
                            </p:childTnLst>
                          </p:cTn>
                        </p:par>
                        <p:par>
                          <p:cTn id="35" fill="hold">
                            <p:stCondLst>
                              <p:cond delay="1500"/>
                            </p:stCondLst>
                            <p:childTnLst>
                              <p:par>
                                <p:cTn id="36" presetID="22" presetClass="entr" presetSubtype="1" fill="hold" nodeType="afterEffect">
                                  <p:stCondLst>
                                    <p:cond delay="0"/>
                                  </p:stCondLst>
                                  <p:childTnLst>
                                    <p:set>
                                      <p:cBhvr>
                                        <p:cTn id="37" dur="1" fill="hold">
                                          <p:stCondLst>
                                            <p:cond delay="0"/>
                                          </p:stCondLst>
                                        </p:cTn>
                                        <p:tgtEl>
                                          <p:spTgt spid="150"/>
                                        </p:tgtEl>
                                        <p:attrNameLst>
                                          <p:attrName>style.visibility</p:attrName>
                                        </p:attrNameLst>
                                      </p:cBhvr>
                                      <p:to>
                                        <p:strVal val="visible"/>
                                      </p:to>
                                    </p:set>
                                    <p:animEffect transition="in" filter="wipe(up)">
                                      <p:cBhvr>
                                        <p:cTn id="38" dur="500"/>
                                        <p:tgtEl>
                                          <p:spTgt spid="150"/>
                                        </p:tgtEl>
                                      </p:cBhvr>
                                    </p:animEffect>
                                  </p:childTnLst>
                                </p:cTn>
                              </p:par>
                              <p:par>
                                <p:cTn id="39" presetID="22" presetClass="entr" presetSubtype="1" fill="hold" nodeType="withEffect">
                                  <p:stCondLst>
                                    <p:cond delay="0"/>
                                  </p:stCondLst>
                                  <p:childTnLst>
                                    <p:set>
                                      <p:cBhvr>
                                        <p:cTn id="40" dur="1" fill="hold">
                                          <p:stCondLst>
                                            <p:cond delay="0"/>
                                          </p:stCondLst>
                                        </p:cTn>
                                        <p:tgtEl>
                                          <p:spTgt spid="153"/>
                                        </p:tgtEl>
                                        <p:attrNameLst>
                                          <p:attrName>style.visibility</p:attrName>
                                        </p:attrNameLst>
                                      </p:cBhvr>
                                      <p:to>
                                        <p:strVal val="visible"/>
                                      </p:to>
                                    </p:set>
                                    <p:animEffect transition="in" filter="wipe(up)">
                                      <p:cBhvr>
                                        <p:cTn id="41" dur="500"/>
                                        <p:tgtEl>
                                          <p:spTgt spid="153"/>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childTnLst>
                          </p:cTn>
                        </p:par>
                        <p:par>
                          <p:cTn id="49" fill="hold">
                            <p:stCondLst>
                              <p:cond delay="2500"/>
                            </p:stCondLst>
                            <p:childTnLst>
                              <p:par>
                                <p:cTn id="50" presetID="22" presetClass="entr" presetSubtype="1" fill="hold" nodeType="afterEffect">
                                  <p:stCondLst>
                                    <p:cond delay="0"/>
                                  </p:stCondLst>
                                  <p:childTnLst>
                                    <p:set>
                                      <p:cBhvr>
                                        <p:cTn id="51" dur="1" fill="hold">
                                          <p:stCondLst>
                                            <p:cond delay="0"/>
                                          </p:stCondLst>
                                        </p:cTn>
                                        <p:tgtEl>
                                          <p:spTgt spid="159"/>
                                        </p:tgtEl>
                                        <p:attrNameLst>
                                          <p:attrName>style.visibility</p:attrName>
                                        </p:attrNameLst>
                                      </p:cBhvr>
                                      <p:to>
                                        <p:strVal val="visible"/>
                                      </p:to>
                                    </p:set>
                                    <p:animEffect transition="in" filter="wipe(up)">
                                      <p:cBhvr>
                                        <p:cTn id="52" dur="500"/>
                                        <p:tgtEl>
                                          <p:spTgt spid="159"/>
                                        </p:tgtEl>
                                      </p:cBhvr>
                                    </p:animEffect>
                                  </p:childTnLst>
                                </p:cTn>
                              </p:par>
                              <p:par>
                                <p:cTn id="53" presetID="22" presetClass="entr" presetSubtype="1" fill="hold" nodeType="withEffect">
                                  <p:stCondLst>
                                    <p:cond delay="0"/>
                                  </p:stCondLst>
                                  <p:childTnLst>
                                    <p:set>
                                      <p:cBhvr>
                                        <p:cTn id="54" dur="1" fill="hold">
                                          <p:stCondLst>
                                            <p:cond delay="0"/>
                                          </p:stCondLst>
                                        </p:cTn>
                                        <p:tgtEl>
                                          <p:spTgt spid="156"/>
                                        </p:tgtEl>
                                        <p:attrNameLst>
                                          <p:attrName>style.visibility</p:attrName>
                                        </p:attrNameLst>
                                      </p:cBhvr>
                                      <p:to>
                                        <p:strVal val="visible"/>
                                      </p:to>
                                    </p:set>
                                    <p:animEffect transition="in" filter="wipe(up)">
                                      <p:cBhvr>
                                        <p:cTn id="55" dur="500"/>
                                        <p:tgtEl>
                                          <p:spTgt spid="156"/>
                                        </p:tgtEl>
                                      </p:cBhvr>
                                    </p:animEffect>
                                  </p:childTnLst>
                                </p:cTn>
                              </p:par>
                              <p:par>
                                <p:cTn id="56" presetID="10"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ntr" presetSubtype="0" fill="hold"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childTnLst>
                          </p:cTn>
                        </p:par>
                        <p:par>
                          <p:cTn id="62" fill="hold">
                            <p:stCondLst>
                              <p:cond delay="3000"/>
                            </p:stCondLst>
                            <p:childTnLst>
                              <p:par>
                                <p:cTn id="63" presetID="10" presetClass="entr" presetSubtype="0" fill="hold" nodeType="after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childTnLst>
                          </p:cTn>
                        </p:par>
                        <p:par>
                          <p:cTn id="66" fill="hold">
                            <p:stCondLst>
                              <p:cond delay="3500"/>
                            </p:stCondLst>
                            <p:childTnLst>
                              <p:par>
                                <p:cTn id="67" presetID="22" presetClass="entr" presetSubtype="1" fill="hold" nodeType="afterEffect">
                                  <p:stCondLst>
                                    <p:cond delay="0"/>
                                  </p:stCondLst>
                                  <p:childTnLst>
                                    <p:set>
                                      <p:cBhvr>
                                        <p:cTn id="68" dur="1" fill="hold">
                                          <p:stCondLst>
                                            <p:cond delay="0"/>
                                          </p:stCondLst>
                                        </p:cTn>
                                        <p:tgtEl>
                                          <p:spTgt spid="174"/>
                                        </p:tgtEl>
                                        <p:attrNameLst>
                                          <p:attrName>style.visibility</p:attrName>
                                        </p:attrNameLst>
                                      </p:cBhvr>
                                      <p:to>
                                        <p:strVal val="visible"/>
                                      </p:to>
                                    </p:set>
                                    <p:animEffect transition="in" filter="wipe(up)">
                                      <p:cBhvr>
                                        <p:cTn id="69" dur="500"/>
                                        <p:tgtEl>
                                          <p:spTgt spid="174"/>
                                        </p:tgtEl>
                                      </p:cBhvr>
                                    </p:animEffect>
                                  </p:childTnLst>
                                </p:cTn>
                              </p:par>
                              <p:par>
                                <p:cTn id="70" presetID="22" presetClass="entr" presetSubtype="1" fill="hold" nodeType="withEffect">
                                  <p:stCondLst>
                                    <p:cond delay="0"/>
                                  </p:stCondLst>
                                  <p:childTnLst>
                                    <p:set>
                                      <p:cBhvr>
                                        <p:cTn id="71" dur="1" fill="hold">
                                          <p:stCondLst>
                                            <p:cond delay="0"/>
                                          </p:stCondLst>
                                        </p:cTn>
                                        <p:tgtEl>
                                          <p:spTgt spid="177"/>
                                        </p:tgtEl>
                                        <p:attrNameLst>
                                          <p:attrName>style.visibility</p:attrName>
                                        </p:attrNameLst>
                                      </p:cBhvr>
                                      <p:to>
                                        <p:strVal val="visible"/>
                                      </p:to>
                                    </p:set>
                                    <p:animEffect transition="in" filter="wipe(up)">
                                      <p:cBhvr>
                                        <p:cTn id="72" dur="500"/>
                                        <p:tgtEl>
                                          <p:spTgt spid="177"/>
                                        </p:tgtEl>
                                      </p:cBhvr>
                                    </p:animEffect>
                                  </p:childTnLst>
                                </p:cTn>
                              </p:par>
                            </p:childTnLst>
                          </p:cTn>
                        </p:par>
                        <p:par>
                          <p:cTn id="73" fill="hold">
                            <p:stCondLst>
                              <p:cond delay="4000"/>
                            </p:stCondLst>
                            <p:childTnLst>
                              <p:par>
                                <p:cTn id="74" presetID="22" presetClass="entr" presetSubtype="1" fill="hold" nodeType="afterEffect">
                                  <p:stCondLst>
                                    <p:cond delay="0"/>
                                  </p:stCondLst>
                                  <p:childTnLst>
                                    <p:set>
                                      <p:cBhvr>
                                        <p:cTn id="75" dur="1" fill="hold">
                                          <p:stCondLst>
                                            <p:cond delay="0"/>
                                          </p:stCondLst>
                                        </p:cTn>
                                        <p:tgtEl>
                                          <p:spTgt spid="162"/>
                                        </p:tgtEl>
                                        <p:attrNameLst>
                                          <p:attrName>style.visibility</p:attrName>
                                        </p:attrNameLst>
                                      </p:cBhvr>
                                      <p:to>
                                        <p:strVal val="visible"/>
                                      </p:to>
                                    </p:set>
                                    <p:animEffect transition="in" filter="wipe(up)">
                                      <p:cBhvr>
                                        <p:cTn id="76" dur="500"/>
                                        <p:tgtEl>
                                          <p:spTgt spid="162"/>
                                        </p:tgtEl>
                                      </p:cBhvr>
                                    </p:animEffect>
                                  </p:childTnLst>
                                </p:cTn>
                              </p:par>
                              <p:par>
                                <p:cTn id="77" presetID="10" presetClass="entr" presetSubtype="0" fill="hold" nodeType="with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fade">
                                      <p:cBhvr>
                                        <p:cTn id="79" dur="500"/>
                                        <p:tgtEl>
                                          <p:spTgt spid="97"/>
                                        </p:tgtEl>
                                      </p:cBhvr>
                                    </p:animEffect>
                                  </p:childTnLst>
                                </p:cTn>
                              </p:par>
                            </p:childTnLst>
                          </p:cTn>
                        </p:par>
                        <p:par>
                          <p:cTn id="80" fill="hold">
                            <p:stCondLst>
                              <p:cond delay="4500"/>
                            </p:stCondLst>
                            <p:childTnLst>
                              <p:par>
                                <p:cTn id="81" presetID="22" presetClass="entr" presetSubtype="1" fill="hold" nodeType="afterEffect">
                                  <p:stCondLst>
                                    <p:cond delay="0"/>
                                  </p:stCondLst>
                                  <p:childTnLst>
                                    <p:set>
                                      <p:cBhvr>
                                        <p:cTn id="82" dur="1" fill="hold">
                                          <p:stCondLst>
                                            <p:cond delay="0"/>
                                          </p:stCondLst>
                                        </p:cTn>
                                        <p:tgtEl>
                                          <p:spTgt spid="165"/>
                                        </p:tgtEl>
                                        <p:attrNameLst>
                                          <p:attrName>style.visibility</p:attrName>
                                        </p:attrNameLst>
                                      </p:cBhvr>
                                      <p:to>
                                        <p:strVal val="visible"/>
                                      </p:to>
                                    </p:set>
                                    <p:animEffect transition="in" filter="wipe(up)">
                                      <p:cBhvr>
                                        <p:cTn id="83" dur="500"/>
                                        <p:tgtEl>
                                          <p:spTgt spid="165"/>
                                        </p:tgtEl>
                                      </p:cBhvr>
                                    </p:animEffect>
                                  </p:childTnLst>
                                </p:cTn>
                              </p:par>
                            </p:childTnLst>
                          </p:cTn>
                        </p:par>
                        <p:par>
                          <p:cTn id="84" fill="hold">
                            <p:stCondLst>
                              <p:cond delay="5000"/>
                            </p:stCondLst>
                            <p:childTnLst>
                              <p:par>
                                <p:cTn id="85" presetID="10" presetClass="entr" presetSubtype="0" fill="hold" nodeType="after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fade">
                                      <p:cBhvr>
                                        <p:cTn id="87" dur="500"/>
                                        <p:tgtEl>
                                          <p:spTgt spid="66"/>
                                        </p:tgtEl>
                                      </p:cBhvr>
                                    </p:animEffect>
                                  </p:childTnLst>
                                </p:cTn>
                              </p:par>
                              <p:par>
                                <p:cTn id="88" presetID="10" presetClass="entr" presetSubtype="0" fill="hold" nodeType="with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fade">
                                      <p:cBhvr>
                                        <p:cTn id="90" dur="500"/>
                                        <p:tgtEl>
                                          <p:spTgt spid="72"/>
                                        </p:tgtEl>
                                      </p:cBhvr>
                                    </p:animEffect>
                                  </p:childTnLst>
                                </p:cTn>
                              </p:par>
                            </p:childTnLst>
                          </p:cTn>
                        </p:par>
                        <p:par>
                          <p:cTn id="91" fill="hold">
                            <p:stCondLst>
                              <p:cond delay="5500"/>
                            </p:stCondLst>
                            <p:childTnLst>
                              <p:par>
                                <p:cTn id="92" presetID="22" presetClass="entr" presetSubtype="1" fill="hold" nodeType="afterEffect">
                                  <p:stCondLst>
                                    <p:cond delay="0"/>
                                  </p:stCondLst>
                                  <p:childTnLst>
                                    <p:set>
                                      <p:cBhvr>
                                        <p:cTn id="93" dur="1" fill="hold">
                                          <p:stCondLst>
                                            <p:cond delay="0"/>
                                          </p:stCondLst>
                                        </p:cTn>
                                        <p:tgtEl>
                                          <p:spTgt spid="171"/>
                                        </p:tgtEl>
                                        <p:attrNameLst>
                                          <p:attrName>style.visibility</p:attrName>
                                        </p:attrNameLst>
                                      </p:cBhvr>
                                      <p:to>
                                        <p:strVal val="visible"/>
                                      </p:to>
                                    </p:set>
                                    <p:animEffect transition="in" filter="wipe(up)">
                                      <p:cBhvr>
                                        <p:cTn id="94" dur="500"/>
                                        <p:tgtEl>
                                          <p:spTgt spid="171"/>
                                        </p:tgtEl>
                                      </p:cBhvr>
                                    </p:animEffect>
                                  </p:childTnLst>
                                </p:cTn>
                              </p:par>
                              <p:par>
                                <p:cTn id="95" presetID="22" presetClass="entr" presetSubtype="1" fill="hold" nodeType="withEffect">
                                  <p:stCondLst>
                                    <p:cond delay="0"/>
                                  </p:stCondLst>
                                  <p:childTnLst>
                                    <p:set>
                                      <p:cBhvr>
                                        <p:cTn id="96" dur="1" fill="hold">
                                          <p:stCondLst>
                                            <p:cond delay="0"/>
                                          </p:stCondLst>
                                        </p:cTn>
                                        <p:tgtEl>
                                          <p:spTgt spid="168"/>
                                        </p:tgtEl>
                                        <p:attrNameLst>
                                          <p:attrName>style.visibility</p:attrName>
                                        </p:attrNameLst>
                                      </p:cBhvr>
                                      <p:to>
                                        <p:strVal val="visible"/>
                                      </p:to>
                                    </p:set>
                                    <p:animEffect transition="in" filter="wipe(up)">
                                      <p:cBhvr>
                                        <p:cTn id="97" dur="500"/>
                                        <p:tgtEl>
                                          <p:spTgt spid="168"/>
                                        </p:tgtEl>
                                      </p:cBhvr>
                                    </p:animEffect>
                                  </p:childTnLst>
                                </p:cTn>
                              </p:par>
                            </p:childTnLst>
                          </p:cTn>
                        </p:par>
                        <p:par>
                          <p:cTn id="98" fill="hold">
                            <p:stCondLst>
                              <p:cond delay="6000"/>
                            </p:stCondLst>
                            <p:childTnLst>
                              <p:par>
                                <p:cTn id="99" presetID="10" presetClass="entr" presetSubtype="0" fill="hold" nodeType="after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fade">
                                      <p:cBhvr>
                                        <p:cTn id="101" dur="500"/>
                                        <p:tgtEl>
                                          <p:spTgt spid="8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iterate type="lt">
                                    <p:tmAbs val="30"/>
                                  </p:iterate>
                                  <p:childTnLst>
                                    <p:set>
                                      <p:cBhvr>
                                        <p:cTn id="105" dur="1" fill="hold">
                                          <p:stCondLst>
                                            <p:cond delay="0"/>
                                          </p:stCondLst>
                                        </p:cTn>
                                        <p:tgtEl>
                                          <p:spTgt spid="21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fade">
                                      <p:cBhvr>
                                        <p:cTn id="110" dur="500"/>
                                        <p:tgtEl>
                                          <p:spTgt spid="12"/>
                                        </p:tgtEl>
                                      </p:cBhvr>
                                    </p:animEffect>
                                  </p:childTnLst>
                                </p:cTn>
                              </p:par>
                              <p:par>
                                <p:cTn id="111" presetID="10" presetClass="entr" presetSubtype="0" fill="hold" nodeType="withEffect">
                                  <p:stCondLst>
                                    <p:cond delay="0"/>
                                  </p:stCondLst>
                                  <p:childTnLst>
                                    <p:set>
                                      <p:cBhvr>
                                        <p:cTn id="112" dur="1" fill="hold">
                                          <p:stCondLst>
                                            <p:cond delay="0"/>
                                          </p:stCondLst>
                                        </p:cTn>
                                        <p:tgtEl>
                                          <p:spTgt spid="54"/>
                                        </p:tgtEl>
                                        <p:attrNameLst>
                                          <p:attrName>style.visibility</p:attrName>
                                        </p:attrNameLst>
                                      </p:cBhvr>
                                      <p:to>
                                        <p:strVal val="visible"/>
                                      </p:to>
                                    </p:set>
                                    <p:animEffect transition="in" filter="fade">
                                      <p:cBhvr>
                                        <p:cTn id="113" dur="500"/>
                                        <p:tgtEl>
                                          <p:spTgt spid="54"/>
                                        </p:tgtEl>
                                      </p:cBhvr>
                                    </p:animEffect>
                                  </p:childTnLst>
                                </p:cTn>
                              </p:par>
                            </p:childTnLst>
                          </p:cTn>
                        </p:par>
                        <p:par>
                          <p:cTn id="114" fill="hold">
                            <p:stCondLst>
                              <p:cond delay="500"/>
                            </p:stCondLst>
                            <p:childTnLst>
                              <p:par>
                                <p:cTn id="115" presetID="22" presetClass="entr" presetSubtype="1" fill="hold" nodeType="afterEffect">
                                  <p:stCondLst>
                                    <p:cond delay="0"/>
                                  </p:stCondLst>
                                  <p:childTnLst>
                                    <p:set>
                                      <p:cBhvr>
                                        <p:cTn id="116" dur="1" fill="hold">
                                          <p:stCondLst>
                                            <p:cond delay="0"/>
                                          </p:stCondLst>
                                        </p:cTn>
                                        <p:tgtEl>
                                          <p:spTgt spid="180"/>
                                        </p:tgtEl>
                                        <p:attrNameLst>
                                          <p:attrName>style.visibility</p:attrName>
                                        </p:attrNameLst>
                                      </p:cBhvr>
                                      <p:to>
                                        <p:strVal val="visible"/>
                                      </p:to>
                                    </p:set>
                                    <p:animEffect transition="in" filter="wipe(up)">
                                      <p:cBhvr>
                                        <p:cTn id="117" dur="500"/>
                                        <p:tgtEl>
                                          <p:spTgt spid="180"/>
                                        </p:tgtEl>
                                      </p:cBhvr>
                                    </p:animEffect>
                                  </p:childTnLst>
                                </p:cTn>
                              </p:par>
                              <p:par>
                                <p:cTn id="118" presetID="22" presetClass="entr" presetSubtype="1" fill="hold" nodeType="withEffect">
                                  <p:stCondLst>
                                    <p:cond delay="0"/>
                                  </p:stCondLst>
                                  <p:childTnLst>
                                    <p:set>
                                      <p:cBhvr>
                                        <p:cTn id="119" dur="1" fill="hold">
                                          <p:stCondLst>
                                            <p:cond delay="0"/>
                                          </p:stCondLst>
                                        </p:cTn>
                                        <p:tgtEl>
                                          <p:spTgt spid="183"/>
                                        </p:tgtEl>
                                        <p:attrNameLst>
                                          <p:attrName>style.visibility</p:attrName>
                                        </p:attrNameLst>
                                      </p:cBhvr>
                                      <p:to>
                                        <p:strVal val="visible"/>
                                      </p:to>
                                    </p:set>
                                    <p:animEffect transition="in" filter="wipe(up)">
                                      <p:cBhvr>
                                        <p:cTn id="120" dur="500"/>
                                        <p:tgtEl>
                                          <p:spTgt spid="183"/>
                                        </p:tgtEl>
                                      </p:cBhvr>
                                    </p:animEffect>
                                  </p:childTnLst>
                                </p:cTn>
                              </p:par>
                              <p:par>
                                <p:cTn id="121" presetID="22" presetClass="entr" presetSubtype="1" fill="hold" nodeType="withEffect">
                                  <p:stCondLst>
                                    <p:cond delay="0"/>
                                  </p:stCondLst>
                                  <p:childTnLst>
                                    <p:set>
                                      <p:cBhvr>
                                        <p:cTn id="122" dur="1" fill="hold">
                                          <p:stCondLst>
                                            <p:cond delay="0"/>
                                          </p:stCondLst>
                                        </p:cTn>
                                        <p:tgtEl>
                                          <p:spTgt spid="186"/>
                                        </p:tgtEl>
                                        <p:attrNameLst>
                                          <p:attrName>style.visibility</p:attrName>
                                        </p:attrNameLst>
                                      </p:cBhvr>
                                      <p:to>
                                        <p:strVal val="visible"/>
                                      </p:to>
                                    </p:set>
                                    <p:animEffect transition="in" filter="wipe(up)">
                                      <p:cBhvr>
                                        <p:cTn id="123" dur="500"/>
                                        <p:tgtEl>
                                          <p:spTgt spid="186"/>
                                        </p:tgtEl>
                                      </p:cBhvr>
                                    </p:animEffect>
                                  </p:childTnLst>
                                </p:cTn>
                              </p:par>
                              <p:par>
                                <p:cTn id="124" presetID="22" presetClass="entr" presetSubtype="1" fill="hold" nodeType="withEffect">
                                  <p:stCondLst>
                                    <p:cond delay="0"/>
                                  </p:stCondLst>
                                  <p:childTnLst>
                                    <p:set>
                                      <p:cBhvr>
                                        <p:cTn id="125" dur="1" fill="hold">
                                          <p:stCondLst>
                                            <p:cond delay="0"/>
                                          </p:stCondLst>
                                        </p:cTn>
                                        <p:tgtEl>
                                          <p:spTgt spid="189"/>
                                        </p:tgtEl>
                                        <p:attrNameLst>
                                          <p:attrName>style.visibility</p:attrName>
                                        </p:attrNameLst>
                                      </p:cBhvr>
                                      <p:to>
                                        <p:strVal val="visible"/>
                                      </p:to>
                                    </p:set>
                                    <p:animEffect transition="in" filter="wipe(up)">
                                      <p:cBhvr>
                                        <p:cTn id="126" dur="500"/>
                                        <p:tgtEl>
                                          <p:spTgt spid="189"/>
                                        </p:tgtEl>
                                      </p:cBhvr>
                                    </p:animEffect>
                                  </p:childTnLst>
                                </p:cTn>
                              </p:par>
                            </p:childTnLst>
                          </p:cTn>
                        </p:par>
                        <p:par>
                          <p:cTn id="127" fill="hold">
                            <p:stCondLst>
                              <p:cond delay="1000"/>
                            </p:stCondLst>
                            <p:childTnLst>
                              <p:par>
                                <p:cTn id="128" presetID="10" presetClass="entr" presetSubtype="0" fill="hold" nodeType="afterEffect">
                                  <p:stCondLst>
                                    <p:cond delay="0"/>
                                  </p:stCondLst>
                                  <p:childTnLst>
                                    <p:set>
                                      <p:cBhvr>
                                        <p:cTn id="129" dur="1" fill="hold">
                                          <p:stCondLst>
                                            <p:cond delay="0"/>
                                          </p:stCondLst>
                                        </p:cTn>
                                        <p:tgtEl>
                                          <p:spTgt spid="103"/>
                                        </p:tgtEl>
                                        <p:attrNameLst>
                                          <p:attrName>style.visibility</p:attrName>
                                        </p:attrNameLst>
                                      </p:cBhvr>
                                      <p:to>
                                        <p:strVal val="visible"/>
                                      </p:to>
                                    </p:set>
                                    <p:animEffect transition="in" filter="fade">
                                      <p:cBhvr>
                                        <p:cTn id="130" dur="500"/>
                                        <p:tgtEl>
                                          <p:spTgt spid="103"/>
                                        </p:tgtEl>
                                      </p:cBhvr>
                                    </p:animEffect>
                                  </p:childTnLst>
                                </p:cTn>
                              </p:par>
                              <p:par>
                                <p:cTn id="131" presetID="10" presetClass="entr" presetSubtype="0" fill="hold" nodeType="withEffect">
                                  <p:stCondLst>
                                    <p:cond delay="0"/>
                                  </p:stCondLst>
                                  <p:childTnLst>
                                    <p:set>
                                      <p:cBhvr>
                                        <p:cTn id="132" dur="1" fill="hold">
                                          <p:stCondLst>
                                            <p:cond delay="0"/>
                                          </p:stCondLst>
                                        </p:cTn>
                                        <p:tgtEl>
                                          <p:spTgt spid="132"/>
                                        </p:tgtEl>
                                        <p:attrNameLst>
                                          <p:attrName>style.visibility</p:attrName>
                                        </p:attrNameLst>
                                      </p:cBhvr>
                                      <p:to>
                                        <p:strVal val="visible"/>
                                      </p:to>
                                    </p:set>
                                    <p:animEffect transition="in" filter="fade">
                                      <p:cBhvr>
                                        <p:cTn id="133" dur="500"/>
                                        <p:tgtEl>
                                          <p:spTgt spid="132"/>
                                        </p:tgtEl>
                                      </p:cBhvr>
                                    </p:animEffect>
                                  </p:childTnLst>
                                </p:cTn>
                              </p:par>
                            </p:childTnLst>
                          </p:cTn>
                        </p:par>
                        <p:par>
                          <p:cTn id="134" fill="hold">
                            <p:stCondLst>
                              <p:cond delay="1500"/>
                            </p:stCondLst>
                            <p:childTnLst>
                              <p:par>
                                <p:cTn id="135" presetID="22" presetClass="entr" presetSubtype="1" fill="hold" nodeType="afterEffect">
                                  <p:stCondLst>
                                    <p:cond delay="0"/>
                                  </p:stCondLst>
                                  <p:childTnLst>
                                    <p:set>
                                      <p:cBhvr>
                                        <p:cTn id="136" dur="1" fill="hold">
                                          <p:stCondLst>
                                            <p:cond delay="0"/>
                                          </p:stCondLst>
                                        </p:cTn>
                                        <p:tgtEl>
                                          <p:spTgt spid="192"/>
                                        </p:tgtEl>
                                        <p:attrNameLst>
                                          <p:attrName>style.visibility</p:attrName>
                                        </p:attrNameLst>
                                      </p:cBhvr>
                                      <p:to>
                                        <p:strVal val="visible"/>
                                      </p:to>
                                    </p:set>
                                    <p:animEffect transition="in" filter="wipe(up)">
                                      <p:cBhvr>
                                        <p:cTn id="137" dur="500"/>
                                        <p:tgtEl>
                                          <p:spTgt spid="192"/>
                                        </p:tgtEl>
                                      </p:cBhvr>
                                    </p:animEffect>
                                  </p:childTnLst>
                                </p:cTn>
                              </p:par>
                              <p:par>
                                <p:cTn id="138" presetID="22" presetClass="entr" presetSubtype="1" fill="hold" nodeType="withEffect">
                                  <p:stCondLst>
                                    <p:cond delay="0"/>
                                  </p:stCondLst>
                                  <p:childTnLst>
                                    <p:set>
                                      <p:cBhvr>
                                        <p:cTn id="139" dur="1" fill="hold">
                                          <p:stCondLst>
                                            <p:cond delay="0"/>
                                          </p:stCondLst>
                                        </p:cTn>
                                        <p:tgtEl>
                                          <p:spTgt spid="195"/>
                                        </p:tgtEl>
                                        <p:attrNameLst>
                                          <p:attrName>style.visibility</p:attrName>
                                        </p:attrNameLst>
                                      </p:cBhvr>
                                      <p:to>
                                        <p:strVal val="visible"/>
                                      </p:to>
                                    </p:set>
                                    <p:animEffect transition="in" filter="wipe(up)">
                                      <p:cBhvr>
                                        <p:cTn id="140" dur="500"/>
                                        <p:tgtEl>
                                          <p:spTgt spid="195"/>
                                        </p:tgtEl>
                                      </p:cBhvr>
                                    </p:animEffect>
                                  </p:childTnLst>
                                </p:cTn>
                              </p:par>
                              <p:par>
                                <p:cTn id="141" presetID="10"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animEffect transition="in" filter="fade">
                                      <p:cBhvr>
                                        <p:cTn id="143" dur="500"/>
                                        <p:tgtEl>
                                          <p:spTgt spid="60"/>
                                        </p:tgtEl>
                                      </p:cBhvr>
                                    </p:animEffect>
                                  </p:childTnLst>
                                </p:cTn>
                              </p:par>
                              <p:par>
                                <p:cTn id="144" presetID="10" presetClass="entr" presetSubtype="0" fill="hold" nodeType="withEffect">
                                  <p:stCondLst>
                                    <p:cond delay="0"/>
                                  </p:stCondLst>
                                  <p:childTnLst>
                                    <p:set>
                                      <p:cBhvr>
                                        <p:cTn id="145" dur="1" fill="hold">
                                          <p:stCondLst>
                                            <p:cond delay="0"/>
                                          </p:stCondLst>
                                        </p:cTn>
                                        <p:tgtEl>
                                          <p:spTgt spid="18"/>
                                        </p:tgtEl>
                                        <p:attrNameLst>
                                          <p:attrName>style.visibility</p:attrName>
                                        </p:attrNameLst>
                                      </p:cBhvr>
                                      <p:to>
                                        <p:strVal val="visible"/>
                                      </p:to>
                                    </p:set>
                                    <p:animEffect transition="in" filter="fade">
                                      <p:cBhvr>
                                        <p:cTn id="146" dur="500"/>
                                        <p:tgtEl>
                                          <p:spTgt spid="18"/>
                                        </p:tgtEl>
                                      </p:cBhvr>
                                    </p:animEffect>
                                  </p:childTnLst>
                                </p:cTn>
                              </p:par>
                            </p:childTnLst>
                          </p:cTn>
                        </p:par>
                        <p:par>
                          <p:cTn id="147" fill="hold">
                            <p:stCondLst>
                              <p:cond delay="2000"/>
                            </p:stCondLst>
                            <p:childTnLst>
                              <p:par>
                                <p:cTn id="148" presetID="10" presetClass="entr" presetSubtype="0" fill="hold" nodeType="afterEffect">
                                  <p:stCondLst>
                                    <p:cond delay="0"/>
                                  </p:stCondLst>
                                  <p:childTnLst>
                                    <p:set>
                                      <p:cBhvr>
                                        <p:cTn id="149" dur="1" fill="hold">
                                          <p:stCondLst>
                                            <p:cond delay="0"/>
                                          </p:stCondLst>
                                        </p:cTn>
                                        <p:tgtEl>
                                          <p:spTgt spid="121"/>
                                        </p:tgtEl>
                                        <p:attrNameLst>
                                          <p:attrName>style.visibility</p:attrName>
                                        </p:attrNameLst>
                                      </p:cBhvr>
                                      <p:to>
                                        <p:strVal val="visible"/>
                                      </p:to>
                                    </p:set>
                                    <p:animEffect transition="in" filter="fade">
                                      <p:cBhvr>
                                        <p:cTn id="150" dur="500"/>
                                        <p:tgtEl>
                                          <p:spTgt spid="121"/>
                                        </p:tgtEl>
                                      </p:cBhvr>
                                    </p:animEffect>
                                  </p:childTnLst>
                                </p:cTn>
                              </p:par>
                              <p:par>
                                <p:cTn id="151" presetID="22" presetClass="entr" presetSubtype="1" fill="hold" nodeType="withEffect">
                                  <p:stCondLst>
                                    <p:cond delay="0"/>
                                  </p:stCondLst>
                                  <p:childTnLst>
                                    <p:set>
                                      <p:cBhvr>
                                        <p:cTn id="152" dur="1" fill="hold">
                                          <p:stCondLst>
                                            <p:cond delay="0"/>
                                          </p:stCondLst>
                                        </p:cTn>
                                        <p:tgtEl>
                                          <p:spTgt spid="204"/>
                                        </p:tgtEl>
                                        <p:attrNameLst>
                                          <p:attrName>style.visibility</p:attrName>
                                        </p:attrNameLst>
                                      </p:cBhvr>
                                      <p:to>
                                        <p:strVal val="visible"/>
                                      </p:to>
                                    </p:set>
                                    <p:animEffect transition="in" filter="wipe(up)">
                                      <p:cBhvr>
                                        <p:cTn id="153" dur="500"/>
                                        <p:tgtEl>
                                          <p:spTgt spid="204"/>
                                        </p:tgtEl>
                                      </p:cBhvr>
                                    </p:animEffect>
                                  </p:childTnLst>
                                </p:cTn>
                              </p:par>
                              <p:par>
                                <p:cTn id="154" presetID="22" presetClass="entr" presetSubtype="1" fill="hold" nodeType="withEffect">
                                  <p:stCondLst>
                                    <p:cond delay="0"/>
                                  </p:stCondLst>
                                  <p:childTnLst>
                                    <p:set>
                                      <p:cBhvr>
                                        <p:cTn id="155" dur="1" fill="hold">
                                          <p:stCondLst>
                                            <p:cond delay="0"/>
                                          </p:stCondLst>
                                        </p:cTn>
                                        <p:tgtEl>
                                          <p:spTgt spid="207"/>
                                        </p:tgtEl>
                                        <p:attrNameLst>
                                          <p:attrName>style.visibility</p:attrName>
                                        </p:attrNameLst>
                                      </p:cBhvr>
                                      <p:to>
                                        <p:strVal val="visible"/>
                                      </p:to>
                                    </p:set>
                                    <p:animEffect transition="in" filter="wipe(up)">
                                      <p:cBhvr>
                                        <p:cTn id="156" dur="500"/>
                                        <p:tgtEl>
                                          <p:spTgt spid="207"/>
                                        </p:tgtEl>
                                      </p:cBhvr>
                                    </p:animEffect>
                                  </p:childTnLst>
                                </p:cTn>
                              </p:par>
                            </p:childTnLst>
                          </p:cTn>
                        </p:par>
                        <p:par>
                          <p:cTn id="157" fill="hold">
                            <p:stCondLst>
                              <p:cond delay="2500"/>
                            </p:stCondLst>
                            <p:childTnLst>
                              <p:par>
                                <p:cTn id="158" presetID="10" presetClass="entr" presetSubtype="0" fill="hold" nodeType="afterEffect">
                                  <p:stCondLst>
                                    <p:cond delay="0"/>
                                  </p:stCondLst>
                                  <p:childTnLst>
                                    <p:set>
                                      <p:cBhvr>
                                        <p:cTn id="159" dur="1" fill="hold">
                                          <p:stCondLst>
                                            <p:cond delay="0"/>
                                          </p:stCondLst>
                                        </p:cTn>
                                        <p:tgtEl>
                                          <p:spTgt spid="109"/>
                                        </p:tgtEl>
                                        <p:attrNameLst>
                                          <p:attrName>style.visibility</p:attrName>
                                        </p:attrNameLst>
                                      </p:cBhvr>
                                      <p:to>
                                        <p:strVal val="visible"/>
                                      </p:to>
                                    </p:set>
                                    <p:animEffect transition="in" filter="fade">
                                      <p:cBhvr>
                                        <p:cTn id="160" dur="500"/>
                                        <p:tgtEl>
                                          <p:spTgt spid="109"/>
                                        </p:tgtEl>
                                      </p:cBhvr>
                                    </p:animEffect>
                                  </p:childTnLst>
                                </p:cTn>
                              </p:par>
                            </p:childTnLst>
                          </p:cTn>
                        </p:par>
                        <p:par>
                          <p:cTn id="161" fill="hold">
                            <p:stCondLst>
                              <p:cond delay="3000"/>
                            </p:stCondLst>
                            <p:childTnLst>
                              <p:par>
                                <p:cTn id="162" presetID="22" presetClass="entr" presetSubtype="1" fill="hold" nodeType="afterEffect">
                                  <p:stCondLst>
                                    <p:cond delay="0"/>
                                  </p:stCondLst>
                                  <p:childTnLst>
                                    <p:set>
                                      <p:cBhvr>
                                        <p:cTn id="163" dur="1" fill="hold">
                                          <p:stCondLst>
                                            <p:cond delay="0"/>
                                          </p:stCondLst>
                                        </p:cTn>
                                        <p:tgtEl>
                                          <p:spTgt spid="198"/>
                                        </p:tgtEl>
                                        <p:attrNameLst>
                                          <p:attrName>style.visibility</p:attrName>
                                        </p:attrNameLst>
                                      </p:cBhvr>
                                      <p:to>
                                        <p:strVal val="visible"/>
                                      </p:to>
                                    </p:set>
                                    <p:animEffect transition="in" filter="wipe(up)">
                                      <p:cBhvr>
                                        <p:cTn id="164" dur="500"/>
                                        <p:tgtEl>
                                          <p:spTgt spid="198"/>
                                        </p:tgtEl>
                                      </p:cBhvr>
                                    </p:animEffect>
                                  </p:childTnLst>
                                </p:cTn>
                              </p:par>
                              <p:par>
                                <p:cTn id="165" presetID="22" presetClass="entr" presetSubtype="1" fill="hold" nodeType="withEffect">
                                  <p:stCondLst>
                                    <p:cond delay="0"/>
                                  </p:stCondLst>
                                  <p:childTnLst>
                                    <p:set>
                                      <p:cBhvr>
                                        <p:cTn id="166" dur="1" fill="hold">
                                          <p:stCondLst>
                                            <p:cond delay="0"/>
                                          </p:stCondLst>
                                        </p:cTn>
                                        <p:tgtEl>
                                          <p:spTgt spid="201"/>
                                        </p:tgtEl>
                                        <p:attrNameLst>
                                          <p:attrName>style.visibility</p:attrName>
                                        </p:attrNameLst>
                                      </p:cBhvr>
                                      <p:to>
                                        <p:strVal val="visible"/>
                                      </p:to>
                                    </p:set>
                                    <p:animEffect transition="in" filter="wipe(up)">
                                      <p:cBhvr>
                                        <p:cTn id="167" dur="500"/>
                                        <p:tgtEl>
                                          <p:spTgt spid="201"/>
                                        </p:tgtEl>
                                      </p:cBhvr>
                                    </p:animEffect>
                                  </p:childTnLst>
                                </p:cTn>
                              </p:par>
                            </p:childTnLst>
                          </p:cTn>
                        </p:par>
                        <p:par>
                          <p:cTn id="168" fill="hold">
                            <p:stCondLst>
                              <p:cond delay="3500"/>
                            </p:stCondLst>
                            <p:childTnLst>
                              <p:par>
                                <p:cTn id="169" presetID="10" presetClass="entr" presetSubtype="0" fill="hold" nodeType="afterEffect">
                                  <p:stCondLst>
                                    <p:cond delay="0"/>
                                  </p:stCondLst>
                                  <p:childTnLst>
                                    <p:set>
                                      <p:cBhvr>
                                        <p:cTn id="170" dur="1" fill="hold">
                                          <p:stCondLst>
                                            <p:cond delay="0"/>
                                          </p:stCondLst>
                                        </p:cTn>
                                        <p:tgtEl>
                                          <p:spTgt spid="115"/>
                                        </p:tgtEl>
                                        <p:attrNameLst>
                                          <p:attrName>style.visibility</p:attrName>
                                        </p:attrNameLst>
                                      </p:cBhvr>
                                      <p:to>
                                        <p:strVal val="visible"/>
                                      </p:to>
                                    </p:set>
                                    <p:animEffect transition="in" filter="fade">
                                      <p:cBhvr>
                                        <p:cTn id="171"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P spid="2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596900"/>
            <a:ext cx="11525250" cy="6081714"/>
          </a:xfrm>
        </p:spPr>
        <p:txBody>
          <a:bodyPr/>
          <a:lstStyle/>
          <a:p>
            <a:pPr marL="0" indent="0">
              <a:buNone/>
            </a:pPr>
            <a:r>
              <a:rPr lang="en-GB" dirty="0"/>
              <a:t>Hive client tools include…</a:t>
            </a:r>
          </a:p>
        </p:txBody>
      </p:sp>
      <p:grpSp>
        <p:nvGrpSpPr>
          <p:cNvPr id="19" name="Group 18"/>
          <p:cNvGrpSpPr/>
          <p:nvPr/>
        </p:nvGrpSpPr>
        <p:grpSpPr>
          <a:xfrm>
            <a:off x="2107331" y="4197625"/>
            <a:ext cx="3087687" cy="2543424"/>
            <a:chOff x="439853" y="1857346"/>
            <a:chExt cx="3087687" cy="2543424"/>
          </a:xfrm>
        </p:grpSpPr>
        <p:grpSp>
          <p:nvGrpSpPr>
            <p:cNvPr id="5" name="Group 4"/>
            <p:cNvGrpSpPr/>
            <p:nvPr/>
          </p:nvGrpSpPr>
          <p:grpSpPr>
            <a:xfrm>
              <a:off x="439853" y="1857346"/>
              <a:ext cx="3087687" cy="2543424"/>
              <a:chOff x="3583799" y="2416543"/>
              <a:chExt cx="2049503" cy="1688240"/>
            </a:xfrm>
          </p:grpSpPr>
          <p:grpSp>
            <p:nvGrpSpPr>
              <p:cNvPr id="6" name="Group 5"/>
              <p:cNvGrpSpPr/>
              <p:nvPr/>
            </p:nvGrpSpPr>
            <p:grpSpPr>
              <a:xfrm>
                <a:off x="3723924" y="2732770"/>
                <a:ext cx="1758804" cy="1372013"/>
                <a:chOff x="6573311" y="4462427"/>
                <a:chExt cx="1758804" cy="1372013"/>
              </a:xfrm>
            </p:grpSpPr>
            <p:grpSp>
              <p:nvGrpSpPr>
                <p:cNvPr id="8" name="Group 7"/>
                <p:cNvGrpSpPr>
                  <a:grpSpLocks noChangeAspect="1"/>
                </p:cNvGrpSpPr>
                <p:nvPr/>
              </p:nvGrpSpPr>
              <p:grpSpPr>
                <a:xfrm>
                  <a:off x="6573311" y="4462427"/>
                  <a:ext cx="1758804" cy="1372013"/>
                  <a:chOff x="1507436" y="1799127"/>
                  <a:chExt cx="3681068" cy="2752580"/>
                </a:xfrm>
              </p:grpSpPr>
              <p:sp>
                <p:nvSpPr>
                  <p:cNvPr id="11" name="Rectangle 10"/>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Isosceles Triangle 13"/>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5-Point Star 16"/>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a:xfrm>
                  <a:off x="6838751" y="4980738"/>
                  <a:ext cx="1279054" cy="707681"/>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9178" y="4828764"/>
                  <a:ext cx="417410" cy="417410"/>
                </a:xfrm>
                <a:prstGeom prst="rect">
                  <a:avLst/>
                </a:prstGeom>
              </p:spPr>
            </p:pic>
          </p:grpSp>
          <p:sp>
            <p:nvSpPr>
              <p:cNvPr id="7" name="TextBox 6"/>
              <p:cNvSpPr txBox="1"/>
              <p:nvPr/>
            </p:nvSpPr>
            <p:spPr>
              <a:xfrm>
                <a:off x="3583799" y="2416543"/>
                <a:ext cx="2049503" cy="306438"/>
              </a:xfrm>
              <a:prstGeom prst="rect">
                <a:avLst/>
              </a:prstGeom>
              <a:noFill/>
            </p:spPr>
            <p:txBody>
              <a:bodyPr wrap="square" rtlCol="0">
                <a:spAutoFit/>
              </a:bodyPr>
              <a:lstStyle/>
              <a:p>
                <a:pPr algn="ctr"/>
                <a:r>
                  <a:rPr lang="en-GB" sz="2400" dirty="0">
                    <a:latin typeface="Segoe UI Semibold" panose="020B0702040204020203" pitchFamily="34" charset="0"/>
                    <a:cs typeface="Segoe UI Semibold" panose="020B0702040204020203" pitchFamily="34" charset="0"/>
                  </a:rPr>
                  <a:t>Query Console (Hue)</a:t>
                </a:r>
                <a:endParaRPr lang="en-US" sz="2400" dirty="0">
                  <a:latin typeface="Segoe UI Semibold" panose="020B0702040204020203" pitchFamily="34" charset="0"/>
                  <a:cs typeface="Segoe UI Semibold" panose="020B0702040204020203" pitchFamily="34" charset="0"/>
                </a:endParaRPr>
              </a:p>
            </p:txBody>
          </p:sp>
        </p:grpSp>
        <p:sp>
          <p:nvSpPr>
            <p:cNvPr id="18" name="TextBox 17"/>
            <p:cNvSpPr txBox="1"/>
            <p:nvPr/>
          </p:nvSpPr>
          <p:spPr>
            <a:xfrm>
              <a:off x="1485704" y="3374142"/>
              <a:ext cx="1149674" cy="369332"/>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SELECT…</a:t>
              </a:r>
              <a:endParaRPr lang="en-US" dirty="0">
                <a:latin typeface="Courier New" panose="02070309020205020404" pitchFamily="49" charset="0"/>
                <a:cs typeface="Courier New" panose="02070309020205020404" pitchFamily="49" charset="0"/>
              </a:endParaRPr>
            </a:p>
          </p:txBody>
        </p:sp>
      </p:grpSp>
      <p:grpSp>
        <p:nvGrpSpPr>
          <p:cNvPr id="48" name="Group 47"/>
          <p:cNvGrpSpPr/>
          <p:nvPr/>
        </p:nvGrpSpPr>
        <p:grpSpPr>
          <a:xfrm>
            <a:off x="6492148" y="4165790"/>
            <a:ext cx="3087687" cy="2498098"/>
            <a:chOff x="3682595" y="1902802"/>
            <a:chExt cx="3087687" cy="2498098"/>
          </a:xfrm>
        </p:grpSpPr>
        <p:grpSp>
          <p:nvGrpSpPr>
            <p:cNvPr id="46" name="Group 45"/>
            <p:cNvGrpSpPr/>
            <p:nvPr/>
          </p:nvGrpSpPr>
          <p:grpSpPr>
            <a:xfrm>
              <a:off x="3884442" y="2323542"/>
              <a:ext cx="2683994" cy="2077358"/>
              <a:chOff x="10171554" y="5030136"/>
              <a:chExt cx="611915" cy="477345"/>
            </a:xfrm>
          </p:grpSpPr>
          <p:grpSp>
            <p:nvGrpSpPr>
              <p:cNvPr id="23" name="Group 22"/>
              <p:cNvGrpSpPr>
                <a:grpSpLocks noChangeAspect="1"/>
              </p:cNvGrpSpPr>
              <p:nvPr/>
            </p:nvGrpSpPr>
            <p:grpSpPr>
              <a:xfrm>
                <a:off x="10171554" y="5030136"/>
                <a:ext cx="611915" cy="477345"/>
                <a:chOff x="1507436" y="1799127"/>
                <a:chExt cx="3681068" cy="2752580"/>
              </a:xfrm>
            </p:grpSpPr>
            <p:sp>
              <p:nvSpPr>
                <p:cNvPr id="34" name="Rectangle 33"/>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Isosceles Triangle 36"/>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5-Point Star 39"/>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p:cNvGrpSpPr>
                <a:grpSpLocks noChangeAspect="1"/>
              </p:cNvGrpSpPr>
              <p:nvPr/>
            </p:nvGrpSpPr>
            <p:grpSpPr>
              <a:xfrm>
                <a:off x="10278687" y="5138105"/>
                <a:ext cx="335221" cy="316859"/>
                <a:chOff x="3989331" y="4906506"/>
                <a:chExt cx="1752600" cy="1656599"/>
              </a:xfrm>
            </p:grpSpPr>
            <p:grpSp>
              <p:nvGrpSpPr>
                <p:cNvPr id="25" name="Group 4"/>
                <p:cNvGrpSpPr>
                  <a:grpSpLocks noChangeAspect="1"/>
                </p:cNvGrpSpPr>
                <p:nvPr/>
              </p:nvGrpSpPr>
              <p:grpSpPr bwMode="auto">
                <a:xfrm flipH="1">
                  <a:off x="3989331" y="4906506"/>
                  <a:ext cx="1752600" cy="1656599"/>
                  <a:chOff x="645" y="1325"/>
                  <a:chExt cx="1104" cy="1003"/>
                </a:xfrm>
              </p:grpSpPr>
              <p:sp>
                <p:nvSpPr>
                  <p:cNvPr id="27"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47" name="TextBox 46"/>
            <p:cNvSpPr txBox="1"/>
            <p:nvPr/>
          </p:nvSpPr>
          <p:spPr>
            <a:xfrm>
              <a:off x="3682595" y="1902802"/>
              <a:ext cx="3087687" cy="461665"/>
            </a:xfrm>
            <a:prstGeom prst="rect">
              <a:avLst/>
            </a:prstGeom>
            <a:noFill/>
          </p:spPr>
          <p:txBody>
            <a:bodyPr wrap="square" rtlCol="0">
              <a:spAutoFit/>
            </a:bodyPr>
            <a:lstStyle/>
            <a:p>
              <a:pPr algn="ctr"/>
              <a:r>
                <a:rPr lang="en-GB" sz="2400" dirty="0">
                  <a:latin typeface="Segoe UI Semibold" panose="020B0702040204020203" pitchFamily="34" charset="0"/>
                  <a:cs typeface="Segoe UI Semibold" panose="020B0702040204020203" pitchFamily="34" charset="0"/>
                </a:rPr>
                <a:t>PowerShell</a:t>
              </a:r>
              <a:endParaRPr lang="en-US" sz="2400" dirty="0">
                <a:latin typeface="Segoe UI Semibold" panose="020B0702040204020203" pitchFamily="34" charset="0"/>
                <a:cs typeface="Segoe UI Semibold" panose="020B0702040204020203" pitchFamily="34" charset="0"/>
              </a:endParaRPr>
            </a:p>
          </p:txBody>
        </p:sp>
      </p:grpSp>
      <p:grpSp>
        <p:nvGrpSpPr>
          <p:cNvPr id="64" name="Group 63"/>
          <p:cNvGrpSpPr/>
          <p:nvPr/>
        </p:nvGrpSpPr>
        <p:grpSpPr>
          <a:xfrm>
            <a:off x="160309" y="1570476"/>
            <a:ext cx="3516951" cy="2494767"/>
            <a:chOff x="3194917" y="1906004"/>
            <a:chExt cx="3516951" cy="2494767"/>
          </a:xfrm>
        </p:grpSpPr>
        <p:grpSp>
          <p:nvGrpSpPr>
            <p:cNvPr id="54" name="Group 53"/>
            <p:cNvGrpSpPr>
              <a:grpSpLocks noChangeAspect="1"/>
            </p:cNvGrpSpPr>
            <p:nvPr/>
          </p:nvGrpSpPr>
          <p:grpSpPr>
            <a:xfrm>
              <a:off x="3502866" y="2333760"/>
              <a:ext cx="2649734" cy="2067011"/>
              <a:chOff x="1507436" y="1799127"/>
              <a:chExt cx="3681068" cy="2752580"/>
            </a:xfrm>
          </p:grpSpPr>
          <p:sp>
            <p:nvSpPr>
              <p:cNvPr id="57" name="Rectangle 56"/>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Isosceles Triangle 59"/>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5-Point Star 62"/>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5" name="Rectangle 54"/>
            <p:cNvSpPr/>
            <p:nvPr/>
          </p:nvSpPr>
          <p:spPr>
            <a:xfrm>
              <a:off x="3902766" y="3114623"/>
              <a:ext cx="1926965" cy="1066159"/>
            </a:xfrm>
            <a:prstGeom prst="rect">
              <a:avLst/>
            </a:prstGeom>
            <a:solidFill>
              <a:schemeClr val="tx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TextBox 52"/>
            <p:cNvSpPr txBox="1"/>
            <p:nvPr/>
          </p:nvSpPr>
          <p:spPr>
            <a:xfrm>
              <a:off x="3194917" y="1906004"/>
              <a:ext cx="3516951" cy="461665"/>
            </a:xfrm>
            <a:prstGeom prst="rect">
              <a:avLst/>
            </a:prstGeom>
            <a:noFill/>
          </p:spPr>
          <p:txBody>
            <a:bodyPr wrap="square" rtlCol="0">
              <a:spAutoFit/>
            </a:bodyPr>
            <a:lstStyle/>
            <a:p>
              <a:pPr algn="ctr"/>
              <a:r>
                <a:rPr lang="en-GB" sz="2400" dirty="0">
                  <a:latin typeface="Segoe UI Semibold" panose="020B0702040204020203" pitchFamily="34" charset="0"/>
                  <a:cs typeface="Segoe UI Semibold" panose="020B0702040204020203" pitchFamily="34" charset="0"/>
                </a:rPr>
                <a:t>Hive Shell</a:t>
              </a:r>
              <a:endParaRPr lang="en-US" sz="2400" dirty="0">
                <a:latin typeface="Segoe UI Semibold" panose="020B0702040204020203" pitchFamily="34" charset="0"/>
                <a:cs typeface="Segoe UI Semibold" panose="020B0702040204020203" pitchFamily="34" charset="0"/>
              </a:endParaRPr>
            </a:p>
          </p:txBody>
        </p:sp>
        <p:sp>
          <p:nvSpPr>
            <p:cNvPr id="51" name="TextBox 50"/>
            <p:cNvSpPr txBox="1"/>
            <p:nvPr/>
          </p:nvSpPr>
          <p:spPr>
            <a:xfrm>
              <a:off x="3899860" y="3113420"/>
              <a:ext cx="1149674" cy="369332"/>
            </a:xfrm>
            <a:prstGeom prst="rect">
              <a:avLst/>
            </a:prstGeom>
            <a:noFill/>
          </p:spPr>
          <p:txBody>
            <a:bodyPr wrap="none" rtlCol="0">
              <a:spAutoFit/>
            </a:bodyPr>
            <a:lstStyle/>
            <a:p>
              <a:r>
                <a:rPr lang="en-GB" dirty="0">
                  <a:solidFill>
                    <a:schemeClr val="bg1"/>
                  </a:solidFill>
                  <a:latin typeface="Courier New" panose="02070309020205020404" pitchFamily="49" charset="0"/>
                  <a:cs typeface="Courier New" panose="02070309020205020404" pitchFamily="49" charset="0"/>
                </a:rPr>
                <a:t>SELECT…</a:t>
              </a:r>
              <a:endParaRPr lang="en-US" dirty="0">
                <a:solidFill>
                  <a:schemeClr val="bg1"/>
                </a:solidFill>
                <a:latin typeface="Courier New" panose="02070309020205020404" pitchFamily="49" charset="0"/>
                <a:cs typeface="Courier New" panose="02070309020205020404" pitchFamily="49" charset="0"/>
              </a:endParaRPr>
            </a:p>
          </p:txBody>
        </p:sp>
      </p:grpSp>
      <p:grpSp>
        <p:nvGrpSpPr>
          <p:cNvPr id="126" name="Group 125"/>
          <p:cNvGrpSpPr/>
          <p:nvPr/>
        </p:nvGrpSpPr>
        <p:grpSpPr>
          <a:xfrm>
            <a:off x="3889939" y="1570476"/>
            <a:ext cx="3320744" cy="2535248"/>
            <a:chOff x="5682251" y="2485573"/>
            <a:chExt cx="3320744" cy="2535248"/>
          </a:xfrm>
        </p:grpSpPr>
        <p:sp>
          <p:nvSpPr>
            <p:cNvPr id="75" name="TextBox 74"/>
            <p:cNvSpPr txBox="1"/>
            <p:nvPr/>
          </p:nvSpPr>
          <p:spPr>
            <a:xfrm>
              <a:off x="5682251" y="2485573"/>
              <a:ext cx="3320744" cy="461665"/>
            </a:xfrm>
            <a:prstGeom prst="rect">
              <a:avLst/>
            </a:prstGeom>
            <a:noFill/>
          </p:spPr>
          <p:txBody>
            <a:bodyPr wrap="square" rtlCol="0">
              <a:spAutoFit/>
            </a:bodyPr>
            <a:lstStyle/>
            <a:p>
              <a:pPr algn="ctr"/>
              <a:r>
                <a:rPr lang="en-GB" sz="2400" dirty="0">
                  <a:latin typeface="Segoe UI Semibold" panose="020B0702040204020203" pitchFamily="34" charset="0"/>
                  <a:cs typeface="Segoe UI Semibold" panose="020B0702040204020203" pitchFamily="34" charset="0"/>
                </a:rPr>
                <a:t>Visual Studio</a:t>
              </a:r>
              <a:endParaRPr lang="en-US" sz="2400" dirty="0">
                <a:latin typeface="Segoe UI Semibold" panose="020B0702040204020203" pitchFamily="34" charset="0"/>
                <a:cs typeface="Segoe UI Semibold" panose="020B0702040204020203" pitchFamily="34" charset="0"/>
              </a:endParaRPr>
            </a:p>
          </p:txBody>
        </p:sp>
        <p:grpSp>
          <p:nvGrpSpPr>
            <p:cNvPr id="125" name="Group 124"/>
            <p:cNvGrpSpPr/>
            <p:nvPr/>
          </p:nvGrpSpPr>
          <p:grpSpPr>
            <a:xfrm>
              <a:off x="6162924" y="2946663"/>
              <a:ext cx="2509179" cy="2074158"/>
              <a:chOff x="6130353" y="2337063"/>
              <a:chExt cx="2509179" cy="2074158"/>
            </a:xfrm>
          </p:grpSpPr>
          <p:grpSp>
            <p:nvGrpSpPr>
              <p:cNvPr id="65" name="Group 64"/>
              <p:cNvGrpSpPr>
                <a:grpSpLocks noChangeAspect="1"/>
              </p:cNvGrpSpPr>
              <p:nvPr/>
            </p:nvGrpSpPr>
            <p:grpSpPr>
              <a:xfrm>
                <a:off x="6130353" y="2337063"/>
                <a:ext cx="2509179" cy="2074158"/>
                <a:chOff x="6639572" y="1907217"/>
                <a:chExt cx="3200400" cy="2645540"/>
              </a:xfrm>
            </p:grpSpPr>
            <p:grpSp>
              <p:nvGrpSpPr>
                <p:cNvPr id="66" name="Group 65"/>
                <p:cNvGrpSpPr>
                  <a:grpSpLocks noChangeAspect="1"/>
                </p:cNvGrpSpPr>
                <p:nvPr/>
              </p:nvGrpSpPr>
              <p:grpSpPr>
                <a:xfrm>
                  <a:off x="6639572" y="1907217"/>
                  <a:ext cx="3200400" cy="2645540"/>
                  <a:chOff x="6219422" y="1886308"/>
                  <a:chExt cx="3657600" cy="2752244"/>
                </a:xfrm>
              </p:grpSpPr>
              <p:grpSp>
                <p:nvGrpSpPr>
                  <p:cNvPr id="68" name="Group 67"/>
                  <p:cNvGrpSpPr/>
                  <p:nvPr/>
                </p:nvGrpSpPr>
                <p:grpSpPr>
                  <a:xfrm>
                    <a:off x="6219422" y="1886308"/>
                    <a:ext cx="3657600" cy="2752244"/>
                    <a:chOff x="6219421" y="1886308"/>
                    <a:chExt cx="3657600" cy="2752244"/>
                  </a:xfrm>
                </p:grpSpPr>
                <p:sp>
                  <p:nvSpPr>
                    <p:cNvPr id="70" name="Rectangle 69"/>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2" name="Group 71"/>
                    <p:cNvGrpSpPr/>
                    <p:nvPr/>
                  </p:nvGrpSpPr>
                  <p:grpSpPr>
                    <a:xfrm>
                      <a:off x="8580436" y="1996036"/>
                      <a:ext cx="731520" cy="237744"/>
                      <a:chOff x="8580436" y="1996036"/>
                      <a:chExt cx="731520" cy="237744"/>
                    </a:xfrm>
                  </p:grpSpPr>
                  <p:sp>
                    <p:nvSpPr>
                      <p:cNvPr id="73" name="Rectangle 72"/>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69" name="Straight Connector 68"/>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7112001" y="3514516"/>
                <a:ext cx="1417532" cy="778083"/>
                <a:chOff x="7112001" y="3514516"/>
                <a:chExt cx="1417532" cy="778083"/>
              </a:xfrm>
            </p:grpSpPr>
            <p:sp>
              <p:nvSpPr>
                <p:cNvPr id="76" name="Rectangle 75"/>
                <p:cNvSpPr/>
                <p:nvPr/>
              </p:nvSpPr>
              <p:spPr>
                <a:xfrm>
                  <a:off x="7112001" y="3514516"/>
                  <a:ext cx="1417532" cy="77808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7227671" y="3700220"/>
                  <a:ext cx="1149674" cy="369332"/>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SELECT…</a:t>
                  </a:r>
                  <a:endParaRPr lang="en-US" dirty="0">
                    <a:latin typeface="Courier New" panose="02070309020205020404" pitchFamily="49" charset="0"/>
                    <a:cs typeface="Courier New" panose="02070309020205020404" pitchFamily="49" charset="0"/>
                  </a:endParaRPr>
                </a:p>
              </p:txBody>
            </p:sp>
          </p:grpSp>
          <p:grpSp>
            <p:nvGrpSpPr>
              <p:cNvPr id="97" name="Group 96"/>
              <p:cNvGrpSpPr/>
              <p:nvPr/>
            </p:nvGrpSpPr>
            <p:grpSpPr>
              <a:xfrm>
                <a:off x="7104237" y="2807994"/>
                <a:ext cx="1425296" cy="557637"/>
                <a:chOff x="6798463" y="5680092"/>
                <a:chExt cx="1195388" cy="763588"/>
              </a:xfrm>
            </p:grpSpPr>
            <p:sp>
              <p:nvSpPr>
                <p:cNvPr id="91" name="Freeform 14"/>
                <p:cNvSpPr>
                  <a:spLocks noEditPoints="1"/>
                </p:cNvSpPr>
                <p:nvPr/>
              </p:nvSpPr>
              <p:spPr bwMode="auto">
                <a:xfrm>
                  <a:off x="6798463" y="5680092"/>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5"/>
                <p:cNvSpPr>
                  <a:spLocks noEditPoints="1"/>
                </p:cNvSpPr>
                <p:nvPr/>
              </p:nvSpPr>
              <p:spPr bwMode="auto">
                <a:xfrm>
                  <a:off x="6798463" y="5680092"/>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Line 16"/>
                <p:cNvSpPr>
                  <a:spLocks noChangeShapeType="1"/>
                </p:cNvSpPr>
                <p:nvPr/>
              </p:nvSpPr>
              <p:spPr bwMode="auto">
                <a:xfrm>
                  <a:off x="6798463" y="5938854"/>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17"/>
                <p:cNvSpPr>
                  <a:spLocks noChangeShapeType="1"/>
                </p:cNvSpPr>
                <p:nvPr/>
              </p:nvSpPr>
              <p:spPr bwMode="auto">
                <a:xfrm flipH="1">
                  <a:off x="6798463" y="6181742"/>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18"/>
                <p:cNvSpPr>
                  <a:spLocks noChangeShapeType="1"/>
                </p:cNvSpPr>
                <p:nvPr/>
              </p:nvSpPr>
              <p:spPr bwMode="auto">
                <a:xfrm>
                  <a:off x="7598563" y="5680092"/>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19"/>
                <p:cNvSpPr>
                  <a:spLocks noChangeShapeType="1"/>
                </p:cNvSpPr>
                <p:nvPr/>
              </p:nvSpPr>
              <p:spPr bwMode="auto">
                <a:xfrm flipV="1">
                  <a:off x="7196925" y="5680092"/>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9" name="Group 18"/>
              <p:cNvGrpSpPr>
                <a:grpSpLocks noChangeAspect="1"/>
              </p:cNvGrpSpPr>
              <p:nvPr/>
            </p:nvGrpSpPr>
            <p:grpSpPr bwMode="auto">
              <a:xfrm>
                <a:off x="6553017" y="3200091"/>
                <a:ext cx="304708" cy="372340"/>
                <a:chOff x="5996" y="1336"/>
                <a:chExt cx="152" cy="110"/>
              </a:xfrm>
            </p:grpSpPr>
            <p:sp>
              <p:nvSpPr>
                <p:cNvPr id="109" name="Rectangle 23"/>
                <p:cNvSpPr>
                  <a:spLocks noChangeArrowheads="1"/>
                </p:cNvSpPr>
                <p:nvPr/>
              </p:nvSpPr>
              <p:spPr bwMode="auto">
                <a:xfrm>
                  <a:off x="5996" y="1336"/>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24"/>
                <p:cNvSpPr>
                  <a:spLocks noChangeArrowheads="1"/>
                </p:cNvSpPr>
                <p:nvPr/>
              </p:nvSpPr>
              <p:spPr bwMode="auto">
                <a:xfrm>
                  <a:off x="5996" y="1400"/>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18" name="Picture 117"/>
              <p:cNvPicPr>
                <a:picLocks noChangeAspect="1"/>
              </p:cNvPicPr>
              <p:nvPr/>
            </p:nvPicPr>
            <p:blipFill>
              <a:blip r:embed="rId4"/>
              <a:stretch>
                <a:fillRect/>
              </a:stretch>
            </p:blipFill>
            <p:spPr>
              <a:xfrm>
                <a:off x="6193632" y="2806489"/>
                <a:ext cx="546382" cy="309137"/>
              </a:xfrm>
              <a:prstGeom prst="rect">
                <a:avLst/>
              </a:prstGeom>
            </p:spPr>
          </p:pic>
          <p:cxnSp>
            <p:nvCxnSpPr>
              <p:cNvPr id="120" name="Elbow Connector 119"/>
              <p:cNvCxnSpPr>
                <a:endCxn id="109" idx="1"/>
              </p:cNvCxnSpPr>
              <p:nvPr/>
            </p:nvCxnSpPr>
            <p:spPr>
              <a:xfrm rot="16200000" flipH="1">
                <a:off x="6430197" y="3150046"/>
                <a:ext cx="159447" cy="86194"/>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118" idx="2"/>
                <a:endCxn id="110" idx="1"/>
              </p:cNvCxnSpPr>
              <p:nvPr/>
            </p:nvCxnSpPr>
            <p:spPr>
              <a:xfrm rot="16200000" flipH="1">
                <a:off x="6320444" y="3262005"/>
                <a:ext cx="378952" cy="86194"/>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124" name="Rectangle 123"/>
              <p:cNvSpPr/>
              <p:nvPr/>
            </p:nvSpPr>
            <p:spPr>
              <a:xfrm>
                <a:off x="6193632" y="2702488"/>
                <a:ext cx="816768" cy="161551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5" name="Group 264"/>
          <p:cNvGrpSpPr/>
          <p:nvPr/>
        </p:nvGrpSpPr>
        <p:grpSpPr>
          <a:xfrm>
            <a:off x="8283075" y="1555255"/>
            <a:ext cx="3118350" cy="2552943"/>
            <a:chOff x="4461305" y="4256323"/>
            <a:chExt cx="3118350" cy="2552943"/>
          </a:xfrm>
        </p:grpSpPr>
        <p:sp>
          <p:nvSpPr>
            <p:cNvPr id="128" name="TextBox 127"/>
            <p:cNvSpPr txBox="1"/>
            <p:nvPr/>
          </p:nvSpPr>
          <p:spPr>
            <a:xfrm>
              <a:off x="4461305" y="4256323"/>
              <a:ext cx="3118350" cy="461665"/>
            </a:xfrm>
            <a:prstGeom prst="rect">
              <a:avLst/>
            </a:prstGeom>
            <a:noFill/>
          </p:spPr>
          <p:txBody>
            <a:bodyPr wrap="square" rtlCol="0">
              <a:spAutoFit/>
            </a:bodyPr>
            <a:lstStyle/>
            <a:p>
              <a:pPr algn="ctr"/>
              <a:r>
                <a:rPr lang="en-GB" sz="2400" dirty="0">
                  <a:latin typeface="Segoe UI Semibold" panose="020B0702040204020203" pitchFamily="34" charset="0"/>
                  <a:cs typeface="Segoe UI Semibold" panose="020B0702040204020203" pitchFamily="34" charset="0"/>
                </a:rPr>
                <a:t>Any ODBC Client</a:t>
              </a:r>
              <a:endParaRPr lang="en-US" sz="2400" dirty="0">
                <a:latin typeface="Segoe UI Semibold" panose="020B0702040204020203" pitchFamily="34" charset="0"/>
                <a:cs typeface="Segoe UI Semibold" panose="020B0702040204020203" pitchFamily="34" charset="0"/>
              </a:endParaRPr>
            </a:p>
          </p:txBody>
        </p:sp>
        <p:grpSp>
          <p:nvGrpSpPr>
            <p:cNvPr id="130" name="Group 129"/>
            <p:cNvGrpSpPr>
              <a:grpSpLocks noChangeAspect="1"/>
            </p:cNvGrpSpPr>
            <p:nvPr/>
          </p:nvGrpSpPr>
          <p:grpSpPr>
            <a:xfrm>
              <a:off x="4771589" y="4730830"/>
              <a:ext cx="2509179" cy="2074158"/>
              <a:chOff x="6639572" y="1907217"/>
              <a:chExt cx="3200400" cy="2645540"/>
            </a:xfrm>
          </p:grpSpPr>
          <p:grpSp>
            <p:nvGrpSpPr>
              <p:cNvPr id="148" name="Group 147"/>
              <p:cNvGrpSpPr>
                <a:grpSpLocks noChangeAspect="1"/>
              </p:cNvGrpSpPr>
              <p:nvPr/>
            </p:nvGrpSpPr>
            <p:grpSpPr>
              <a:xfrm>
                <a:off x="6639572" y="1907217"/>
                <a:ext cx="3200400" cy="2645540"/>
                <a:chOff x="6219422" y="1886308"/>
                <a:chExt cx="3657600" cy="2752244"/>
              </a:xfrm>
            </p:grpSpPr>
            <p:grpSp>
              <p:nvGrpSpPr>
                <p:cNvPr id="150" name="Group 149"/>
                <p:cNvGrpSpPr/>
                <p:nvPr/>
              </p:nvGrpSpPr>
              <p:grpSpPr>
                <a:xfrm>
                  <a:off x="6219422" y="1886308"/>
                  <a:ext cx="3657600" cy="2752244"/>
                  <a:chOff x="6219421" y="1886308"/>
                  <a:chExt cx="3657600" cy="2752244"/>
                </a:xfrm>
              </p:grpSpPr>
              <p:sp>
                <p:nvSpPr>
                  <p:cNvPr id="152" name="Rectangle 151"/>
                  <p:cNvSpPr/>
                  <p:nvPr/>
                </p:nvSpPr>
                <p:spPr bwMode="auto">
                  <a:xfrm>
                    <a:off x="6219421" y="1895352"/>
                    <a:ext cx="3657600" cy="2743200"/>
                  </a:xfrm>
                  <a:prstGeom prst="rect">
                    <a:avLst/>
                  </a:prstGeom>
                  <a:solidFill>
                    <a:schemeClr val="bg1"/>
                  </a:solidFill>
                  <a:ln w="19050">
                    <a:solidFill>
                      <a:srgbClr val="0072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Rectangle 152"/>
                  <p:cNvSpPr/>
                  <p:nvPr/>
                </p:nvSpPr>
                <p:spPr bwMode="auto">
                  <a:xfrm>
                    <a:off x="6219422" y="1886308"/>
                    <a:ext cx="3657599" cy="457200"/>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54" name="Group 153"/>
                  <p:cNvGrpSpPr/>
                  <p:nvPr/>
                </p:nvGrpSpPr>
                <p:grpSpPr>
                  <a:xfrm>
                    <a:off x="8580436" y="1996036"/>
                    <a:ext cx="731520" cy="237744"/>
                    <a:chOff x="8580436" y="1996036"/>
                    <a:chExt cx="731520" cy="237744"/>
                  </a:xfrm>
                </p:grpSpPr>
                <p:sp>
                  <p:nvSpPr>
                    <p:cNvPr id="155" name="Rectangle 154"/>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6" name="Straight Connector 155"/>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51" name="Straight Connector 150"/>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49" name="Straight Connector 148"/>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4765688" y="5074021"/>
              <a:ext cx="2515231" cy="1735245"/>
              <a:chOff x="6798498" y="5680092"/>
              <a:chExt cx="1195389" cy="755650"/>
            </a:xfrm>
          </p:grpSpPr>
          <p:sp>
            <p:nvSpPr>
              <p:cNvPr id="142" name="Line 16"/>
              <p:cNvSpPr>
                <a:spLocks noChangeShapeType="1"/>
              </p:cNvSpPr>
              <p:nvPr/>
            </p:nvSpPr>
            <p:spPr bwMode="auto">
              <a:xfrm>
                <a:off x="6798499" y="5772941"/>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18"/>
              <p:cNvSpPr>
                <a:spLocks noChangeShapeType="1"/>
              </p:cNvSpPr>
              <p:nvPr/>
            </p:nvSpPr>
            <p:spPr bwMode="auto">
              <a:xfrm>
                <a:off x="7598563" y="5680092"/>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19"/>
              <p:cNvSpPr>
                <a:spLocks noChangeShapeType="1"/>
              </p:cNvSpPr>
              <p:nvPr/>
            </p:nvSpPr>
            <p:spPr bwMode="auto">
              <a:xfrm flipV="1">
                <a:off x="7196925" y="5680092"/>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16"/>
              <p:cNvSpPr>
                <a:spLocks noChangeShapeType="1"/>
              </p:cNvSpPr>
              <p:nvPr/>
            </p:nvSpPr>
            <p:spPr bwMode="auto">
              <a:xfrm>
                <a:off x="6798499" y="5839307"/>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16"/>
              <p:cNvSpPr>
                <a:spLocks noChangeShapeType="1"/>
              </p:cNvSpPr>
              <p:nvPr/>
            </p:nvSpPr>
            <p:spPr bwMode="auto">
              <a:xfrm>
                <a:off x="6798499" y="5905673"/>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16"/>
              <p:cNvSpPr>
                <a:spLocks noChangeShapeType="1"/>
              </p:cNvSpPr>
              <p:nvPr/>
            </p:nvSpPr>
            <p:spPr bwMode="auto">
              <a:xfrm>
                <a:off x="6798499" y="597204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16"/>
              <p:cNvSpPr>
                <a:spLocks noChangeShapeType="1"/>
              </p:cNvSpPr>
              <p:nvPr/>
            </p:nvSpPr>
            <p:spPr bwMode="auto">
              <a:xfrm>
                <a:off x="6798499" y="6038407"/>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16"/>
              <p:cNvSpPr>
                <a:spLocks noChangeShapeType="1"/>
              </p:cNvSpPr>
              <p:nvPr/>
            </p:nvSpPr>
            <p:spPr bwMode="auto">
              <a:xfrm>
                <a:off x="6798499" y="6104774"/>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16"/>
              <p:cNvSpPr>
                <a:spLocks noChangeShapeType="1"/>
              </p:cNvSpPr>
              <p:nvPr/>
            </p:nvSpPr>
            <p:spPr bwMode="auto">
              <a:xfrm>
                <a:off x="6798499" y="617114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16"/>
              <p:cNvSpPr>
                <a:spLocks noChangeShapeType="1"/>
              </p:cNvSpPr>
              <p:nvPr/>
            </p:nvSpPr>
            <p:spPr bwMode="auto">
              <a:xfrm>
                <a:off x="6798498" y="6237506"/>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16"/>
              <p:cNvSpPr>
                <a:spLocks noChangeShapeType="1"/>
              </p:cNvSpPr>
              <p:nvPr/>
            </p:nvSpPr>
            <p:spPr bwMode="auto">
              <a:xfrm>
                <a:off x="6798498" y="6303872"/>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16"/>
              <p:cNvSpPr>
                <a:spLocks noChangeShapeType="1"/>
              </p:cNvSpPr>
              <p:nvPr/>
            </p:nvSpPr>
            <p:spPr bwMode="auto">
              <a:xfrm>
                <a:off x="6798498" y="637023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25236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How do I create and load Hive tables?</a:t>
            </a:r>
          </a:p>
        </p:txBody>
      </p:sp>
    </p:spTree>
    <p:extLst>
      <p:ext uri="{BB962C8B-B14F-4D97-AF65-F5344CB8AC3E}">
        <p14:creationId xmlns:p14="http://schemas.microsoft.com/office/powerpoint/2010/main" val="249366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867526"/>
            <a:ext cx="11525250" cy="5290388"/>
          </a:xfrm>
        </p:spPr>
        <p:txBody>
          <a:bodyPr/>
          <a:lstStyle/>
          <a:p>
            <a:r>
              <a:rPr lang="en-US" dirty="0"/>
              <a:t>Use the CREATE TABLE </a:t>
            </a:r>
            <a:r>
              <a:rPr lang="en-US" dirty="0" err="1"/>
              <a:t>HiveQL</a:t>
            </a:r>
            <a:r>
              <a:rPr lang="en-US" dirty="0"/>
              <a:t> statement</a:t>
            </a:r>
          </a:p>
          <a:p>
            <a:pPr lvl="1"/>
            <a:r>
              <a:rPr lang="en-US" dirty="0"/>
              <a:t>Defines schema metadata to be projected onto data in a folder when the table is queried (</a:t>
            </a:r>
            <a:r>
              <a:rPr lang="en-US" i="1" dirty="0"/>
              <a:t>not</a:t>
            </a:r>
            <a:r>
              <a:rPr lang="en-US" dirty="0"/>
              <a:t> when it is created)</a:t>
            </a:r>
          </a:p>
          <a:p>
            <a:r>
              <a:rPr lang="en-US" dirty="0"/>
              <a:t>Specify file format and file location</a:t>
            </a:r>
          </a:p>
          <a:p>
            <a:pPr lvl="1"/>
            <a:r>
              <a:rPr lang="en-US" dirty="0"/>
              <a:t>Defaults to </a:t>
            </a:r>
            <a:r>
              <a:rPr lang="en-US" dirty="0" err="1"/>
              <a:t>textfile</a:t>
            </a:r>
            <a:r>
              <a:rPr lang="en-US" dirty="0"/>
              <a:t> format in the &lt;</a:t>
            </a:r>
            <a:r>
              <a:rPr lang="en-US" i="1" dirty="0"/>
              <a:t>database</a:t>
            </a:r>
            <a:r>
              <a:rPr lang="en-US" dirty="0"/>
              <a:t>&gt;/&lt;</a:t>
            </a:r>
            <a:r>
              <a:rPr lang="en-US" i="1" dirty="0" err="1"/>
              <a:t>table_name</a:t>
            </a:r>
            <a:r>
              <a:rPr lang="en-US" dirty="0"/>
              <a:t>&gt; folder</a:t>
            </a:r>
          </a:p>
          <a:p>
            <a:pPr lvl="2"/>
            <a:r>
              <a:rPr lang="en-GB" dirty="0"/>
              <a:t>Default database is in </a:t>
            </a:r>
            <a:r>
              <a:rPr lang="en-GB" b="1" dirty="0"/>
              <a:t>/hive/warehouse</a:t>
            </a:r>
          </a:p>
          <a:p>
            <a:pPr lvl="2"/>
            <a:r>
              <a:rPr lang="en-GB" dirty="0"/>
              <a:t>Create additional databases using CREATE DATABASE</a:t>
            </a:r>
            <a:endParaRPr lang="en-US" dirty="0"/>
          </a:p>
          <a:p>
            <a:r>
              <a:rPr lang="en-US" dirty="0"/>
              <a:t>Create </a:t>
            </a:r>
            <a:r>
              <a:rPr lang="en-US" i="1" dirty="0"/>
              <a:t>internal</a:t>
            </a:r>
            <a:r>
              <a:rPr lang="en-US" dirty="0"/>
              <a:t> or </a:t>
            </a:r>
            <a:r>
              <a:rPr lang="en-US" i="1" dirty="0"/>
              <a:t>external</a:t>
            </a:r>
            <a:r>
              <a:rPr lang="en-US" dirty="0"/>
              <a:t> tables</a:t>
            </a:r>
          </a:p>
          <a:p>
            <a:pPr lvl="1"/>
            <a:r>
              <a:rPr lang="en-US" dirty="0"/>
              <a:t>Internal tables manage the lifetime of the underlying folders</a:t>
            </a:r>
          </a:p>
          <a:p>
            <a:pPr lvl="1"/>
            <a:r>
              <a:rPr lang="en-US" dirty="0"/>
              <a:t>External tables are managed independently from folders</a:t>
            </a:r>
          </a:p>
          <a:p>
            <a:pPr marL="0" indent="0">
              <a:buNone/>
            </a:pPr>
            <a:endParaRPr lang="en-US" dirty="0"/>
          </a:p>
        </p:txBody>
      </p:sp>
    </p:spTree>
    <p:extLst>
      <p:ext uri="{BB962C8B-B14F-4D97-AF65-F5344CB8AC3E}">
        <p14:creationId xmlns:p14="http://schemas.microsoft.com/office/powerpoint/2010/main" val="287394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8938" y="1427917"/>
            <a:ext cx="8438662" cy="1323439"/>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TABLE table1</a:t>
            </a:r>
            <a:endParaRPr lang="en-GB"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(col1 STRING,</a:t>
            </a:r>
            <a:endParaRPr lang="en-GB"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col2 INT)</a:t>
            </a:r>
            <a:endParaRPr lang="en-GB"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ROW FORMAT DELIMITED FIELDS TERMINATED BY ' ';</a:t>
            </a:r>
            <a:endParaRPr lang="en-GB" sz="2000" dirty="0">
              <a:latin typeface="Courier New" panose="02070309020205020404" pitchFamily="49" charset="0"/>
              <a:cs typeface="Courier New" panose="02070309020205020404" pitchFamily="49" charset="0"/>
            </a:endParaRPr>
          </a:p>
        </p:txBody>
      </p:sp>
      <p:sp>
        <p:nvSpPr>
          <p:cNvPr id="6" name="Rectangle 5"/>
          <p:cNvSpPr/>
          <p:nvPr/>
        </p:nvSpPr>
        <p:spPr>
          <a:xfrm>
            <a:off x="298937" y="3245328"/>
            <a:ext cx="8438662" cy="1631216"/>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TABLE table2</a:t>
            </a:r>
            <a:endParaRPr lang="en-GB"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(col1 STRING,</a:t>
            </a:r>
            <a:endParaRPr lang="en-GB"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col2 INT)</a:t>
            </a:r>
            <a:endParaRPr lang="en-GB"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ROW FORMAT DELIMITED FIELDS TERMINATED BY ' '</a:t>
            </a:r>
          </a:p>
          <a:p>
            <a:r>
              <a:rPr lang="en-GB" sz="2000" dirty="0">
                <a:latin typeface="Courier New" panose="02070309020205020404" pitchFamily="49" charset="0"/>
                <a:cs typeface="Courier New" panose="02070309020205020404" pitchFamily="49" charset="0"/>
              </a:rPr>
              <a:t>STORED AS TEXTFILE LOCATION '/data/table2'</a:t>
            </a:r>
            <a:r>
              <a:rPr lang="en-US" sz="2000" dirty="0">
                <a:latin typeface="Courier New" panose="02070309020205020404" pitchFamily="49" charset="0"/>
                <a:cs typeface="Courier New" panose="02070309020205020404" pitchFamily="49" charset="0"/>
              </a:rPr>
              <a:t>;</a:t>
            </a:r>
            <a:endParaRPr lang="en-GB" sz="2000" dirty="0">
              <a:latin typeface="Courier New" panose="02070309020205020404" pitchFamily="49" charset="0"/>
              <a:cs typeface="Courier New" panose="02070309020205020404" pitchFamily="49" charset="0"/>
            </a:endParaRPr>
          </a:p>
        </p:txBody>
      </p:sp>
      <p:sp>
        <p:nvSpPr>
          <p:cNvPr id="7" name="Rectangle 6"/>
          <p:cNvSpPr/>
          <p:nvPr/>
        </p:nvSpPr>
        <p:spPr>
          <a:xfrm>
            <a:off x="298936" y="5216018"/>
            <a:ext cx="8438662" cy="1631216"/>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EXTERNAL TABLE table3</a:t>
            </a:r>
            <a:endParaRPr lang="en-GB"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(col1 STRING,</a:t>
            </a:r>
            <a:endParaRPr lang="en-GB"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col2 INT)</a:t>
            </a:r>
            <a:endParaRPr lang="en-GB"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ROW FORMAT DELIMITED FIELDS TERMINATED BY ' '</a:t>
            </a:r>
          </a:p>
          <a:p>
            <a:r>
              <a:rPr lang="en-GB" sz="2000" dirty="0">
                <a:latin typeface="Courier New" panose="02070309020205020404" pitchFamily="49" charset="0"/>
                <a:cs typeface="Courier New" panose="02070309020205020404" pitchFamily="49" charset="0"/>
              </a:rPr>
              <a:t>STORED AS TEXTFILE LOCATION '/data/table3'</a:t>
            </a:r>
            <a:r>
              <a:rPr lang="en-US" sz="2000" dirty="0">
                <a:latin typeface="Courier New" panose="02070309020205020404" pitchFamily="49" charset="0"/>
                <a:cs typeface="Courier New" panose="02070309020205020404" pitchFamily="49" charset="0"/>
              </a:rPr>
              <a:t>;</a:t>
            </a:r>
            <a:endParaRPr lang="en-GB" sz="2000" dirty="0">
              <a:latin typeface="Courier New" panose="02070309020205020404" pitchFamily="49" charset="0"/>
              <a:cs typeface="Courier New" panose="02070309020205020404" pitchFamily="49" charset="0"/>
            </a:endParaRPr>
          </a:p>
        </p:txBody>
      </p:sp>
      <p:sp>
        <p:nvSpPr>
          <p:cNvPr id="8" name="Rounded Rectangular Callout 7"/>
          <p:cNvSpPr/>
          <p:nvPr/>
        </p:nvSpPr>
        <p:spPr>
          <a:xfrm>
            <a:off x="8737598" y="655701"/>
            <a:ext cx="2933701" cy="908050"/>
          </a:xfrm>
          <a:prstGeom prst="wedgeRoundRectCallout">
            <a:avLst>
              <a:gd name="adj1" fmla="val -233737"/>
              <a:gd name="adj2" fmla="val 5444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2000" dirty="0"/>
              <a:t>Internal table (folders deleted when table is dropped)</a:t>
            </a:r>
          </a:p>
        </p:txBody>
      </p:sp>
      <p:sp>
        <p:nvSpPr>
          <p:cNvPr id="9" name="Rounded Rectangular Callout 8"/>
          <p:cNvSpPr/>
          <p:nvPr/>
        </p:nvSpPr>
        <p:spPr>
          <a:xfrm>
            <a:off x="8374682" y="1979488"/>
            <a:ext cx="3529264" cy="908050"/>
          </a:xfrm>
          <a:prstGeom prst="wedgeRoundRectCallout">
            <a:avLst>
              <a:gd name="adj1" fmla="val -76027"/>
              <a:gd name="adj2" fmla="val 1657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2000" dirty="0"/>
              <a:t>Default location (/hive/warehouse/table1)</a:t>
            </a:r>
            <a:endParaRPr lang="en-US" sz="2000" dirty="0"/>
          </a:p>
        </p:txBody>
      </p:sp>
      <p:sp>
        <p:nvSpPr>
          <p:cNvPr id="10" name="Rounded Rectangular Callout 9"/>
          <p:cNvSpPr/>
          <p:nvPr/>
        </p:nvSpPr>
        <p:spPr>
          <a:xfrm>
            <a:off x="8042355" y="3362555"/>
            <a:ext cx="3628944" cy="1399945"/>
          </a:xfrm>
          <a:prstGeom prst="wedgeRoundRectCallout">
            <a:avLst>
              <a:gd name="adj1" fmla="val -79227"/>
              <a:gd name="adj2" fmla="val 4533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2000" dirty="0"/>
              <a:t>Stored in a custom folder (but still internal, so the folder is deleted when table is dropped)</a:t>
            </a:r>
            <a:endParaRPr lang="en-US" sz="2000" dirty="0"/>
          </a:p>
        </p:txBody>
      </p:sp>
      <p:sp>
        <p:nvSpPr>
          <p:cNvPr id="11" name="Rounded Rectangular Callout 10"/>
          <p:cNvSpPr/>
          <p:nvPr/>
        </p:nvSpPr>
        <p:spPr>
          <a:xfrm>
            <a:off x="8042354" y="5651500"/>
            <a:ext cx="3861591" cy="1102919"/>
          </a:xfrm>
          <a:prstGeom prst="wedgeRoundRectCallout">
            <a:avLst>
              <a:gd name="adj1" fmla="val -189899"/>
              <a:gd name="adj2" fmla="val -5924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2000" dirty="0"/>
              <a:t>External table (folders and files are left intact in Azure Blob Store when the table is dropped)</a:t>
            </a:r>
            <a:endParaRPr lang="en-US" sz="2000" dirty="0"/>
          </a:p>
        </p:txBody>
      </p:sp>
    </p:spTree>
    <p:extLst>
      <p:ext uri="{BB962C8B-B14F-4D97-AF65-F5344CB8AC3E}">
        <p14:creationId xmlns:p14="http://schemas.microsoft.com/office/powerpoint/2010/main" val="231198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2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20"/>
                                  </p:iterate>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type="lt">
                                    <p:tmAbs val="20"/>
                                  </p:iterate>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292100"/>
            <a:ext cx="11525250" cy="6386514"/>
          </a:xfrm>
        </p:spPr>
        <p:txBody>
          <a:bodyPr/>
          <a:lstStyle/>
          <a:p>
            <a:pPr marL="0" indent="0">
              <a:buNone/>
            </a:pPr>
            <a:r>
              <a:rPr lang="en-GB" dirty="0"/>
              <a:t>Hive data types :</a:t>
            </a:r>
          </a:p>
          <a:p>
            <a:r>
              <a:rPr lang="en-GB" dirty="0"/>
              <a:t>Numeric</a:t>
            </a:r>
          </a:p>
          <a:p>
            <a:pPr lvl="1"/>
            <a:r>
              <a:rPr lang="en-GB" dirty="0"/>
              <a:t>Integers: TINYINT, SMALLINT, INT, BIGINT</a:t>
            </a:r>
          </a:p>
          <a:p>
            <a:pPr lvl="1"/>
            <a:r>
              <a:rPr lang="en-GB" dirty="0"/>
              <a:t>Fractional: FLOAT, DOUBLE, DECIMAL</a:t>
            </a:r>
          </a:p>
          <a:p>
            <a:r>
              <a:rPr lang="en-GB" dirty="0"/>
              <a:t>Character</a:t>
            </a:r>
          </a:p>
          <a:p>
            <a:pPr lvl="1"/>
            <a:r>
              <a:rPr lang="en-GB" dirty="0"/>
              <a:t>STRING, VARCHAR, CHAR</a:t>
            </a:r>
          </a:p>
          <a:p>
            <a:r>
              <a:rPr lang="en-GB" dirty="0"/>
              <a:t>Date/Time</a:t>
            </a:r>
          </a:p>
          <a:p>
            <a:pPr lvl="1"/>
            <a:r>
              <a:rPr lang="en-GB" dirty="0"/>
              <a:t>TIMESTAMP</a:t>
            </a:r>
          </a:p>
          <a:p>
            <a:pPr lvl="1"/>
            <a:r>
              <a:rPr lang="en-GB" dirty="0"/>
              <a:t>DATE</a:t>
            </a:r>
          </a:p>
          <a:p>
            <a:r>
              <a:rPr lang="en-GB" dirty="0"/>
              <a:t>Special</a:t>
            </a:r>
          </a:p>
          <a:p>
            <a:pPr lvl="1"/>
            <a:r>
              <a:rPr lang="en-GB" dirty="0"/>
              <a:t>BOOLEAN, BINARY, ARRAY, MAP, STRUCT, UNIONTYPE</a:t>
            </a:r>
            <a:endParaRPr lang="en-US" dirty="0"/>
          </a:p>
        </p:txBody>
      </p:sp>
      <p:grpSp>
        <p:nvGrpSpPr>
          <p:cNvPr id="16" name="Group 15"/>
          <p:cNvGrpSpPr/>
          <p:nvPr/>
        </p:nvGrpSpPr>
        <p:grpSpPr>
          <a:xfrm>
            <a:off x="8070027" y="1394619"/>
            <a:ext cx="3543325" cy="2090738"/>
            <a:chOff x="8070027" y="1394619"/>
            <a:chExt cx="3543325" cy="2090738"/>
          </a:xfrm>
        </p:grpSpPr>
        <p:grpSp>
          <p:nvGrpSpPr>
            <p:cNvPr id="7" name="Group 6"/>
            <p:cNvGrpSpPr>
              <a:grpSpLocks noChangeAspect="1"/>
            </p:cNvGrpSpPr>
            <p:nvPr/>
          </p:nvGrpSpPr>
          <p:grpSpPr>
            <a:xfrm>
              <a:off x="8070027" y="1394619"/>
              <a:ext cx="3543325" cy="2090738"/>
              <a:chOff x="5075237" y="4611113"/>
              <a:chExt cx="1698096" cy="1001961"/>
            </a:xfrm>
          </p:grpSpPr>
          <p:grpSp>
            <p:nvGrpSpPr>
              <p:cNvPr id="8" name="Group 7"/>
              <p:cNvGrpSpPr/>
              <p:nvPr/>
            </p:nvGrpSpPr>
            <p:grpSpPr>
              <a:xfrm>
                <a:off x="5075237" y="4611113"/>
                <a:ext cx="1698096" cy="989275"/>
                <a:chOff x="2704570" y="2079890"/>
                <a:chExt cx="1698096" cy="989275"/>
              </a:xfrm>
            </p:grpSpPr>
            <p:sp>
              <p:nvSpPr>
                <p:cNvPr id="10" name="Flowchart: Magnetic Disk 9"/>
                <p:cNvSpPr>
                  <a:spLocks noChangeAspect="1"/>
                </p:cNvSpPr>
                <p:nvPr/>
              </p:nvSpPr>
              <p:spPr>
                <a:xfrm>
                  <a:off x="2713037" y="2109789"/>
                  <a:ext cx="1681162" cy="959376"/>
                </a:xfrm>
                <a:prstGeom prst="flowChartMagneticDisk">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auto">
                <a:xfrm>
                  <a:off x="2704570" y="2079890"/>
                  <a:ext cx="1698096" cy="342900"/>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Oval 8"/>
              <p:cNvSpPr/>
              <p:nvPr/>
            </p:nvSpPr>
            <p:spPr bwMode="auto">
              <a:xfrm>
                <a:off x="5085820" y="5270174"/>
                <a:ext cx="1685396" cy="342900"/>
              </a:xfrm>
              <a:prstGeom prst="ellipse">
                <a:avLst/>
              </a:prstGeom>
              <a:solidFill>
                <a:schemeClr val="bg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extBox 1"/>
            <p:cNvSpPr txBox="1"/>
            <p:nvPr/>
          </p:nvSpPr>
          <p:spPr>
            <a:xfrm rot="20041574">
              <a:off x="8356600" y="2262464"/>
              <a:ext cx="623889" cy="461665"/>
            </a:xfrm>
            <a:prstGeom prst="rect">
              <a:avLst/>
            </a:prstGeom>
            <a:noFill/>
          </p:spPr>
          <p:txBody>
            <a:bodyPr wrap="none" rtlCol="0">
              <a:spAutoFit/>
            </a:bodyPr>
            <a:lstStyle/>
            <a:p>
              <a:r>
                <a:rPr lang="en-GB" sz="2400" dirty="0" err="1"/>
                <a:t>abc</a:t>
              </a:r>
              <a:endParaRPr lang="en-US" sz="2400" dirty="0"/>
            </a:p>
          </p:txBody>
        </p:sp>
        <p:sp>
          <p:nvSpPr>
            <p:cNvPr id="12" name="TextBox 11"/>
            <p:cNvSpPr txBox="1"/>
            <p:nvPr/>
          </p:nvSpPr>
          <p:spPr>
            <a:xfrm rot="21209912">
              <a:off x="9072791" y="2850188"/>
              <a:ext cx="651140" cy="461665"/>
            </a:xfrm>
            <a:prstGeom prst="rect">
              <a:avLst/>
            </a:prstGeom>
            <a:noFill/>
          </p:spPr>
          <p:txBody>
            <a:bodyPr wrap="none" rtlCol="0">
              <a:spAutoFit/>
            </a:bodyPr>
            <a:lstStyle/>
            <a:p>
              <a:r>
                <a:rPr lang="en-GB" sz="2400" dirty="0"/>
                <a:t>123</a:t>
              </a:r>
              <a:endParaRPr lang="en-US" sz="2400" dirty="0"/>
            </a:p>
          </p:txBody>
        </p:sp>
        <p:sp>
          <p:nvSpPr>
            <p:cNvPr id="13" name="TextBox 12"/>
            <p:cNvSpPr txBox="1"/>
            <p:nvPr/>
          </p:nvSpPr>
          <p:spPr>
            <a:xfrm rot="482638">
              <a:off x="9732027" y="2238546"/>
              <a:ext cx="1153649" cy="461665"/>
            </a:xfrm>
            <a:prstGeom prst="rect">
              <a:avLst/>
            </a:prstGeom>
            <a:noFill/>
          </p:spPr>
          <p:txBody>
            <a:bodyPr wrap="none" rtlCol="0">
              <a:spAutoFit/>
            </a:bodyPr>
            <a:lstStyle/>
            <a:p>
              <a:r>
                <a:rPr lang="en-GB" sz="2400" dirty="0">
                  <a:latin typeface="Arial Narrow" panose="020B0606020202030204" pitchFamily="34" charset="0"/>
                </a:rPr>
                <a:t>1011001</a:t>
              </a:r>
              <a:endParaRPr lang="en-US" sz="2400" dirty="0">
                <a:latin typeface="Arial Narrow" panose="020B0606020202030204" pitchFamily="34" charset="0"/>
              </a:endParaRPr>
            </a:p>
          </p:txBody>
        </p:sp>
        <p:sp>
          <p:nvSpPr>
            <p:cNvPr id="15" name="TextBox 14"/>
            <p:cNvSpPr txBox="1"/>
            <p:nvPr/>
          </p:nvSpPr>
          <p:spPr>
            <a:xfrm rot="269960">
              <a:off x="10001106" y="2850188"/>
              <a:ext cx="1247457" cy="461665"/>
            </a:xfrm>
            <a:prstGeom prst="rect">
              <a:avLst/>
            </a:prstGeom>
            <a:noFill/>
          </p:spPr>
          <p:txBody>
            <a:bodyPr wrap="none" rtlCol="0">
              <a:spAutoFit/>
            </a:bodyPr>
            <a:lstStyle/>
            <a:p>
              <a:r>
                <a:rPr lang="en-GB" sz="2400" dirty="0"/>
                <a:t>1-Jan-16</a:t>
              </a:r>
              <a:endParaRPr lang="en-US" sz="2400" dirty="0"/>
            </a:p>
          </p:txBody>
        </p:sp>
      </p:grpSp>
    </p:spTree>
    <p:extLst>
      <p:ext uri="{BB962C8B-B14F-4D97-AF65-F5344CB8AC3E}">
        <p14:creationId xmlns:p14="http://schemas.microsoft.com/office/powerpoint/2010/main" val="288714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metadata/properties"/>
    <ds:schemaRef ds:uri="http://purl.org/dc/elements/1.1/"/>
    <ds:schemaRef ds:uri="636b0322-90fb-440c-9cbc-22749e7231e9"/>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0/xmlns/"/>
    <ds:schemaRef ds:uri="http://www.w3.org/2001/XMLSchema"/>
    <ds:schemaRef ds:uri="636b0322-90fb-440c-9cbc-22749e7231e9"/>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3766</TotalTime>
  <Words>814</Words>
  <Application>Microsoft Office PowerPoint</Application>
  <PresentationFormat>Widescreen</PresentationFormat>
  <Paragraphs>183</Paragraphs>
  <Slides>22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Narrow</vt:lpstr>
      <vt:lpstr>Calibri</vt:lpstr>
      <vt:lpstr>Courier New</vt:lpstr>
      <vt:lpstr>Segoe UI</vt:lpstr>
      <vt:lpstr>Segoe UI Light</vt:lpstr>
      <vt:lpstr>Segoe UI Semibold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Graeme Malcolm</dc:creator>
  <cp:lastModifiedBy>Graeme Malcolm</cp:lastModifiedBy>
  <cp:revision>137</cp:revision>
  <dcterms:created xsi:type="dcterms:W3CDTF">2013-02-15T23:12:42Z</dcterms:created>
  <dcterms:modified xsi:type="dcterms:W3CDTF">2016-02-23T11:53:22Z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