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7" r:id="rId5"/>
    <p:sldId id="282" r:id="rId6"/>
    <p:sldId id="283" r:id="rId7"/>
    <p:sldId id="293" r:id="rId8"/>
    <p:sldId id="289" r:id="rId9"/>
    <p:sldId id="284" r:id="rId10"/>
    <p:sldId id="285" r:id="rId11"/>
    <p:sldId id="286" r:id="rId12"/>
    <p:sldId id="294" r:id="rId13"/>
    <p:sldId id="311" r:id="rId14"/>
    <p:sldId id="297" r:id="rId15"/>
    <p:sldId id="298" r:id="rId16"/>
    <p:sldId id="300" r:id="rId17"/>
    <p:sldId id="306" r:id="rId18"/>
    <p:sldId id="307" r:id="rId19"/>
    <p:sldId id="308" r:id="rId20"/>
    <p:sldId id="302" r:id="rId21"/>
    <p:sldId id="303" r:id="rId22"/>
    <p:sldId id="304"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9" d="100"/>
          <a:sy n="89" d="100"/>
        </p:scale>
        <p:origin x="52" y="50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Pig is an abstraction over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that enables you to specify commands in a syntax called Pig Latin. These commands are then interpreted by Pig and translated to the corresponding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jobs. Pig is best suited to data processing scenarios where you can define a series of transformations to be applied to the data in order to generate the desired results. It is generally easier to process data using Pig Latin statements than it is to write custom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code in Java, C#, or any other supported language. Pig Latin syntax is straightforward, and scripts consist of a sequence of discrete operations so it is easy to understand the transformations that are applied to the data.</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How Pig Processes Data</a:t>
            </a:r>
          </a:p>
          <a:p>
            <a:r>
              <a:rPr lang="en-US" sz="1200" kern="1200" dirty="0" smtClean="0">
                <a:solidFill>
                  <a:schemeClr val="tx1"/>
                </a:solidFill>
                <a:effectLst/>
                <a:latin typeface="+mn-lt"/>
                <a:ea typeface="+mn-ea"/>
                <a:cs typeface="+mn-cs"/>
              </a:rPr>
              <a:t>Pig processes data by performing a series of operations on data structures known as </a:t>
            </a:r>
            <a:r>
              <a:rPr lang="en-US" sz="1200" i="1" kern="1200" dirty="0" smtClean="0">
                <a:solidFill>
                  <a:schemeClr val="tx1"/>
                </a:solidFill>
                <a:effectLst/>
                <a:latin typeface="+mn-lt"/>
                <a:ea typeface="+mn-ea"/>
                <a:cs typeface="+mn-cs"/>
              </a:rPr>
              <a:t>relations</a:t>
            </a:r>
            <a:r>
              <a:rPr lang="en-US" sz="1200" kern="1200" dirty="0" smtClean="0">
                <a:solidFill>
                  <a:schemeClr val="tx1"/>
                </a:solidFill>
                <a:effectLst/>
                <a:latin typeface="+mn-lt"/>
                <a:ea typeface="+mn-ea"/>
                <a:cs typeface="+mn-cs"/>
              </a:rPr>
              <a:t>. Relations are conceptually similar to tables in a relational database system but can be defined using irregular schemas. In common with all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engines on HDInsight, Pig uses a technique called </a:t>
            </a:r>
            <a:r>
              <a:rPr lang="en-US" sz="1200" i="1" kern="1200" dirty="0" smtClean="0">
                <a:solidFill>
                  <a:schemeClr val="tx1"/>
                </a:solidFill>
                <a:effectLst/>
                <a:latin typeface="+mn-lt"/>
                <a:ea typeface="+mn-ea"/>
                <a:cs typeface="+mn-cs"/>
              </a:rPr>
              <a:t>schema on read</a:t>
            </a:r>
            <a:r>
              <a:rPr lang="en-US" sz="1200" kern="1200" dirty="0" smtClean="0">
                <a:solidFill>
                  <a:schemeClr val="tx1"/>
                </a:solidFill>
                <a:effectLst/>
                <a:latin typeface="+mn-lt"/>
                <a:ea typeface="+mn-ea"/>
                <a:cs typeface="+mn-cs"/>
              </a:rPr>
              <a:t> to project a schema onto the data at the time it is being processed. This enables you to store the source data in any format and use it as a source for multiple, different relation structures; and is in stark contrast to a traditional database in which the structure and data types of the data is enforced by the schema of the table in which it is stored.</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Running Pig Latin Statements</a:t>
            </a:r>
          </a:p>
          <a:p>
            <a:r>
              <a:rPr lang="en-US" sz="1200" kern="1200" dirty="0" smtClean="0">
                <a:solidFill>
                  <a:schemeClr val="tx1"/>
                </a:solidFill>
                <a:effectLst/>
                <a:latin typeface="+mn-lt"/>
                <a:ea typeface="+mn-ea"/>
                <a:cs typeface="+mn-cs"/>
              </a:rPr>
              <a:t>You can execute Pig Latin statements interactively in the Pig command shell, which is named Grunt. A distribution of Grunt is installed on the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cluster, so you can connect to the cluster desktop, start the Grunt shell (Pig.exe), and enter the Pig Latin statements you want to execute.</a:t>
            </a:r>
          </a:p>
          <a:p>
            <a:r>
              <a:rPr lang="en-US" sz="1200" kern="1200" dirty="0" smtClean="0">
                <a:solidFill>
                  <a:schemeClr val="tx1"/>
                </a:solidFill>
                <a:effectLst/>
                <a:latin typeface="+mn-lt"/>
                <a:ea typeface="+mn-ea"/>
                <a:cs typeface="+mn-cs"/>
              </a:rPr>
              <a:t>Alternatively, you can save a sequence of Pig Latin statements as a script (usually with a .pig extension) to be executed at a later time using the command line </a:t>
            </a:r>
            <a:r>
              <a:rPr lang="en-US" sz="1200" b="1" kern="1200" dirty="0" smtClean="0">
                <a:solidFill>
                  <a:schemeClr val="tx1"/>
                </a:solidFill>
                <a:effectLst/>
                <a:latin typeface="+mn-lt"/>
                <a:ea typeface="+mn-ea"/>
                <a:cs typeface="+mn-cs"/>
              </a:rPr>
              <a:t>Pig.exe </a:t>
            </a:r>
            <a:r>
              <a:rPr lang="en-US" sz="1200" b="1" i="1" kern="1200" dirty="0" err="1" smtClean="0">
                <a:solidFill>
                  <a:schemeClr val="tx1"/>
                </a:solidFill>
                <a:effectLst/>
                <a:latin typeface="+mn-lt"/>
                <a:ea typeface="+mn-ea"/>
                <a:cs typeface="+mn-cs"/>
              </a:rPr>
              <a:t>script_name.pig</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36012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Pig Latin Example</a:t>
            </a:r>
          </a:p>
          <a:p>
            <a:r>
              <a:rPr lang="en-US" sz="1200" kern="1200" dirty="0" smtClean="0">
                <a:solidFill>
                  <a:schemeClr val="tx1"/>
                </a:solidFill>
                <a:effectLst/>
                <a:latin typeface="+mn-lt"/>
                <a:ea typeface="+mn-ea"/>
                <a:cs typeface="+mn-cs"/>
              </a:rPr>
              <a:t>This example shows a simple Pig Latin script that is used to process meteorological readings for the date time, </a:t>
            </a:r>
            <a:r>
              <a:rPr lang="en-US" sz="1200" kern="1200" dirty="0" err="1" smtClean="0">
                <a:solidFill>
                  <a:schemeClr val="tx1"/>
                </a:solidFill>
                <a:effectLst/>
                <a:latin typeface="+mn-lt"/>
                <a:ea typeface="+mn-ea"/>
                <a:cs typeface="+mn-cs"/>
              </a:rPr>
              <a:t>windspeed</a:t>
            </a:r>
            <a:r>
              <a:rPr lang="en-US" sz="1200" kern="1200" dirty="0" smtClean="0">
                <a:solidFill>
                  <a:schemeClr val="tx1"/>
                </a:solidFill>
                <a:effectLst/>
                <a:latin typeface="+mn-lt"/>
                <a:ea typeface="+mn-ea"/>
                <a:cs typeface="+mn-cs"/>
              </a:rPr>
              <a:t>, and temperature that have been captured by a weather station and saved as a comma-delimited text file in the following format.</a:t>
            </a:r>
          </a:p>
          <a:p>
            <a:r>
              <a:rPr lang="en-US" sz="1200" kern="1200" dirty="0" smtClean="0">
                <a:solidFill>
                  <a:schemeClr val="tx1"/>
                </a:solidFill>
                <a:effectLst/>
                <a:latin typeface="+mn-lt"/>
                <a:ea typeface="+mn-ea"/>
                <a:cs typeface="+mn-cs"/>
              </a:rPr>
              <a:t>2013-06-01, 0900, 12, 9</a:t>
            </a:r>
          </a:p>
          <a:p>
            <a:r>
              <a:rPr lang="en-US" sz="1200" kern="1200" dirty="0" smtClean="0">
                <a:solidFill>
                  <a:schemeClr val="tx1"/>
                </a:solidFill>
                <a:effectLst/>
                <a:latin typeface="+mn-lt"/>
                <a:ea typeface="+mn-ea"/>
                <a:cs typeface="+mn-cs"/>
              </a:rPr>
              <a:t>2013-06-01, 1200, 14, 6</a:t>
            </a:r>
          </a:p>
          <a:p>
            <a:r>
              <a:rPr lang="en-US" sz="1200" kern="1200" dirty="0" smtClean="0">
                <a:solidFill>
                  <a:schemeClr val="tx1"/>
                </a:solidFill>
                <a:effectLst/>
                <a:latin typeface="+mn-lt"/>
                <a:ea typeface="+mn-ea"/>
                <a:cs typeface="+mn-cs"/>
              </a:rPr>
              <a:t>2013-06-01, 1500, 16, 5</a:t>
            </a:r>
          </a:p>
          <a:p>
            <a:r>
              <a:rPr lang="en-US" sz="1200" kern="1200" dirty="0" smtClean="0">
                <a:solidFill>
                  <a:schemeClr val="tx1"/>
                </a:solidFill>
                <a:effectLst/>
                <a:latin typeface="+mn-lt"/>
                <a:ea typeface="+mn-ea"/>
                <a:cs typeface="+mn-cs"/>
              </a:rPr>
              <a:t>2013-06-02, 0900, 9, 11</a:t>
            </a:r>
          </a:p>
          <a:p>
            <a:r>
              <a:rPr lang="en-US" sz="1200" kern="1200" dirty="0" smtClean="0">
                <a:solidFill>
                  <a:schemeClr val="tx1"/>
                </a:solidFill>
                <a:effectLst/>
                <a:latin typeface="+mn-lt"/>
                <a:ea typeface="+mn-ea"/>
                <a:cs typeface="+mn-cs"/>
              </a:rPr>
              <a:t>2013-06-02, 1200, 12, 11</a:t>
            </a:r>
          </a:p>
          <a:p>
            <a:r>
              <a:rPr lang="en-US" sz="1200" kern="1200" dirty="0" smtClean="0">
                <a:solidFill>
                  <a:schemeClr val="tx1"/>
                </a:solidFill>
                <a:effectLst/>
                <a:latin typeface="+mn-lt"/>
                <a:ea typeface="+mn-ea"/>
                <a:cs typeface="+mn-cs"/>
              </a:rPr>
              <a:t>2013-06-02, 1500, 14, 9</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following Pig Latin script processes this data and generates a text file that contains the average </a:t>
            </a:r>
            <a:r>
              <a:rPr lang="en-US" sz="1200" kern="1200" dirty="0" err="1" smtClean="0">
                <a:solidFill>
                  <a:schemeClr val="tx1"/>
                </a:solidFill>
                <a:effectLst/>
                <a:latin typeface="+mn-lt"/>
                <a:ea typeface="+mn-ea"/>
                <a:cs typeface="+mn-cs"/>
              </a:rPr>
              <a:t>windspeed</a:t>
            </a:r>
            <a:r>
              <a:rPr lang="en-US" sz="1200" kern="1200" dirty="0" smtClean="0">
                <a:solidFill>
                  <a:schemeClr val="tx1"/>
                </a:solidFill>
                <a:effectLst/>
                <a:latin typeface="+mn-lt"/>
                <a:ea typeface="+mn-ea"/>
                <a:cs typeface="+mn-cs"/>
              </a:rPr>
              <a:t> and temperature values for each date.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Load comma-delimited source data. Default data type is </a:t>
            </a:r>
            <a:r>
              <a:rPr lang="en-US" sz="1200" kern="1200" dirty="0" err="1" smtClean="0">
                <a:solidFill>
                  <a:schemeClr val="tx1"/>
                </a:solidFill>
                <a:effectLst/>
                <a:latin typeface="+mn-lt"/>
                <a:ea typeface="+mn-ea"/>
                <a:cs typeface="+mn-cs"/>
              </a:rPr>
              <a:t>chararray</a:t>
            </a:r>
            <a:r>
              <a:rPr lang="en-US" sz="1200" kern="1200" dirty="0" smtClean="0">
                <a:solidFill>
                  <a:schemeClr val="tx1"/>
                </a:solidFill>
                <a:effectLst/>
                <a:latin typeface="+mn-lt"/>
                <a:ea typeface="+mn-ea"/>
                <a:cs typeface="+mn-cs"/>
              </a:rPr>
              <a:t>, but temp and wind are long </a:t>
            </a:r>
            <a:r>
              <a:rPr lang="en-US" sz="1200" kern="1200" dirty="0" err="1" smtClean="0">
                <a:solidFill>
                  <a:schemeClr val="tx1"/>
                </a:solidFill>
                <a:effectLst/>
                <a:latin typeface="+mn-lt"/>
                <a:ea typeface="+mn-ea"/>
                <a:cs typeface="+mn-cs"/>
              </a:rPr>
              <a:t>ints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Readings = LOAD '/weather/data.txt' USING </a:t>
            </a:r>
            <a:r>
              <a:rPr lang="en-US" sz="1200" kern="1200" dirty="0" err="1" smtClean="0">
                <a:solidFill>
                  <a:schemeClr val="tx1"/>
                </a:solidFill>
                <a:effectLst/>
                <a:latin typeface="+mn-lt"/>
                <a:ea typeface="+mn-ea"/>
                <a:cs typeface="+mn-cs"/>
              </a:rPr>
              <a:t>PigStorage</a:t>
            </a:r>
            <a:r>
              <a:rPr lang="en-US" sz="1200" kern="1200" dirty="0" smtClean="0">
                <a:solidFill>
                  <a:schemeClr val="tx1"/>
                </a:solidFill>
                <a:effectLst/>
                <a:latin typeface="+mn-lt"/>
                <a:ea typeface="+mn-ea"/>
                <a:cs typeface="+mn-cs"/>
              </a:rPr>
              <a:t>(',') AS (date, time, </a:t>
            </a:r>
            <a:r>
              <a:rPr lang="en-US" sz="1200" kern="1200" dirty="0" err="1" smtClean="0">
                <a:solidFill>
                  <a:schemeClr val="tx1"/>
                </a:solidFill>
                <a:effectLst/>
                <a:latin typeface="+mn-lt"/>
                <a:ea typeface="+mn-ea"/>
                <a:cs typeface="+mn-cs"/>
              </a:rPr>
              <a:t>temp:long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wind:long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Group the tuples by date</a:t>
            </a:r>
          </a:p>
          <a:p>
            <a:r>
              <a:rPr lang="en-US" sz="1200" kern="1200" dirty="0" err="1" smtClean="0">
                <a:solidFill>
                  <a:schemeClr val="tx1"/>
                </a:solidFill>
                <a:effectLst/>
                <a:latin typeface="+mn-lt"/>
                <a:ea typeface="+mn-ea"/>
                <a:cs typeface="+mn-cs"/>
              </a:rPr>
              <a:t>GroupedReadings</a:t>
            </a:r>
            <a:r>
              <a:rPr lang="en-US" sz="1200" kern="1200" dirty="0" smtClean="0">
                <a:solidFill>
                  <a:schemeClr val="tx1"/>
                </a:solidFill>
                <a:effectLst/>
                <a:latin typeface="+mn-lt"/>
                <a:ea typeface="+mn-ea"/>
                <a:cs typeface="+mn-cs"/>
              </a:rPr>
              <a:t> = GROUP Readings BY date; </a:t>
            </a:r>
          </a:p>
          <a:p>
            <a:r>
              <a:rPr lang="en-US" sz="1200" kern="1200" dirty="0" smtClean="0">
                <a:solidFill>
                  <a:schemeClr val="tx1"/>
                </a:solidFill>
                <a:effectLst/>
                <a:latin typeface="+mn-lt"/>
                <a:ea typeface="+mn-ea"/>
                <a:cs typeface="+mn-cs"/>
              </a:rPr>
              <a:t>-- Get the average temp and wind values for each date grouping</a:t>
            </a:r>
          </a:p>
          <a:p>
            <a:r>
              <a:rPr lang="en-US" sz="1200" kern="1200" dirty="0" err="1" smtClean="0">
                <a:solidFill>
                  <a:schemeClr val="tx1"/>
                </a:solidFill>
                <a:effectLst/>
                <a:latin typeface="+mn-lt"/>
                <a:ea typeface="+mn-ea"/>
                <a:cs typeface="+mn-cs"/>
              </a:rPr>
              <a:t>GroupedAvgs</a:t>
            </a:r>
            <a:r>
              <a:rPr lang="en-US" sz="1200" kern="1200" dirty="0" smtClean="0">
                <a:solidFill>
                  <a:schemeClr val="tx1"/>
                </a:solidFill>
                <a:effectLst/>
                <a:latin typeface="+mn-lt"/>
                <a:ea typeface="+mn-ea"/>
                <a:cs typeface="+mn-cs"/>
              </a:rPr>
              <a:t> = FOREACH </a:t>
            </a:r>
            <a:r>
              <a:rPr lang="en-US" sz="1200" kern="1200" dirty="0" err="1" smtClean="0">
                <a:solidFill>
                  <a:schemeClr val="tx1"/>
                </a:solidFill>
                <a:effectLst/>
                <a:latin typeface="+mn-lt"/>
                <a:ea typeface="+mn-ea"/>
                <a:cs typeface="+mn-cs"/>
              </a:rPr>
              <a:t>GroupedReadings</a:t>
            </a:r>
            <a:r>
              <a:rPr lang="en-US" sz="1200" kern="1200" dirty="0" smtClean="0">
                <a:solidFill>
                  <a:schemeClr val="tx1"/>
                </a:solidFill>
                <a:effectLst/>
                <a:latin typeface="+mn-lt"/>
                <a:ea typeface="+mn-ea"/>
                <a:cs typeface="+mn-cs"/>
              </a:rPr>
              <a:t> GENERATE group, AVG(</a:t>
            </a:r>
            <a:r>
              <a:rPr lang="en-US" sz="1200" kern="1200" dirty="0" err="1" smtClean="0">
                <a:solidFill>
                  <a:schemeClr val="tx1"/>
                </a:solidFill>
                <a:effectLst/>
                <a:latin typeface="+mn-lt"/>
                <a:ea typeface="+mn-ea"/>
                <a:cs typeface="+mn-cs"/>
              </a:rPr>
              <a:t>Readings.temp</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avgtemp</a:t>
            </a:r>
            <a:r>
              <a:rPr lang="en-US" sz="1200" kern="1200" dirty="0" smtClean="0">
                <a:solidFill>
                  <a:schemeClr val="tx1"/>
                </a:solidFill>
                <a:effectLst/>
                <a:latin typeface="+mn-lt"/>
                <a:ea typeface="+mn-ea"/>
                <a:cs typeface="+mn-cs"/>
              </a:rPr>
              <a:t>, AVG(</a:t>
            </a:r>
            <a:r>
              <a:rPr lang="en-US" sz="1200" kern="1200" dirty="0" err="1" smtClean="0">
                <a:solidFill>
                  <a:schemeClr val="tx1"/>
                </a:solidFill>
                <a:effectLst/>
                <a:latin typeface="+mn-lt"/>
                <a:ea typeface="+mn-ea"/>
                <a:cs typeface="+mn-cs"/>
              </a:rPr>
              <a:t>Readings.wind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avgwind</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Ungroup the dates with the average temp and wind values</a:t>
            </a:r>
          </a:p>
          <a:p>
            <a:r>
              <a:rPr lang="en-US" sz="1200" kern="1200" dirty="0" err="1" smtClean="0">
                <a:solidFill>
                  <a:schemeClr val="tx1"/>
                </a:solidFill>
                <a:effectLst/>
                <a:latin typeface="+mn-lt"/>
                <a:ea typeface="+mn-ea"/>
                <a:cs typeface="+mn-cs"/>
              </a:rPr>
              <a:t>AvgWeather</a:t>
            </a:r>
            <a:r>
              <a:rPr lang="en-US" sz="1200" kern="1200" dirty="0" smtClean="0">
                <a:solidFill>
                  <a:schemeClr val="tx1"/>
                </a:solidFill>
                <a:effectLst/>
                <a:latin typeface="+mn-lt"/>
                <a:ea typeface="+mn-ea"/>
                <a:cs typeface="+mn-cs"/>
              </a:rPr>
              <a:t> = FOREACH </a:t>
            </a:r>
            <a:r>
              <a:rPr lang="en-US" sz="1200" kern="1200" dirty="0" err="1" smtClean="0">
                <a:solidFill>
                  <a:schemeClr val="tx1"/>
                </a:solidFill>
                <a:effectLst/>
                <a:latin typeface="+mn-lt"/>
                <a:ea typeface="+mn-ea"/>
                <a:cs typeface="+mn-cs"/>
              </a:rPr>
              <a:t>GroupedAvgs</a:t>
            </a:r>
            <a:r>
              <a:rPr lang="en-US" sz="1200" kern="1200" dirty="0" smtClean="0">
                <a:solidFill>
                  <a:schemeClr val="tx1"/>
                </a:solidFill>
                <a:effectLst/>
                <a:latin typeface="+mn-lt"/>
                <a:ea typeface="+mn-ea"/>
                <a:cs typeface="+mn-cs"/>
              </a:rPr>
              <a:t> GENERATE FLATTEN(group) as date, </a:t>
            </a:r>
            <a:r>
              <a:rPr lang="en-US" sz="1200" kern="1200" dirty="0" err="1" smtClean="0">
                <a:solidFill>
                  <a:schemeClr val="tx1"/>
                </a:solidFill>
                <a:effectLst/>
                <a:latin typeface="+mn-lt"/>
                <a:ea typeface="+mn-ea"/>
                <a:cs typeface="+mn-cs"/>
              </a:rPr>
              <a:t>avgtemp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avgwind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Sort the results by date</a:t>
            </a:r>
          </a:p>
          <a:p>
            <a:r>
              <a:rPr lang="en-US" sz="1200" kern="1200" dirty="0" err="1" smtClean="0">
                <a:solidFill>
                  <a:schemeClr val="tx1"/>
                </a:solidFill>
                <a:effectLst/>
                <a:latin typeface="+mn-lt"/>
                <a:ea typeface="+mn-ea"/>
                <a:cs typeface="+mn-cs"/>
              </a:rPr>
              <a:t>SortedResults</a:t>
            </a:r>
            <a:r>
              <a:rPr lang="en-US" sz="1200" kern="1200" dirty="0" smtClean="0">
                <a:solidFill>
                  <a:schemeClr val="tx1"/>
                </a:solidFill>
                <a:effectLst/>
                <a:latin typeface="+mn-lt"/>
                <a:ea typeface="+mn-ea"/>
                <a:cs typeface="+mn-cs"/>
              </a:rPr>
              <a:t> = ORDER </a:t>
            </a:r>
            <a:r>
              <a:rPr lang="en-US" sz="1200" kern="1200" dirty="0" err="1" smtClean="0">
                <a:solidFill>
                  <a:schemeClr val="tx1"/>
                </a:solidFill>
                <a:effectLst/>
                <a:latin typeface="+mn-lt"/>
                <a:ea typeface="+mn-ea"/>
                <a:cs typeface="+mn-cs"/>
              </a:rPr>
              <a:t>AvgWeather</a:t>
            </a:r>
            <a:r>
              <a:rPr lang="en-US" sz="1200" kern="1200" dirty="0" smtClean="0">
                <a:solidFill>
                  <a:schemeClr val="tx1"/>
                </a:solidFill>
                <a:effectLst/>
                <a:latin typeface="+mn-lt"/>
                <a:ea typeface="+mn-ea"/>
                <a:cs typeface="+mn-cs"/>
              </a:rPr>
              <a:t> BY date ASC;</a:t>
            </a:r>
          </a:p>
          <a:p>
            <a:r>
              <a:rPr lang="en-US" sz="1200" kern="1200" dirty="0" smtClean="0">
                <a:solidFill>
                  <a:schemeClr val="tx1"/>
                </a:solidFill>
                <a:effectLst/>
                <a:latin typeface="+mn-lt"/>
                <a:ea typeface="+mn-ea"/>
                <a:cs typeface="+mn-cs"/>
              </a:rPr>
              <a:t>-- Save the results in the /weather/summary folder</a:t>
            </a:r>
          </a:p>
          <a:p>
            <a:r>
              <a:rPr lang="en-US" sz="1200" kern="1200" dirty="0" smtClean="0">
                <a:solidFill>
                  <a:schemeClr val="tx1"/>
                </a:solidFill>
                <a:effectLst/>
                <a:latin typeface="+mn-lt"/>
                <a:ea typeface="+mn-ea"/>
                <a:cs typeface="+mn-cs"/>
              </a:rPr>
              <a:t>STORE </a:t>
            </a:r>
            <a:r>
              <a:rPr lang="en-US" sz="1200" kern="1200" dirty="0" err="1" smtClean="0">
                <a:solidFill>
                  <a:schemeClr val="tx1"/>
                </a:solidFill>
                <a:effectLst/>
                <a:latin typeface="+mn-lt"/>
                <a:ea typeface="+mn-ea"/>
                <a:cs typeface="+mn-cs"/>
              </a:rPr>
              <a:t>SortedResults</a:t>
            </a:r>
            <a:r>
              <a:rPr lang="en-US" sz="1200" kern="1200" dirty="0" smtClean="0">
                <a:solidFill>
                  <a:schemeClr val="tx1"/>
                </a:solidFill>
                <a:effectLst/>
                <a:latin typeface="+mn-lt"/>
                <a:ea typeface="+mn-ea"/>
                <a:cs typeface="+mn-cs"/>
              </a:rPr>
              <a:t> INTO '/weather/summary';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script generates a file containing the results in the following format:</a:t>
            </a:r>
          </a:p>
          <a:p>
            <a:r>
              <a:rPr lang="en-US" sz="1200" kern="1200" dirty="0" smtClean="0">
                <a:solidFill>
                  <a:schemeClr val="tx1"/>
                </a:solidFill>
                <a:effectLst/>
                <a:latin typeface="+mn-lt"/>
                <a:ea typeface="+mn-ea"/>
                <a:cs typeface="+mn-cs"/>
              </a:rPr>
              <a:t>2013-06-01  17.33   6.67</a:t>
            </a:r>
          </a:p>
          <a:p>
            <a:r>
              <a:rPr lang="en-US" sz="1200" kern="1200" dirty="0" smtClean="0">
                <a:solidFill>
                  <a:schemeClr val="tx1"/>
                </a:solidFill>
                <a:effectLst/>
                <a:latin typeface="+mn-lt"/>
                <a:ea typeface="+mn-ea"/>
                <a:cs typeface="+mn-cs"/>
              </a:rPr>
              <a:t>2013-06-02  11.67   10.33</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85387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Common Pig Latin Commands</a:t>
            </a:r>
          </a:p>
          <a:p>
            <a:r>
              <a:rPr lang="en-US" sz="1200" kern="1200" dirty="0" smtClean="0">
                <a:solidFill>
                  <a:schemeClr val="tx1"/>
                </a:solidFill>
                <a:effectLst/>
                <a:latin typeface="+mn-lt"/>
                <a:ea typeface="+mn-ea"/>
                <a:cs typeface="+mn-cs"/>
              </a:rPr>
              <a:t>Pig Latin is a comprehensive language for data processing, and supports a wide range of keywords and operations. Some common operations performed in Pig Latin include:</a:t>
            </a:r>
          </a:p>
          <a:p>
            <a:pPr lvl="0"/>
            <a:r>
              <a:rPr lang="en-US" sz="1200" b="1" kern="1200" dirty="0" smtClean="0">
                <a:solidFill>
                  <a:schemeClr val="tx1"/>
                </a:solidFill>
                <a:effectLst/>
                <a:latin typeface="+mn-lt"/>
                <a:ea typeface="+mn-ea"/>
                <a:cs typeface="+mn-cs"/>
              </a:rPr>
              <a:t>LOAD</a:t>
            </a:r>
            <a:r>
              <a:rPr lang="en-US" sz="1200" kern="1200" dirty="0" smtClean="0">
                <a:solidFill>
                  <a:schemeClr val="tx1"/>
                </a:solidFill>
                <a:effectLst/>
                <a:latin typeface="+mn-lt"/>
                <a:ea typeface="+mn-ea"/>
                <a:cs typeface="+mn-cs"/>
              </a:rPr>
              <a:t>. This operation is used to load source data and project a schema onto it in order to define a relation.</a:t>
            </a:r>
          </a:p>
          <a:p>
            <a:pPr lvl="0"/>
            <a:r>
              <a:rPr lang="en-US" sz="1200" b="1" kern="1200" dirty="0" smtClean="0">
                <a:solidFill>
                  <a:schemeClr val="tx1"/>
                </a:solidFill>
                <a:effectLst/>
                <a:latin typeface="+mn-lt"/>
                <a:ea typeface="+mn-ea"/>
                <a:cs typeface="+mn-cs"/>
              </a:rPr>
              <a:t>FILTER</a:t>
            </a:r>
            <a:r>
              <a:rPr lang="en-US" sz="1200" kern="1200" dirty="0" smtClean="0">
                <a:solidFill>
                  <a:schemeClr val="tx1"/>
                </a:solidFill>
                <a:effectLst/>
                <a:latin typeface="+mn-lt"/>
                <a:ea typeface="+mn-ea"/>
                <a:cs typeface="+mn-cs"/>
              </a:rPr>
              <a:t>. This operation filters a relation based on specified criteria.</a:t>
            </a:r>
          </a:p>
          <a:p>
            <a:pPr lvl="0"/>
            <a:r>
              <a:rPr lang="en-US" sz="1200" b="1" kern="1200" dirty="0" smtClean="0">
                <a:solidFill>
                  <a:schemeClr val="tx1"/>
                </a:solidFill>
                <a:effectLst/>
                <a:latin typeface="+mn-lt"/>
                <a:ea typeface="+mn-ea"/>
                <a:cs typeface="+mn-cs"/>
              </a:rPr>
              <a:t>FOREACH…GENERATE</a:t>
            </a:r>
            <a:r>
              <a:rPr lang="en-US" sz="1200" kern="1200" dirty="0" smtClean="0">
                <a:solidFill>
                  <a:schemeClr val="tx1"/>
                </a:solidFill>
                <a:effectLst/>
                <a:latin typeface="+mn-lt"/>
                <a:ea typeface="+mn-ea"/>
                <a:cs typeface="+mn-cs"/>
              </a:rPr>
              <a:t>. This operation is used to iterate through tuples in a relation and use the values to generate new tuples.</a:t>
            </a:r>
          </a:p>
          <a:p>
            <a:pPr lvl="0"/>
            <a:r>
              <a:rPr lang="en-US" sz="1200" b="1" kern="1200" dirty="0" smtClean="0">
                <a:solidFill>
                  <a:schemeClr val="tx1"/>
                </a:solidFill>
                <a:effectLst/>
                <a:latin typeface="+mn-lt"/>
                <a:ea typeface="+mn-ea"/>
                <a:cs typeface="+mn-cs"/>
              </a:rPr>
              <a:t>ORDER</a:t>
            </a:r>
            <a:r>
              <a:rPr lang="en-US" sz="1200" kern="1200" dirty="0" smtClean="0">
                <a:solidFill>
                  <a:schemeClr val="tx1"/>
                </a:solidFill>
                <a:effectLst/>
                <a:latin typeface="+mn-lt"/>
                <a:ea typeface="+mn-ea"/>
                <a:cs typeface="+mn-cs"/>
              </a:rPr>
              <a:t>. This operation sorts the relation by specified column values.</a:t>
            </a:r>
          </a:p>
          <a:p>
            <a:pPr lvl="0"/>
            <a:r>
              <a:rPr lang="en-US" sz="1200" b="1" kern="1200" dirty="0" smtClean="0">
                <a:solidFill>
                  <a:schemeClr val="tx1"/>
                </a:solidFill>
                <a:effectLst/>
                <a:latin typeface="+mn-lt"/>
                <a:ea typeface="+mn-ea"/>
                <a:cs typeface="+mn-cs"/>
              </a:rPr>
              <a:t>JOIN</a:t>
            </a:r>
            <a:r>
              <a:rPr lang="en-US" sz="1200" kern="1200" dirty="0" smtClean="0">
                <a:solidFill>
                  <a:schemeClr val="tx1"/>
                </a:solidFill>
                <a:effectLst/>
                <a:latin typeface="+mn-lt"/>
                <a:ea typeface="+mn-ea"/>
                <a:cs typeface="+mn-cs"/>
              </a:rPr>
              <a:t>. This operation merges two relations based on common column values.</a:t>
            </a:r>
          </a:p>
          <a:p>
            <a:pPr lvl="0"/>
            <a:r>
              <a:rPr lang="en-US" sz="1200" b="1" kern="1200" dirty="0" smtClean="0">
                <a:solidFill>
                  <a:schemeClr val="tx1"/>
                </a:solidFill>
                <a:effectLst/>
                <a:latin typeface="+mn-lt"/>
                <a:ea typeface="+mn-ea"/>
                <a:cs typeface="+mn-cs"/>
              </a:rPr>
              <a:t>GROUP</a:t>
            </a:r>
            <a:r>
              <a:rPr lang="en-US" sz="1200" kern="1200" dirty="0" smtClean="0">
                <a:solidFill>
                  <a:schemeClr val="tx1"/>
                </a:solidFill>
                <a:effectLst/>
                <a:latin typeface="+mn-lt"/>
                <a:ea typeface="+mn-ea"/>
                <a:cs typeface="+mn-cs"/>
              </a:rPr>
              <a:t>. This operation is used to group rows (referred to as </a:t>
            </a:r>
            <a:r>
              <a:rPr lang="en-US" sz="1200" i="1" kern="1200" dirty="0" smtClean="0">
                <a:solidFill>
                  <a:schemeClr val="tx1"/>
                </a:solidFill>
                <a:effectLst/>
                <a:latin typeface="+mn-lt"/>
                <a:ea typeface="+mn-ea"/>
                <a:cs typeface="+mn-cs"/>
              </a:rPr>
              <a:t>tuples</a:t>
            </a:r>
            <a:r>
              <a:rPr lang="en-US" sz="1200" kern="1200" dirty="0" smtClean="0">
                <a:solidFill>
                  <a:schemeClr val="tx1"/>
                </a:solidFill>
                <a:effectLst/>
                <a:latin typeface="+mn-lt"/>
                <a:ea typeface="+mn-ea"/>
                <a:cs typeface="+mn-cs"/>
              </a:rPr>
              <a:t>) with the same column values. A group can be based on multiple columns, and can be ungrouped into individual tuples using the </a:t>
            </a:r>
            <a:r>
              <a:rPr lang="en-US" sz="1200" b="1" kern="1200" dirty="0" smtClean="0">
                <a:solidFill>
                  <a:schemeClr val="tx1"/>
                </a:solidFill>
                <a:effectLst/>
                <a:latin typeface="+mn-lt"/>
                <a:ea typeface="+mn-ea"/>
                <a:cs typeface="+mn-cs"/>
              </a:rPr>
              <a:t>FLATTEN</a:t>
            </a:r>
            <a:r>
              <a:rPr lang="en-US" sz="1200" kern="1200" dirty="0" smtClean="0">
                <a:solidFill>
                  <a:schemeClr val="tx1"/>
                </a:solidFill>
                <a:effectLst/>
                <a:latin typeface="+mn-lt"/>
                <a:ea typeface="+mn-ea"/>
                <a:cs typeface="+mn-cs"/>
              </a:rPr>
              <a:t> operation</a:t>
            </a:r>
          </a:p>
          <a:p>
            <a:pPr lvl="0"/>
            <a:r>
              <a:rPr lang="en-US" sz="1200" b="1" kern="1200" dirty="0" smtClean="0">
                <a:solidFill>
                  <a:schemeClr val="tx1"/>
                </a:solidFill>
                <a:effectLst/>
                <a:latin typeface="+mn-lt"/>
                <a:ea typeface="+mn-ea"/>
                <a:cs typeface="+mn-cs"/>
              </a:rPr>
              <a:t>LIMIT</a:t>
            </a:r>
            <a:r>
              <a:rPr lang="en-US" sz="1200" kern="1200" dirty="0" smtClean="0">
                <a:solidFill>
                  <a:schemeClr val="tx1"/>
                </a:solidFill>
                <a:effectLst/>
                <a:latin typeface="+mn-lt"/>
                <a:ea typeface="+mn-ea"/>
                <a:cs typeface="+mn-cs"/>
              </a:rPr>
              <a:t>. Restricts a relation to a subset consisting of a specified number of rows.</a:t>
            </a:r>
          </a:p>
          <a:p>
            <a:pPr lvl="0"/>
            <a:r>
              <a:rPr lang="en-US" sz="1200" b="1" kern="1200" dirty="0" smtClean="0">
                <a:solidFill>
                  <a:schemeClr val="tx1"/>
                </a:solidFill>
                <a:effectLst/>
                <a:latin typeface="+mn-lt"/>
                <a:ea typeface="+mn-ea"/>
                <a:cs typeface="+mn-cs"/>
              </a:rPr>
              <a:t>DUMP</a:t>
            </a:r>
            <a:r>
              <a:rPr lang="en-US" sz="1200" kern="1200" dirty="0" smtClean="0">
                <a:solidFill>
                  <a:schemeClr val="tx1"/>
                </a:solidFill>
                <a:effectLst/>
                <a:latin typeface="+mn-lt"/>
                <a:ea typeface="+mn-ea"/>
                <a:cs typeface="+mn-cs"/>
              </a:rPr>
              <a:t>. This operation displays the contents of a relation in the console window.</a:t>
            </a:r>
          </a:p>
          <a:p>
            <a:pPr lvl="0"/>
            <a:r>
              <a:rPr lang="en-US" sz="1200" b="1" kern="1200" dirty="0" smtClean="0">
                <a:solidFill>
                  <a:schemeClr val="tx1"/>
                </a:solidFill>
                <a:effectLst/>
                <a:latin typeface="+mn-lt"/>
                <a:ea typeface="+mn-ea"/>
                <a:cs typeface="+mn-cs"/>
              </a:rPr>
              <a:t>STORE</a:t>
            </a:r>
            <a:r>
              <a:rPr lang="en-US" sz="1200" kern="1200" dirty="0" smtClean="0">
                <a:solidFill>
                  <a:schemeClr val="tx1"/>
                </a:solidFill>
                <a:effectLst/>
                <a:latin typeface="+mn-lt"/>
                <a:ea typeface="+mn-ea"/>
                <a:cs typeface="+mn-cs"/>
              </a:rPr>
              <a:t>. This operation saves the contents of a relation as a file.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Pig Latin also supports common aggregate functions such as </a:t>
            </a:r>
            <a:r>
              <a:rPr lang="en-US" sz="1200" b="1" kern="1200" dirty="0" smtClean="0">
                <a:solidFill>
                  <a:schemeClr val="tx1"/>
                </a:solidFill>
                <a:effectLst/>
                <a:latin typeface="+mn-lt"/>
                <a:ea typeface="+mn-ea"/>
                <a:cs typeface="+mn-cs"/>
              </a:rPr>
              <a:t>AVG</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COUNT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SUM</a:t>
            </a:r>
            <a:r>
              <a:rPr lang="en-US" sz="1200" kern="1200" dirty="0" smtClean="0">
                <a:solidFill>
                  <a:schemeClr val="tx1"/>
                </a:solidFill>
                <a:effectLst/>
                <a:latin typeface="+mn-lt"/>
                <a:ea typeface="+mn-ea"/>
                <a:cs typeface="+mn-cs"/>
              </a:rPr>
              <a:t> as well as string manipulation functions such as </a:t>
            </a:r>
            <a:r>
              <a:rPr lang="en-US" sz="1200" b="1" kern="1200" dirty="0" smtClean="0">
                <a:solidFill>
                  <a:schemeClr val="tx1"/>
                </a:solidFill>
                <a:effectLst/>
                <a:latin typeface="+mn-lt"/>
                <a:ea typeface="+mn-ea"/>
                <a:cs typeface="+mn-cs"/>
              </a:rPr>
              <a:t>TRIM</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UPPER</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LOWER</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SUBSTRING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When processing Pig Latin statements, Pig does not actually generate any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jobs until a DUMP or STORE operation is performed. This enables the Pig engine to optimize the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processing required to accomplish the series of operations that have been requested.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744484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smtClean="0"/>
              <a:t>Beyond Hive – Pig and Python</a:t>
            </a:r>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10"/>
          <p:cNvGrpSpPr>
            <a:grpSpLocks noChangeAspect="1"/>
          </p:cNvGrpSpPr>
          <p:nvPr/>
        </p:nvGrpSpPr>
        <p:grpSpPr bwMode="auto">
          <a:xfrm rot="16200000">
            <a:off x="10027708" y="1086517"/>
            <a:ext cx="1245377" cy="1590313"/>
            <a:chOff x="1805" y="2643"/>
            <a:chExt cx="621" cy="793"/>
          </a:xfrm>
        </p:grpSpPr>
        <p:sp>
          <p:nvSpPr>
            <p:cNvPr id="45"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112"/>
          <p:cNvGrpSpPr>
            <a:grpSpLocks noChangeAspect="1"/>
          </p:cNvGrpSpPr>
          <p:nvPr/>
        </p:nvGrpSpPr>
        <p:grpSpPr bwMode="auto">
          <a:xfrm>
            <a:off x="9641834" y="4069175"/>
            <a:ext cx="2044404" cy="1624677"/>
            <a:chOff x="6459" y="3437"/>
            <a:chExt cx="867" cy="689"/>
          </a:xfrm>
        </p:grpSpPr>
        <p:sp>
          <p:nvSpPr>
            <p:cNvPr id="32"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13"/>
            <p:cNvSpPr>
              <a:spLocks noChangeArrowheads="1"/>
            </p:cNvSpPr>
            <p:nvPr/>
          </p:nvSpPr>
          <p:spPr bwMode="auto">
            <a:xfrm>
              <a:off x="6670" y="4082"/>
              <a:ext cx="429" cy="5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16"/>
            <p:cNvSpPr>
              <a:spLocks noChangeArrowheads="1"/>
            </p:cNvSpPr>
            <p:nvPr/>
          </p:nvSpPr>
          <p:spPr bwMode="auto">
            <a:xfrm>
              <a:off x="6836" y="3941"/>
              <a:ext cx="96" cy="14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p:cNvSpPr>
            <a:spLocks noGrp="1"/>
          </p:cNvSpPr>
          <p:nvPr>
            <p:ph sz="quarter" idx="10"/>
          </p:nvPr>
        </p:nvSpPr>
        <p:spPr>
          <a:xfrm>
            <a:off x="291730" y="1543757"/>
            <a:ext cx="9762272" cy="3969936"/>
          </a:xfrm>
        </p:spPr>
        <p:txBody>
          <a:bodyPr/>
          <a:lstStyle/>
          <a:p>
            <a:pPr marL="514350" indent="-514350">
              <a:buFont typeface="+mj-lt"/>
              <a:buAutoNum type="arabicPeriod"/>
            </a:pPr>
            <a:r>
              <a:rPr lang="en-GB" dirty="0" smtClean="0"/>
              <a:t>Save a Pig </a:t>
            </a:r>
            <a:r>
              <a:rPr lang="en-GB" dirty="0"/>
              <a:t>L</a:t>
            </a:r>
            <a:r>
              <a:rPr lang="en-GB" dirty="0" smtClean="0"/>
              <a:t>atin script file</a:t>
            </a:r>
          </a:p>
          <a:p>
            <a:pPr marL="514350" indent="-514350">
              <a:buFont typeface="+mj-lt"/>
              <a:buAutoNum type="arabicPeriod"/>
            </a:pPr>
            <a:r>
              <a:rPr lang="en-GB" dirty="0" smtClean="0"/>
              <a:t>Run the script using Pig</a:t>
            </a:r>
          </a:p>
          <a:p>
            <a:pPr marL="514350" indent="-514350">
              <a:buFont typeface="+mj-lt"/>
              <a:buAutoNum type="arabicPeriod"/>
            </a:pPr>
            <a:r>
              <a:rPr lang="en-GB" dirty="0" smtClean="0"/>
              <a:t>Consume the results using any Azure storage client</a:t>
            </a:r>
          </a:p>
          <a:p>
            <a:pPr lvl="1"/>
            <a:r>
              <a:rPr lang="en-GB" dirty="0" smtClean="0"/>
              <a:t>For example, Excel or Power BI</a:t>
            </a:r>
          </a:p>
          <a:p>
            <a:pPr lvl="1"/>
            <a:r>
              <a:rPr lang="en-GB" dirty="0" smtClean="0"/>
              <a:t>Default output does not include schema – just data</a:t>
            </a:r>
            <a:endParaRPr lang="en-US" dirty="0"/>
          </a:p>
        </p:txBody>
      </p:sp>
      <p:sp>
        <p:nvSpPr>
          <p:cNvPr id="10" name="Rectangle 9"/>
          <p:cNvSpPr/>
          <p:nvPr/>
        </p:nvSpPr>
        <p:spPr>
          <a:xfrm>
            <a:off x="5344552" y="2287829"/>
            <a:ext cx="4739689" cy="369332"/>
          </a:xfrm>
          <a:prstGeom prst="rect">
            <a:avLst/>
          </a:prstGeom>
          <a:solidFill>
            <a:schemeClr val="tx1"/>
          </a:solidFill>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pig wasb:///scripts/myscript.pig</a:t>
            </a:r>
            <a:endParaRPr lang="en-US" dirty="0">
              <a:solidFill>
                <a:schemeClr val="bg1"/>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rotWithShape="1">
          <a:blip r:embed="rId2"/>
          <a:srcRect b="34575"/>
          <a:stretch/>
        </p:blipFill>
        <p:spPr>
          <a:xfrm>
            <a:off x="10271125" y="766229"/>
            <a:ext cx="919171" cy="789858"/>
          </a:xfrm>
          <a:prstGeom prst="rect">
            <a:avLst/>
          </a:prstGeom>
        </p:spPr>
      </p:pic>
      <p:grpSp>
        <p:nvGrpSpPr>
          <p:cNvPr id="7" name="Group 6"/>
          <p:cNvGrpSpPr/>
          <p:nvPr/>
        </p:nvGrpSpPr>
        <p:grpSpPr>
          <a:xfrm>
            <a:off x="9878762" y="4265481"/>
            <a:ext cx="1527462" cy="757043"/>
            <a:chOff x="9918091" y="5120888"/>
            <a:chExt cx="1527462" cy="757043"/>
          </a:xfrm>
        </p:grpSpPr>
        <p:pic>
          <p:nvPicPr>
            <p:cNvPr id="37" name="Picture 36"/>
            <p:cNvPicPr>
              <a:picLocks noChangeAspect="1"/>
            </p:cNvPicPr>
            <p:nvPr/>
          </p:nvPicPr>
          <p:blipFill>
            <a:blip r:embed="rId3"/>
            <a:stretch>
              <a:fillRect/>
            </a:stretch>
          </p:blipFill>
          <p:spPr>
            <a:xfrm>
              <a:off x="9918091" y="5182324"/>
              <a:ext cx="673425" cy="673425"/>
            </a:xfrm>
            <a:prstGeom prst="rect">
              <a:avLst/>
            </a:prstGeom>
          </p:spPr>
        </p:pic>
        <p:grpSp>
          <p:nvGrpSpPr>
            <p:cNvPr id="38" name="Group 16"/>
            <p:cNvGrpSpPr>
              <a:grpSpLocks noChangeAspect="1"/>
            </p:cNvGrpSpPr>
            <p:nvPr/>
          </p:nvGrpSpPr>
          <p:grpSpPr bwMode="auto">
            <a:xfrm>
              <a:off x="10736968" y="5120888"/>
              <a:ext cx="708585" cy="757043"/>
              <a:chOff x="2059" y="2189"/>
              <a:chExt cx="966" cy="966"/>
            </a:xfrm>
          </p:grpSpPr>
          <p:sp>
            <p:nvSpPr>
              <p:cNvPr id="39" name="AutoShape 15"/>
              <p:cNvSpPr>
                <a:spLocks noChangeAspect="1" noChangeArrowheads="1" noTextEdit="1"/>
              </p:cNvSpPr>
              <p:nvPr/>
            </p:nvSpPr>
            <p:spPr bwMode="auto">
              <a:xfrm>
                <a:off x="2059" y="2189"/>
                <a:ext cx="966" cy="9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18"/>
              <p:cNvSpPr>
                <a:spLocks noChangeArrowheads="1"/>
              </p:cNvSpPr>
              <p:nvPr/>
            </p:nvSpPr>
            <p:spPr bwMode="auto">
              <a:xfrm>
                <a:off x="2114" y="2738"/>
                <a:ext cx="161" cy="357"/>
              </a:xfrm>
              <a:prstGeom prst="rect">
                <a:avLst/>
              </a:prstGeom>
              <a:solidFill>
                <a:srgbClr val="FF8C00"/>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Rectangle 19"/>
              <p:cNvSpPr>
                <a:spLocks noChangeArrowheads="1"/>
              </p:cNvSpPr>
              <p:nvPr/>
            </p:nvSpPr>
            <p:spPr bwMode="auto">
              <a:xfrm>
                <a:off x="2572" y="2632"/>
                <a:ext cx="156" cy="463"/>
              </a:xfrm>
              <a:prstGeom prst="rect">
                <a:avLst/>
              </a:prstGeom>
              <a:solidFill>
                <a:srgbClr val="00BCF2"/>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42" name="Rectangle 20"/>
              <p:cNvSpPr>
                <a:spLocks noChangeArrowheads="1"/>
              </p:cNvSpPr>
              <p:nvPr/>
            </p:nvSpPr>
            <p:spPr bwMode="auto">
              <a:xfrm>
                <a:off x="2798" y="2320"/>
                <a:ext cx="161" cy="775"/>
              </a:xfrm>
              <a:prstGeom prst="rect">
                <a:avLst/>
              </a:prstGeom>
              <a:solidFill>
                <a:srgbClr val="009E4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 name="Rectangle 21"/>
              <p:cNvSpPr>
                <a:spLocks noChangeArrowheads="1"/>
              </p:cNvSpPr>
              <p:nvPr/>
            </p:nvSpPr>
            <p:spPr bwMode="auto">
              <a:xfrm>
                <a:off x="2346" y="2571"/>
                <a:ext cx="156" cy="524"/>
              </a:xfrm>
              <a:prstGeom prst="rect">
                <a:avLst/>
              </a:prstGeom>
              <a:solidFill>
                <a:srgbClr val="44235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grpSp>
      <p:pic>
        <p:nvPicPr>
          <p:cNvPr id="8" name="Picture 7"/>
          <p:cNvPicPr>
            <a:picLocks noChangeAspect="1"/>
          </p:cNvPicPr>
          <p:nvPr/>
        </p:nvPicPr>
        <p:blipFill>
          <a:blip r:embed="rId4"/>
          <a:stretch>
            <a:fillRect/>
          </a:stretch>
        </p:blipFill>
        <p:spPr>
          <a:xfrm>
            <a:off x="10313243" y="1865938"/>
            <a:ext cx="812364" cy="1066986"/>
          </a:xfrm>
          <a:prstGeom prst="rect">
            <a:avLst/>
          </a:prstGeom>
        </p:spPr>
      </p:pic>
    </p:spTree>
    <p:extLst>
      <p:ext uri="{BB962C8B-B14F-4D97-AF65-F5344CB8AC3E}">
        <p14:creationId xmlns:p14="http://schemas.microsoft.com/office/powerpoint/2010/main" val="81093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type="lt">
                                    <p:tmAbs val="30"/>
                                  </p:iterate>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0"/>
                            </p:stCondLst>
                            <p:childTnLst>
                              <p:par>
                                <p:cTn id="34" presetID="42" presetClass="path" presetSubtype="0" accel="50000" decel="50000" fill="hold" nodeType="afterEffect">
                                  <p:stCondLst>
                                    <p:cond delay="0"/>
                                  </p:stCondLst>
                                  <p:childTnLst>
                                    <p:animMotion origin="layout" path="M 3.33333E-6 1.48148E-6 L 0.00156 0.31088 " pathEditMode="relative" rAng="0" ptsTypes="AA">
                                      <p:cBhvr>
                                        <p:cTn id="35" dur="2000" fill="hold"/>
                                        <p:tgtEl>
                                          <p:spTgt spid="8"/>
                                        </p:tgtEl>
                                        <p:attrNameLst>
                                          <p:attrName>ppt_x</p:attrName>
                                          <p:attrName>ppt_y</p:attrName>
                                        </p:attrNameLst>
                                      </p:cBhvr>
                                      <p:rCtr x="78" y="15532"/>
                                    </p:animMotion>
                                  </p:childTnLst>
                                </p:cTn>
                              </p:par>
                            </p:childTnLst>
                          </p:cTn>
                        </p:par>
                        <p:par>
                          <p:cTn id="36" fill="hold">
                            <p:stCondLst>
                              <p:cond delay="2000"/>
                            </p:stCondLst>
                            <p:childTnLst>
                              <p:par>
                                <p:cTn id="37" presetID="53" presetClass="exit" presetSubtype="32" fill="hold" nodeType="afterEffect">
                                  <p:stCondLst>
                                    <p:cond delay="0"/>
                                  </p:stCondLst>
                                  <p:childTnLst>
                                    <p:anim calcmode="lin" valueType="num">
                                      <p:cBhvr>
                                        <p:cTn id="38" dur="500"/>
                                        <p:tgtEl>
                                          <p:spTgt spid="8"/>
                                        </p:tgtEl>
                                        <p:attrNameLst>
                                          <p:attrName>ppt_w</p:attrName>
                                        </p:attrNameLst>
                                      </p:cBhvr>
                                      <p:tavLst>
                                        <p:tav tm="0">
                                          <p:val>
                                            <p:strVal val="ppt_w"/>
                                          </p:val>
                                        </p:tav>
                                        <p:tav tm="100000">
                                          <p:val>
                                            <p:fltVal val="0"/>
                                          </p:val>
                                        </p:tav>
                                      </p:tavLst>
                                    </p:anim>
                                    <p:anim calcmode="lin" valueType="num">
                                      <p:cBhvr>
                                        <p:cTn id="39" dur="500"/>
                                        <p:tgtEl>
                                          <p:spTgt spid="8"/>
                                        </p:tgtEl>
                                        <p:attrNameLst>
                                          <p:attrName>ppt_h</p:attrName>
                                        </p:attrNameLst>
                                      </p:cBhvr>
                                      <p:tavLst>
                                        <p:tav tm="0">
                                          <p:val>
                                            <p:strVal val="ppt_h"/>
                                          </p:val>
                                        </p:tav>
                                        <p:tav tm="100000">
                                          <p:val>
                                            <p:fltVal val="0"/>
                                          </p:val>
                                        </p:tav>
                                      </p:tavLst>
                                    </p:anim>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are UDFs?</a:t>
            </a:r>
            <a:endParaRPr lang="en-GB" dirty="0"/>
          </a:p>
        </p:txBody>
      </p:sp>
    </p:spTree>
    <p:extLst>
      <p:ext uri="{BB962C8B-B14F-4D97-AF65-F5344CB8AC3E}">
        <p14:creationId xmlns:p14="http://schemas.microsoft.com/office/powerpoint/2010/main" val="310985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a:grpSpLocks noChangeAspect="1"/>
          </p:cNvGrpSpPr>
          <p:nvPr/>
        </p:nvGrpSpPr>
        <p:grpSpPr>
          <a:xfrm>
            <a:off x="10311026" y="2400211"/>
            <a:ext cx="976292" cy="2981859"/>
            <a:chOff x="10198887" y="589261"/>
            <a:chExt cx="1095159" cy="3344909"/>
          </a:xfrm>
        </p:grpSpPr>
        <p:sp>
          <p:nvSpPr>
            <p:cNvPr id="51" name="Rectangle 50"/>
            <p:cNvSpPr/>
            <p:nvPr/>
          </p:nvSpPr>
          <p:spPr bwMode="auto">
            <a:xfrm>
              <a:off x="10371750" y="1406176"/>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2" name="Group 51"/>
            <p:cNvGrpSpPr>
              <a:grpSpLocks noChangeAspect="1"/>
            </p:cNvGrpSpPr>
            <p:nvPr/>
          </p:nvGrpSpPr>
          <p:grpSpPr>
            <a:xfrm>
              <a:off x="10268601" y="800892"/>
              <a:ext cx="801688" cy="798513"/>
              <a:chOff x="7296944" y="5021262"/>
              <a:chExt cx="801688" cy="798513"/>
            </a:xfrm>
          </p:grpSpPr>
          <p:sp>
            <p:nvSpPr>
              <p:cNvPr id="140"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p:cNvGrpSpPr>
              <a:grpSpLocks noChangeAspect="1"/>
            </p:cNvGrpSpPr>
            <p:nvPr/>
          </p:nvGrpSpPr>
          <p:grpSpPr>
            <a:xfrm>
              <a:off x="10602212" y="3317866"/>
              <a:ext cx="618755" cy="616304"/>
              <a:chOff x="7296944" y="5021262"/>
              <a:chExt cx="801688" cy="798513"/>
            </a:xfrm>
          </p:grpSpPr>
          <p:sp>
            <p:nvSpPr>
              <p:cNvPr id="124"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Rectangle 53"/>
            <p:cNvSpPr/>
            <p:nvPr/>
          </p:nvSpPr>
          <p:spPr bwMode="auto">
            <a:xfrm>
              <a:off x="10689959" y="286158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p:cNvGrpSpPr>
              <a:grpSpLocks noChangeAspect="1"/>
            </p:cNvGrpSpPr>
            <p:nvPr/>
          </p:nvGrpSpPr>
          <p:grpSpPr>
            <a:xfrm>
              <a:off x="10664264" y="1705353"/>
              <a:ext cx="526116" cy="524032"/>
              <a:chOff x="7296944" y="5021262"/>
              <a:chExt cx="801688" cy="798513"/>
            </a:xfrm>
          </p:grpSpPr>
          <p:sp>
            <p:nvSpPr>
              <p:cNvPr id="108"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Rectangle 55"/>
            <p:cNvSpPr/>
            <p:nvPr/>
          </p:nvSpPr>
          <p:spPr bwMode="auto">
            <a:xfrm>
              <a:off x="10198887" y="248375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a:grpSpLocks noChangeAspect="1"/>
            </p:cNvGrpSpPr>
            <p:nvPr/>
          </p:nvGrpSpPr>
          <p:grpSpPr>
            <a:xfrm>
              <a:off x="10818042" y="2668681"/>
              <a:ext cx="452965" cy="451171"/>
              <a:chOff x="7296944" y="5021262"/>
              <a:chExt cx="801688" cy="798513"/>
            </a:xfrm>
          </p:grpSpPr>
          <p:sp>
            <p:nvSpPr>
              <p:cNvPr id="92"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a:grpSpLocks noChangeAspect="1"/>
            </p:cNvGrpSpPr>
            <p:nvPr/>
          </p:nvGrpSpPr>
          <p:grpSpPr>
            <a:xfrm>
              <a:off x="10252696" y="1979478"/>
              <a:ext cx="701055" cy="698279"/>
              <a:chOff x="7296944" y="5021262"/>
              <a:chExt cx="801688" cy="798513"/>
            </a:xfrm>
          </p:grpSpPr>
          <p:sp>
            <p:nvSpPr>
              <p:cNvPr id="76"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p:cNvGrpSpPr>
              <a:grpSpLocks noChangeAspect="1"/>
            </p:cNvGrpSpPr>
            <p:nvPr/>
          </p:nvGrpSpPr>
          <p:grpSpPr>
            <a:xfrm>
              <a:off x="10860530" y="589261"/>
              <a:ext cx="433516" cy="431799"/>
              <a:chOff x="7296944" y="5021262"/>
              <a:chExt cx="801688" cy="798513"/>
            </a:xfrm>
          </p:grpSpPr>
          <p:sp>
            <p:nvSpPr>
              <p:cNvPr id="60"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 name="Group 1"/>
          <p:cNvGrpSpPr/>
          <p:nvPr/>
        </p:nvGrpSpPr>
        <p:grpSpPr>
          <a:xfrm>
            <a:off x="9722240" y="2206147"/>
            <a:ext cx="1204032" cy="3188066"/>
            <a:chOff x="9722240" y="2206147"/>
            <a:chExt cx="1204032" cy="3188066"/>
          </a:xfrm>
        </p:grpSpPr>
        <p:grpSp>
          <p:nvGrpSpPr>
            <p:cNvPr id="42" name="Group 4"/>
            <p:cNvGrpSpPr>
              <a:grpSpLocks noChangeAspect="1"/>
            </p:cNvGrpSpPr>
            <p:nvPr/>
          </p:nvGrpSpPr>
          <p:grpSpPr bwMode="auto">
            <a:xfrm flipH="1">
              <a:off x="9722240" y="2206147"/>
              <a:ext cx="1204032" cy="1138080"/>
              <a:chOff x="645" y="1325"/>
              <a:chExt cx="1104" cy="1003"/>
            </a:xfrm>
          </p:grpSpPr>
          <p:sp>
            <p:nvSpPr>
              <p:cNvPr id="43"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6"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4"/>
            <p:cNvGrpSpPr>
              <a:grpSpLocks noChangeAspect="1"/>
            </p:cNvGrpSpPr>
            <p:nvPr/>
          </p:nvGrpSpPr>
          <p:grpSpPr bwMode="auto">
            <a:xfrm flipH="1">
              <a:off x="9722240" y="4256133"/>
              <a:ext cx="1204032" cy="1138080"/>
              <a:chOff x="645" y="1325"/>
              <a:chExt cx="1104" cy="1003"/>
            </a:xfrm>
          </p:grpSpPr>
          <p:sp>
            <p:nvSpPr>
              <p:cNvPr id="35"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8"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 name="Content Placeholder 2"/>
          <p:cNvSpPr>
            <a:spLocks noGrp="1"/>
          </p:cNvSpPr>
          <p:nvPr>
            <p:ph sz="quarter" idx="10"/>
          </p:nvPr>
        </p:nvSpPr>
        <p:spPr>
          <a:xfrm>
            <a:off x="404466" y="1277655"/>
            <a:ext cx="7173970" cy="3897836"/>
          </a:xfrm>
        </p:spPr>
        <p:txBody>
          <a:bodyPr/>
          <a:lstStyle/>
          <a:p>
            <a:r>
              <a:rPr lang="en-GB" dirty="0" smtClean="0"/>
              <a:t>User-Defined Functions (UDFs) extend the capabilities of Hive and Pig</a:t>
            </a:r>
          </a:p>
          <a:p>
            <a:r>
              <a:rPr lang="en-GB" dirty="0" smtClean="0"/>
              <a:t>Simpler than writing custom </a:t>
            </a:r>
            <a:r>
              <a:rPr lang="en-GB" dirty="0" err="1" smtClean="0"/>
              <a:t>MapReduce</a:t>
            </a:r>
            <a:r>
              <a:rPr lang="en-GB" dirty="0" smtClean="0"/>
              <a:t> components</a:t>
            </a:r>
          </a:p>
          <a:p>
            <a:r>
              <a:rPr lang="en-GB" dirty="0" smtClean="0"/>
              <a:t>Can be implemented using many languages, for example:</a:t>
            </a:r>
          </a:p>
          <a:p>
            <a:pPr lvl="1"/>
            <a:r>
              <a:rPr lang="en-GB" dirty="0" smtClean="0"/>
              <a:t>Java</a:t>
            </a:r>
          </a:p>
          <a:p>
            <a:pPr lvl="1"/>
            <a:r>
              <a:rPr lang="en-GB" dirty="0" smtClean="0"/>
              <a:t>C#</a:t>
            </a:r>
          </a:p>
          <a:p>
            <a:pPr lvl="1"/>
            <a:r>
              <a:rPr lang="en-GB" dirty="0" smtClean="0"/>
              <a:t>Python</a:t>
            </a:r>
          </a:p>
        </p:txBody>
      </p:sp>
      <p:grpSp>
        <p:nvGrpSpPr>
          <p:cNvPr id="32" name="Group 31"/>
          <p:cNvGrpSpPr/>
          <p:nvPr/>
        </p:nvGrpSpPr>
        <p:grpSpPr>
          <a:xfrm>
            <a:off x="8239817" y="1728592"/>
            <a:ext cx="2375426" cy="3897836"/>
            <a:chOff x="8390129" y="1277655"/>
            <a:chExt cx="2375426" cy="3897836"/>
          </a:xfrm>
        </p:grpSpPr>
        <p:grpSp>
          <p:nvGrpSpPr>
            <p:cNvPr id="8" name="Group 7"/>
            <p:cNvGrpSpPr/>
            <p:nvPr/>
          </p:nvGrpSpPr>
          <p:grpSpPr>
            <a:xfrm>
              <a:off x="8417357" y="1277655"/>
              <a:ext cx="1204130" cy="1592303"/>
              <a:chOff x="8417357" y="1277655"/>
              <a:chExt cx="1204130" cy="1592303"/>
            </a:xfrm>
          </p:grpSpPr>
          <p:grpSp>
            <p:nvGrpSpPr>
              <p:cNvPr id="4" name="Group 20"/>
              <p:cNvGrpSpPr>
                <a:grpSpLocks noChangeAspect="1"/>
              </p:cNvGrpSpPr>
              <p:nvPr/>
            </p:nvGrpSpPr>
            <p:grpSpPr bwMode="auto">
              <a:xfrm>
                <a:off x="8417357" y="1277655"/>
                <a:ext cx="1204130" cy="1592303"/>
                <a:chOff x="3915" y="2947"/>
                <a:chExt cx="456" cy="603"/>
              </a:xfrm>
              <a:solidFill>
                <a:schemeClr val="accent4">
                  <a:lumMod val="20000"/>
                  <a:lumOff val="80000"/>
                </a:schemeClr>
              </a:solidFill>
            </p:grpSpPr>
            <p:sp>
              <p:nvSpPr>
                <p:cNvPr id="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8444585" y="1699371"/>
                <a:ext cx="1149674" cy="369332"/>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SELECT…</a:t>
                </a:r>
                <a:endParaRPr lang="en-US" dirty="0">
                  <a:latin typeface="Courier New" panose="02070309020205020404" pitchFamily="49" charset="0"/>
                  <a:cs typeface="Courier New" panose="02070309020205020404" pitchFamily="49" charset="0"/>
                </a:endParaRPr>
              </a:p>
            </p:txBody>
          </p:sp>
        </p:grpSp>
        <p:grpSp>
          <p:nvGrpSpPr>
            <p:cNvPr id="9" name="Group 8"/>
            <p:cNvGrpSpPr/>
            <p:nvPr/>
          </p:nvGrpSpPr>
          <p:grpSpPr>
            <a:xfrm>
              <a:off x="8390129" y="3583188"/>
              <a:ext cx="1204130" cy="1592303"/>
              <a:chOff x="8417357" y="1277655"/>
              <a:chExt cx="1204130" cy="1592303"/>
            </a:xfrm>
          </p:grpSpPr>
          <p:grpSp>
            <p:nvGrpSpPr>
              <p:cNvPr id="10" name="Group 20"/>
              <p:cNvGrpSpPr>
                <a:grpSpLocks noChangeAspect="1"/>
              </p:cNvGrpSpPr>
              <p:nvPr/>
            </p:nvGrpSpPr>
            <p:grpSpPr bwMode="auto">
              <a:xfrm>
                <a:off x="8417357" y="1277655"/>
                <a:ext cx="1204130" cy="1592303"/>
                <a:chOff x="3915" y="2947"/>
                <a:chExt cx="456" cy="603"/>
              </a:xfrm>
              <a:solidFill>
                <a:schemeClr val="accent4">
                  <a:lumMod val="20000"/>
                  <a:lumOff val="80000"/>
                </a:schemeClr>
              </a:solidFill>
            </p:grpSpPr>
            <p:sp>
              <p:nvSpPr>
                <p:cNvPr id="1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p:nvSpPr>
            <p:spPr>
              <a:xfrm>
                <a:off x="8444585" y="1699371"/>
                <a:ext cx="873957" cy="369332"/>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LOAD…</a:t>
                </a:r>
                <a:endParaRPr lang="en-US" dirty="0">
                  <a:latin typeface="Courier New" panose="02070309020205020404" pitchFamily="49" charset="0"/>
                  <a:cs typeface="Courier New" panose="02070309020205020404" pitchFamily="49" charset="0"/>
                </a:endParaRPr>
              </a:p>
            </p:txBody>
          </p:sp>
        </p:grpSp>
        <p:grpSp>
          <p:nvGrpSpPr>
            <p:cNvPr id="20" name="Group 19"/>
            <p:cNvGrpSpPr/>
            <p:nvPr/>
          </p:nvGrpSpPr>
          <p:grpSpPr>
            <a:xfrm>
              <a:off x="10107157" y="1884037"/>
              <a:ext cx="658398" cy="831985"/>
              <a:chOff x="10107157" y="1884037"/>
              <a:chExt cx="658398" cy="831985"/>
            </a:xfrm>
          </p:grpSpPr>
          <p:grpSp>
            <p:nvGrpSpPr>
              <p:cNvPr id="16" name="Group 15"/>
              <p:cNvGrpSpPr/>
              <p:nvPr/>
            </p:nvGrpSpPr>
            <p:grpSpPr>
              <a:xfrm>
                <a:off x="10107157" y="1884037"/>
                <a:ext cx="587705" cy="513982"/>
                <a:chOff x="4537076" y="2716213"/>
                <a:chExt cx="898525" cy="785812"/>
              </a:xfrm>
            </p:grpSpPr>
            <p:sp>
              <p:nvSpPr>
                <p:cNvPr id="17"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Box 18"/>
              <p:cNvSpPr txBox="1"/>
              <p:nvPr/>
            </p:nvSpPr>
            <p:spPr>
              <a:xfrm>
                <a:off x="10184947" y="2346690"/>
                <a:ext cx="580608" cy="369332"/>
              </a:xfrm>
              <a:prstGeom prst="rect">
                <a:avLst/>
              </a:prstGeom>
              <a:noFill/>
            </p:spPr>
            <p:txBody>
              <a:bodyPr wrap="none" rtlCol="0">
                <a:spAutoFit/>
              </a:bodyPr>
              <a:lstStyle/>
              <a:p>
                <a:r>
                  <a:rPr lang="en-GB" dirty="0" smtClean="0"/>
                  <a:t>UDF</a:t>
                </a:r>
                <a:endParaRPr lang="en-US" dirty="0"/>
              </a:p>
            </p:txBody>
          </p:sp>
        </p:grpSp>
        <p:grpSp>
          <p:nvGrpSpPr>
            <p:cNvPr id="21" name="Group 20"/>
            <p:cNvGrpSpPr/>
            <p:nvPr/>
          </p:nvGrpSpPr>
          <p:grpSpPr>
            <a:xfrm>
              <a:off x="10107157" y="3958243"/>
              <a:ext cx="658398" cy="831985"/>
              <a:chOff x="10107157" y="1884037"/>
              <a:chExt cx="658398" cy="831985"/>
            </a:xfrm>
          </p:grpSpPr>
          <p:grpSp>
            <p:nvGrpSpPr>
              <p:cNvPr id="22" name="Group 21"/>
              <p:cNvGrpSpPr/>
              <p:nvPr/>
            </p:nvGrpSpPr>
            <p:grpSpPr>
              <a:xfrm>
                <a:off x="10107157" y="1884037"/>
                <a:ext cx="587705" cy="513982"/>
                <a:chOff x="4537076" y="2716213"/>
                <a:chExt cx="898525" cy="785812"/>
              </a:xfrm>
            </p:grpSpPr>
            <p:sp>
              <p:nvSpPr>
                <p:cNvPr id="2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Box 22"/>
              <p:cNvSpPr txBox="1"/>
              <p:nvPr/>
            </p:nvSpPr>
            <p:spPr>
              <a:xfrm>
                <a:off x="10184947" y="2346690"/>
                <a:ext cx="580608" cy="369332"/>
              </a:xfrm>
              <a:prstGeom prst="rect">
                <a:avLst/>
              </a:prstGeom>
              <a:noFill/>
            </p:spPr>
            <p:txBody>
              <a:bodyPr wrap="none" rtlCol="0">
                <a:spAutoFit/>
              </a:bodyPr>
              <a:lstStyle/>
              <a:p>
                <a:r>
                  <a:rPr lang="en-GB" dirty="0" smtClean="0"/>
                  <a:t>UDF</a:t>
                </a:r>
                <a:endParaRPr lang="en-US" dirty="0"/>
              </a:p>
            </p:txBody>
          </p:sp>
        </p:grpSp>
        <p:cxnSp>
          <p:nvCxnSpPr>
            <p:cNvPr id="27" name="Elbow Connector 26"/>
            <p:cNvCxnSpPr>
              <a:stCxn id="7" idx="3"/>
            </p:cNvCxnSpPr>
            <p:nvPr/>
          </p:nvCxnSpPr>
          <p:spPr>
            <a:xfrm>
              <a:off x="9594259" y="1884037"/>
              <a:ext cx="512898" cy="22116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9" name="Elbow Connector 28"/>
            <p:cNvCxnSpPr/>
            <p:nvPr/>
          </p:nvCxnSpPr>
          <p:spPr>
            <a:xfrm flipV="1">
              <a:off x="9571295" y="2236853"/>
              <a:ext cx="512898" cy="221168"/>
            </a:xfrm>
            <a:prstGeom prst="bentConnector3">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30" name="Elbow Connector 29"/>
            <p:cNvCxnSpPr/>
            <p:nvPr/>
          </p:nvCxnSpPr>
          <p:spPr>
            <a:xfrm>
              <a:off x="9596347" y="4053123"/>
              <a:ext cx="512898" cy="22116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1" name="Elbow Connector 30"/>
            <p:cNvCxnSpPr/>
            <p:nvPr/>
          </p:nvCxnSpPr>
          <p:spPr>
            <a:xfrm flipV="1">
              <a:off x="9573383" y="4405939"/>
              <a:ext cx="512898" cy="221168"/>
            </a:xfrm>
            <a:prstGeom prst="bentConnector3">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601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animEffect transition="in" filter="fade">
                                      <p:cBhvr>
                                        <p:cTn id="9" dur="5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26509" y="1106906"/>
            <a:ext cx="11178153" cy="5571708"/>
          </a:xfrm>
        </p:spPr>
        <p:txBody>
          <a:bodyPr/>
          <a:lstStyle/>
          <a:p>
            <a:pPr marL="0" indent="0">
              <a:buNone/>
            </a:pPr>
            <a:r>
              <a:rPr lang="en-GB" dirty="0" smtClean="0"/>
              <a:t>Python is a (relatively) simple scripting language – ideal for UDFs</a:t>
            </a:r>
          </a:p>
          <a:p>
            <a:pPr lvl="1"/>
            <a:r>
              <a:rPr lang="en-GB" dirty="0" smtClean="0"/>
              <a:t>Intuitive syntax</a:t>
            </a:r>
          </a:p>
          <a:p>
            <a:pPr lvl="1"/>
            <a:r>
              <a:rPr lang="en-GB" dirty="0" smtClean="0"/>
              <a:t>Dynamic typing</a:t>
            </a:r>
          </a:p>
          <a:p>
            <a:pPr lvl="1"/>
            <a:r>
              <a:rPr lang="en-GB" dirty="0" smtClean="0"/>
              <a:t>Interpreted execution</a:t>
            </a:r>
          </a:p>
          <a:p>
            <a:pPr lvl="1"/>
            <a:endParaRPr lang="en-GB" dirty="0" smtClean="0"/>
          </a:p>
          <a:p>
            <a:pPr lvl="1"/>
            <a:endParaRPr lang="en-GB" dirty="0" smtClean="0"/>
          </a:p>
          <a:p>
            <a:pPr lvl="1"/>
            <a:endParaRPr lang="en-US" dirty="0"/>
          </a:p>
          <a:p>
            <a:pPr marL="0" indent="0">
              <a:buNone/>
            </a:pPr>
            <a:r>
              <a:rPr lang="en-GB" dirty="0"/>
              <a:t>Python is pre-installed on HDInsight clusters</a:t>
            </a:r>
          </a:p>
          <a:p>
            <a:pPr lvl="1"/>
            <a:r>
              <a:rPr lang="en-GB" dirty="0"/>
              <a:t>Python 2.7 supports </a:t>
            </a:r>
            <a:r>
              <a:rPr lang="en-GB" i="1" dirty="0"/>
              <a:t>streaming</a:t>
            </a:r>
            <a:r>
              <a:rPr lang="en-GB" dirty="0"/>
              <a:t> from Hive</a:t>
            </a:r>
          </a:p>
          <a:p>
            <a:pPr lvl="1"/>
            <a:r>
              <a:rPr lang="en-GB" dirty="0" err="1"/>
              <a:t>Jython</a:t>
            </a:r>
            <a:r>
              <a:rPr lang="en-GB" dirty="0"/>
              <a:t> (a Java implementation of Python) has native support in Pig</a:t>
            </a:r>
          </a:p>
          <a:p>
            <a:pPr marL="0" indent="0">
              <a:buNone/>
            </a:pPr>
            <a:endParaRPr lang="en-GB" dirty="0" smtClean="0"/>
          </a:p>
        </p:txBody>
      </p:sp>
      <p:grpSp>
        <p:nvGrpSpPr>
          <p:cNvPr id="17" name="Group 16"/>
          <p:cNvGrpSpPr/>
          <p:nvPr/>
        </p:nvGrpSpPr>
        <p:grpSpPr>
          <a:xfrm>
            <a:off x="5511224" y="2196938"/>
            <a:ext cx="4148019" cy="2563009"/>
            <a:chOff x="6154428" y="5461346"/>
            <a:chExt cx="1395123" cy="862029"/>
          </a:xfrm>
        </p:grpSpPr>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4428" y="5461348"/>
              <a:ext cx="465041" cy="862027"/>
            </a:xfrm>
            <a:prstGeom prst="rect">
              <a:avLst/>
            </a:prstGeom>
          </p:spPr>
        </p:pic>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9469" y="5461347"/>
              <a:ext cx="465041" cy="862027"/>
            </a:xfrm>
            <a:prstGeom prst="rect">
              <a:avLst/>
            </a:prstGeom>
          </p:spPr>
        </p:pic>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4510" y="5461346"/>
              <a:ext cx="465041" cy="862027"/>
            </a:xfrm>
            <a:prstGeom prst="rect">
              <a:avLst/>
            </a:prstGeom>
          </p:spPr>
        </p:pic>
      </p:grpSp>
      <p:grpSp>
        <p:nvGrpSpPr>
          <p:cNvPr id="8" name="Group 4"/>
          <p:cNvGrpSpPr>
            <a:grpSpLocks noChangeAspect="1"/>
          </p:cNvGrpSpPr>
          <p:nvPr/>
        </p:nvGrpSpPr>
        <p:grpSpPr bwMode="auto">
          <a:xfrm flipH="1">
            <a:off x="6578074" y="1860615"/>
            <a:ext cx="3802588" cy="2908030"/>
            <a:chOff x="645" y="1325"/>
            <a:chExt cx="1104" cy="1003"/>
          </a:xfrm>
        </p:grpSpPr>
        <p:sp>
          <p:nvSpPr>
            <p:cNvPr id="1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p:cNvSpPr txBox="1"/>
          <p:nvPr/>
        </p:nvSpPr>
        <p:spPr>
          <a:xfrm>
            <a:off x="7391928" y="2354280"/>
            <a:ext cx="2185214" cy="1323439"/>
          </a:xfrm>
          <a:prstGeom prst="rect">
            <a:avLst/>
          </a:prstGeom>
          <a:noFill/>
        </p:spPr>
        <p:txBody>
          <a:bodyPr wrap="none" rtlCol="0">
            <a:spAutoFit/>
          </a:bodyPr>
          <a:lstStyle/>
          <a:p>
            <a:r>
              <a:rPr lang="en-GB" sz="2000" dirty="0" smtClean="0">
                <a:latin typeface="Courier New" panose="02070309020205020404" pitchFamily="49" charset="0"/>
                <a:cs typeface="Courier New" panose="02070309020205020404" pitchFamily="49" charset="0"/>
              </a:rPr>
              <a:t>x = 1</a:t>
            </a:r>
          </a:p>
          <a:p>
            <a:r>
              <a:rPr lang="en-GB" sz="2000" dirty="0" smtClean="0">
                <a:latin typeface="Courier New" panose="02070309020205020404" pitchFamily="49" charset="0"/>
                <a:cs typeface="Courier New" panose="02070309020205020404" pitchFamily="49" charset="0"/>
              </a:rPr>
              <a:t>while x &lt; 11:</a:t>
            </a:r>
          </a:p>
          <a:p>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print (x)</a:t>
            </a:r>
          </a:p>
          <a:p>
            <a:r>
              <a:rPr lang="en-GB" sz="2000"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x = x + 1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111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500"/>
                                  </p:stCondLst>
                                  <p:iterate type="lt">
                                    <p:tmAbs val="50"/>
                                  </p:iterate>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 presetClass="exit" presetSubtype="0" fill="hold" grpId="1" nodeType="withEffect">
                                  <p:stCondLst>
                                    <p:cond delay="0"/>
                                  </p:stCondLst>
                                  <p:iterate type="lt">
                                    <p:tmAbs val="0"/>
                                  </p:iterate>
                                  <p:childTnLst>
                                    <p:set>
                                      <p:cBhvr>
                                        <p:cTn id="30" dur="1" fill="hold">
                                          <p:stCondLst>
                                            <p:cond delay="0"/>
                                          </p:stCondLst>
                                        </p:cTn>
                                        <p:tgtEl>
                                          <p:spTgt spid="4"/>
                                        </p:tgtEl>
                                        <p:attrNameLst>
                                          <p:attrName>style.visibility</p:attrName>
                                        </p:attrNameLst>
                                      </p:cBhvr>
                                      <p:to>
                                        <p:strVal val="hidden"/>
                                      </p:to>
                                    </p:set>
                                  </p:childTnLst>
                                </p:cTn>
                              </p:par>
                              <p:par>
                                <p:cTn id="31" presetID="6" presetClass="emph" presetSubtype="0" fill="hold" nodeType="withEffect">
                                  <p:stCondLst>
                                    <p:cond delay="0"/>
                                  </p:stCondLst>
                                  <p:childTnLst>
                                    <p:animScale>
                                      <p:cBhvr>
                                        <p:cTn id="32" dur="2000" fill="hold"/>
                                        <p:tgtEl>
                                          <p:spTgt spid="8"/>
                                        </p:tgtEl>
                                      </p:cBhvr>
                                      <p:by x="50000" y="50000"/>
                                    </p:animScale>
                                  </p:childTnLst>
                                </p:cTn>
                              </p:par>
                              <p:par>
                                <p:cTn id="33" presetID="42" presetClass="path" presetSubtype="0" accel="50000" decel="50000" fill="hold" nodeType="withEffect">
                                  <p:stCondLst>
                                    <p:cond delay="0"/>
                                  </p:stCondLst>
                                  <p:childTnLst>
                                    <p:animMotion origin="layout" path="M -2.70833E-6 -3.33333E-6 L 0.07383 0.16273 " pathEditMode="relative" rAng="0" ptsTypes="AA">
                                      <p:cBhvr>
                                        <p:cTn id="34" dur="2000" fill="hold"/>
                                        <p:tgtEl>
                                          <p:spTgt spid="8"/>
                                        </p:tgtEl>
                                        <p:attrNameLst>
                                          <p:attrName>ppt_x</p:attrName>
                                          <p:attrName>ppt_y</p:attrName>
                                        </p:attrNameLst>
                                      </p:cBhvr>
                                      <p:rCtr x="3685" y="8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use a Python UDF in Pig?</a:t>
            </a:r>
            <a:endParaRPr lang="en-GB" dirty="0"/>
          </a:p>
        </p:txBody>
      </p:sp>
    </p:spTree>
    <p:extLst>
      <p:ext uri="{BB962C8B-B14F-4D97-AF65-F5344CB8AC3E}">
        <p14:creationId xmlns:p14="http://schemas.microsoft.com/office/powerpoint/2010/main" val="177599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smtClean="0"/>
              <a:t>Pig natively supports </a:t>
            </a:r>
            <a:r>
              <a:rPr lang="en-GB" dirty="0" err="1" smtClean="0"/>
              <a:t>Jython</a:t>
            </a:r>
            <a:endParaRPr lang="en-GB" dirty="0" smtClean="0"/>
          </a:p>
          <a:p>
            <a:pPr lvl="1"/>
            <a:r>
              <a:rPr lang="en-GB" dirty="0" smtClean="0"/>
              <a:t>Define the output schema as a Pig bag</a:t>
            </a:r>
          </a:p>
          <a:p>
            <a:pPr lvl="1"/>
            <a:r>
              <a:rPr lang="en-GB" dirty="0" smtClean="0"/>
              <a:t>Declare a </a:t>
            </a:r>
            <a:r>
              <a:rPr lang="en-GB" dirty="0"/>
              <a:t>P</a:t>
            </a:r>
            <a:r>
              <a:rPr lang="en-GB" dirty="0" smtClean="0"/>
              <a:t>ython function that receives an input parameter from Pig</a:t>
            </a:r>
          </a:p>
          <a:p>
            <a:pPr lvl="1"/>
            <a:r>
              <a:rPr lang="en-GB" dirty="0" smtClean="0"/>
              <a:t>Return results as fields based on the </a:t>
            </a:r>
            <a:r>
              <a:rPr lang="en-GB" dirty="0"/>
              <a:t>o</a:t>
            </a:r>
            <a:r>
              <a:rPr lang="en-GB" dirty="0" smtClean="0"/>
              <a:t>utput schema</a:t>
            </a:r>
            <a:endParaRPr lang="en-US" dirty="0"/>
          </a:p>
        </p:txBody>
      </p:sp>
      <p:sp>
        <p:nvSpPr>
          <p:cNvPr id="6" name="TextBox 5"/>
          <p:cNvSpPr txBox="1"/>
          <p:nvPr/>
        </p:nvSpPr>
        <p:spPr>
          <a:xfrm>
            <a:off x="1402915" y="3786560"/>
            <a:ext cx="9850774" cy="954107"/>
          </a:xfrm>
          <a:prstGeom prst="rect">
            <a:avLst/>
          </a:prstGeom>
          <a:noFill/>
        </p:spPr>
        <p:txBody>
          <a:bodyPr wrap="none" rtlCol="0">
            <a:spAutoFit/>
          </a:bodyPr>
          <a:lstStyle/>
          <a:p>
            <a:r>
              <a:rPr lang="en-GB" sz="2800" dirty="0" smtClean="0">
                <a:latin typeface="Courier New" panose="02070309020205020404" pitchFamily="49" charset="0"/>
                <a:cs typeface="Courier New" panose="02070309020205020404" pitchFamily="49" charset="0"/>
              </a:rPr>
              <a:t>@</a:t>
            </a:r>
            <a:r>
              <a:rPr lang="en-GB" sz="2800" dirty="0" err="1" smtClean="0">
                <a:latin typeface="Courier New" panose="02070309020205020404" pitchFamily="49" charset="0"/>
                <a:cs typeface="Courier New" panose="02070309020205020404" pitchFamily="49" charset="0"/>
              </a:rPr>
              <a:t>outputSchema</a:t>
            </a:r>
            <a:r>
              <a:rPr lang="en-GB" sz="2800" dirty="0" smtClean="0">
                <a:latin typeface="Courier New" panose="02070309020205020404" pitchFamily="49" charset="0"/>
                <a:cs typeface="Courier New" panose="02070309020205020404" pitchFamily="49" charset="0"/>
              </a:rPr>
              <a:t>("result: {(</a:t>
            </a:r>
            <a:r>
              <a:rPr lang="en-GB" sz="2800" dirty="0" err="1" smtClean="0">
                <a:latin typeface="Courier New" panose="02070309020205020404" pitchFamily="49" charset="0"/>
                <a:cs typeface="Courier New" panose="02070309020205020404" pitchFamily="49" charset="0"/>
              </a:rPr>
              <a:t>a:chararray</a:t>
            </a:r>
            <a:r>
              <a:rPr lang="en-GB" sz="2800" dirty="0" smtClean="0">
                <a:latin typeface="Courier New" panose="02070309020205020404" pitchFamily="49" charset="0"/>
                <a:cs typeface="Courier New" panose="02070309020205020404" pitchFamily="49" charset="0"/>
              </a:rPr>
              <a:t>, b:int)}</a:t>
            </a:r>
          </a:p>
          <a:p>
            <a:endParaRPr lang="en-GB" sz="2800" dirty="0">
              <a:latin typeface="Courier New" panose="02070309020205020404" pitchFamily="49" charset="0"/>
              <a:cs typeface="Courier New" panose="02070309020205020404" pitchFamily="49" charset="0"/>
            </a:endParaRPr>
          </a:p>
        </p:txBody>
      </p:sp>
      <p:sp>
        <p:nvSpPr>
          <p:cNvPr id="8" name="Rectangle 7"/>
          <p:cNvSpPr/>
          <p:nvPr/>
        </p:nvSpPr>
        <p:spPr>
          <a:xfrm>
            <a:off x="1402915" y="4263613"/>
            <a:ext cx="6096000" cy="523220"/>
          </a:xfrm>
          <a:prstGeom prst="rect">
            <a:avLst/>
          </a:prstGeom>
        </p:spPr>
        <p:txBody>
          <a:bodyPr>
            <a:spAutoFit/>
          </a:bodyPr>
          <a:lstStyle/>
          <a:p>
            <a:pPr lvl="0"/>
            <a:r>
              <a:rPr lang="en-GB" sz="2800" dirty="0" smtClean="0">
                <a:solidFill>
                  <a:prstClr val="black"/>
                </a:solidFill>
                <a:latin typeface="Courier New" panose="02070309020205020404" pitchFamily="49" charset="0"/>
                <a:cs typeface="Courier New" panose="02070309020205020404" pitchFamily="49" charset="0"/>
              </a:rPr>
              <a:t>Def </a:t>
            </a:r>
            <a:r>
              <a:rPr lang="en-GB" sz="2800" dirty="0" err="1" smtClean="0">
                <a:solidFill>
                  <a:prstClr val="black"/>
                </a:solidFill>
                <a:latin typeface="Courier New" panose="02070309020205020404" pitchFamily="49" charset="0"/>
                <a:cs typeface="Courier New" panose="02070309020205020404" pitchFamily="49" charset="0"/>
              </a:rPr>
              <a:t>myfunction</a:t>
            </a:r>
            <a:r>
              <a:rPr lang="en-GB" sz="2800" dirty="0" smtClean="0">
                <a:solidFill>
                  <a:prstClr val="black"/>
                </a:solidFill>
                <a:latin typeface="Courier New" panose="02070309020205020404" pitchFamily="49" charset="0"/>
                <a:cs typeface="Courier New" panose="02070309020205020404" pitchFamily="49" charset="0"/>
              </a:rPr>
              <a:t>(</a:t>
            </a:r>
            <a:r>
              <a:rPr lang="en-GB" sz="2800" dirty="0" err="1" smtClean="0">
                <a:solidFill>
                  <a:prstClr val="black"/>
                </a:solidFill>
                <a:latin typeface="Courier New" panose="02070309020205020404" pitchFamily="49" charset="0"/>
                <a:cs typeface="Courier New" panose="02070309020205020404" pitchFamily="49" charset="0"/>
              </a:rPr>
              <a:t>i</a:t>
            </a:r>
            <a:r>
              <a:rPr lang="en-GB" sz="2800" dirty="0" smtClean="0">
                <a:solidFill>
                  <a:prstClr val="black"/>
                </a:solidFill>
                <a:latin typeface="Courier New" panose="02070309020205020404" pitchFamily="49" charset="0"/>
                <a:cs typeface="Courier New" panose="02070309020205020404" pitchFamily="49" charset="0"/>
              </a:rPr>
              <a:t>):</a:t>
            </a:r>
            <a:endParaRPr lang="en-GB" sz="2800" dirty="0">
              <a:solidFill>
                <a:prstClr val="black"/>
              </a:solidFill>
              <a:latin typeface="Courier New" panose="02070309020205020404" pitchFamily="49" charset="0"/>
              <a:cs typeface="Courier New" panose="02070309020205020404" pitchFamily="49" charset="0"/>
            </a:endParaRPr>
          </a:p>
        </p:txBody>
      </p:sp>
      <p:sp>
        <p:nvSpPr>
          <p:cNvPr id="5" name="Rectangle 4"/>
          <p:cNvSpPr/>
          <p:nvPr/>
        </p:nvSpPr>
        <p:spPr>
          <a:xfrm>
            <a:off x="1402915" y="4786833"/>
            <a:ext cx="6096000" cy="1384995"/>
          </a:xfrm>
          <a:prstGeom prst="rect">
            <a:avLst/>
          </a:prstGeom>
        </p:spPr>
        <p:txBody>
          <a:bodyPr>
            <a:spAutoFit/>
          </a:bodyPr>
          <a:lstStyle/>
          <a:p>
            <a:pPr lvl="0"/>
            <a:r>
              <a:rPr lang="en-GB" sz="2800" dirty="0" smtClean="0">
                <a:solidFill>
                  <a:prstClr val="black"/>
                </a:solidFill>
                <a:latin typeface="Courier New" panose="02070309020205020404" pitchFamily="49" charset="0"/>
                <a:cs typeface="Courier New" panose="02070309020205020404" pitchFamily="49" charset="0"/>
              </a:rPr>
              <a:t>  ...</a:t>
            </a:r>
          </a:p>
          <a:p>
            <a:pPr lvl="0"/>
            <a:r>
              <a:rPr lang="en-GB" sz="2800" dirty="0">
                <a:solidFill>
                  <a:prstClr val="black"/>
                </a:solidFill>
                <a:latin typeface="Courier New" panose="02070309020205020404" pitchFamily="49" charset="0"/>
                <a:cs typeface="Courier New" panose="02070309020205020404" pitchFamily="49" charset="0"/>
              </a:rPr>
              <a:t> </a:t>
            </a:r>
            <a:r>
              <a:rPr lang="en-GB" sz="2800" dirty="0" smtClean="0">
                <a:solidFill>
                  <a:prstClr val="black"/>
                </a:solidFill>
                <a:latin typeface="Courier New" panose="02070309020205020404" pitchFamily="49" charset="0"/>
                <a:cs typeface="Courier New" panose="02070309020205020404" pitchFamily="49" charset="0"/>
              </a:rPr>
              <a:t> </a:t>
            </a:r>
          </a:p>
          <a:p>
            <a:pPr lvl="0"/>
            <a:r>
              <a:rPr lang="en-GB" sz="2800" dirty="0">
                <a:solidFill>
                  <a:prstClr val="black"/>
                </a:solidFill>
                <a:latin typeface="Courier New" panose="02070309020205020404" pitchFamily="49" charset="0"/>
                <a:cs typeface="Courier New" panose="02070309020205020404" pitchFamily="49" charset="0"/>
              </a:rPr>
              <a:t> </a:t>
            </a:r>
            <a:r>
              <a:rPr lang="en-GB" sz="2800" dirty="0" smtClean="0">
                <a:solidFill>
                  <a:prstClr val="black"/>
                </a:solidFill>
                <a:latin typeface="Courier New" panose="02070309020205020404" pitchFamily="49" charset="0"/>
                <a:cs typeface="Courier New" panose="02070309020205020404" pitchFamily="49" charset="0"/>
              </a:rPr>
              <a:t> return a, b</a:t>
            </a:r>
            <a:endParaRPr lang="en-GB" sz="28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569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type="lt">
                                    <p:tmAbs val="30"/>
                                  </p:iterate>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30"/>
                                  </p:iterate>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type="lt">
                                    <p:tmAbs val="30"/>
                                  </p:iterate>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smtClean="0"/>
              <a:t>Use the Pig FOREACH…GENERATE statement to invoke a UDF</a:t>
            </a:r>
            <a:endParaRPr lang="en-US" dirty="0"/>
          </a:p>
        </p:txBody>
      </p:sp>
      <p:sp>
        <p:nvSpPr>
          <p:cNvPr id="5" name="Rectangle 4"/>
          <p:cNvSpPr/>
          <p:nvPr/>
        </p:nvSpPr>
        <p:spPr>
          <a:xfrm>
            <a:off x="200416" y="2413338"/>
            <a:ext cx="11991584" cy="1938992"/>
          </a:xfrm>
          <a:prstGeom prst="rect">
            <a:avLst/>
          </a:prstGeom>
        </p:spPr>
        <p:txBody>
          <a:bodyPr wrap="square">
            <a:spAutoFit/>
          </a:bodyPr>
          <a:lstStyle/>
          <a:p>
            <a:r>
              <a:rPr lang="en-US" sz="2400" dirty="0" smtClean="0">
                <a:latin typeface="Courier New" panose="02070309020205020404" pitchFamily="49" charset="0"/>
                <a:cs typeface="Courier New" panose="02070309020205020404" pitchFamily="49" charset="0"/>
              </a:rPr>
              <a:t>REGISTER '</a:t>
            </a:r>
            <a:r>
              <a:rPr lang="en-US" sz="2400" dirty="0" err="1" smtClean="0">
                <a:latin typeface="Courier New" panose="02070309020205020404" pitchFamily="49" charset="0"/>
                <a:cs typeface="Courier New" panose="02070309020205020404" pitchFamily="49" charset="0"/>
              </a:rPr>
              <a:t>wasb</a:t>
            </a:r>
            <a:r>
              <a:rPr lang="en-US" sz="2400" dirty="0" smtClean="0">
                <a:latin typeface="Courier New" panose="02070309020205020404" pitchFamily="49" charset="0"/>
                <a:cs typeface="Courier New" panose="02070309020205020404" pitchFamily="49" charset="0"/>
              </a:rPr>
              <a:t>:///scripts/myscript.py' using </a:t>
            </a:r>
            <a:r>
              <a:rPr lang="en-US" sz="2400" dirty="0" err="1" smtClean="0">
                <a:latin typeface="Courier New" panose="02070309020205020404" pitchFamily="49" charset="0"/>
                <a:cs typeface="Courier New" panose="02070309020205020404" pitchFamily="49" charset="0"/>
              </a:rPr>
              <a:t>jython</a:t>
            </a:r>
            <a:r>
              <a:rPr lang="en-US" sz="2400" dirty="0" smtClean="0">
                <a:latin typeface="Courier New" panose="02070309020205020404" pitchFamily="49" charset="0"/>
                <a:cs typeface="Courier New" panose="02070309020205020404" pitchFamily="49" charset="0"/>
              </a:rPr>
              <a:t> as </a:t>
            </a:r>
            <a:r>
              <a:rPr lang="en-US" sz="2400" dirty="0" err="1" smtClean="0">
                <a:latin typeface="Courier New" panose="02070309020205020404" pitchFamily="49" charset="0"/>
                <a:cs typeface="Courier New" panose="02070309020205020404" pitchFamily="49" charset="0"/>
              </a:rPr>
              <a:t>myscript</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GB" sz="2400" dirty="0" err="1" smtClean="0">
                <a:latin typeface="Courier New" panose="02070309020205020404" pitchFamily="49" charset="0"/>
                <a:cs typeface="Courier New" panose="02070309020205020404" pitchFamily="49" charset="0"/>
              </a:rPr>
              <a:t>src</a:t>
            </a:r>
            <a:r>
              <a:rPr lang="en-GB" sz="2400" dirty="0" smtClean="0">
                <a:latin typeface="Courier New" panose="02070309020205020404" pitchFamily="49" charset="0"/>
                <a:cs typeface="Courier New" panose="02070309020205020404" pitchFamily="49" charset="0"/>
              </a:rPr>
              <a:t> = LOAD '/data/source' AS (</a:t>
            </a:r>
            <a:r>
              <a:rPr lang="en-GB" sz="2400" dirty="0" err="1" smtClean="0">
                <a:latin typeface="Courier New" panose="02070309020205020404" pitchFamily="49" charset="0"/>
                <a:cs typeface="Courier New" panose="02070309020205020404" pitchFamily="49" charset="0"/>
              </a:rPr>
              <a:t>row:chararray</a:t>
            </a:r>
            <a:r>
              <a:rPr lang="en-GB" sz="2400" dirty="0" smtClean="0">
                <a:latin typeface="Courier New" panose="02070309020205020404" pitchFamily="49" charset="0"/>
                <a:cs typeface="Courier New" panose="02070309020205020404" pitchFamily="49" charset="0"/>
              </a:rPr>
              <a:t>);</a:t>
            </a:r>
          </a:p>
          <a:p>
            <a:endParaRPr lang="en-GB" sz="2400" dirty="0" smtClean="0">
              <a:latin typeface="Courier New" panose="02070309020205020404" pitchFamily="49" charset="0"/>
              <a:cs typeface="Courier New" panose="02070309020205020404" pitchFamily="49" charset="0"/>
            </a:endParaRPr>
          </a:p>
          <a:p>
            <a:r>
              <a:rPr lang="en-GB" sz="2400" dirty="0" smtClean="0">
                <a:latin typeface="Courier New" panose="02070309020205020404" pitchFamily="49" charset="0"/>
                <a:cs typeface="Courier New" panose="02070309020205020404" pitchFamily="49" charset="0"/>
              </a:rPr>
              <a:t>res = FOREACH </a:t>
            </a:r>
            <a:r>
              <a:rPr lang="en-GB" sz="2400" dirty="0" err="1" smtClean="0">
                <a:latin typeface="Courier New" panose="02070309020205020404" pitchFamily="49" charset="0"/>
                <a:cs typeface="Courier New" panose="02070309020205020404" pitchFamily="49" charset="0"/>
              </a:rPr>
              <a:t>src</a:t>
            </a:r>
            <a:r>
              <a:rPr lang="en-GB" sz="2400" dirty="0" smtClean="0">
                <a:latin typeface="Courier New" panose="02070309020205020404" pitchFamily="49" charset="0"/>
                <a:cs typeface="Courier New" panose="02070309020205020404" pitchFamily="49" charset="0"/>
              </a:rPr>
              <a:t> GENERATE </a:t>
            </a:r>
            <a:r>
              <a:rPr lang="en-GB" sz="2400" dirty="0" err="1" smtClean="0">
                <a:latin typeface="Courier New" panose="02070309020205020404" pitchFamily="49" charset="0"/>
                <a:cs typeface="Courier New" panose="02070309020205020404" pitchFamily="49" charset="0"/>
              </a:rPr>
              <a:t>myscript.myfunction</a:t>
            </a:r>
            <a:r>
              <a:rPr lang="en-GB" sz="2400" dirty="0" smtClean="0">
                <a:latin typeface="Courier New" panose="02070309020205020404" pitchFamily="49" charset="0"/>
                <a:cs typeface="Courier New" panose="02070309020205020404" pitchFamily="49" charset="0"/>
              </a:rPr>
              <a:t>(row);</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080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
                                  </p:iterate>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use a Python UDF in Hive?</a:t>
            </a:r>
            <a:endParaRPr lang="en-GB" dirty="0"/>
          </a:p>
        </p:txBody>
      </p:sp>
    </p:spTree>
    <p:extLst>
      <p:ext uri="{BB962C8B-B14F-4D97-AF65-F5344CB8AC3E}">
        <p14:creationId xmlns:p14="http://schemas.microsoft.com/office/powerpoint/2010/main" val="8261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smtClean="0"/>
              <a:t>Hive exchanges data with Python using a </a:t>
            </a:r>
            <a:r>
              <a:rPr lang="en-GB" i="1" dirty="0" smtClean="0"/>
              <a:t>streaming</a:t>
            </a:r>
            <a:r>
              <a:rPr lang="en-GB" dirty="0" smtClean="0"/>
              <a:t> technique</a:t>
            </a:r>
          </a:p>
          <a:p>
            <a:pPr lvl="1"/>
            <a:r>
              <a:rPr lang="en-GB" dirty="0" smtClean="0"/>
              <a:t>Rows from Hive </a:t>
            </a:r>
            <a:r>
              <a:rPr lang="en-GB" dirty="0"/>
              <a:t>are passed </a:t>
            </a:r>
            <a:r>
              <a:rPr lang="en-GB" dirty="0" smtClean="0"/>
              <a:t>to Python through STDIN</a:t>
            </a:r>
          </a:p>
          <a:p>
            <a:pPr lvl="1"/>
            <a:r>
              <a:rPr lang="en-GB" dirty="0" smtClean="0"/>
              <a:t>Processed rows from Python are passed to Hive through STDOUT</a:t>
            </a:r>
            <a:endParaRPr lang="en-US" dirty="0"/>
          </a:p>
        </p:txBody>
      </p:sp>
      <p:sp>
        <p:nvSpPr>
          <p:cNvPr id="6" name="TextBox 5"/>
          <p:cNvSpPr txBox="1"/>
          <p:nvPr/>
        </p:nvSpPr>
        <p:spPr>
          <a:xfrm>
            <a:off x="2467627" y="3511245"/>
            <a:ext cx="5984331" cy="954107"/>
          </a:xfrm>
          <a:prstGeom prst="rect">
            <a:avLst/>
          </a:prstGeom>
          <a:noFill/>
        </p:spPr>
        <p:txBody>
          <a:bodyPr wrap="none" rtlCol="0">
            <a:spAutoFit/>
          </a:bodyPr>
          <a:lstStyle/>
          <a:p>
            <a:r>
              <a:rPr lang="en-GB" sz="2800" dirty="0" smtClean="0">
                <a:latin typeface="Courier New" panose="02070309020205020404" pitchFamily="49" charset="0"/>
                <a:cs typeface="Courier New" panose="02070309020205020404" pitchFamily="49" charset="0"/>
              </a:rPr>
              <a:t>line = </a:t>
            </a:r>
            <a:r>
              <a:rPr lang="en-GB" sz="2800" dirty="0" err="1" smtClean="0">
                <a:latin typeface="Courier New" panose="02070309020205020404" pitchFamily="49" charset="0"/>
                <a:cs typeface="Courier New" panose="02070309020205020404" pitchFamily="49" charset="0"/>
              </a:rPr>
              <a:t>sys.stdin.readline</a:t>
            </a:r>
            <a:r>
              <a:rPr lang="en-GB" sz="2800" dirty="0" smtClean="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p:txBody>
      </p:sp>
      <p:sp>
        <p:nvSpPr>
          <p:cNvPr id="8" name="Rectangle 7"/>
          <p:cNvSpPr/>
          <p:nvPr/>
        </p:nvSpPr>
        <p:spPr>
          <a:xfrm>
            <a:off x="2467627" y="4377413"/>
            <a:ext cx="6096000" cy="1384995"/>
          </a:xfrm>
          <a:prstGeom prst="rect">
            <a:avLst/>
          </a:prstGeom>
        </p:spPr>
        <p:txBody>
          <a:bodyPr>
            <a:spAutoFit/>
          </a:bodyPr>
          <a:lstStyle/>
          <a:p>
            <a:pPr lvl="0"/>
            <a:r>
              <a:rPr lang="en-GB" sz="2800" dirty="0">
                <a:solidFill>
                  <a:prstClr val="black"/>
                </a:solidFill>
                <a:latin typeface="Courier New" panose="02070309020205020404" pitchFamily="49" charset="0"/>
                <a:cs typeface="Courier New" panose="02070309020205020404" pitchFamily="49" charset="0"/>
              </a:rPr>
              <a:t>...</a:t>
            </a:r>
          </a:p>
          <a:p>
            <a:pPr lvl="0"/>
            <a:endParaRPr lang="en-GB" sz="2800" dirty="0">
              <a:solidFill>
                <a:prstClr val="black"/>
              </a:solidFill>
              <a:latin typeface="Courier New" panose="02070309020205020404" pitchFamily="49" charset="0"/>
              <a:cs typeface="Courier New" panose="02070309020205020404" pitchFamily="49" charset="0"/>
            </a:endParaRPr>
          </a:p>
          <a:p>
            <a:pPr lvl="0"/>
            <a:r>
              <a:rPr lang="en-GB" sz="2800" dirty="0">
                <a:solidFill>
                  <a:prstClr val="black"/>
                </a:solidFill>
                <a:latin typeface="Courier New" panose="02070309020205020404" pitchFamily="49" charset="0"/>
                <a:cs typeface="Courier New" panose="02070309020205020404" pitchFamily="49" charset="0"/>
              </a:rPr>
              <a:t>print </a:t>
            </a:r>
            <a:r>
              <a:rPr lang="en-GB" sz="2800" dirty="0" err="1">
                <a:solidFill>
                  <a:prstClr val="black"/>
                </a:solidFill>
                <a:latin typeface="Courier New" panose="02070309020205020404" pitchFamily="49" charset="0"/>
                <a:cs typeface="Courier New" panose="02070309020205020404" pitchFamily="49" charset="0"/>
              </a:rPr>
              <a:t>processed_row</a:t>
            </a:r>
            <a:endParaRPr lang="en-GB" sz="28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73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30"/>
                                  </p:iterate>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30"/>
                                  </p:iterate>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smtClean="0"/>
              <a:t>Use the Hive TRANSFORM statement to invoke a UDF</a:t>
            </a:r>
            <a:endParaRPr lang="en-US" dirty="0"/>
          </a:p>
        </p:txBody>
      </p:sp>
      <p:sp>
        <p:nvSpPr>
          <p:cNvPr id="5" name="Rectangle 4"/>
          <p:cNvSpPr/>
          <p:nvPr/>
        </p:nvSpPr>
        <p:spPr>
          <a:xfrm>
            <a:off x="2122712" y="2788897"/>
            <a:ext cx="9781951" cy="3108543"/>
          </a:xfrm>
          <a:prstGeom prst="rect">
            <a:avLst/>
          </a:prstGeom>
        </p:spPr>
        <p:txBody>
          <a:bodyPr wrap="square">
            <a:spAutoFit/>
          </a:bodyPr>
          <a:lstStyle/>
          <a:p>
            <a:r>
              <a:rPr lang="en-US" sz="2800" dirty="0">
                <a:latin typeface="Courier New" panose="02070309020205020404" pitchFamily="49" charset="0"/>
                <a:cs typeface="Courier New" panose="02070309020205020404" pitchFamily="49" charset="0"/>
              </a:rPr>
              <a:t>add file wasb</a:t>
            </a:r>
            <a:r>
              <a:rPr lang="en-US" sz="2800" dirty="0" smtClean="0">
                <a:latin typeface="Courier New" panose="02070309020205020404" pitchFamily="49" charset="0"/>
                <a:cs typeface="Courier New" panose="02070309020205020404" pitchFamily="49" charset="0"/>
              </a:rPr>
              <a:t>:///scripts/myscript.py</a:t>
            </a:r>
            <a:r>
              <a:rPr lang="en-US" sz="2800" dirty="0">
                <a:latin typeface="Courier New" panose="02070309020205020404" pitchFamily="49" charset="0"/>
                <a:cs typeface="Courier New" panose="02070309020205020404" pitchFamily="49" charset="0"/>
              </a:rPr>
              <a:t>;</a:t>
            </a:r>
          </a:p>
          <a:p>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SELECT TRANSFORM </a:t>
            </a:r>
            <a:r>
              <a:rPr lang="en-US" sz="2800" dirty="0" smtClean="0">
                <a:latin typeface="Courier New" panose="02070309020205020404" pitchFamily="49" charset="0"/>
                <a:cs typeface="Courier New" panose="02070309020205020404" pitchFamily="49" charset="0"/>
              </a:rPr>
              <a:t>(col1, col2, col3)</a:t>
            </a:r>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  USING </a:t>
            </a:r>
            <a:r>
              <a:rPr lang="en-US" sz="2800" dirty="0" smtClean="0">
                <a:latin typeface="Courier New" panose="02070309020205020404" pitchFamily="49" charset="0"/>
                <a:cs typeface="Courier New" panose="02070309020205020404" pitchFamily="49" charset="0"/>
              </a:rPr>
              <a:t>'python myscript.py</a:t>
            </a: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AS(col1 </a:t>
            </a:r>
            <a:r>
              <a:rPr lang="en-US" sz="2800" dirty="0">
                <a:latin typeface="Courier New" panose="02070309020205020404" pitchFamily="49" charset="0"/>
                <a:cs typeface="Courier New" panose="02070309020205020404" pitchFamily="49" charset="0"/>
              </a:rPr>
              <a:t>string, </a:t>
            </a:r>
            <a:r>
              <a:rPr lang="en-US" sz="2800" dirty="0" smtClean="0">
                <a:latin typeface="Courier New" panose="02070309020205020404" pitchFamily="49" charset="0"/>
                <a:cs typeface="Courier New" panose="02070309020205020404" pitchFamily="49" charset="0"/>
              </a:rPr>
              <a:t>col2 </a:t>
            </a:r>
            <a:r>
              <a:rPr lang="en-US" sz="2800" dirty="0" err="1" smtClean="0">
                <a:latin typeface="Courier New" panose="02070309020205020404" pitchFamily="49" charset="0"/>
                <a:cs typeface="Courier New" panose="02070309020205020404" pitchFamily="49" charset="0"/>
              </a:rPr>
              <a:t>int</a:t>
            </a:r>
            <a:r>
              <a:rPr lang="en-US" sz="2800" dirty="0" smtClean="0">
                <a:latin typeface="Courier New" panose="02070309020205020404" pitchFamily="49" charset="0"/>
                <a:cs typeface="Courier New" panose="02070309020205020404" pitchFamily="49" charset="0"/>
              </a:rPr>
              <a:t>, col3 </a:t>
            </a:r>
            <a:r>
              <a:rPr lang="en-US" sz="2800" dirty="0">
                <a:latin typeface="Courier New" panose="02070309020205020404" pitchFamily="49" charset="0"/>
                <a:cs typeface="Courier New" panose="02070309020205020404" pitchFamily="49" charset="0"/>
              </a:rPr>
              <a:t>string)</a:t>
            </a:r>
          </a:p>
          <a:p>
            <a:r>
              <a:rPr lang="en-US" sz="2800" dirty="0">
                <a:latin typeface="Courier New" panose="02070309020205020404" pitchFamily="49" charset="0"/>
                <a:cs typeface="Courier New" panose="02070309020205020404" pitchFamily="49" charset="0"/>
              </a:rPr>
              <a:t>FROM </a:t>
            </a:r>
            <a:r>
              <a:rPr lang="en-US" sz="2800" dirty="0" err="1" smtClean="0">
                <a:latin typeface="Courier New" panose="02070309020205020404" pitchFamily="49" charset="0"/>
                <a:cs typeface="Courier New" panose="02070309020205020404" pitchFamily="49" charset="0"/>
              </a:rPr>
              <a:t>mytable</a:t>
            </a:r>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ORDER BY </a:t>
            </a:r>
            <a:r>
              <a:rPr lang="en-US" sz="2800" dirty="0" smtClean="0">
                <a:latin typeface="Courier New" panose="02070309020205020404" pitchFamily="49" charset="0"/>
                <a:cs typeface="Courier New" panose="02070309020205020404" pitchFamily="49" charset="0"/>
              </a:rPr>
              <a:t>col1;</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801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
                                  </p:iterate>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Pig?</a:t>
            </a:r>
            <a:endParaRPr lang="en-GB" dirty="0"/>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65113" y="3172187"/>
            <a:ext cx="11525250" cy="3254989"/>
          </a:xfrm>
        </p:spPr>
        <p:txBody>
          <a:bodyPr/>
          <a:lstStyle/>
          <a:p>
            <a:r>
              <a:rPr lang="en-US" dirty="0"/>
              <a:t>Pig </a:t>
            </a:r>
            <a:r>
              <a:rPr lang="en-US" dirty="0" smtClean="0"/>
              <a:t>performs </a:t>
            </a:r>
            <a:r>
              <a:rPr lang="en-US" dirty="0"/>
              <a:t>a series of transformations to data </a:t>
            </a:r>
            <a:r>
              <a:rPr lang="en-US" i="1" dirty="0" smtClean="0"/>
              <a:t>relations</a:t>
            </a:r>
            <a:r>
              <a:rPr lang="en-US" dirty="0" smtClean="0"/>
              <a:t> based on </a:t>
            </a:r>
            <a:r>
              <a:rPr lang="en-US" i="1" dirty="0" smtClean="0"/>
              <a:t>Pig Latin </a:t>
            </a:r>
            <a:r>
              <a:rPr lang="en-US" dirty="0" smtClean="0"/>
              <a:t>statements</a:t>
            </a:r>
            <a:endParaRPr lang="en-US" i="1" dirty="0"/>
          </a:p>
          <a:p>
            <a:r>
              <a:rPr lang="en-US" dirty="0"/>
              <a:t>Relations are loaded using </a:t>
            </a:r>
            <a:r>
              <a:rPr lang="en-US" i="1" dirty="0"/>
              <a:t>schema on read </a:t>
            </a:r>
            <a:r>
              <a:rPr lang="en-US" dirty="0"/>
              <a:t>semantics to project table structure at runtime</a:t>
            </a:r>
          </a:p>
          <a:p>
            <a:r>
              <a:rPr lang="en-US" dirty="0" smtClean="0"/>
              <a:t>You can run </a:t>
            </a:r>
            <a:r>
              <a:rPr lang="en-US" dirty="0"/>
              <a:t>Pig Latin statements interactively in the </a:t>
            </a:r>
            <a:r>
              <a:rPr lang="en-US" i="1" dirty="0"/>
              <a:t>Grunt</a:t>
            </a:r>
            <a:r>
              <a:rPr lang="en-US" dirty="0"/>
              <a:t> shell, or save a script file and run them as a </a:t>
            </a:r>
            <a:r>
              <a:rPr lang="en-US" dirty="0" smtClean="0"/>
              <a:t>batch</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45795737"/>
              </p:ext>
            </p:extLst>
          </p:nvPr>
        </p:nvGraphicFramePr>
        <p:xfrm>
          <a:off x="4035882" y="1842479"/>
          <a:ext cx="1449753" cy="836264"/>
        </p:xfrm>
        <a:graphic>
          <a:graphicData uri="http://schemas.openxmlformats.org/drawingml/2006/table">
            <a:tbl>
              <a:tblPr firstRow="1" bandRow="1">
                <a:tableStyleId>{5C22544A-7EE6-4342-B048-85BDC9FD1C3A}</a:tableStyleId>
              </a:tblPr>
              <a:tblGrid>
                <a:gridCol w="483251">
                  <a:extLst>
                    <a:ext uri="{9D8B030D-6E8A-4147-A177-3AD203B41FA5}">
                      <a16:colId xmlns:a16="http://schemas.microsoft.com/office/drawing/2014/main" val="20000"/>
                    </a:ext>
                  </a:extLst>
                </a:gridCol>
                <a:gridCol w="483251">
                  <a:extLst>
                    <a:ext uri="{9D8B030D-6E8A-4147-A177-3AD203B41FA5}">
                      <a16:colId xmlns:a16="http://schemas.microsoft.com/office/drawing/2014/main" val="20001"/>
                    </a:ext>
                  </a:extLst>
                </a:gridCol>
                <a:gridCol w="483251">
                  <a:extLst>
                    <a:ext uri="{9D8B030D-6E8A-4147-A177-3AD203B41FA5}">
                      <a16:colId xmlns:a16="http://schemas.microsoft.com/office/drawing/2014/main" val="20002"/>
                    </a:ext>
                  </a:extLst>
                </a:gridCol>
              </a:tblGrid>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0"/>
                  </a:ext>
                </a:extLst>
              </a:tr>
              <a:tr h="209066">
                <a:tc>
                  <a:txBody>
                    <a:bodyPr/>
                    <a:lstStyle/>
                    <a:p>
                      <a:endParaRPr lang="en-US" sz="300" dirty="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1"/>
                  </a:ext>
                </a:extLst>
              </a:tr>
              <a:tr h="209066">
                <a:tc>
                  <a:txBody>
                    <a:bodyPr/>
                    <a:lstStyle/>
                    <a:p>
                      <a:endParaRPr lang="en-US" sz="30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2"/>
                  </a:ext>
                </a:extLst>
              </a:tr>
              <a:tr h="209066">
                <a:tc>
                  <a:txBody>
                    <a:bodyPr/>
                    <a:lstStyle/>
                    <a:p>
                      <a:endParaRPr lang="en-US" sz="30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5015459"/>
              </p:ext>
            </p:extLst>
          </p:nvPr>
        </p:nvGraphicFramePr>
        <p:xfrm>
          <a:off x="6620383" y="1842479"/>
          <a:ext cx="1449753" cy="836264"/>
        </p:xfrm>
        <a:graphic>
          <a:graphicData uri="http://schemas.openxmlformats.org/drawingml/2006/table">
            <a:tbl>
              <a:tblPr firstRow="1" bandRow="1">
                <a:tableStyleId>{5C22544A-7EE6-4342-B048-85BDC9FD1C3A}</a:tableStyleId>
              </a:tblPr>
              <a:tblGrid>
                <a:gridCol w="483251">
                  <a:extLst>
                    <a:ext uri="{9D8B030D-6E8A-4147-A177-3AD203B41FA5}">
                      <a16:colId xmlns:a16="http://schemas.microsoft.com/office/drawing/2014/main" val="20000"/>
                    </a:ext>
                  </a:extLst>
                </a:gridCol>
                <a:gridCol w="483251">
                  <a:extLst>
                    <a:ext uri="{9D8B030D-6E8A-4147-A177-3AD203B41FA5}">
                      <a16:colId xmlns:a16="http://schemas.microsoft.com/office/drawing/2014/main" val="20001"/>
                    </a:ext>
                  </a:extLst>
                </a:gridCol>
                <a:gridCol w="483251">
                  <a:extLst>
                    <a:ext uri="{9D8B030D-6E8A-4147-A177-3AD203B41FA5}">
                      <a16:colId xmlns:a16="http://schemas.microsoft.com/office/drawing/2014/main" val="20002"/>
                    </a:ext>
                  </a:extLst>
                </a:gridCol>
              </a:tblGrid>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0"/>
                  </a:ext>
                </a:extLst>
              </a:tr>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1"/>
                  </a:ext>
                </a:extLst>
              </a:tr>
              <a:tr h="209066">
                <a:tc>
                  <a:txBody>
                    <a:bodyPr/>
                    <a:lstStyle/>
                    <a:p>
                      <a:endParaRPr lang="en-US" sz="30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2"/>
                  </a:ext>
                </a:extLst>
              </a:tr>
              <a:tr h="209066">
                <a:tc>
                  <a:txBody>
                    <a:bodyPr/>
                    <a:lstStyle/>
                    <a:p>
                      <a:endParaRPr lang="en-US" sz="30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3"/>
                  </a:ext>
                </a:extLst>
              </a:tr>
            </a:tbl>
          </a:graphicData>
        </a:graphic>
      </p:graphicFrame>
      <p:grpSp>
        <p:nvGrpSpPr>
          <p:cNvPr id="118" name="Group 117"/>
          <p:cNvGrpSpPr/>
          <p:nvPr/>
        </p:nvGrpSpPr>
        <p:grpSpPr>
          <a:xfrm>
            <a:off x="3004900" y="1897992"/>
            <a:ext cx="923936" cy="666568"/>
            <a:chOff x="3004900" y="1897992"/>
            <a:chExt cx="923936" cy="666568"/>
          </a:xfrm>
        </p:grpSpPr>
        <p:sp>
          <p:nvSpPr>
            <p:cNvPr id="9" name="Right Arrow 8"/>
            <p:cNvSpPr/>
            <p:nvPr/>
          </p:nvSpPr>
          <p:spPr>
            <a:xfrm>
              <a:off x="3251829" y="2010645"/>
              <a:ext cx="677007" cy="553915"/>
            </a:xfrm>
            <a:prstGeom prst="rightArrow">
              <a:avLst/>
            </a:prstGeom>
            <a:solidFill>
              <a:schemeClr val="accent3">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15" name="Group 14"/>
            <p:cNvGrpSpPr/>
            <p:nvPr/>
          </p:nvGrpSpPr>
          <p:grpSpPr>
            <a:xfrm>
              <a:off x="3004900" y="1897992"/>
              <a:ext cx="587705" cy="513982"/>
              <a:chOff x="4537076" y="2716213"/>
              <a:chExt cx="898525" cy="785812"/>
            </a:xfrm>
          </p:grpSpPr>
          <p:sp>
            <p:nvSpPr>
              <p:cNvPr id="3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6" name="Group 95"/>
          <p:cNvGrpSpPr/>
          <p:nvPr/>
        </p:nvGrpSpPr>
        <p:grpSpPr>
          <a:xfrm>
            <a:off x="9054460" y="1600302"/>
            <a:ext cx="894671" cy="1183084"/>
            <a:chOff x="6400864" y="175078"/>
            <a:chExt cx="894671" cy="1183084"/>
          </a:xfrm>
        </p:grpSpPr>
        <p:grpSp>
          <p:nvGrpSpPr>
            <p:cNvPr id="17" name="Group 20"/>
            <p:cNvGrpSpPr>
              <a:grpSpLocks noChangeAspect="1"/>
            </p:cNvGrpSpPr>
            <p:nvPr/>
          </p:nvGrpSpPr>
          <p:grpSpPr bwMode="auto">
            <a:xfrm>
              <a:off x="6400864" y="175078"/>
              <a:ext cx="894671" cy="1183084"/>
              <a:chOff x="3915" y="2947"/>
              <a:chExt cx="456" cy="603"/>
            </a:xfrm>
            <a:solidFill>
              <a:schemeClr val="accent4">
                <a:lumMod val="20000"/>
                <a:lumOff val="80000"/>
              </a:schemeClr>
            </a:solidFill>
          </p:grpSpPr>
          <p:sp>
            <p:nvSpPr>
              <p:cNvPr id="3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p:nvGrpSpPr>
          <p:grpSpPr>
            <a:xfrm>
              <a:off x="6452987" y="512224"/>
              <a:ext cx="785263" cy="312335"/>
              <a:chOff x="6777139" y="3165818"/>
              <a:chExt cx="1195388" cy="763588"/>
            </a:xfrm>
          </p:grpSpPr>
          <p:sp>
            <p:nvSpPr>
              <p:cNvPr id="26"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6452987" y="812855"/>
              <a:ext cx="785263" cy="312335"/>
              <a:chOff x="6777139" y="3165818"/>
              <a:chExt cx="1195388" cy="763588"/>
            </a:xfrm>
          </p:grpSpPr>
          <p:sp>
            <p:nvSpPr>
              <p:cNvPr id="20"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9" name="Group 118"/>
          <p:cNvGrpSpPr/>
          <p:nvPr/>
        </p:nvGrpSpPr>
        <p:grpSpPr>
          <a:xfrm>
            <a:off x="5548317" y="1910652"/>
            <a:ext cx="930864" cy="653908"/>
            <a:chOff x="5548317" y="1910652"/>
            <a:chExt cx="930864" cy="653908"/>
          </a:xfrm>
        </p:grpSpPr>
        <p:sp>
          <p:nvSpPr>
            <p:cNvPr id="10" name="Right Arrow 9"/>
            <p:cNvSpPr/>
            <p:nvPr/>
          </p:nvSpPr>
          <p:spPr>
            <a:xfrm>
              <a:off x="5802174" y="2010645"/>
              <a:ext cx="677007" cy="553915"/>
            </a:xfrm>
            <a:prstGeom prst="rightArrow">
              <a:avLst/>
            </a:prstGeom>
            <a:solidFill>
              <a:schemeClr val="accent3">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90" name="Group 89"/>
            <p:cNvGrpSpPr/>
            <p:nvPr/>
          </p:nvGrpSpPr>
          <p:grpSpPr>
            <a:xfrm>
              <a:off x="5548317" y="1910652"/>
              <a:ext cx="587705" cy="513982"/>
              <a:chOff x="4537076" y="2716213"/>
              <a:chExt cx="898525" cy="785812"/>
            </a:xfrm>
          </p:grpSpPr>
          <p:sp>
            <p:nvSpPr>
              <p:cNvPr id="91"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0" name="Group 119"/>
          <p:cNvGrpSpPr/>
          <p:nvPr/>
        </p:nvGrpSpPr>
        <p:grpSpPr>
          <a:xfrm>
            <a:off x="8088831" y="1910652"/>
            <a:ext cx="930864" cy="653908"/>
            <a:chOff x="8088831" y="1910652"/>
            <a:chExt cx="930864" cy="653908"/>
          </a:xfrm>
        </p:grpSpPr>
        <p:sp>
          <p:nvSpPr>
            <p:cNvPr id="11" name="Right Arrow 10"/>
            <p:cNvSpPr/>
            <p:nvPr/>
          </p:nvSpPr>
          <p:spPr>
            <a:xfrm>
              <a:off x="8342688" y="2010645"/>
              <a:ext cx="677007" cy="553915"/>
            </a:xfrm>
            <a:prstGeom prst="rightArrow">
              <a:avLst/>
            </a:prstGeom>
            <a:solidFill>
              <a:schemeClr val="accent3">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93" name="Group 92"/>
            <p:cNvGrpSpPr/>
            <p:nvPr/>
          </p:nvGrpSpPr>
          <p:grpSpPr>
            <a:xfrm>
              <a:off x="8088831" y="1910652"/>
              <a:ext cx="587705" cy="513982"/>
              <a:chOff x="4537076" y="2716213"/>
              <a:chExt cx="898525" cy="785812"/>
            </a:xfrm>
          </p:grpSpPr>
          <p:sp>
            <p:nvSpPr>
              <p:cNvPr id="9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8" name="Group 97"/>
          <p:cNvGrpSpPr>
            <a:grpSpLocks noChangeAspect="1"/>
          </p:cNvGrpSpPr>
          <p:nvPr/>
        </p:nvGrpSpPr>
        <p:grpSpPr>
          <a:xfrm>
            <a:off x="2066446" y="1575169"/>
            <a:ext cx="885767" cy="1208217"/>
            <a:chOff x="6215063" y="4678363"/>
            <a:chExt cx="723900" cy="957262"/>
          </a:xfrm>
        </p:grpSpPr>
        <p:grpSp>
          <p:nvGrpSpPr>
            <p:cNvPr id="99"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0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2"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1"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2"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3"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4"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5"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6"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7"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0"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3012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18"/>
                                        </p:tgtEl>
                                        <p:attrNameLst>
                                          <p:attrName>style.visibility</p:attrName>
                                        </p:attrNameLst>
                                      </p:cBhvr>
                                      <p:to>
                                        <p:strVal val="visible"/>
                                      </p:to>
                                    </p:set>
                                    <p:animEffect transition="in" filter="wipe(left)">
                                      <p:cBhvr>
                                        <p:cTn id="14" dur="500"/>
                                        <p:tgtEl>
                                          <p:spTgt spid="118"/>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wipe(left)">
                                      <p:cBhvr>
                                        <p:cTn id="21" dur="500"/>
                                        <p:tgtEl>
                                          <p:spTgt spid="119"/>
                                        </p:tgtEl>
                                      </p:cBhvr>
                                    </p:animEffec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20"/>
                                        </p:tgtEl>
                                        <p:attrNameLst>
                                          <p:attrName>style.visibility</p:attrName>
                                        </p:attrNameLst>
                                      </p:cBhvr>
                                      <p:to>
                                        <p:strVal val="visible"/>
                                      </p:to>
                                    </p:set>
                                    <p:animEffect transition="in" filter="wipe(left)">
                                      <p:cBhvr>
                                        <p:cTn id="28" dur="500"/>
                                        <p:tgtEl>
                                          <p:spTgt spid="120"/>
                                        </p:tgtEl>
                                      </p:cBhvr>
                                    </p:animEffec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9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528762"/>
            <a:ext cx="7007225" cy="5149851"/>
          </a:xfrm>
        </p:spPr>
        <p:txBody>
          <a:bodyPr/>
          <a:lstStyle/>
          <a:p>
            <a:r>
              <a:rPr lang="en-GB" dirty="0"/>
              <a:t>A </a:t>
            </a:r>
            <a:r>
              <a:rPr lang="en-GB" i="1" dirty="0"/>
              <a:t>relation</a:t>
            </a:r>
            <a:r>
              <a:rPr lang="en-GB" dirty="0"/>
              <a:t> is an </a:t>
            </a:r>
            <a:r>
              <a:rPr lang="en-GB" i="1" dirty="0"/>
              <a:t>outer bag</a:t>
            </a:r>
          </a:p>
          <a:p>
            <a:pPr lvl="1"/>
            <a:r>
              <a:rPr lang="en-GB" dirty="0" smtClean="0"/>
              <a:t>A </a:t>
            </a:r>
            <a:r>
              <a:rPr lang="en-GB" i="1" dirty="0" smtClean="0"/>
              <a:t>bag</a:t>
            </a:r>
            <a:r>
              <a:rPr lang="en-GB" dirty="0" smtClean="0"/>
              <a:t> is a collection of </a:t>
            </a:r>
            <a:r>
              <a:rPr lang="en-GB" i="1" dirty="0" smtClean="0"/>
              <a:t>tuples</a:t>
            </a:r>
          </a:p>
          <a:p>
            <a:pPr lvl="1"/>
            <a:r>
              <a:rPr lang="en-GB" dirty="0" smtClean="0"/>
              <a:t>A </a:t>
            </a:r>
            <a:r>
              <a:rPr lang="en-GB" i="1" dirty="0" smtClean="0"/>
              <a:t>tuple</a:t>
            </a:r>
            <a:r>
              <a:rPr lang="en-GB" dirty="0" smtClean="0"/>
              <a:t> is an ordered set of </a:t>
            </a:r>
            <a:r>
              <a:rPr lang="en-GB" i="1" dirty="0" smtClean="0"/>
              <a:t>fields</a:t>
            </a:r>
          </a:p>
          <a:p>
            <a:pPr lvl="1"/>
            <a:r>
              <a:rPr lang="en-GB" dirty="0" smtClean="0"/>
              <a:t>A </a:t>
            </a:r>
            <a:r>
              <a:rPr lang="en-GB" i="1" dirty="0" smtClean="0"/>
              <a:t>field</a:t>
            </a:r>
            <a:r>
              <a:rPr lang="en-GB" dirty="0" smtClean="0"/>
              <a:t> is a data item</a:t>
            </a:r>
          </a:p>
          <a:p>
            <a:r>
              <a:rPr lang="en-GB" dirty="0" smtClean="0"/>
              <a:t>A </a:t>
            </a:r>
            <a:r>
              <a:rPr lang="en-GB" i="1" dirty="0" smtClean="0"/>
              <a:t>field</a:t>
            </a:r>
            <a:r>
              <a:rPr lang="en-GB" dirty="0" smtClean="0"/>
              <a:t> can contain an </a:t>
            </a:r>
            <a:r>
              <a:rPr lang="en-GB" i="1" dirty="0" smtClean="0"/>
              <a:t>inner</a:t>
            </a:r>
            <a:r>
              <a:rPr lang="en-GB" dirty="0" smtClean="0"/>
              <a:t> </a:t>
            </a:r>
            <a:r>
              <a:rPr lang="en-GB" i="1" dirty="0" smtClean="0"/>
              <a:t>bag</a:t>
            </a:r>
          </a:p>
          <a:p>
            <a:r>
              <a:rPr lang="en-GB" dirty="0" smtClean="0"/>
              <a:t>A </a:t>
            </a:r>
            <a:r>
              <a:rPr lang="en-GB" i="1" dirty="0" smtClean="0"/>
              <a:t>bag</a:t>
            </a:r>
            <a:r>
              <a:rPr lang="en-GB" dirty="0" smtClean="0"/>
              <a:t> can contain </a:t>
            </a:r>
            <a:r>
              <a:rPr lang="en-GB" i="1" dirty="0" smtClean="0"/>
              <a:t>tuples</a:t>
            </a:r>
            <a:r>
              <a:rPr lang="en-GB" dirty="0" smtClean="0"/>
              <a:t> with non-matching schema</a:t>
            </a:r>
          </a:p>
        </p:txBody>
      </p:sp>
      <p:sp>
        <p:nvSpPr>
          <p:cNvPr id="4" name="TextBox 3"/>
          <p:cNvSpPr txBox="1"/>
          <p:nvPr/>
        </p:nvSpPr>
        <p:spPr>
          <a:xfrm>
            <a:off x="7822407" y="1528763"/>
            <a:ext cx="1378904" cy="2123658"/>
          </a:xfrm>
          <a:prstGeom prst="rect">
            <a:avLst/>
          </a:prstGeom>
          <a:noFill/>
        </p:spPr>
        <p:txBody>
          <a:bodyPr wrap="none" rtlCol="0">
            <a:spAutoFit/>
          </a:bodyPr>
          <a:lstStyle/>
          <a:p>
            <a:r>
              <a:rPr lang="en-GB" sz="4400" dirty="0" smtClean="0"/>
              <a:t>(a, 1)</a:t>
            </a:r>
          </a:p>
          <a:p>
            <a:r>
              <a:rPr lang="en-GB" sz="4400" dirty="0" smtClean="0"/>
              <a:t>(b, 2)</a:t>
            </a:r>
          </a:p>
          <a:p>
            <a:r>
              <a:rPr lang="en-GB" sz="4400" dirty="0" smtClean="0"/>
              <a:t>(c, 3)</a:t>
            </a:r>
          </a:p>
        </p:txBody>
      </p:sp>
      <p:sp>
        <p:nvSpPr>
          <p:cNvPr id="5" name="TextBox 4"/>
          <p:cNvSpPr txBox="1"/>
          <p:nvPr/>
        </p:nvSpPr>
        <p:spPr>
          <a:xfrm>
            <a:off x="7822407" y="3524251"/>
            <a:ext cx="3956532" cy="769441"/>
          </a:xfrm>
          <a:prstGeom prst="rect">
            <a:avLst/>
          </a:prstGeom>
          <a:noFill/>
        </p:spPr>
        <p:txBody>
          <a:bodyPr wrap="none" rtlCol="0">
            <a:spAutoFit/>
          </a:bodyPr>
          <a:lstStyle/>
          <a:p>
            <a:r>
              <a:rPr lang="en-GB" sz="4400" dirty="0" smtClean="0"/>
              <a:t>(d, {(4, 5), (6,7)})</a:t>
            </a:r>
            <a:endParaRPr lang="en-US" sz="4400" dirty="0"/>
          </a:p>
        </p:txBody>
      </p:sp>
      <p:sp>
        <p:nvSpPr>
          <p:cNvPr id="6" name="TextBox 5"/>
          <p:cNvSpPr txBox="1"/>
          <p:nvPr/>
        </p:nvSpPr>
        <p:spPr>
          <a:xfrm>
            <a:off x="7822407" y="4183857"/>
            <a:ext cx="1773819" cy="1446550"/>
          </a:xfrm>
          <a:prstGeom prst="rect">
            <a:avLst/>
          </a:prstGeom>
          <a:noFill/>
        </p:spPr>
        <p:txBody>
          <a:bodyPr wrap="none" rtlCol="0">
            <a:spAutoFit/>
          </a:bodyPr>
          <a:lstStyle/>
          <a:p>
            <a:r>
              <a:rPr lang="en-GB" sz="4400" dirty="0" smtClean="0"/>
              <a:t>(e)</a:t>
            </a:r>
          </a:p>
          <a:p>
            <a:r>
              <a:rPr lang="en-GB" sz="4400" dirty="0" smtClean="0"/>
              <a:t>(f, 8, 9)</a:t>
            </a:r>
            <a:endParaRPr lang="en-US" sz="4400" dirty="0"/>
          </a:p>
        </p:txBody>
      </p:sp>
      <p:sp>
        <p:nvSpPr>
          <p:cNvPr id="2" name="TextBox 1"/>
          <p:cNvSpPr txBox="1"/>
          <p:nvPr/>
        </p:nvSpPr>
        <p:spPr>
          <a:xfrm>
            <a:off x="7613397" y="1528762"/>
            <a:ext cx="362600" cy="769441"/>
          </a:xfrm>
          <a:prstGeom prst="rect">
            <a:avLst/>
          </a:prstGeom>
          <a:noFill/>
        </p:spPr>
        <p:txBody>
          <a:bodyPr wrap="none" rtlCol="0">
            <a:spAutoFit/>
          </a:bodyPr>
          <a:lstStyle/>
          <a:p>
            <a:r>
              <a:rPr lang="en-GB" sz="4400" dirty="0" smtClean="0"/>
              <a:t>{</a:t>
            </a:r>
            <a:endParaRPr lang="en-US" sz="4400" dirty="0"/>
          </a:p>
        </p:txBody>
      </p:sp>
      <p:sp>
        <p:nvSpPr>
          <p:cNvPr id="7" name="TextBox 6"/>
          <p:cNvSpPr txBox="1"/>
          <p:nvPr/>
        </p:nvSpPr>
        <p:spPr>
          <a:xfrm>
            <a:off x="9020011" y="2882980"/>
            <a:ext cx="362600" cy="769441"/>
          </a:xfrm>
          <a:prstGeom prst="rect">
            <a:avLst/>
          </a:prstGeom>
          <a:noFill/>
        </p:spPr>
        <p:txBody>
          <a:bodyPr wrap="none" rtlCol="0">
            <a:spAutoFit/>
          </a:bodyPr>
          <a:lstStyle/>
          <a:p>
            <a:r>
              <a:rPr lang="en-GB" sz="4400" dirty="0" smtClean="0"/>
              <a:t>}</a:t>
            </a:r>
            <a:endParaRPr lang="en-US" sz="4400" dirty="0"/>
          </a:p>
        </p:txBody>
      </p:sp>
      <p:sp>
        <p:nvSpPr>
          <p:cNvPr id="8" name="TextBox 7"/>
          <p:cNvSpPr txBox="1"/>
          <p:nvPr/>
        </p:nvSpPr>
        <p:spPr>
          <a:xfrm>
            <a:off x="11597639" y="3524251"/>
            <a:ext cx="362600" cy="769441"/>
          </a:xfrm>
          <a:prstGeom prst="rect">
            <a:avLst/>
          </a:prstGeom>
          <a:noFill/>
        </p:spPr>
        <p:txBody>
          <a:bodyPr wrap="none" rtlCol="0">
            <a:spAutoFit/>
          </a:bodyPr>
          <a:lstStyle/>
          <a:p>
            <a:r>
              <a:rPr lang="en-GB" sz="4400" dirty="0" smtClean="0"/>
              <a:t>}</a:t>
            </a:r>
            <a:endParaRPr lang="en-US" sz="4400" dirty="0"/>
          </a:p>
        </p:txBody>
      </p:sp>
      <p:sp>
        <p:nvSpPr>
          <p:cNvPr id="9" name="TextBox 8"/>
          <p:cNvSpPr txBox="1"/>
          <p:nvPr/>
        </p:nvSpPr>
        <p:spPr>
          <a:xfrm>
            <a:off x="9436971" y="4860966"/>
            <a:ext cx="362600" cy="769441"/>
          </a:xfrm>
          <a:prstGeom prst="rect">
            <a:avLst/>
          </a:prstGeom>
          <a:noFill/>
        </p:spPr>
        <p:txBody>
          <a:bodyPr wrap="none" rtlCol="0">
            <a:spAutoFit/>
          </a:bodyPr>
          <a:lstStyle/>
          <a:p>
            <a:r>
              <a:rPr lang="en-GB" sz="4400" dirty="0" smtClean="0"/>
              <a:t>}</a:t>
            </a:r>
            <a:endParaRPr lang="en-US" sz="4400" dirty="0"/>
          </a:p>
        </p:txBody>
      </p:sp>
      <p:graphicFrame>
        <p:nvGraphicFramePr>
          <p:cNvPr id="12" name="Table 11"/>
          <p:cNvGraphicFramePr>
            <a:graphicFrameLocks noGrp="1"/>
          </p:cNvGraphicFramePr>
          <p:nvPr>
            <p:extLst>
              <p:ext uri="{D42A27DB-BD31-4B8C-83A1-F6EECF244321}">
                <p14:modId xmlns:p14="http://schemas.microsoft.com/office/powerpoint/2010/main" val="3176297432"/>
              </p:ext>
            </p:extLst>
          </p:nvPr>
        </p:nvGraphicFramePr>
        <p:xfrm>
          <a:off x="6620383" y="1842479"/>
          <a:ext cx="1449753" cy="836264"/>
        </p:xfrm>
        <a:graphic>
          <a:graphicData uri="http://schemas.openxmlformats.org/drawingml/2006/table">
            <a:tbl>
              <a:tblPr firstRow="1" bandRow="1">
                <a:tableStyleId>{5C22544A-7EE6-4342-B048-85BDC9FD1C3A}</a:tableStyleId>
              </a:tblPr>
              <a:tblGrid>
                <a:gridCol w="483251">
                  <a:extLst>
                    <a:ext uri="{9D8B030D-6E8A-4147-A177-3AD203B41FA5}">
                      <a16:colId xmlns:a16="http://schemas.microsoft.com/office/drawing/2014/main" val="20000"/>
                    </a:ext>
                  </a:extLst>
                </a:gridCol>
                <a:gridCol w="483251">
                  <a:extLst>
                    <a:ext uri="{9D8B030D-6E8A-4147-A177-3AD203B41FA5}">
                      <a16:colId xmlns:a16="http://schemas.microsoft.com/office/drawing/2014/main" val="20001"/>
                    </a:ext>
                  </a:extLst>
                </a:gridCol>
                <a:gridCol w="483251">
                  <a:extLst>
                    <a:ext uri="{9D8B030D-6E8A-4147-A177-3AD203B41FA5}">
                      <a16:colId xmlns:a16="http://schemas.microsoft.com/office/drawing/2014/main" val="20002"/>
                    </a:ext>
                  </a:extLst>
                </a:gridCol>
              </a:tblGrid>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0"/>
                  </a:ext>
                </a:extLst>
              </a:tr>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1"/>
                  </a:ext>
                </a:extLst>
              </a:tr>
              <a:tr h="209066">
                <a:tc>
                  <a:txBody>
                    <a:bodyPr/>
                    <a:lstStyle/>
                    <a:p>
                      <a:endParaRPr lang="en-US" sz="30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2"/>
                  </a:ext>
                </a:extLst>
              </a:tr>
              <a:tr h="209066">
                <a:tc>
                  <a:txBody>
                    <a:bodyPr/>
                    <a:lstStyle/>
                    <a:p>
                      <a:endParaRPr lang="en-US" sz="30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3687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95833E-6 3.7037E-7 L 0.09519 -0.16227 " pathEditMode="relative" rAng="0" ptsTypes="AA">
                                      <p:cBhvr>
                                        <p:cTn id="6" dur="2000" fill="hold"/>
                                        <p:tgtEl>
                                          <p:spTgt spid="12"/>
                                        </p:tgtEl>
                                        <p:attrNameLst>
                                          <p:attrName>ppt_x</p:attrName>
                                          <p:attrName>ppt_y</p:attrName>
                                        </p:attrNameLst>
                                      </p:cBhvr>
                                      <p:rCtr x="4753" y="-8125"/>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2" grpId="0"/>
      <p:bldP spid="7" grpId="0"/>
      <p:bldP spid="7" grpId="1"/>
      <p:bldP spid="8" grpId="0"/>
      <p:bldP spid="8" grpId="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kinds of things can I do with Pig?</a:t>
            </a:r>
            <a:endParaRPr lang="en-GB" dirty="0"/>
          </a:p>
        </p:txBody>
      </p:sp>
    </p:spTree>
    <p:extLst>
      <p:ext uri="{BB962C8B-B14F-4D97-AF65-F5344CB8AC3E}">
        <p14:creationId xmlns:p14="http://schemas.microsoft.com/office/powerpoint/2010/main" val="38607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786" y="2586759"/>
            <a:ext cx="12054213" cy="3231654"/>
          </a:xfrm>
          <a:prstGeom prst="rect">
            <a:avLst/>
          </a:prstGeom>
        </p:spPr>
        <p:txBody>
          <a:bodyPr wrap="square">
            <a:spAutoFit/>
          </a:bodyPr>
          <a:lstStyle/>
          <a:p>
            <a:r>
              <a:rPr lang="en-US" sz="1700" dirty="0">
                <a:solidFill>
                  <a:schemeClr val="tx1">
                    <a:lumMod val="50000"/>
                    <a:lumOff val="50000"/>
                  </a:schemeClr>
                </a:solidFill>
                <a:latin typeface="Courier New" panose="02070309020205020404" pitchFamily="49" charset="0"/>
                <a:cs typeface="Courier New" panose="02070309020205020404" pitchFamily="49" charset="0"/>
              </a:rPr>
              <a:t>-- Load comma-delimited source </a:t>
            </a:r>
            <a:r>
              <a:rPr lang="en-US" sz="1700" dirty="0" smtClean="0">
                <a:solidFill>
                  <a:schemeClr val="tx1">
                    <a:lumMod val="50000"/>
                    <a:lumOff val="50000"/>
                  </a:schemeClr>
                </a:solidFill>
                <a:latin typeface="Courier New" panose="02070309020205020404" pitchFamily="49" charset="0"/>
                <a:cs typeface="Courier New" panose="02070309020205020404" pitchFamily="49" charset="0"/>
              </a:rPr>
              <a:t>data</a:t>
            </a:r>
          </a:p>
          <a:p>
            <a:r>
              <a:rPr lang="en-US" sz="1700" dirty="0" smtClean="0">
                <a:latin typeface="Courier New" panose="02070309020205020404" pitchFamily="49" charset="0"/>
                <a:cs typeface="Courier New" panose="02070309020205020404" pitchFamily="49" charset="0"/>
              </a:rPr>
              <a:t>Readings = LOAD '/weather/data.txt' USING </a:t>
            </a:r>
            <a:r>
              <a:rPr lang="en-US" sz="1700" dirty="0" err="1" smtClean="0">
                <a:latin typeface="Courier New" panose="02070309020205020404" pitchFamily="49" charset="0"/>
                <a:cs typeface="Courier New" panose="02070309020205020404" pitchFamily="49" charset="0"/>
              </a:rPr>
              <a:t>PigStorage</a:t>
            </a:r>
            <a:r>
              <a:rPr lang="en-US" sz="1700" dirty="0" smtClean="0">
                <a:latin typeface="Courier New" panose="02070309020205020404" pitchFamily="49" charset="0"/>
                <a:cs typeface="Courier New" panose="02070309020205020404" pitchFamily="49" charset="0"/>
              </a:rPr>
              <a:t>(',') AS (</a:t>
            </a:r>
            <a:r>
              <a:rPr lang="en-US" sz="1700" dirty="0" err="1" smtClean="0">
                <a:latin typeface="Courier New" panose="02070309020205020404" pitchFamily="49" charset="0"/>
                <a:cs typeface="Courier New" panose="02070309020205020404" pitchFamily="49" charset="0"/>
              </a:rPr>
              <a:t>date:chararray</a:t>
            </a:r>
            <a:r>
              <a:rPr lang="en-US" sz="1700" dirty="0" smtClean="0">
                <a:latin typeface="Courier New" panose="02070309020205020404" pitchFamily="49" charset="0"/>
                <a:cs typeface="Courier New" panose="02070309020205020404" pitchFamily="49" charset="0"/>
              </a:rPr>
              <a:t>, </a:t>
            </a:r>
            <a:r>
              <a:rPr lang="en-US" sz="1700" dirty="0" err="1" smtClean="0">
                <a:latin typeface="Courier New" panose="02070309020205020404" pitchFamily="49" charset="0"/>
                <a:cs typeface="Courier New" panose="02070309020205020404" pitchFamily="49" charset="0"/>
              </a:rPr>
              <a:t>temp:long</a:t>
            </a:r>
            <a:r>
              <a:rPr lang="en-US" sz="1700" dirty="0" smtClean="0">
                <a:latin typeface="Courier New" panose="02070309020205020404" pitchFamily="49" charset="0"/>
                <a:cs typeface="Courier New" panose="02070309020205020404" pitchFamily="49" charset="0"/>
              </a:rPr>
              <a:t>); </a:t>
            </a:r>
          </a:p>
          <a:p>
            <a:r>
              <a:rPr lang="en-US" sz="17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700" dirty="0">
                <a:solidFill>
                  <a:schemeClr val="tx1">
                    <a:lumMod val="50000"/>
                    <a:lumOff val="50000"/>
                  </a:schemeClr>
                </a:solidFill>
                <a:latin typeface="Courier New" panose="02070309020205020404" pitchFamily="49" charset="0"/>
                <a:cs typeface="Courier New" panose="02070309020205020404" pitchFamily="49" charset="0"/>
              </a:rPr>
              <a:t>Group the tuples by date</a:t>
            </a:r>
          </a:p>
          <a:p>
            <a:r>
              <a:rPr lang="en-US" sz="1700" dirty="0" err="1">
                <a:latin typeface="Courier New" panose="02070309020205020404" pitchFamily="49" charset="0"/>
                <a:cs typeface="Courier New" panose="02070309020205020404" pitchFamily="49" charset="0"/>
              </a:rPr>
              <a:t>GroupedReadings</a:t>
            </a:r>
            <a:r>
              <a:rPr lang="en-US" sz="1700" dirty="0">
                <a:latin typeface="Courier New" panose="02070309020205020404" pitchFamily="49" charset="0"/>
                <a:cs typeface="Courier New" panose="02070309020205020404" pitchFamily="49" charset="0"/>
              </a:rPr>
              <a:t> = GROUP Readings BY date; </a:t>
            </a: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Get the average temp value for each date grouping</a:t>
            </a:r>
          </a:p>
          <a:p>
            <a:r>
              <a:rPr lang="en-US" sz="1700" dirty="0" err="1">
                <a:latin typeface="Courier New" panose="02070309020205020404" pitchFamily="49" charset="0"/>
                <a:cs typeface="Courier New" panose="02070309020205020404" pitchFamily="49" charset="0"/>
              </a:rPr>
              <a:t>GroupedAvgs</a:t>
            </a:r>
            <a:r>
              <a:rPr lang="en-US" sz="1700" dirty="0">
                <a:latin typeface="Courier New" panose="02070309020205020404" pitchFamily="49" charset="0"/>
                <a:cs typeface="Courier New" panose="02070309020205020404" pitchFamily="49" charset="0"/>
              </a:rPr>
              <a:t> = FOREACH </a:t>
            </a:r>
            <a:r>
              <a:rPr lang="en-US" sz="1700" dirty="0" err="1">
                <a:latin typeface="Courier New" panose="02070309020205020404" pitchFamily="49" charset="0"/>
                <a:cs typeface="Courier New" panose="02070309020205020404" pitchFamily="49" charset="0"/>
              </a:rPr>
              <a:t>GroupedReadings</a:t>
            </a:r>
            <a:r>
              <a:rPr lang="en-US" sz="1700" dirty="0">
                <a:latin typeface="Courier New" panose="02070309020205020404" pitchFamily="49" charset="0"/>
                <a:cs typeface="Courier New" panose="02070309020205020404" pitchFamily="49" charset="0"/>
              </a:rPr>
              <a:t> GENERATE group, AVG(</a:t>
            </a:r>
            <a:r>
              <a:rPr lang="en-US" sz="1700" dirty="0" err="1">
                <a:latin typeface="Courier New" panose="02070309020205020404" pitchFamily="49" charset="0"/>
                <a:cs typeface="Courier New" panose="02070309020205020404" pitchFamily="49" charset="0"/>
              </a:rPr>
              <a:t>Readings.temp</a:t>
            </a:r>
            <a:r>
              <a:rPr lang="en-US" sz="1700" dirty="0">
                <a:latin typeface="Courier New" panose="02070309020205020404" pitchFamily="49" charset="0"/>
                <a:cs typeface="Courier New" panose="02070309020205020404" pitchFamily="49" charset="0"/>
              </a:rPr>
              <a:t>) AS </a:t>
            </a:r>
            <a:r>
              <a:rPr lang="en-US" sz="1700" dirty="0" err="1" smtClean="0">
                <a:latin typeface="Courier New" panose="02070309020205020404" pitchFamily="49" charset="0"/>
                <a:cs typeface="Courier New" panose="02070309020205020404" pitchFamily="49" charset="0"/>
              </a:rPr>
              <a:t>avgtemp</a:t>
            </a:r>
            <a:r>
              <a:rPr lang="en-US" sz="1700" dirty="0" smtClean="0">
                <a:latin typeface="Courier New" panose="02070309020205020404" pitchFamily="49" charset="0"/>
                <a:cs typeface="Courier New" panose="02070309020205020404" pitchFamily="49" charset="0"/>
              </a:rPr>
              <a:t>; </a:t>
            </a:r>
            <a:endParaRPr lang="en-US" sz="1700" dirty="0">
              <a:latin typeface="Courier New" panose="02070309020205020404" pitchFamily="49" charset="0"/>
              <a:cs typeface="Courier New" panose="02070309020205020404" pitchFamily="49" charset="0"/>
            </a:endParaRP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Ungroup the dates with the average temp</a:t>
            </a:r>
          </a:p>
          <a:p>
            <a:r>
              <a:rPr lang="en-US" sz="1700" dirty="0" err="1">
                <a:latin typeface="Courier New" panose="02070309020205020404" pitchFamily="49" charset="0"/>
                <a:cs typeface="Courier New" panose="02070309020205020404" pitchFamily="49" charset="0"/>
              </a:rPr>
              <a:t>AvgWeather</a:t>
            </a:r>
            <a:r>
              <a:rPr lang="en-US" sz="1700" dirty="0">
                <a:latin typeface="Courier New" panose="02070309020205020404" pitchFamily="49" charset="0"/>
                <a:cs typeface="Courier New" panose="02070309020205020404" pitchFamily="49" charset="0"/>
              </a:rPr>
              <a:t> = FOREACH </a:t>
            </a:r>
            <a:r>
              <a:rPr lang="en-US" sz="1700" dirty="0" err="1">
                <a:latin typeface="Courier New" panose="02070309020205020404" pitchFamily="49" charset="0"/>
                <a:cs typeface="Courier New" panose="02070309020205020404" pitchFamily="49" charset="0"/>
              </a:rPr>
              <a:t>GroupedAvgs</a:t>
            </a:r>
            <a:r>
              <a:rPr lang="en-US" sz="1700" dirty="0">
                <a:latin typeface="Courier New" panose="02070309020205020404" pitchFamily="49" charset="0"/>
                <a:cs typeface="Courier New" panose="02070309020205020404" pitchFamily="49" charset="0"/>
              </a:rPr>
              <a:t> GENERATE FLATTEN(group) as date, </a:t>
            </a:r>
            <a:r>
              <a:rPr lang="en-US" sz="1700" dirty="0" err="1" smtClean="0">
                <a:latin typeface="Courier New" panose="02070309020205020404" pitchFamily="49" charset="0"/>
                <a:cs typeface="Courier New" panose="02070309020205020404" pitchFamily="49" charset="0"/>
              </a:rPr>
              <a:t>avgtemp</a:t>
            </a:r>
            <a:r>
              <a:rPr lang="en-US" sz="1700" dirty="0" smtClean="0">
                <a:latin typeface="Courier New" panose="02070309020205020404" pitchFamily="49" charset="0"/>
                <a:cs typeface="Courier New" panose="02070309020205020404" pitchFamily="49" charset="0"/>
              </a:rPr>
              <a:t>;</a:t>
            </a:r>
            <a:endParaRPr lang="en-US" sz="1700" dirty="0">
              <a:latin typeface="Courier New" panose="02070309020205020404" pitchFamily="49" charset="0"/>
              <a:cs typeface="Courier New" panose="02070309020205020404" pitchFamily="49" charset="0"/>
            </a:endParaRP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Sort the results by date</a:t>
            </a:r>
          </a:p>
          <a:p>
            <a:r>
              <a:rPr lang="en-US" sz="1700" dirty="0" err="1">
                <a:latin typeface="Courier New" panose="02070309020205020404" pitchFamily="49" charset="0"/>
                <a:cs typeface="Courier New" panose="02070309020205020404" pitchFamily="49" charset="0"/>
              </a:rPr>
              <a:t>SortedResults</a:t>
            </a:r>
            <a:r>
              <a:rPr lang="en-US" sz="1700" dirty="0">
                <a:latin typeface="Courier New" panose="02070309020205020404" pitchFamily="49" charset="0"/>
                <a:cs typeface="Courier New" panose="02070309020205020404" pitchFamily="49" charset="0"/>
              </a:rPr>
              <a:t> = ORDER </a:t>
            </a:r>
            <a:r>
              <a:rPr lang="en-US" sz="1700" dirty="0" err="1">
                <a:latin typeface="Courier New" panose="02070309020205020404" pitchFamily="49" charset="0"/>
                <a:cs typeface="Courier New" panose="02070309020205020404" pitchFamily="49" charset="0"/>
              </a:rPr>
              <a:t>AvgWeather</a:t>
            </a:r>
            <a:r>
              <a:rPr lang="en-US" sz="1700" dirty="0">
                <a:latin typeface="Courier New" panose="02070309020205020404" pitchFamily="49" charset="0"/>
                <a:cs typeface="Courier New" panose="02070309020205020404" pitchFamily="49" charset="0"/>
              </a:rPr>
              <a:t> BY date ASC;</a:t>
            </a: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Save the results in the /weather/summary folder</a:t>
            </a:r>
          </a:p>
          <a:p>
            <a:r>
              <a:rPr lang="en-US" sz="1700" dirty="0">
                <a:latin typeface="Courier New" panose="02070309020205020404" pitchFamily="49" charset="0"/>
                <a:cs typeface="Courier New" panose="02070309020205020404" pitchFamily="49" charset="0"/>
              </a:rPr>
              <a:t>STORE </a:t>
            </a:r>
            <a:r>
              <a:rPr lang="en-US" sz="1700" dirty="0" err="1">
                <a:latin typeface="Courier New" panose="02070309020205020404" pitchFamily="49" charset="0"/>
                <a:cs typeface="Courier New" panose="02070309020205020404" pitchFamily="49" charset="0"/>
              </a:rPr>
              <a:t>SortedResults</a:t>
            </a:r>
            <a:r>
              <a:rPr lang="en-US" sz="1700" dirty="0">
                <a:latin typeface="Courier New" panose="02070309020205020404" pitchFamily="49" charset="0"/>
                <a:cs typeface="Courier New" panose="02070309020205020404" pitchFamily="49" charset="0"/>
              </a:rPr>
              <a:t> INTO '/weather/summary';</a:t>
            </a:r>
          </a:p>
        </p:txBody>
      </p:sp>
      <p:sp>
        <p:nvSpPr>
          <p:cNvPr id="6" name="Rectangle 5"/>
          <p:cNvSpPr/>
          <p:nvPr/>
        </p:nvSpPr>
        <p:spPr>
          <a:xfrm>
            <a:off x="4023944" y="185392"/>
            <a:ext cx="2271346" cy="2031325"/>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2013-06-01,12</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2013-06-01,14</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2013-06-01,16</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2013-06-02,9</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2013-06-02,12</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2013-06-02,9</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p:txBody>
      </p:sp>
      <p:sp>
        <p:nvSpPr>
          <p:cNvPr id="8" name="Rectangle 7"/>
          <p:cNvSpPr/>
          <p:nvPr/>
        </p:nvSpPr>
        <p:spPr>
          <a:xfrm>
            <a:off x="3832283" y="6188455"/>
            <a:ext cx="2814701" cy="646331"/>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2013-06-01  </a:t>
            </a:r>
            <a:r>
              <a:rPr lang="en-US" dirty="0" smtClean="0">
                <a:latin typeface="Courier New" panose="02070309020205020404" pitchFamily="49" charset="0"/>
                <a:cs typeface="Courier New" panose="02070309020205020404" pitchFamily="49" charset="0"/>
              </a:rPr>
              <a:t>14.00 </a:t>
            </a:r>
          </a:p>
          <a:p>
            <a:r>
              <a:rPr lang="en-US" dirty="0" smtClean="0">
                <a:latin typeface="Courier New" panose="02070309020205020404" pitchFamily="49" charset="0"/>
                <a:cs typeface="Courier New" panose="02070309020205020404" pitchFamily="49" charset="0"/>
              </a:rPr>
              <a:t>2013-06-02  10.00</a:t>
            </a:r>
            <a:endParaRPr lang="en-US" dirty="0">
              <a:latin typeface="Courier New" panose="02070309020205020404" pitchFamily="49" charset="0"/>
              <a:cs typeface="Courier New" panose="02070309020205020404" pitchFamily="49" charset="0"/>
            </a:endParaRPr>
          </a:p>
        </p:txBody>
      </p:sp>
      <p:sp>
        <p:nvSpPr>
          <p:cNvPr id="5" name="Down Arrow 4"/>
          <p:cNvSpPr/>
          <p:nvPr/>
        </p:nvSpPr>
        <p:spPr>
          <a:xfrm>
            <a:off x="4588279" y="2135493"/>
            <a:ext cx="651354" cy="532491"/>
          </a:xfrm>
          <a:prstGeom prst="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4588279" y="5737189"/>
            <a:ext cx="651354" cy="532491"/>
          </a:xfrm>
          <a:prstGeom prst="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35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500"/>
                            </p:stCondLst>
                            <p:childTnLst>
                              <p:par>
                                <p:cTn id="16" presetID="1" presetClass="entr" presetSubtype="0" fill="hold" grpId="0" nodeType="afterEffect">
                                  <p:stCondLst>
                                    <p:cond delay="0"/>
                                  </p:stCondLst>
                                  <p:iterate type="lt">
                                    <p:tmAbs val="20"/>
                                  </p:iterate>
                                  <p:childTnLst>
                                    <p:set>
                                      <p:cBhvr>
                                        <p:cTn id="17" dur="1" fill="hold">
                                          <p:stCondLst>
                                            <p:cond delay="0"/>
                                          </p:stCondLst>
                                        </p:cTn>
                                        <p:tgtEl>
                                          <p:spTgt spid="4">
                                            <p:txEl>
                                              <p:pRg st="0" end="0"/>
                                            </p:txEl>
                                          </p:spTgt>
                                        </p:tgtEl>
                                        <p:attrNameLst>
                                          <p:attrName>style.visibility</p:attrName>
                                        </p:attrNameLst>
                                      </p:cBhvr>
                                      <p:to>
                                        <p:strVal val="visible"/>
                                      </p:to>
                                    </p:set>
                                  </p:childTnLst>
                                </p:cTn>
                              </p:par>
                            </p:childTnLst>
                          </p:cTn>
                        </p:par>
                        <p:par>
                          <p:cTn id="18" fill="hold">
                            <p:stCondLst>
                              <p:cond delay="1101"/>
                            </p:stCondLst>
                            <p:childTnLst>
                              <p:par>
                                <p:cTn id="19" presetID="1" presetClass="entr" presetSubtype="0" fill="hold" grpId="0" nodeType="afterEffect">
                                  <p:stCondLst>
                                    <p:cond delay="0"/>
                                  </p:stCondLst>
                                  <p:iterate type="lt">
                                    <p:tmAbs val="20"/>
                                  </p:iterate>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20"/>
                                  </p:iterate>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par>
                          <p:cTn id="25" fill="hold">
                            <p:stCondLst>
                              <p:cond delay="421"/>
                            </p:stCondLst>
                            <p:childTnLst>
                              <p:par>
                                <p:cTn id="26" presetID="1" presetClass="entr" presetSubtype="0" fill="hold" grpId="0" nodeType="afterEffect">
                                  <p:stCondLst>
                                    <p:cond delay="0"/>
                                  </p:stCondLst>
                                  <p:iterate type="lt">
                                    <p:tmAbs val="20"/>
                                  </p:iterate>
                                  <p:childTnLst>
                                    <p:set>
                                      <p:cBhvr>
                                        <p:cTn id="2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20"/>
                                  </p:iterate>
                                  <p:childTnLst>
                                    <p:set>
                                      <p:cBhvr>
                                        <p:cTn id="31" dur="1" fill="hold">
                                          <p:stCondLst>
                                            <p:cond delay="0"/>
                                          </p:stCondLst>
                                        </p:cTn>
                                        <p:tgtEl>
                                          <p:spTgt spid="4">
                                            <p:txEl>
                                              <p:pRg st="4" end="4"/>
                                            </p:txEl>
                                          </p:spTgt>
                                        </p:tgtEl>
                                        <p:attrNameLst>
                                          <p:attrName>style.visibility</p:attrName>
                                        </p:attrNameLst>
                                      </p:cBhvr>
                                      <p:to>
                                        <p:strVal val="visible"/>
                                      </p:to>
                                    </p:set>
                                  </p:childTnLst>
                                </p:cTn>
                              </p:par>
                            </p:childTnLst>
                          </p:cTn>
                        </p:par>
                        <p:par>
                          <p:cTn id="32" fill="hold">
                            <p:stCondLst>
                              <p:cond delay="841"/>
                            </p:stCondLst>
                            <p:childTnLst>
                              <p:par>
                                <p:cTn id="33" presetID="1" presetClass="entr" presetSubtype="0" fill="hold" grpId="0" nodeType="afterEffect">
                                  <p:stCondLst>
                                    <p:cond delay="0"/>
                                  </p:stCondLst>
                                  <p:iterate type="lt">
                                    <p:tmAbs val="20"/>
                                  </p:iterate>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20"/>
                                  </p:iterate>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par>
                          <p:cTn id="39" fill="hold">
                            <p:stCondLst>
                              <p:cond delay="681"/>
                            </p:stCondLst>
                            <p:childTnLst>
                              <p:par>
                                <p:cTn id="40" presetID="1" presetClass="entr" presetSubtype="0" fill="hold" grpId="0" nodeType="afterEffect">
                                  <p:stCondLst>
                                    <p:cond delay="0"/>
                                  </p:stCondLst>
                                  <p:iterate type="lt">
                                    <p:tmAbs val="20"/>
                                  </p:iterate>
                                  <p:childTnLst>
                                    <p:set>
                                      <p:cBhvr>
                                        <p:cTn id="41"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20"/>
                                  </p:iterate>
                                  <p:childTnLst>
                                    <p:set>
                                      <p:cBhvr>
                                        <p:cTn id="45" dur="1" fill="hold">
                                          <p:stCondLst>
                                            <p:cond delay="0"/>
                                          </p:stCondLst>
                                        </p:cTn>
                                        <p:tgtEl>
                                          <p:spTgt spid="4">
                                            <p:txEl>
                                              <p:pRg st="8" end="8"/>
                                            </p:txEl>
                                          </p:spTgt>
                                        </p:tgtEl>
                                        <p:attrNameLst>
                                          <p:attrName>style.visibility</p:attrName>
                                        </p:attrNameLst>
                                      </p:cBhvr>
                                      <p:to>
                                        <p:strVal val="visible"/>
                                      </p:to>
                                    </p:set>
                                  </p:childTnLst>
                                </p:cTn>
                              </p:par>
                            </p:childTnLst>
                          </p:cTn>
                        </p:par>
                        <p:par>
                          <p:cTn id="46" fill="hold">
                            <p:stCondLst>
                              <p:cond delay="421"/>
                            </p:stCondLst>
                            <p:childTnLst>
                              <p:par>
                                <p:cTn id="47" presetID="1" presetClass="entr" presetSubtype="0" fill="hold" grpId="0" nodeType="afterEffect">
                                  <p:stCondLst>
                                    <p:cond delay="0"/>
                                  </p:stCondLst>
                                  <p:iterate type="lt">
                                    <p:tmAbs val="20"/>
                                  </p:iterate>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20"/>
                                  </p:iterate>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par>
                          <p:cTn id="53" fill="hold">
                            <p:stCondLst>
                              <p:cond delay="841"/>
                            </p:stCondLst>
                            <p:childTnLst>
                              <p:par>
                                <p:cTn id="54" presetID="1" presetClass="entr" presetSubtype="0" fill="hold" grpId="0" nodeType="afterEffect">
                                  <p:stCondLst>
                                    <p:cond delay="0"/>
                                  </p:stCondLst>
                                  <p:iterate type="lt">
                                    <p:tmAbs val="20"/>
                                  </p:iterate>
                                  <p:childTnLst>
                                    <p:set>
                                      <p:cBhvr>
                                        <p:cTn id="55" dur="1" fill="hold">
                                          <p:stCondLst>
                                            <p:cond delay="0"/>
                                          </p:stCondLst>
                                        </p:cTn>
                                        <p:tgtEl>
                                          <p:spTgt spid="4">
                                            <p:txEl>
                                              <p:pRg st="11" end="11"/>
                                            </p:txEl>
                                          </p:spTgt>
                                        </p:tgtEl>
                                        <p:attrNameLst>
                                          <p:attrName>style.visibility</p:attrName>
                                        </p:attrNameLst>
                                      </p:cBhvr>
                                      <p:to>
                                        <p:strVal val="visible"/>
                                      </p:to>
                                    </p:set>
                                  </p:childTnLst>
                                </p:cTn>
                              </p:par>
                            </p:childTnLst>
                          </p:cTn>
                        </p:par>
                        <p:par>
                          <p:cTn id="56" fill="hold">
                            <p:stCondLst>
                              <p:cond delay="1642"/>
                            </p:stCondLst>
                            <p:childTnLst>
                              <p:par>
                                <p:cTn id="57" presetID="22" presetClass="entr" presetSubtype="1"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up)">
                                      <p:cBhvr>
                                        <p:cTn id="59" dur="500"/>
                                        <p:tgtEl>
                                          <p:spTgt spid="10"/>
                                        </p:tgtEl>
                                      </p:cBhvr>
                                    </p:animEffect>
                                  </p:childTnLst>
                                </p:cTn>
                              </p:par>
                            </p:childTnLst>
                          </p:cTn>
                        </p:par>
                        <p:par>
                          <p:cTn id="60" fill="hold">
                            <p:stCondLst>
                              <p:cond delay="2142"/>
                            </p:stCondLst>
                            <p:childTnLst>
                              <p:par>
                                <p:cTn id="61" presetID="10" presetClass="entr" presetSubtype="0"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8" grpId="0"/>
      <p:bldP spid="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676648" y="2247784"/>
            <a:ext cx="5616915" cy="4258410"/>
          </a:xfrm>
        </p:spPr>
        <p:txBody>
          <a:bodyPr>
            <a:normAutofit/>
          </a:bodyPr>
          <a:lstStyle/>
          <a:p>
            <a:r>
              <a:rPr lang="en-GB" b="0" dirty="0" smtClean="0">
                <a:latin typeface="Courier New" panose="02070309020205020404" pitchFamily="49" charset="0"/>
                <a:cs typeface="Courier New" panose="02070309020205020404" pitchFamily="49" charset="0"/>
              </a:rPr>
              <a:t>LOAD</a:t>
            </a:r>
          </a:p>
          <a:p>
            <a:r>
              <a:rPr lang="en-GB" b="0" dirty="0" smtClean="0">
                <a:latin typeface="Courier New" panose="02070309020205020404" pitchFamily="49" charset="0"/>
                <a:cs typeface="Courier New" panose="02070309020205020404" pitchFamily="49" charset="0"/>
              </a:rPr>
              <a:t>FILTER</a:t>
            </a:r>
          </a:p>
          <a:p>
            <a:r>
              <a:rPr lang="en-GB" b="0" dirty="0">
                <a:latin typeface="Courier New" panose="02070309020205020404" pitchFamily="49" charset="0"/>
                <a:cs typeface="Courier New" panose="02070309020205020404" pitchFamily="49" charset="0"/>
              </a:rPr>
              <a:t>FOR EACH … GENERATE</a:t>
            </a:r>
          </a:p>
          <a:p>
            <a:r>
              <a:rPr lang="en-GB" b="0" dirty="0">
                <a:latin typeface="Courier New" panose="02070309020205020404" pitchFamily="49" charset="0"/>
                <a:cs typeface="Courier New" panose="02070309020205020404" pitchFamily="49" charset="0"/>
              </a:rPr>
              <a:t>ORDER</a:t>
            </a:r>
          </a:p>
          <a:p>
            <a:r>
              <a:rPr lang="en-GB" b="0" dirty="0" smtClean="0">
                <a:latin typeface="Courier New" panose="02070309020205020404" pitchFamily="49" charset="0"/>
                <a:cs typeface="Courier New" panose="02070309020205020404" pitchFamily="49" charset="0"/>
              </a:rPr>
              <a:t>JOIN</a:t>
            </a:r>
          </a:p>
        </p:txBody>
      </p:sp>
      <p:sp>
        <p:nvSpPr>
          <p:cNvPr id="6" name="Content Placeholder 5"/>
          <p:cNvSpPr>
            <a:spLocks noGrp="1"/>
          </p:cNvSpPr>
          <p:nvPr>
            <p:ph sz="quarter" idx="4"/>
          </p:nvPr>
        </p:nvSpPr>
        <p:spPr>
          <a:xfrm>
            <a:off x="6572879" y="2247784"/>
            <a:ext cx="5619121" cy="4258410"/>
          </a:xfrm>
        </p:spPr>
        <p:txBody>
          <a:bodyPr/>
          <a:lstStyle/>
          <a:p>
            <a:r>
              <a:rPr lang="en-GB" b="0" dirty="0">
                <a:latin typeface="Courier New" panose="02070309020205020404" pitchFamily="49" charset="0"/>
                <a:cs typeface="Courier New" panose="02070309020205020404" pitchFamily="49" charset="0"/>
              </a:rPr>
              <a:t>GROUP</a:t>
            </a:r>
          </a:p>
          <a:p>
            <a:r>
              <a:rPr lang="en-GB" b="0" dirty="0">
                <a:latin typeface="Courier New" panose="02070309020205020404" pitchFamily="49" charset="0"/>
                <a:cs typeface="Courier New" panose="02070309020205020404" pitchFamily="49" charset="0"/>
              </a:rPr>
              <a:t>FLATTEN</a:t>
            </a:r>
          </a:p>
          <a:p>
            <a:r>
              <a:rPr lang="en-GB" b="0" dirty="0" smtClean="0">
                <a:latin typeface="Courier New" panose="02070309020205020404" pitchFamily="49" charset="0"/>
                <a:cs typeface="Courier New" panose="02070309020205020404" pitchFamily="49" charset="0"/>
              </a:rPr>
              <a:t>LIMIT</a:t>
            </a:r>
          </a:p>
          <a:p>
            <a:r>
              <a:rPr lang="en-GB" b="0" dirty="0" smtClean="0">
                <a:latin typeface="Courier New" panose="02070309020205020404" pitchFamily="49" charset="0"/>
                <a:cs typeface="Courier New" panose="02070309020205020404" pitchFamily="49" charset="0"/>
              </a:rPr>
              <a:t>DUMP</a:t>
            </a:r>
          </a:p>
          <a:p>
            <a:r>
              <a:rPr lang="en-GB" b="0" dirty="0" smtClean="0">
                <a:latin typeface="Courier New" panose="02070309020205020404" pitchFamily="49" charset="0"/>
                <a:cs typeface="Courier New" panose="02070309020205020404" pitchFamily="49" charset="0"/>
              </a:rPr>
              <a:t>STORE</a:t>
            </a:r>
            <a:endParaRPr lang="en-US" b="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379511" y="1175657"/>
            <a:ext cx="11524432" cy="1072127"/>
          </a:xfrm>
        </p:spPr>
        <p:txBody>
          <a:bodyPr/>
          <a:lstStyle/>
          <a:p>
            <a:r>
              <a:rPr lang="en-GB" dirty="0" smtClean="0"/>
              <a:t>Common Pig Latin Operations</a:t>
            </a:r>
            <a:endParaRPr lang="en-US" dirty="0"/>
          </a:p>
        </p:txBody>
      </p:sp>
    </p:spTree>
    <p:extLst>
      <p:ext uri="{BB962C8B-B14F-4D97-AF65-F5344CB8AC3E}">
        <p14:creationId xmlns:p14="http://schemas.microsoft.com/office/powerpoint/2010/main" val="316157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79413" y="1603332"/>
            <a:ext cx="11525250" cy="4199591"/>
          </a:xfrm>
        </p:spPr>
        <p:txBody>
          <a:bodyPr/>
          <a:lstStyle/>
          <a:p>
            <a:r>
              <a:rPr lang="en-GB" dirty="0" smtClean="0"/>
              <a:t>Pig generates Map and Reduce operations from Pig Latin</a:t>
            </a:r>
          </a:p>
          <a:p>
            <a:r>
              <a:rPr lang="en-GB" dirty="0" smtClean="0"/>
              <a:t>Jobs are generated on:</a:t>
            </a:r>
          </a:p>
          <a:p>
            <a:pPr lvl="1"/>
            <a:r>
              <a:rPr lang="en-GB" dirty="0" smtClean="0"/>
              <a:t>DUMP</a:t>
            </a:r>
          </a:p>
          <a:p>
            <a:pPr lvl="1"/>
            <a:r>
              <a:rPr lang="en-GB" dirty="0" smtClean="0"/>
              <a:t>STORE</a:t>
            </a:r>
            <a:endParaRPr lang="en-US" dirty="0"/>
          </a:p>
        </p:txBody>
      </p:sp>
      <p:sp>
        <p:nvSpPr>
          <p:cNvPr id="8" name="Rectangle 7"/>
          <p:cNvSpPr/>
          <p:nvPr/>
        </p:nvSpPr>
        <p:spPr>
          <a:xfrm>
            <a:off x="291120" y="3870436"/>
            <a:ext cx="11721339" cy="1754326"/>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Readings </a:t>
            </a:r>
            <a:r>
              <a:rPr lang="en-US" dirty="0">
                <a:latin typeface="Courier New" panose="02070309020205020404" pitchFamily="49" charset="0"/>
                <a:cs typeface="Courier New" panose="02070309020205020404" pitchFamily="49" charset="0"/>
              </a:rPr>
              <a:t>= LOAD '/weather/data.txt' USING </a:t>
            </a:r>
            <a:r>
              <a:rPr lang="en-US" dirty="0" err="1">
                <a:latin typeface="Courier New" panose="02070309020205020404" pitchFamily="49" charset="0"/>
                <a:cs typeface="Courier New" panose="02070309020205020404" pitchFamily="49" charset="0"/>
              </a:rPr>
              <a:t>PigStorage</a:t>
            </a:r>
            <a:r>
              <a:rPr lang="en-US" dirty="0">
                <a:latin typeface="Courier New" panose="02070309020205020404" pitchFamily="49" charset="0"/>
                <a:cs typeface="Courier New" panose="02070309020205020404" pitchFamily="49" charset="0"/>
              </a:rPr>
              <a:t>(',') AS (date, </a:t>
            </a:r>
            <a:r>
              <a:rPr lang="en-US" dirty="0" err="1" smtClean="0">
                <a:latin typeface="Courier New" panose="02070309020205020404" pitchFamily="49" charset="0"/>
                <a:cs typeface="Courier New" panose="02070309020205020404" pitchFamily="49" charset="0"/>
              </a:rPr>
              <a:t>temp:long</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GroupedReadings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GROUP Readings BY date; </a:t>
            </a:r>
          </a:p>
          <a:p>
            <a:r>
              <a:rPr lang="en-US" dirty="0" err="1" smtClean="0">
                <a:latin typeface="Courier New" panose="02070309020205020404" pitchFamily="49" charset="0"/>
                <a:cs typeface="Courier New" panose="02070309020205020404" pitchFamily="49" charset="0"/>
              </a:rPr>
              <a:t>GroupedAvgs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FOREACH </a:t>
            </a:r>
            <a:r>
              <a:rPr lang="en-US" dirty="0" err="1">
                <a:latin typeface="Courier New" panose="02070309020205020404" pitchFamily="49" charset="0"/>
                <a:cs typeface="Courier New" panose="02070309020205020404" pitchFamily="49" charset="0"/>
              </a:rPr>
              <a:t>GroupedReadings</a:t>
            </a:r>
            <a:r>
              <a:rPr lang="en-US" dirty="0">
                <a:latin typeface="Courier New" panose="02070309020205020404" pitchFamily="49" charset="0"/>
                <a:cs typeface="Courier New" panose="02070309020205020404" pitchFamily="49" charset="0"/>
              </a:rPr>
              <a:t> GENERATE group, AVG(</a:t>
            </a:r>
            <a:r>
              <a:rPr lang="en-US" dirty="0" err="1">
                <a:latin typeface="Courier New" panose="02070309020205020404" pitchFamily="49" charset="0"/>
                <a:cs typeface="Courier New" panose="02070309020205020404" pitchFamily="49" charset="0"/>
              </a:rPr>
              <a:t>Readings.temp</a:t>
            </a:r>
            <a:r>
              <a:rPr lang="en-US" dirty="0">
                <a:latin typeface="Courier New" panose="02070309020205020404" pitchFamily="49" charset="0"/>
                <a:cs typeface="Courier New" panose="02070309020205020404" pitchFamily="49" charset="0"/>
              </a:rPr>
              <a:t>) AS </a:t>
            </a:r>
            <a:r>
              <a:rPr lang="en-US" dirty="0" err="1" smtClean="0">
                <a:latin typeface="Courier New" panose="02070309020205020404" pitchFamily="49" charset="0"/>
                <a:cs typeface="Courier New" panose="02070309020205020404" pitchFamily="49" charset="0"/>
              </a:rPr>
              <a:t>avgtemp</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AvgWeather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FOREACH </a:t>
            </a:r>
            <a:r>
              <a:rPr lang="en-US" dirty="0" err="1">
                <a:latin typeface="Courier New" panose="02070309020205020404" pitchFamily="49" charset="0"/>
                <a:cs typeface="Courier New" panose="02070309020205020404" pitchFamily="49" charset="0"/>
              </a:rPr>
              <a:t>GroupedAvgs</a:t>
            </a:r>
            <a:r>
              <a:rPr lang="en-US" dirty="0">
                <a:latin typeface="Courier New" panose="02070309020205020404" pitchFamily="49" charset="0"/>
                <a:cs typeface="Courier New" panose="02070309020205020404" pitchFamily="49" charset="0"/>
              </a:rPr>
              <a:t> GENERATE FLATTEN(group) as date, </a:t>
            </a:r>
            <a:r>
              <a:rPr lang="en-US" dirty="0" err="1" smtClean="0">
                <a:latin typeface="Courier New" panose="02070309020205020404" pitchFamily="49" charset="0"/>
                <a:cs typeface="Courier New" panose="02070309020205020404" pitchFamily="49" charset="0"/>
              </a:rPr>
              <a:t>avgtemp</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SortedResults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ORDER </a:t>
            </a:r>
            <a:r>
              <a:rPr lang="en-US" dirty="0" err="1">
                <a:latin typeface="Courier New" panose="02070309020205020404" pitchFamily="49" charset="0"/>
                <a:cs typeface="Courier New" panose="02070309020205020404" pitchFamily="49" charset="0"/>
              </a:rPr>
              <a:t>AvgWeather</a:t>
            </a:r>
            <a:r>
              <a:rPr lang="en-US" dirty="0">
                <a:latin typeface="Courier New" panose="02070309020205020404" pitchFamily="49" charset="0"/>
                <a:cs typeface="Courier New" panose="02070309020205020404" pitchFamily="49" charset="0"/>
              </a:rPr>
              <a:t> BY date ASC;</a:t>
            </a:r>
          </a:p>
          <a:p>
            <a:r>
              <a:rPr lang="en-US" b="1" dirty="0" smtClean="0">
                <a:latin typeface="Courier New" panose="02070309020205020404" pitchFamily="49" charset="0"/>
                <a:cs typeface="Courier New" panose="02070309020205020404" pitchFamily="49" charset="0"/>
              </a:rPr>
              <a:t>STORE </a:t>
            </a:r>
            <a:r>
              <a:rPr lang="en-US" b="1" dirty="0" err="1">
                <a:latin typeface="Courier New" panose="02070309020205020404" pitchFamily="49" charset="0"/>
                <a:cs typeface="Courier New" panose="02070309020205020404" pitchFamily="49" charset="0"/>
              </a:rPr>
              <a:t>SortedResults</a:t>
            </a:r>
            <a:r>
              <a:rPr lang="en-US" b="1" dirty="0">
                <a:latin typeface="Courier New" panose="02070309020205020404" pitchFamily="49" charset="0"/>
                <a:cs typeface="Courier New" panose="02070309020205020404" pitchFamily="49" charset="0"/>
              </a:rPr>
              <a:t> INTO '/weather/summary';</a:t>
            </a:r>
          </a:p>
        </p:txBody>
      </p:sp>
      <p:sp>
        <p:nvSpPr>
          <p:cNvPr id="9" name="Rounded Rectangular Callout 8"/>
          <p:cNvSpPr/>
          <p:nvPr/>
        </p:nvSpPr>
        <p:spPr>
          <a:xfrm>
            <a:off x="8622242" y="5408427"/>
            <a:ext cx="2479431" cy="967154"/>
          </a:xfrm>
          <a:prstGeom prst="wedgeRoundRectCallout">
            <a:avLst>
              <a:gd name="adj1" fmla="val -137145"/>
              <a:gd name="adj2" fmla="val -4750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000" dirty="0" smtClean="0">
                <a:latin typeface="Segoe UI" panose="020B0502040204020203" pitchFamily="34" charset="0"/>
                <a:cs typeface="Segoe UI" panose="020B0502040204020203" pitchFamily="34" charset="0"/>
              </a:rPr>
              <a:t>Job generated here</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0345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run a Pig script?</a:t>
            </a:r>
            <a:endParaRPr lang="en-GB" dirty="0"/>
          </a:p>
        </p:txBody>
      </p:sp>
    </p:spTree>
    <p:extLst>
      <p:ext uri="{BB962C8B-B14F-4D97-AF65-F5344CB8AC3E}">
        <p14:creationId xmlns:p14="http://schemas.microsoft.com/office/powerpoint/2010/main" val="328668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0/xmlns/"/>
    <ds:schemaRef ds:uri="http://www.w3.org/2001/XMLSchema"/>
    <ds:schemaRef ds:uri="636b0322-90fb-440c-9cbc-22749e7231e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3872</TotalTime>
  <Words>1348</Words>
  <Application>Microsoft Office PowerPoint</Application>
  <PresentationFormat>Widescreen</PresentationFormat>
  <Paragraphs>183</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Segoe UI</vt:lpstr>
      <vt:lpstr>Segoe UI Light</vt:lpstr>
      <vt:lpstr>1_Office Theme</vt:lpstr>
      <vt:lpstr>PowerPoint Presentation</vt:lpstr>
      <vt:lpstr>PowerPoint Presentation</vt:lpstr>
      <vt:lpstr>PowerPoint Presentation</vt:lpstr>
      <vt:lpstr>PowerPoint Presentation</vt:lpstr>
      <vt:lpstr>PowerPoint Presentation</vt:lpstr>
      <vt:lpstr>PowerPoint Presentation</vt:lpstr>
      <vt:lpstr>Common Pig Latin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Graeme Malcolm</dc:creator>
  <cp:lastModifiedBy>Graeme Malcolm</cp:lastModifiedBy>
  <cp:revision>138</cp:revision>
  <dcterms:created xsi:type="dcterms:W3CDTF">2013-02-15T23:12:42Z</dcterms:created>
  <dcterms:modified xsi:type="dcterms:W3CDTF">2016-01-04T11:19:22Z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